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57" r:id="rId4"/>
    <p:sldId id="258" r:id="rId5"/>
    <p:sldId id="259" r:id="rId6"/>
    <p:sldId id="260" r:id="rId7"/>
    <p:sldId id="261" r:id="rId8"/>
    <p:sldId id="265" r:id="rId9"/>
    <p:sldId id="266" r:id="rId10"/>
    <p:sldId id="269" r:id="rId11"/>
    <p:sldId id="271" r:id="rId12"/>
    <p:sldId id="272" r:id="rId13"/>
    <p:sldId id="270" r:id="rId14"/>
    <p:sldId id="267" r:id="rId15"/>
    <p:sldId id="268" r:id="rId16"/>
    <p:sldId id="263" r:id="rId17"/>
    <p:sldId id="264" r:id="rId18"/>
    <p:sldId id="26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F2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3" autoAdjust="0"/>
    <p:restoredTop sz="94660"/>
  </p:normalViewPr>
  <p:slideViewPr>
    <p:cSldViewPr snapToGrid="0">
      <p:cViewPr varScale="1">
        <p:scale>
          <a:sx n="64" d="100"/>
          <a:sy n="64" d="100"/>
        </p:scale>
        <p:origin x="8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6/4/2025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6/4/2025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latin typeface="Calibri" panose="020F0502020204030204" pitchFamily="34" charset="0"/>
                <a:cs typeface="Calibri" panose="020F0502020204030204" pitchFamily="34" charset="0"/>
              </a:rPr>
              <a:t>Project design</a:t>
            </a:r>
          </a:p>
        </p:txBody>
      </p:sp>
      <p:sp>
        <p:nvSpPr>
          <p:cNvPr id="3" name="Subtitle 2"/>
          <p:cNvSpPr>
            <a:spLocks noGrp="1"/>
          </p:cNvSpPr>
          <p:nvPr>
            <p:ph type="subTitle" idx="1"/>
          </p:nvPr>
        </p:nvSpPr>
        <p:spPr/>
        <p:txBody>
          <a:bodyPr>
            <a:noAutofit/>
          </a:bodyPr>
          <a:lstStyle/>
          <a:p>
            <a:r>
              <a:rPr lang="en-US" sz="2400" dirty="0">
                <a:latin typeface="Calibri" panose="020F0502020204030204" pitchFamily="34" charset="0"/>
                <a:cs typeface="Calibri" panose="020F0502020204030204" pitchFamily="34" charset="0"/>
              </a:rPr>
              <a:t>Title. Development of mobile application for community based water leakage reporting system</a:t>
            </a:r>
          </a:p>
        </p:txBody>
      </p:sp>
    </p:spTree>
    <p:extLst>
      <p:ext uri="{BB962C8B-B14F-4D97-AF65-F5344CB8AC3E}">
        <p14:creationId xmlns:p14="http://schemas.microsoft.com/office/powerpoint/2010/main" val="962942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a:t>
            </a:r>
            <a:r>
              <a:rPr lang="en-US" dirty="0" err="1"/>
              <a:t>ux</a:t>
            </a:r>
            <a:r>
              <a:rPr lang="en-US" dirty="0"/>
              <a:t> design(admin site)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9216" y="1853754"/>
            <a:ext cx="6812243" cy="4278822"/>
          </a:xfrm>
        </p:spPr>
      </p:pic>
    </p:spTree>
    <p:extLst>
      <p:ext uri="{BB962C8B-B14F-4D97-AF65-F5344CB8AC3E}">
        <p14:creationId xmlns:p14="http://schemas.microsoft.com/office/powerpoint/2010/main" val="1687525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a:t>
            </a:r>
            <a:r>
              <a:rPr lang="en-US" dirty="0" err="1"/>
              <a:t>ux</a:t>
            </a:r>
            <a:r>
              <a:rPr lang="en-US" dirty="0"/>
              <a:t> design(admin site)</a:t>
            </a:r>
          </a:p>
        </p:txBody>
      </p:sp>
      <p:pic>
        <p:nvPicPr>
          <p:cNvPr id="5" name="Content Placeholder 4"/>
          <p:cNvPicPr>
            <a:picLocks noGrp="1" noChangeAspect="1"/>
          </p:cNvPicPr>
          <p:nvPr>
            <p:ph idx="1"/>
          </p:nvPr>
        </p:nvPicPr>
        <p:blipFill>
          <a:blip r:embed="rId2"/>
          <a:srcRect/>
          <a:stretch/>
        </p:blipFill>
        <p:spPr>
          <a:xfrm>
            <a:off x="1804416" y="1853754"/>
            <a:ext cx="7117043" cy="4291013"/>
          </a:xfrm>
        </p:spPr>
      </p:pic>
    </p:spTree>
    <p:extLst>
      <p:ext uri="{BB962C8B-B14F-4D97-AF65-F5344CB8AC3E}">
        <p14:creationId xmlns:p14="http://schemas.microsoft.com/office/powerpoint/2010/main" val="3702134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a:t>
            </a:r>
            <a:r>
              <a:rPr lang="en-US" dirty="0" err="1"/>
              <a:t>ux</a:t>
            </a:r>
            <a:r>
              <a:rPr lang="en-US" dirty="0"/>
              <a:t> design(admin site)</a:t>
            </a:r>
          </a:p>
        </p:txBody>
      </p:sp>
      <p:pic>
        <p:nvPicPr>
          <p:cNvPr id="4" name="Content Placeholder 3"/>
          <p:cNvPicPr>
            <a:picLocks noGrp="1" noChangeAspect="1"/>
          </p:cNvPicPr>
          <p:nvPr>
            <p:ph idx="1"/>
          </p:nvPr>
        </p:nvPicPr>
        <p:blipFill>
          <a:blip r:embed="rId2"/>
          <a:srcRect/>
          <a:stretch/>
        </p:blipFill>
        <p:spPr>
          <a:xfrm>
            <a:off x="2072640" y="1853754"/>
            <a:ext cx="6848819" cy="4278821"/>
          </a:xfrm>
        </p:spPr>
      </p:pic>
    </p:spTree>
    <p:extLst>
      <p:ext uri="{BB962C8B-B14F-4D97-AF65-F5344CB8AC3E}">
        <p14:creationId xmlns:p14="http://schemas.microsoft.com/office/powerpoint/2010/main" val="1352211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a:t>
            </a:r>
            <a:r>
              <a:rPr lang="en-US" dirty="0" err="1"/>
              <a:t>ux</a:t>
            </a:r>
            <a:r>
              <a:rPr lang="en-US" dirty="0"/>
              <a:t> design(admin site)</a:t>
            </a:r>
          </a:p>
        </p:txBody>
      </p:sp>
      <p:pic>
        <p:nvPicPr>
          <p:cNvPr id="7" name="Content Placeholder 6">
            <a:extLst>
              <a:ext uri="{FF2B5EF4-FFF2-40B4-BE49-F238E27FC236}">
                <a16:creationId xmlns:a16="http://schemas.microsoft.com/office/drawing/2014/main" id="{6E3C5776-604E-3340-6326-F0D30010BFBE}"/>
              </a:ext>
            </a:extLst>
          </p:cNvPr>
          <p:cNvPicPr>
            <a:picLocks noGrp="1" noChangeAspect="1"/>
          </p:cNvPicPr>
          <p:nvPr>
            <p:ph idx="1"/>
          </p:nvPr>
        </p:nvPicPr>
        <p:blipFill>
          <a:blip r:embed="rId2"/>
          <a:srcRect/>
          <a:stretch/>
        </p:blipFill>
        <p:spPr>
          <a:xfrm>
            <a:off x="1612669" y="2016125"/>
            <a:ext cx="8961120" cy="3570028"/>
          </a:xfrm>
        </p:spPr>
      </p:pic>
    </p:spTree>
    <p:extLst>
      <p:ext uri="{BB962C8B-B14F-4D97-AF65-F5344CB8AC3E}">
        <p14:creationId xmlns:p14="http://schemas.microsoft.com/office/powerpoint/2010/main" val="3124330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design</a:t>
            </a:r>
          </a:p>
        </p:txBody>
      </p:sp>
      <p:sp>
        <p:nvSpPr>
          <p:cNvPr id="3" name="Content Placeholder 2"/>
          <p:cNvSpPr>
            <a:spLocks noGrp="1"/>
          </p:cNvSpPr>
          <p:nvPr>
            <p:ph idx="1"/>
          </p:nvPr>
        </p:nvSpPr>
        <p:spPr/>
        <p:txBody>
          <a:bodyPr>
            <a:normAutofit/>
          </a:bodyPr>
          <a:lstStyle/>
          <a:p>
            <a:pPr algn="just"/>
            <a:r>
              <a:rPr lang="en-US" sz="2800" dirty="0">
                <a:latin typeface="Calibri" panose="020F0502020204030204" pitchFamily="34" charset="0"/>
                <a:cs typeface="Calibri" panose="020F0502020204030204" pitchFamily="34" charset="0"/>
              </a:rPr>
              <a:t>The functional design outlines the core modules and features that drive the mobile application and admin portal. The key functionality includes a report submission module, allowing users to send details and images of water leakages. The admin review dashboard enables authorized personnel to manage and respond to these reports.</a:t>
            </a:r>
          </a:p>
        </p:txBody>
      </p:sp>
    </p:spTree>
    <p:extLst>
      <p:ext uri="{BB962C8B-B14F-4D97-AF65-F5344CB8AC3E}">
        <p14:creationId xmlns:p14="http://schemas.microsoft.com/office/powerpoint/2010/main" val="3414936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472488"/>
          </a:xfrm>
        </p:spPr>
        <p:txBody>
          <a:bodyPr>
            <a:normAutofit fontScale="90000"/>
          </a:bodyPr>
          <a:lstStyle/>
          <a:p>
            <a:r>
              <a:rPr lang="en-US" dirty="0"/>
              <a:t>Functional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0176" y="2016124"/>
            <a:ext cx="7571232" cy="3880179"/>
          </a:xfrm>
        </p:spPr>
      </p:pic>
      <p:sp>
        <p:nvSpPr>
          <p:cNvPr id="5" name="Rectangle 4">
            <a:extLst>
              <a:ext uri="{FF2B5EF4-FFF2-40B4-BE49-F238E27FC236}">
                <a16:creationId xmlns:a16="http://schemas.microsoft.com/office/drawing/2014/main" id="{583E6758-CCB3-18D9-519F-F6F9E43F9ADE}"/>
              </a:ext>
            </a:extLst>
          </p:cNvPr>
          <p:cNvSpPr/>
          <p:nvPr/>
        </p:nvSpPr>
        <p:spPr>
          <a:xfrm>
            <a:off x="2507226" y="2153265"/>
            <a:ext cx="1519084" cy="250722"/>
          </a:xfrm>
          <a:prstGeom prst="rect">
            <a:avLst/>
          </a:prstGeom>
          <a:solidFill>
            <a:srgbClr val="E3F2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Login </a:t>
            </a:r>
            <a:endParaRPr lang="en-TZ" dirty="0">
              <a:solidFill>
                <a:schemeClr val="tx1"/>
              </a:solidFill>
            </a:endParaRPr>
          </a:p>
        </p:txBody>
      </p:sp>
    </p:spTree>
    <p:extLst>
      <p:ext uri="{BB962C8B-B14F-4D97-AF65-F5344CB8AC3E}">
        <p14:creationId xmlns:p14="http://schemas.microsoft.com/office/powerpoint/2010/main" val="1810892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sp>
        <p:nvSpPr>
          <p:cNvPr id="3" name="Content Placeholder 2"/>
          <p:cNvSpPr>
            <a:spLocks noGrp="1"/>
          </p:cNvSpPr>
          <p:nvPr>
            <p:ph idx="1"/>
          </p:nvPr>
        </p:nvSpPr>
        <p:spPr/>
        <p:txBody>
          <a:bodyPr>
            <a:normAutofit/>
          </a:bodyPr>
          <a:lstStyle/>
          <a:p>
            <a:pPr algn="just"/>
            <a:r>
              <a:rPr lang="en-US" sz="2800" dirty="0">
                <a:latin typeface="Calibri" panose="020F0502020204030204" pitchFamily="34" charset="0"/>
                <a:cs typeface="Calibri" panose="020F0502020204030204" pitchFamily="34" charset="0"/>
              </a:rPr>
              <a:t>Use case diagram illustrate the interaction between user and the system of the water leakage reporting application. There a two main actor, the community member and the admin or authority who logs into the web-based dashboard to review and manage the report.</a:t>
            </a:r>
          </a:p>
        </p:txBody>
      </p:sp>
    </p:spTree>
    <p:extLst>
      <p:ext uri="{BB962C8B-B14F-4D97-AF65-F5344CB8AC3E}">
        <p14:creationId xmlns:p14="http://schemas.microsoft.com/office/powerpoint/2010/main" val="3651462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8960" y="1853754"/>
            <a:ext cx="5192363" cy="4266630"/>
          </a:xfrm>
        </p:spPr>
      </p:pic>
    </p:spTree>
    <p:extLst>
      <p:ext uri="{BB962C8B-B14F-4D97-AF65-F5344CB8AC3E}">
        <p14:creationId xmlns:p14="http://schemas.microsoft.com/office/powerpoint/2010/main" val="3563959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5104" y="1414272"/>
            <a:ext cx="7912608" cy="5443727"/>
          </a:xfrm>
        </p:spPr>
      </p:pic>
    </p:spTree>
    <p:extLst>
      <p:ext uri="{BB962C8B-B14F-4D97-AF65-F5344CB8AC3E}">
        <p14:creationId xmlns:p14="http://schemas.microsoft.com/office/powerpoint/2010/main" val="1816700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691" y="3060039"/>
            <a:ext cx="9603275" cy="1049235"/>
          </a:xfrm>
        </p:spPr>
        <p:txBody>
          <a:bodyPr/>
          <a:lstStyle/>
          <a:p>
            <a:pPr algn="ctr"/>
            <a:r>
              <a:rPr lang="en-US" dirty="0"/>
              <a:t>Thank you</a:t>
            </a:r>
          </a:p>
        </p:txBody>
      </p:sp>
    </p:spTree>
    <p:extLst>
      <p:ext uri="{BB962C8B-B14F-4D97-AF65-F5344CB8AC3E}">
        <p14:creationId xmlns:p14="http://schemas.microsoft.com/office/powerpoint/2010/main" val="1828723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Specific Objectives.</a:t>
            </a:r>
            <a:endParaRPr lang="en-US" dirty="0"/>
          </a:p>
        </p:txBody>
      </p:sp>
      <p:sp>
        <p:nvSpPr>
          <p:cNvPr id="3" name="Content Placeholder 2"/>
          <p:cNvSpPr>
            <a:spLocks noGrp="1"/>
          </p:cNvSpPr>
          <p:nvPr>
            <p:ph idx="1"/>
          </p:nvPr>
        </p:nvSpPr>
        <p:spPr>
          <a:xfrm>
            <a:off x="1451579" y="2097741"/>
            <a:ext cx="9603275" cy="3368604"/>
          </a:xfrm>
        </p:spPr>
        <p:txBody>
          <a:bodyPr/>
          <a:lstStyle/>
          <a:p>
            <a:pPr marL="0" indent="0">
              <a:buNone/>
            </a:pPr>
            <a:endParaRPr lang="en-US" b="1" dirty="0"/>
          </a:p>
          <a:p>
            <a:pPr marL="457200" lvl="0" indent="-457200">
              <a:buFont typeface="+mj-lt"/>
              <a:buAutoNum type="arabicPeriod"/>
            </a:pPr>
            <a:r>
              <a:rPr lang="en-US" dirty="0"/>
              <a:t>To develop a user interface for community members to submit leak reports.</a:t>
            </a:r>
          </a:p>
          <a:p>
            <a:pPr marL="457200" lvl="0" indent="-457200">
              <a:buFont typeface="+mj-lt"/>
              <a:buAutoNum type="arabicPeriod"/>
            </a:pPr>
            <a:r>
              <a:rPr lang="en-US" dirty="0"/>
              <a:t>To create a database for storing and managing reported water leak data.</a:t>
            </a:r>
          </a:p>
          <a:p>
            <a:pPr marL="457200" lvl="0" indent="-457200">
              <a:buFont typeface="+mj-lt"/>
              <a:buAutoNum type="arabicPeriod"/>
            </a:pPr>
            <a:r>
              <a:rPr lang="en-US" dirty="0"/>
              <a:t>To integrate a database with the user interface.</a:t>
            </a:r>
          </a:p>
          <a:p>
            <a:pPr marL="457200" lvl="0" indent="-457200">
              <a:buFont typeface="+mj-lt"/>
              <a:buAutoNum type="arabicPeriod"/>
            </a:pPr>
            <a:r>
              <a:rPr lang="en-US" dirty="0"/>
              <a:t>To integrate automatic geolocation features with the leakage reporting system.</a:t>
            </a:r>
          </a:p>
          <a:p>
            <a:pPr marL="0" indent="0">
              <a:buNone/>
            </a:pPr>
            <a:endParaRPr lang="en-US" dirty="0"/>
          </a:p>
        </p:txBody>
      </p:sp>
    </p:spTree>
    <p:extLst>
      <p:ext uri="{BB962C8B-B14F-4D97-AF65-F5344CB8AC3E}">
        <p14:creationId xmlns:p14="http://schemas.microsoft.com/office/powerpoint/2010/main" val="331902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methodology</a:t>
            </a:r>
          </a:p>
        </p:txBody>
      </p:sp>
      <p:sp>
        <p:nvSpPr>
          <p:cNvPr id="3" name="Content Placeholder 2"/>
          <p:cNvSpPr>
            <a:spLocks noGrp="1"/>
          </p:cNvSpPr>
          <p:nvPr>
            <p:ph idx="1"/>
          </p:nvPr>
        </p:nvSpPr>
        <p:spPr/>
        <p:txBody>
          <a:bodyPr>
            <a:normAutofit/>
          </a:bodyPr>
          <a:lstStyle/>
          <a:p>
            <a:pPr algn="just"/>
            <a:r>
              <a:rPr lang="en-US" sz="2800" dirty="0">
                <a:latin typeface="Calibri" panose="020F0502020204030204" pitchFamily="34" charset="0"/>
                <a:cs typeface="Calibri" panose="020F0502020204030204" pitchFamily="34" charset="0"/>
              </a:rPr>
              <a:t>This project adopted a modular design approach to structure the system into manageable components. Each module developed independently to enhance clarity and maintainability. </a:t>
            </a:r>
          </a:p>
          <a:p>
            <a:pPr algn="just"/>
            <a:r>
              <a:rPr lang="en-US" sz="2800" dirty="0">
                <a:latin typeface="Calibri" panose="020F0502020204030204" pitchFamily="34" charset="0"/>
                <a:cs typeface="Calibri" panose="020F0502020204030204" pitchFamily="34" charset="0"/>
              </a:rPr>
              <a:t>The tools used for designing is figma.</a:t>
            </a:r>
          </a:p>
        </p:txBody>
      </p:sp>
    </p:spTree>
    <p:extLst>
      <p:ext uri="{BB962C8B-B14F-4D97-AF65-F5344CB8AC3E}">
        <p14:creationId xmlns:p14="http://schemas.microsoft.com/office/powerpoint/2010/main" val="4049464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 design</a:t>
            </a:r>
          </a:p>
        </p:txBody>
      </p:sp>
      <p:sp>
        <p:nvSpPr>
          <p:cNvPr id="3" name="Content Placeholder 2"/>
          <p:cNvSpPr>
            <a:spLocks noGrp="1"/>
          </p:cNvSpPr>
          <p:nvPr>
            <p:ph idx="1"/>
          </p:nvPr>
        </p:nvSpPr>
        <p:spPr/>
        <p:txBody>
          <a:bodyPr>
            <a:normAutofit/>
          </a:bodyPr>
          <a:lstStyle/>
          <a:p>
            <a:pPr algn="just"/>
            <a:r>
              <a:rPr lang="en-US" sz="2800" dirty="0">
                <a:latin typeface="Calibri" panose="020F0502020204030204" pitchFamily="34" charset="0"/>
                <a:cs typeface="Calibri" panose="020F0502020204030204" pitchFamily="34" charset="0"/>
              </a:rPr>
              <a:t>The system follows a client-server architecture, where the mobile application act as the client and communicates with a central server for data processing and storage. The mobile front end is developed using Kotlin for android. </a:t>
            </a:r>
          </a:p>
          <a:p>
            <a:pPr algn="just"/>
            <a:r>
              <a:rPr lang="en-US" sz="2800" dirty="0">
                <a:latin typeface="Calibri" panose="020F0502020204030204" pitchFamily="34" charset="0"/>
                <a:cs typeface="Calibri" panose="020F0502020204030204" pitchFamily="34" charset="0"/>
              </a:rPr>
              <a:t>The admin portal is built using JavaScript allowing administrator to review and manage submitted reports.</a:t>
            </a:r>
          </a:p>
        </p:txBody>
      </p:sp>
    </p:spTree>
    <p:extLst>
      <p:ext uri="{BB962C8B-B14F-4D97-AF65-F5344CB8AC3E}">
        <p14:creationId xmlns:p14="http://schemas.microsoft.com/office/powerpoint/2010/main" val="224591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780441"/>
          </a:xfrm>
        </p:spPr>
        <p:txBody>
          <a:bodyPr/>
          <a:lstStyle/>
          <a:p>
            <a:r>
              <a:rPr lang="en-US" dirty="0"/>
              <a:t>Block diagram of system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2096" y="1877568"/>
            <a:ext cx="7815072" cy="4980432"/>
          </a:xfrm>
        </p:spPr>
      </p:pic>
    </p:spTree>
    <p:extLst>
      <p:ext uri="{BB962C8B-B14F-4D97-AF65-F5344CB8AC3E}">
        <p14:creationId xmlns:p14="http://schemas.microsoft.com/office/powerpoint/2010/main" val="2269776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a:t>
            </a:r>
          </a:p>
        </p:txBody>
      </p:sp>
      <p:sp>
        <p:nvSpPr>
          <p:cNvPr id="3" name="Content Placeholder 2"/>
          <p:cNvSpPr>
            <a:spLocks noGrp="1"/>
          </p:cNvSpPr>
          <p:nvPr>
            <p:ph idx="1"/>
          </p:nvPr>
        </p:nvSpPr>
        <p:spPr/>
        <p:txBody>
          <a:bodyPr>
            <a:normAutofit/>
          </a:bodyPr>
          <a:lstStyle/>
          <a:p>
            <a:pPr algn="just"/>
            <a:r>
              <a:rPr lang="en-US" sz="2800" dirty="0">
                <a:latin typeface="Calibri" panose="020F0502020204030204" pitchFamily="34" charset="0"/>
                <a:cs typeface="Calibri" panose="020F0502020204030204" pitchFamily="34" charset="0"/>
              </a:rPr>
              <a:t>Database is designed to efficiently store and manage data related to water leakage reports submitted by community members. The system allows the public user to submit reports without logging in. however the admin portal includes authentication to ensure the authorized personal from an authority can review and manage report.</a:t>
            </a:r>
          </a:p>
        </p:txBody>
      </p:sp>
    </p:spTree>
    <p:extLst>
      <p:ext uri="{BB962C8B-B14F-4D97-AF65-F5344CB8AC3E}">
        <p14:creationId xmlns:p14="http://schemas.microsoft.com/office/powerpoint/2010/main" val="3467242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3088" y="1979548"/>
            <a:ext cx="6620256" cy="4604132"/>
          </a:xfrm>
        </p:spPr>
      </p:pic>
    </p:spTree>
    <p:extLst>
      <p:ext uri="{BB962C8B-B14F-4D97-AF65-F5344CB8AC3E}">
        <p14:creationId xmlns:p14="http://schemas.microsoft.com/office/powerpoint/2010/main" val="265977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a:t>
            </a:r>
            <a:r>
              <a:rPr lang="en-US" dirty="0" err="1"/>
              <a:t>ux</a:t>
            </a:r>
            <a:r>
              <a:rPr lang="en-US" dirty="0"/>
              <a:t> design</a:t>
            </a:r>
          </a:p>
        </p:txBody>
      </p:sp>
      <p:sp>
        <p:nvSpPr>
          <p:cNvPr id="3" name="Content Placeholder 2"/>
          <p:cNvSpPr>
            <a:spLocks noGrp="1"/>
          </p:cNvSpPr>
          <p:nvPr>
            <p:ph idx="1"/>
          </p:nvPr>
        </p:nvSpPr>
        <p:spPr/>
        <p:txBody>
          <a:bodyPr>
            <a:noAutofit/>
          </a:bodyPr>
          <a:lstStyle/>
          <a:p>
            <a:pPr algn="just"/>
            <a:r>
              <a:rPr lang="en-US" sz="2800" dirty="0">
                <a:latin typeface="Calibri" panose="020F0502020204030204" pitchFamily="34" charset="0"/>
                <a:cs typeface="Calibri" panose="020F0502020204030204" pitchFamily="34" charset="0"/>
              </a:rPr>
              <a:t>The user interface of the mobile application is designed with a focus on simplicity, clarity, and ease of use. Key screens include the home page, where users will require to register then can quickly access the report form; the report submission page</a:t>
            </a:r>
            <a:r>
              <a:rPr lang="en-US" sz="2800" b="1" dirty="0">
                <a:latin typeface="Calibri" panose="020F0502020204030204" pitchFamily="34" charset="0"/>
                <a:cs typeface="Calibri" panose="020F0502020204030204" pitchFamily="34" charset="0"/>
              </a:rPr>
              <a:t>.</a:t>
            </a:r>
          </a:p>
          <a:p>
            <a:pPr algn="just"/>
            <a:r>
              <a:rPr lang="en-US" sz="2800" dirty="0">
                <a:latin typeface="Calibri" panose="020F0502020204030204" pitchFamily="34" charset="0"/>
                <a:cs typeface="Calibri" panose="020F0502020204030204" pitchFamily="34" charset="0"/>
              </a:rPr>
              <a:t>For administrators, a login interface is provided to secure access to the web portal. </a:t>
            </a:r>
          </a:p>
        </p:txBody>
      </p:sp>
    </p:spTree>
    <p:extLst>
      <p:ext uri="{BB962C8B-B14F-4D97-AF65-F5344CB8AC3E}">
        <p14:creationId xmlns:p14="http://schemas.microsoft.com/office/powerpoint/2010/main" val="3959367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a:t>
            </a:r>
            <a:r>
              <a:rPr lang="en-US" dirty="0" err="1"/>
              <a:t>ux</a:t>
            </a:r>
            <a:r>
              <a:rPr lang="en-US" dirty="0"/>
              <a:t> design</a:t>
            </a:r>
          </a:p>
        </p:txBody>
      </p:sp>
      <p:pic>
        <p:nvPicPr>
          <p:cNvPr id="4" name="Content Placeholder 3"/>
          <p:cNvPicPr>
            <a:picLocks noGrp="1" noChangeAspect="1"/>
          </p:cNvPicPr>
          <p:nvPr>
            <p:ph idx="1"/>
          </p:nvPr>
        </p:nvPicPr>
        <p:blipFill>
          <a:blip r:embed="rId2"/>
          <a:srcRect/>
          <a:stretch/>
        </p:blipFill>
        <p:spPr>
          <a:xfrm>
            <a:off x="216943" y="2121978"/>
            <a:ext cx="1591206" cy="3449638"/>
          </a:xfrm>
        </p:spPr>
      </p:pic>
      <p:pic>
        <p:nvPicPr>
          <p:cNvPr id="7" name="Picture 6"/>
          <p:cNvPicPr>
            <a:picLocks noChangeAspect="1"/>
          </p:cNvPicPr>
          <p:nvPr/>
        </p:nvPicPr>
        <p:blipFill>
          <a:blip r:embed="rId3"/>
          <a:srcRect/>
          <a:stretch/>
        </p:blipFill>
        <p:spPr>
          <a:xfrm>
            <a:off x="2286679" y="2121978"/>
            <a:ext cx="1552337" cy="3449638"/>
          </a:xfrm>
          <a:prstGeom prst="rect">
            <a:avLst/>
          </a:prstGeom>
        </p:spPr>
      </p:pic>
      <p:pic>
        <p:nvPicPr>
          <p:cNvPr id="8" name="Picture 7"/>
          <p:cNvPicPr>
            <a:picLocks noChangeAspect="1"/>
          </p:cNvPicPr>
          <p:nvPr/>
        </p:nvPicPr>
        <p:blipFill>
          <a:blip r:embed="rId4"/>
          <a:srcRect/>
          <a:stretch/>
        </p:blipFill>
        <p:spPr>
          <a:xfrm>
            <a:off x="4363049" y="2121978"/>
            <a:ext cx="1552337" cy="3449638"/>
          </a:xfrm>
          <a:prstGeom prst="rect">
            <a:avLst/>
          </a:prstGeom>
        </p:spPr>
      </p:pic>
      <p:pic>
        <p:nvPicPr>
          <p:cNvPr id="9" name="Picture 8"/>
          <p:cNvPicPr>
            <a:picLocks noChangeAspect="1"/>
          </p:cNvPicPr>
          <p:nvPr/>
        </p:nvPicPr>
        <p:blipFill>
          <a:blip r:embed="rId4"/>
          <a:srcRect/>
          <a:stretch/>
        </p:blipFill>
        <p:spPr>
          <a:xfrm>
            <a:off x="6613937" y="2121978"/>
            <a:ext cx="1552337" cy="3449638"/>
          </a:xfrm>
          <a:prstGeom prst="rect">
            <a:avLst/>
          </a:prstGeom>
        </p:spPr>
      </p:pic>
      <p:pic>
        <p:nvPicPr>
          <p:cNvPr id="3" name="Picture 2">
            <a:extLst>
              <a:ext uri="{FF2B5EF4-FFF2-40B4-BE49-F238E27FC236}">
                <a16:creationId xmlns:a16="http://schemas.microsoft.com/office/drawing/2014/main" id="{3ADC9849-E2C8-4284-0E77-D21BD4B445F4}"/>
              </a:ext>
            </a:extLst>
          </p:cNvPr>
          <p:cNvPicPr>
            <a:picLocks noChangeAspect="1"/>
          </p:cNvPicPr>
          <p:nvPr/>
        </p:nvPicPr>
        <p:blipFill>
          <a:blip r:embed="rId5"/>
          <a:srcRect/>
          <a:stretch/>
        </p:blipFill>
        <p:spPr>
          <a:xfrm>
            <a:off x="8864825" y="2121978"/>
            <a:ext cx="1552337" cy="3449637"/>
          </a:xfrm>
          <a:prstGeom prst="rect">
            <a:avLst/>
          </a:prstGeom>
        </p:spPr>
      </p:pic>
    </p:spTree>
    <p:extLst>
      <p:ext uri="{BB962C8B-B14F-4D97-AF65-F5344CB8AC3E}">
        <p14:creationId xmlns:p14="http://schemas.microsoft.com/office/powerpoint/2010/main" val="17615531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4186</TotalTime>
  <Words>435</Words>
  <Application>Microsoft Office PowerPoint</Application>
  <PresentationFormat>Widescreen</PresentationFormat>
  <Paragraphs>35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Gill Sans MT</vt:lpstr>
      <vt:lpstr>Gallery</vt:lpstr>
      <vt:lpstr>Project design</vt:lpstr>
      <vt:lpstr>Specific Objectives.</vt:lpstr>
      <vt:lpstr>Design methodology</vt:lpstr>
      <vt:lpstr>System architecture design</vt:lpstr>
      <vt:lpstr>Block diagram of system architecture</vt:lpstr>
      <vt:lpstr>Database design</vt:lpstr>
      <vt:lpstr>ER diagram</vt:lpstr>
      <vt:lpstr>Ui/ux design</vt:lpstr>
      <vt:lpstr>Ui/ux design</vt:lpstr>
      <vt:lpstr>Ui/ux design(admin site)</vt:lpstr>
      <vt:lpstr>Ui/ux design(admin site)</vt:lpstr>
      <vt:lpstr>Ui/ux design(admin site)</vt:lpstr>
      <vt:lpstr>Ui/ux design(admin site)</vt:lpstr>
      <vt:lpstr>Functional design</vt:lpstr>
      <vt:lpstr>Functional diagram</vt:lpstr>
      <vt:lpstr>Use case diagram</vt:lpstr>
      <vt:lpstr>Use case diagram</vt:lpstr>
      <vt:lpstr>Flowchart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kabehe</dc:creator>
  <cp:lastModifiedBy>Priver De prince</cp:lastModifiedBy>
  <cp:revision>24</cp:revision>
  <dcterms:created xsi:type="dcterms:W3CDTF">2025-05-30T12:28:40Z</dcterms:created>
  <dcterms:modified xsi:type="dcterms:W3CDTF">2025-06-04T03:48:40Z</dcterms:modified>
</cp:coreProperties>
</file>