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48" r:id="rId2"/>
  </p:sldMasterIdLst>
  <p:notesMasterIdLst>
    <p:notesMasterId r:id="rId32"/>
  </p:notesMasterIdLst>
  <p:handoutMasterIdLst>
    <p:handoutMasterId r:id="rId33"/>
  </p:handoutMasterIdLst>
  <p:sldIdLst>
    <p:sldId id="663" r:id="rId3"/>
    <p:sldId id="565" r:id="rId4"/>
    <p:sldId id="647" r:id="rId5"/>
    <p:sldId id="654" r:id="rId6"/>
    <p:sldId id="670" r:id="rId7"/>
    <p:sldId id="671" r:id="rId8"/>
    <p:sldId id="672" r:id="rId9"/>
    <p:sldId id="313" r:id="rId10"/>
    <p:sldId id="517" r:id="rId11"/>
    <p:sldId id="673" r:id="rId12"/>
    <p:sldId id="676" r:id="rId13"/>
    <p:sldId id="652" r:id="rId14"/>
    <p:sldId id="659" r:id="rId15"/>
    <p:sldId id="660" r:id="rId16"/>
    <p:sldId id="661" r:id="rId17"/>
    <p:sldId id="626" r:id="rId18"/>
    <p:sldId id="635" r:id="rId19"/>
    <p:sldId id="653" r:id="rId20"/>
    <p:sldId id="650" r:id="rId21"/>
    <p:sldId id="634" r:id="rId22"/>
    <p:sldId id="624" r:id="rId23"/>
    <p:sldId id="664" r:id="rId24"/>
    <p:sldId id="655" r:id="rId25"/>
    <p:sldId id="625" r:id="rId26"/>
    <p:sldId id="637" r:id="rId27"/>
    <p:sldId id="638" r:id="rId28"/>
    <p:sldId id="674" r:id="rId29"/>
    <p:sldId id="675" r:id="rId30"/>
    <p:sldId id="259" r:id="rId3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660066"/>
    <a:srgbClr val="00FF00"/>
    <a:srgbClr val="FFCCFF"/>
    <a:srgbClr val="FF66FF"/>
    <a:srgbClr val="FF99FF"/>
    <a:srgbClr val="CCCCFF"/>
    <a:srgbClr val="FFCC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6400" autoAdjust="0"/>
  </p:normalViewPr>
  <p:slideViewPr>
    <p:cSldViewPr>
      <p:cViewPr varScale="1">
        <p:scale>
          <a:sx n="84" d="100"/>
          <a:sy n="84" d="100"/>
        </p:scale>
        <p:origin x="139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082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AD2D-DB8B-4F35-BA02-F20F689DAC60}" type="datetimeFigureOut">
              <a:rPr lang="zh-TW" altLang="en-US" smtClean="0"/>
              <a:pPr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FB066-34EC-4EBF-A41E-D5E616E165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9275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8FF35E5-3D45-403B-A186-E4B9F4636E29}" type="datetimeFigureOut">
              <a:rPr lang="zh-TW" altLang="en-US"/>
              <a:pPr>
                <a:defRPr/>
              </a:pPr>
              <a:t>2021/4/20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B80A4D-A57B-483A-BCBA-D8D7A727C69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89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80A4D-A57B-483A-BCBA-D8D7A727C69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36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80A4D-A57B-483A-BCBA-D8D7A727C699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63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/>
              <a:t>今天的說明皆以二元分試題為例</a:t>
            </a:r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A0F44B-F8EB-47B9-AD6F-E80002BDB15F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4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80A4D-A57B-483A-BCBA-D8D7A727C6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36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80A4D-A57B-483A-BCBA-D8D7A727C699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99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baseline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baseline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baseline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baseline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0"/>
            <a:ext cx="914299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888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chemeClr val="tx1"/>
          </a:solidFill>
          <a:latin typeface="標楷體" pitchFamily="65" charset="-12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rgbClr val="002060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rgbClr val="002060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rgbClr val="002060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rgbClr val="002060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400" b="1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400" b="1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400" b="1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400" b="1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0"/>
            <a:ext cx="9142990" cy="6858000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20272" y="630423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C6E4CFB-D5C7-44F8-8B47-D3E0F5D904E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03963"/>
            <a:ext cx="2133600" cy="365125"/>
          </a:xfrm>
          <a:prstGeom prst="rect">
            <a:avLst/>
          </a:prstGeom>
        </p:spPr>
        <p:txBody>
          <a:bodyPr/>
          <a:lstStyle/>
          <a:p>
            <a:fld id="{1C6E4CFB-D5C7-44F8-8B47-D3E0F5D904E7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"/>
            <a:ext cx="9144000" cy="68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32048" y="304048"/>
            <a:ext cx="1043608" cy="6000187"/>
          </a:xfrm>
        </p:spPr>
        <p:txBody>
          <a:bodyPr/>
          <a:lstStyle/>
          <a:p>
            <a:pPr lvl="1" eaLnBrk="1">
              <a:defRPr/>
            </a:pPr>
            <a:r>
              <a:rPr lang="zh-TW" altLang="en-US" sz="4000" dirty="0" smtClean="0">
                <a:solidFill>
                  <a:schemeClr val="tx1"/>
                </a:solidFill>
              </a:rPr>
              <a:t>各科各</a:t>
            </a:r>
            <a:r>
              <a:rPr lang="zh-TW" altLang="en-US" sz="4000" dirty="0">
                <a:solidFill>
                  <a:schemeClr val="tx1"/>
                </a:solidFill>
              </a:rPr>
              <a:t>等級人數</a:t>
            </a:r>
            <a:r>
              <a:rPr lang="zh-TW" altLang="en-US" sz="4000" dirty="0" smtClean="0">
                <a:solidFill>
                  <a:schemeClr val="tx1"/>
                </a:solidFill>
              </a:rPr>
              <a:t>百分比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8228" y="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學生成績報告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23" y="44624"/>
            <a:ext cx="5547841" cy="6492803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771800" y="1272400"/>
            <a:ext cx="936104" cy="923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OO</a:t>
            </a:r>
            <a:r>
              <a:rPr lang="zh-TW" altLang="en-US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縣</a:t>
            </a:r>
            <a:endParaRPr lang="en-US" altLang="zh-TW" sz="13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012345</a:t>
            </a:r>
          </a:p>
          <a:p>
            <a:pPr algn="ctr"/>
            <a:r>
              <a:rPr lang="en-US" altLang="zh-TW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OO</a:t>
            </a:r>
            <a:r>
              <a:rPr lang="zh-TW" altLang="en-US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國中</a:t>
            </a:r>
            <a:endParaRPr lang="en-US" altLang="zh-TW" sz="13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529</a:t>
            </a:r>
            <a:r>
              <a:rPr lang="zh-TW" altLang="en-US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人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</a:t>
            </a:r>
            <a:r>
              <a:rPr lang="zh-TW" altLang="en-US" dirty="0"/>
              <a:t>等級人數</a:t>
            </a:r>
            <a:r>
              <a:rPr lang="zh-TW" altLang="en-US" dirty="0" smtClean="0"/>
              <a:t>百分比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以國文科為例</a:t>
            </a:r>
            <a:r>
              <a:rPr lang="en-US" altLang="zh-TW" sz="3200" dirty="0" smtClean="0"/>
              <a:t>)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728228" y="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學生成績報告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24" y="1607232"/>
            <a:ext cx="7462151" cy="476748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195736" y="3284984"/>
            <a:ext cx="576064" cy="25922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全國</a:t>
            </a:r>
            <a:endParaRPr lang="en-US" altLang="zh-TW" sz="13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endParaRPr lang="en-US" altLang="zh-TW" sz="13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endParaRPr lang="en-US" altLang="zh-TW" sz="13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endParaRPr lang="en-US" altLang="zh-TW" sz="13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zh-TW" altLang="en-US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縣市</a:t>
            </a:r>
            <a:endParaRPr lang="en-US" altLang="zh-TW" sz="13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endParaRPr lang="en-US" altLang="zh-TW" sz="13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endParaRPr lang="en-US" altLang="zh-TW" sz="13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endParaRPr lang="en-US" altLang="zh-TW" sz="13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zh-TW" altLang="en-US" sz="13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貴校</a:t>
            </a:r>
            <a:endParaRPr lang="zh-TW" altLang="en-US" sz="130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1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各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等級學生之表現描述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n-ea"/>
              </a:rPr>
            </a:br>
            <a:r>
              <a:rPr lang="en-US" altLang="zh-TW" sz="3200" dirty="0" smtClean="0"/>
              <a:t>(</a:t>
            </a:r>
            <a:r>
              <a:rPr lang="zh-TW" altLang="en-US" sz="3200" dirty="0"/>
              <a:t>以國文科為例</a:t>
            </a:r>
            <a:r>
              <a:rPr lang="en-US" altLang="zh-TW" sz="3200" dirty="0"/>
              <a:t>)</a:t>
            </a:r>
            <a:endParaRPr lang="zh-TW" altLang="en-US" sz="3200" dirty="0">
              <a:solidFill>
                <a:srgbClr val="660066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各</a:t>
            </a:r>
            <a:r>
              <a:rPr lang="zh-TW" altLang="zh-TW" sz="2800" b="1" kern="100" dirty="0">
                <a:latin typeface="+mn-ea"/>
                <a:ea typeface="+mn-ea"/>
                <a:cs typeface="Times New Roman" panose="02020603050405020304" pitchFamily="18" charset="0"/>
              </a:rPr>
              <a:t>能力等級整體表現</a:t>
            </a: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描述</a:t>
            </a: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精  熟：能具備與教材相關的語文知識，並能深入的理解文本內容、評鑑文本的內容與形式。</a:t>
            </a: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基  礎：大致能具備與教材相關的語文知識，並能大致理解文本內容、評鑑文本的內容與形式。</a:t>
            </a: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待加強：僅能具備部分與教材相關的語文知識，並有限的理解文本內容、評鑑文本的內容與形式。</a:t>
            </a: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728228" y="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學生成績報告</a:t>
            </a:r>
          </a:p>
        </p:txBody>
      </p:sp>
    </p:spTree>
    <p:extLst>
      <p:ext uri="{BB962C8B-B14F-4D97-AF65-F5344CB8AC3E}">
        <p14:creationId xmlns:p14="http://schemas.microsoft.com/office/powerpoint/2010/main" val="1007318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200" dirty="0">
                <a:solidFill>
                  <a:schemeClr val="tx1"/>
                </a:solidFill>
                <a:latin typeface="+mn-ea"/>
              </a:rPr>
              <a:t>各</a:t>
            </a:r>
            <a:r>
              <a:rPr lang="zh-TW" altLang="en-US" sz="4200" dirty="0" smtClean="0">
                <a:solidFill>
                  <a:schemeClr val="tx1"/>
                </a:solidFill>
                <a:latin typeface="+mn-ea"/>
              </a:rPr>
              <a:t>等級學生在</a:t>
            </a:r>
            <a:r>
              <a:rPr lang="en-US" altLang="zh-TW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sz="4200" dirty="0" smtClean="0">
                <a:solidFill>
                  <a:schemeClr val="tx1"/>
                </a:solidFill>
                <a:latin typeface="+mn-ea"/>
              </a:rPr>
              <a:t>會考之學力表現</a:t>
            </a:r>
            <a:r>
              <a:rPr lang="en-US" altLang="zh-TW" sz="42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TW" sz="4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zh-TW" sz="3200" dirty="0" smtClean="0"/>
              <a:t>(</a:t>
            </a:r>
            <a:r>
              <a:rPr lang="zh-TW" altLang="en-US" sz="3200" dirty="0"/>
              <a:t>以國文科為例</a:t>
            </a:r>
            <a:r>
              <a:rPr lang="en-US" altLang="zh-TW" sz="3200" dirty="0"/>
              <a:t>)</a:t>
            </a:r>
            <a:endParaRPr lang="zh-TW" altLang="en-US" sz="3200" dirty="0">
              <a:solidFill>
                <a:srgbClr val="660066"/>
              </a:solidFill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國文閱讀能力</a:t>
            </a:r>
            <a:r>
              <a:rPr lang="zh-TW" altLang="en-US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屬於</a:t>
            </a: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「精熟」等級者</a:t>
            </a:r>
            <a:endParaRPr lang="en-US" altLang="zh-TW" sz="2400" kern="100" dirty="0" smtClean="0">
              <a:latin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kern="100" dirty="0" smtClean="0">
                <a:latin typeface="+mn-ea"/>
                <a:cs typeface="Times New Roman" panose="02020603050405020304" pitchFamily="18" charset="0"/>
              </a:rPr>
              <a:t>整體而言，能應用語文知識，並能理解、分析複雜或隱晦的文本</a:t>
            </a:r>
            <a:r>
              <a:rPr lang="zh-TW" altLang="en-US" sz="2400" kern="100" dirty="0" smtClean="0">
                <a:latin typeface="+mn-ea"/>
                <a:cs typeface="Times New Roman" panose="02020603050405020304" pitchFamily="18" charset="0"/>
              </a:rPr>
              <a:t>。其</a:t>
            </a:r>
            <a:r>
              <a:rPr lang="zh-TW" altLang="zh-TW" sz="2400" kern="100" dirty="0" smtClean="0">
                <a:latin typeface="+mn-ea"/>
                <a:cs typeface="Times New Roman" panose="02020603050405020304" pitchFamily="18" charset="0"/>
              </a:rPr>
              <a:t>在此題本中的能力表現，條列如下：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理解或應用常用國字、詞語及文言文中字詞。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理解或應用與教材相關的語法、修辭常識及文化先備知識。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自略微複雜的文本中提取訊息。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理解複雜或隱晦文本的涵義、主旨、觀點。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判斷詞語、文句在略微複雜或略微隱晦文本中的適切性。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分析略微複雜或略微隱晦文本的寫作手法。</a:t>
            </a:r>
          </a:p>
          <a:p>
            <a:pPr marL="914400" lvl="1" indent="-457200" algn="just" eaLnBrk="1">
              <a:spcAft>
                <a:spcPts val="600"/>
              </a:spcAft>
              <a:buFont typeface="+mj-lt"/>
              <a:buAutoNum type="arabicPeriod"/>
              <a:defRPr/>
            </a:pP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728228" y="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學生成績報告</a:t>
            </a:r>
          </a:p>
        </p:txBody>
      </p:sp>
    </p:spTree>
    <p:extLst>
      <p:ext uri="{BB962C8B-B14F-4D97-AF65-F5344CB8AC3E}">
        <p14:creationId xmlns:p14="http://schemas.microsoft.com/office/powerpoint/2010/main" val="91096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200" dirty="0">
                <a:solidFill>
                  <a:schemeClr val="tx1"/>
                </a:solidFill>
                <a:latin typeface="+mn-ea"/>
              </a:rPr>
              <a:t>各</a:t>
            </a:r>
            <a:r>
              <a:rPr lang="zh-TW" altLang="en-US" sz="4200" dirty="0" smtClean="0">
                <a:solidFill>
                  <a:schemeClr val="tx1"/>
                </a:solidFill>
                <a:latin typeface="+mn-ea"/>
              </a:rPr>
              <a:t>等級學生在</a:t>
            </a:r>
            <a:r>
              <a:rPr lang="en-US" altLang="zh-TW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sz="4200" dirty="0" smtClean="0">
                <a:solidFill>
                  <a:schemeClr val="tx1"/>
                </a:solidFill>
                <a:latin typeface="+mn-ea"/>
              </a:rPr>
              <a:t>會考之學力表現</a:t>
            </a:r>
            <a:r>
              <a:rPr lang="en-US" altLang="zh-TW" sz="42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TW" sz="4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zh-TW" sz="3200" dirty="0" smtClean="0"/>
              <a:t>(</a:t>
            </a:r>
            <a:r>
              <a:rPr lang="zh-TW" altLang="en-US" sz="3200" dirty="0"/>
              <a:t>以國文科為例</a:t>
            </a:r>
            <a:r>
              <a:rPr lang="en-US" altLang="zh-TW" sz="3200" dirty="0"/>
              <a:t>)</a:t>
            </a:r>
            <a:endParaRPr lang="zh-TW" altLang="en-US" sz="3200" dirty="0">
              <a:solidFill>
                <a:srgbClr val="660066"/>
              </a:solidFill>
            </a:endParaRPr>
          </a:p>
        </p:txBody>
      </p:sp>
      <p:sp>
        <p:nvSpPr>
          <p:cNvPr id="9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國文閱讀能力</a:t>
            </a:r>
            <a:r>
              <a:rPr lang="zh-TW" altLang="en-US" sz="2800" b="1" kern="100" dirty="0">
                <a:latin typeface="+mn-ea"/>
                <a:cs typeface="Times New Roman" panose="02020603050405020304" pitchFamily="18" charset="0"/>
              </a:rPr>
              <a:t>屬於</a:t>
            </a: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「</a:t>
            </a:r>
            <a:r>
              <a:rPr lang="zh-TW" altLang="en-US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基礎</a:t>
            </a: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」等級者</a:t>
            </a:r>
            <a:endParaRPr lang="en-US" altLang="zh-TW" sz="2400" kern="100" dirty="0" smtClean="0">
              <a:latin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kern="100" dirty="0" smtClean="0">
                <a:latin typeface="+mn-ea"/>
                <a:cs typeface="Times New Roman" panose="02020603050405020304" pitchFamily="18" charset="0"/>
              </a:rPr>
              <a:t>整體而言</a:t>
            </a:r>
            <a:r>
              <a:rPr lang="zh-TW" altLang="zh-TW" sz="2400" dirty="0" smtClean="0"/>
              <a:t>，能</a:t>
            </a:r>
            <a:r>
              <a:rPr lang="zh-TW" altLang="zh-TW" sz="2400" dirty="0"/>
              <a:t>具備語文知識，並能理解、分析略微複雜或略微隱晦的文</a:t>
            </a:r>
            <a:r>
              <a:rPr lang="zh-TW" altLang="zh-TW" sz="2400" dirty="0" smtClean="0"/>
              <a:t>本</a:t>
            </a:r>
            <a:r>
              <a:rPr lang="zh-TW" altLang="en-US" sz="2400" dirty="0" smtClean="0"/>
              <a:t>。其</a:t>
            </a:r>
            <a:r>
              <a:rPr lang="zh-TW" altLang="zh-TW" sz="2400" dirty="0" smtClean="0"/>
              <a:t>在此</a:t>
            </a:r>
            <a:r>
              <a:rPr lang="zh-TW" altLang="zh-TW" sz="2400" dirty="0"/>
              <a:t>題本中的能力表現，條列如下</a:t>
            </a:r>
            <a:r>
              <a:rPr lang="zh-TW" altLang="zh-TW" sz="2400" dirty="0" smtClean="0"/>
              <a:t>：</a:t>
            </a:r>
            <a:endParaRPr lang="en-US" altLang="zh-TW" sz="2400" dirty="0" smtClean="0"/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理解或應用常用國字與詞語。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理解或應用與教材相關的語法、修辭常識及文化先備知識。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自略微複雜的文本中提取訊息。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理解略微複雜或略微隱晦文本的涵義、主旨、觀點。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判斷詞語、文句在略微複雜或略微隱晦文本中的適切性。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000" dirty="0" smtClean="0">
                <a:latin typeface="+mn-ea"/>
                <a:ea typeface="+mn-ea"/>
              </a:rPr>
              <a:t>能</a:t>
            </a:r>
            <a:r>
              <a:rPr lang="zh-TW" altLang="zh-TW" sz="2000" dirty="0">
                <a:latin typeface="+mn-ea"/>
                <a:ea typeface="+mn-ea"/>
              </a:rPr>
              <a:t>分析略微複雜或略微隱晦文本的寫作手法。</a:t>
            </a:r>
          </a:p>
          <a:p>
            <a:pPr marL="914400" lvl="1" indent="-457200" algn="just" eaLnBrk="1">
              <a:spcAft>
                <a:spcPts val="600"/>
              </a:spcAft>
              <a:buFont typeface="+mj-lt"/>
              <a:buAutoNum type="arabicPeriod"/>
              <a:defRPr/>
            </a:pP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728228" y="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學生成績報告</a:t>
            </a:r>
          </a:p>
        </p:txBody>
      </p:sp>
    </p:spTree>
    <p:extLst>
      <p:ext uri="{BB962C8B-B14F-4D97-AF65-F5344CB8AC3E}">
        <p14:creationId xmlns:p14="http://schemas.microsoft.com/office/powerpoint/2010/main" val="91096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200" dirty="0">
                <a:solidFill>
                  <a:schemeClr val="tx1"/>
                </a:solidFill>
                <a:latin typeface="+mn-ea"/>
              </a:rPr>
              <a:t>各</a:t>
            </a:r>
            <a:r>
              <a:rPr lang="zh-TW" altLang="en-US" sz="4200" dirty="0" smtClean="0">
                <a:solidFill>
                  <a:schemeClr val="tx1"/>
                </a:solidFill>
                <a:latin typeface="+mn-ea"/>
              </a:rPr>
              <a:t>等級學生在</a:t>
            </a:r>
            <a:r>
              <a:rPr lang="en-US" altLang="zh-TW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sz="4200" dirty="0" smtClean="0">
                <a:solidFill>
                  <a:schemeClr val="tx1"/>
                </a:solidFill>
                <a:latin typeface="+mn-ea"/>
              </a:rPr>
              <a:t>會考之學力表現</a:t>
            </a:r>
            <a:r>
              <a:rPr lang="en-US" altLang="zh-TW" sz="42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TW" sz="4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zh-TW" sz="3200" dirty="0" smtClean="0"/>
              <a:t>(</a:t>
            </a:r>
            <a:r>
              <a:rPr lang="zh-TW" altLang="en-US" sz="3200" dirty="0"/>
              <a:t>以國文科為例</a:t>
            </a:r>
            <a:r>
              <a:rPr lang="en-US" altLang="zh-TW" sz="3200" dirty="0"/>
              <a:t>)</a:t>
            </a:r>
            <a:endParaRPr lang="zh-TW" altLang="en-US" sz="3200" dirty="0">
              <a:solidFill>
                <a:srgbClr val="660066"/>
              </a:solidFill>
            </a:endParaRPr>
          </a:p>
        </p:txBody>
      </p:sp>
      <p:sp>
        <p:nvSpPr>
          <p:cNvPr id="9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國文閱讀能力</a:t>
            </a:r>
            <a:r>
              <a:rPr lang="zh-TW" altLang="en-US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屬於</a:t>
            </a: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「</a:t>
            </a:r>
            <a:r>
              <a:rPr lang="zh-TW" altLang="en-US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待加強</a:t>
            </a:r>
            <a:r>
              <a:rPr lang="zh-TW" altLang="zh-TW" sz="2800" b="1" kern="100" dirty="0" smtClean="0">
                <a:latin typeface="+mn-ea"/>
                <a:ea typeface="+mn-ea"/>
                <a:cs typeface="Times New Roman" panose="02020603050405020304" pitchFamily="18" charset="0"/>
              </a:rPr>
              <a:t>」等級者</a:t>
            </a:r>
            <a:endParaRPr lang="en-US" altLang="zh-TW" sz="2800" b="1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kern="100" dirty="0">
                <a:latin typeface="+mn-ea"/>
                <a:cs typeface="Times New Roman" panose="02020603050405020304" pitchFamily="18" charset="0"/>
              </a:rPr>
              <a:t>整體而言</a:t>
            </a:r>
            <a:r>
              <a:rPr lang="zh-TW" altLang="zh-TW" sz="2400" kern="100" dirty="0" smtClean="0">
                <a:latin typeface="+mn-ea"/>
                <a:cs typeface="Times New Roman" panose="02020603050405020304" pitchFamily="18" charset="0"/>
              </a:rPr>
              <a:t>，僅</a:t>
            </a:r>
            <a:r>
              <a:rPr lang="zh-TW" altLang="zh-TW" sz="2400" kern="100" dirty="0">
                <a:latin typeface="+mn-ea"/>
                <a:cs typeface="Times New Roman" panose="02020603050405020304" pitchFamily="18" charset="0"/>
              </a:rPr>
              <a:t>能理解部分常用字詞與語文知識，並僅能理解簡單的文本。</a:t>
            </a:r>
          </a:p>
          <a:p>
            <a:pPr marL="914400" lvl="1" indent="-457200" algn="just" eaLnBrk="1">
              <a:spcAft>
                <a:spcPts val="600"/>
              </a:spcAft>
              <a:buFont typeface="+mj-lt"/>
              <a:buAutoNum type="arabicPeriod"/>
              <a:defRPr/>
            </a:pP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zh-TW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728228" y="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學生成績報告</a:t>
            </a:r>
          </a:p>
        </p:txBody>
      </p:sp>
    </p:spTree>
    <p:extLst>
      <p:ext uri="{BB962C8B-B14F-4D97-AF65-F5344CB8AC3E}">
        <p14:creationId xmlns:p14="http://schemas.microsoft.com/office/powerpoint/2010/main" val="91096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分項能力通過率分析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800" dirty="0"/>
              <a:t>檔案內容</a:t>
            </a:r>
            <a:endParaRPr lang="en-US" altLang="zh-TW" sz="2800" dirty="0"/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dirty="0"/>
              <a:t>近三</a:t>
            </a:r>
            <a:r>
              <a:rPr lang="zh-TW" altLang="zh-TW" sz="2400" dirty="0" smtClean="0"/>
              <a:t>年來</a:t>
            </a:r>
            <a:r>
              <a:rPr lang="zh-TW" altLang="en-US" sz="2400" dirty="0" smtClean="0"/>
              <a:t>全</a:t>
            </a:r>
            <a:r>
              <a:rPr lang="zh-TW" altLang="zh-TW" sz="2400" dirty="0" smtClean="0"/>
              <a:t>校</a:t>
            </a:r>
            <a:r>
              <a:rPr lang="zh-TW" altLang="zh-TW" sz="2400" dirty="0"/>
              <a:t>以及全國學生在各科、各分項能力之通過率</a:t>
            </a:r>
            <a:endParaRPr lang="zh-TW" altLang="en-US" sz="2400" dirty="0"/>
          </a:p>
          <a:p>
            <a:pPr algn="just" eaLnBrk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800" dirty="0"/>
              <a:t>用途</a:t>
            </a:r>
            <a:endParaRPr lang="en-US" altLang="zh-TW" sz="2800" dirty="0"/>
          </a:p>
          <a:p>
            <a:pPr marL="758825" indent="-309563">
              <a:buFont typeface="Wingdings" panose="05000000000000000000" pitchFamily="2" charset="2"/>
              <a:buChar char="ü"/>
            </a:pPr>
            <a:r>
              <a:rPr lang="zh-TW" altLang="zh-TW" sz="2400" dirty="0"/>
              <a:t>以全國平均通過率作為參照點，</a:t>
            </a:r>
            <a:r>
              <a:rPr lang="zh-TW" altLang="zh-TW" sz="2400" dirty="0" smtClean="0"/>
              <a:t>供</a:t>
            </a:r>
            <a:r>
              <a:rPr lang="zh-TW" altLang="en-US" sz="2400" dirty="0" smtClean="0"/>
              <a:t>學</a:t>
            </a:r>
            <a:r>
              <a:rPr lang="zh-TW" altLang="zh-TW" sz="2400" dirty="0" smtClean="0"/>
              <a:t>校</a:t>
            </a:r>
            <a:r>
              <a:rPr lang="zh-TW" altLang="en-US" sz="2400" dirty="0" smtClean="0"/>
              <a:t>瞭解</a:t>
            </a:r>
            <a:r>
              <a:rPr lang="zh-TW" altLang="zh-TW" sz="2400" dirty="0" smtClean="0"/>
              <a:t>學生</a:t>
            </a:r>
            <a:r>
              <a:rPr lang="zh-TW" altLang="zh-TW" sz="2400" dirty="0"/>
              <a:t>近三年在各分項能力通過率之變化</a:t>
            </a:r>
            <a:r>
              <a:rPr lang="en-US" altLang="zh-TW" sz="2400" dirty="0"/>
              <a:t>(</a:t>
            </a:r>
            <a:r>
              <a:rPr lang="zh-TW" altLang="zh-TW" sz="2400" dirty="0"/>
              <a:t>進步或退步</a:t>
            </a:r>
            <a:r>
              <a:rPr lang="en-US" altLang="zh-TW" sz="2400" dirty="0"/>
              <a:t>)</a:t>
            </a:r>
            <a:r>
              <a:rPr lang="zh-TW" altLang="zh-TW" sz="2400" dirty="0" smtClean="0"/>
              <a:t>趨勢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758825" indent="-309563">
              <a:buFont typeface="Wingdings" panose="05000000000000000000" pitchFamily="2" charset="2"/>
              <a:buChar char="ü"/>
            </a:pPr>
            <a:r>
              <a:rPr lang="zh-TW" altLang="zh-TW" sz="2400" dirty="0" smtClean="0"/>
              <a:t>作為</a:t>
            </a:r>
            <a:r>
              <a:rPr lang="zh-TW" altLang="zh-TW" sz="2400" dirty="0"/>
              <a:t>教師或學校調整教學方針的參考</a:t>
            </a:r>
            <a:r>
              <a:rPr lang="zh-TW" altLang="zh-TW" sz="2400" dirty="0" smtClean="0"/>
              <a:t>依據。 </a:t>
            </a:r>
            <a:r>
              <a:rPr lang="en-US" altLang="zh-TW" sz="2800" dirty="0" smtClean="0"/>
              <a:t> </a:t>
            </a:r>
            <a:endParaRPr lang="zh-TW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各科</a:t>
            </a:r>
            <a:r>
              <a:rPr lang="zh-TW" altLang="en-US" dirty="0" smtClean="0"/>
              <a:t>分項能力</a:t>
            </a:r>
            <a:r>
              <a:rPr lang="zh-TW" altLang="en-US" dirty="0"/>
              <a:t>摘要表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010486"/>
              </p:ext>
            </p:extLst>
          </p:nvPr>
        </p:nvGraphicFramePr>
        <p:xfrm>
          <a:off x="251520" y="1417639"/>
          <a:ext cx="8712965" cy="480909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16869">
                  <a:extLst>
                    <a:ext uri="{9D8B030D-6E8A-4147-A177-3AD203B41FA5}">
                      <a16:colId xmlns:a16="http://schemas.microsoft.com/office/drawing/2014/main" val="1272890160"/>
                    </a:ext>
                  </a:extLst>
                </a:gridCol>
                <a:gridCol w="1199879">
                  <a:extLst>
                    <a:ext uri="{9D8B030D-6E8A-4147-A177-3AD203B41FA5}">
                      <a16:colId xmlns:a16="http://schemas.microsoft.com/office/drawing/2014/main" val="3038828253"/>
                    </a:ext>
                  </a:extLst>
                </a:gridCol>
                <a:gridCol w="1199879">
                  <a:extLst>
                    <a:ext uri="{9D8B030D-6E8A-4147-A177-3AD203B41FA5}">
                      <a16:colId xmlns:a16="http://schemas.microsoft.com/office/drawing/2014/main" val="570307734"/>
                    </a:ext>
                  </a:extLst>
                </a:gridCol>
                <a:gridCol w="1199879">
                  <a:extLst>
                    <a:ext uri="{9D8B030D-6E8A-4147-A177-3AD203B41FA5}">
                      <a16:colId xmlns:a16="http://schemas.microsoft.com/office/drawing/2014/main" val="2845538577"/>
                    </a:ext>
                  </a:extLst>
                </a:gridCol>
                <a:gridCol w="1199879">
                  <a:extLst>
                    <a:ext uri="{9D8B030D-6E8A-4147-A177-3AD203B41FA5}">
                      <a16:colId xmlns:a16="http://schemas.microsoft.com/office/drawing/2014/main" val="1832314693"/>
                    </a:ext>
                  </a:extLst>
                </a:gridCol>
                <a:gridCol w="1596381">
                  <a:extLst>
                    <a:ext uri="{9D8B030D-6E8A-4147-A177-3AD203B41FA5}">
                      <a16:colId xmlns:a16="http://schemas.microsoft.com/office/drawing/2014/main" val="3526338753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971728305"/>
                    </a:ext>
                  </a:extLst>
                </a:gridCol>
              </a:tblGrid>
              <a:tr h="296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國文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英閱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英聽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數學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社會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自然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365582"/>
                  </a:ext>
                </a:extLst>
              </a:tr>
              <a:tr h="493473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分項能力</a:t>
                      </a:r>
                      <a:endParaRPr lang="zh-TW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語文知識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字詞理解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辨識句意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</a:rPr>
                        <a:t>知識</a:t>
                      </a:r>
                      <a:r>
                        <a:rPr lang="zh-TW" sz="1800" kern="100" dirty="0" smtClean="0">
                          <a:effectLst/>
                        </a:rPr>
                        <a:t>理解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能記憶基本知識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能知道科學知識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311344"/>
                  </a:ext>
                </a:extLst>
              </a:tr>
              <a:tr h="72008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文意理解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篇章大意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選出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適當回應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程序執行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能轉譯以</a:t>
                      </a:r>
                      <a:r>
                        <a:rPr lang="zh-TW" sz="1600" kern="100" dirty="0" smtClean="0">
                          <a:effectLst/>
                        </a:rPr>
                        <a:t>不同</a:t>
                      </a:r>
                      <a:endParaRPr lang="en-US" altLang="zh-TW" sz="16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方式</a:t>
                      </a:r>
                      <a:r>
                        <a:rPr lang="zh-TW" sz="1600" kern="100" dirty="0">
                          <a:effectLst/>
                        </a:rPr>
                        <a:t>呈現的知識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能對科學知識做出詮釋、分類、舉例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613802"/>
                  </a:ext>
                </a:extLst>
              </a:tr>
              <a:tr h="890187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文本評鑑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篇章細節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言談理解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解題應用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能舉例或</a:t>
                      </a:r>
                      <a:r>
                        <a:rPr lang="zh-TW" sz="1600" kern="100" dirty="0" smtClean="0">
                          <a:effectLst/>
                        </a:rPr>
                        <a:t>作出</a:t>
                      </a:r>
                      <a:endParaRPr lang="en-US" altLang="zh-TW" sz="16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分類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能根據</a:t>
                      </a:r>
                      <a:r>
                        <a:rPr lang="zh-TW" sz="1600" kern="100" dirty="0" smtClean="0">
                          <a:effectLst/>
                        </a:rPr>
                        <a:t>科學知識</a:t>
                      </a:r>
                      <a:endParaRPr lang="en-US" altLang="zh-TW" sz="16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作出</a:t>
                      </a:r>
                      <a:r>
                        <a:rPr lang="zh-TW" sz="1600" kern="100" dirty="0">
                          <a:effectLst/>
                        </a:rPr>
                        <a:t>合理推論</a:t>
                      </a:r>
                      <a:r>
                        <a:rPr lang="zh-TW" sz="1600" kern="100" dirty="0" smtClean="0">
                          <a:effectLst/>
                        </a:rPr>
                        <a:t>、</a:t>
                      </a:r>
                      <a:endParaRPr lang="en-US" altLang="zh-TW" sz="16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解釋</a:t>
                      </a:r>
                      <a:r>
                        <a:rPr lang="zh-TW" sz="1600" kern="100" dirty="0">
                          <a:effectLst/>
                        </a:rPr>
                        <a:t>或預測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6890564"/>
                  </a:ext>
                </a:extLst>
              </a:tr>
              <a:tr h="432594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篇章結構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分析思考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能做出合理推論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能應用科學知識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731168"/>
                  </a:ext>
                </a:extLst>
              </a:tr>
              <a:tr h="72008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文意推論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能比較資料異同、或找出因果關係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能統整科學知識、分析資訊做出判斷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260493"/>
                  </a:ext>
                </a:extLst>
              </a:tr>
              <a:tr h="593458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語法結構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具備或應用分析能力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9717526"/>
                  </a:ext>
                </a:extLst>
              </a:tr>
              <a:tr h="593458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具備綜合</a:t>
                      </a:r>
                      <a:r>
                        <a:rPr lang="zh-TW" sz="1600" kern="100" dirty="0" smtClean="0">
                          <a:effectLst/>
                        </a:rPr>
                        <a:t>運用</a:t>
                      </a:r>
                      <a:endParaRPr lang="en-US" altLang="zh-TW" sz="16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多</a:t>
                      </a:r>
                      <a:r>
                        <a:rPr lang="zh-TW" sz="1600" kern="100" dirty="0">
                          <a:effectLst/>
                        </a:rPr>
                        <a:t>項知識的能力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24732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343507" y="7686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分項能力通過率分析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7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分</a:t>
            </a:r>
            <a:r>
              <a:rPr lang="zh-TW" altLang="en-US" dirty="0">
                <a:solidFill>
                  <a:schemeClr val="tx1"/>
                </a:solidFill>
              </a:rPr>
              <a:t>項</a:t>
            </a:r>
            <a:r>
              <a:rPr lang="zh-TW" altLang="en-US" dirty="0" smtClean="0">
                <a:solidFill>
                  <a:schemeClr val="tx1"/>
                </a:solidFill>
              </a:rPr>
              <a:t>能力之說明與題數分配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以</a:t>
            </a:r>
            <a:r>
              <a:rPr lang="zh-TW" altLang="en-US" sz="3200" dirty="0">
                <a:solidFill>
                  <a:schemeClr val="tx1"/>
                </a:solidFill>
                <a:latin typeface="+mj-ea"/>
                <a:ea typeface="+mj-ea"/>
              </a:rPr>
              <a:t>數學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科</a:t>
            </a:r>
            <a:r>
              <a:rPr lang="zh-TW" altLang="en-US" sz="3200" dirty="0">
                <a:solidFill>
                  <a:schemeClr val="tx1"/>
                </a:solidFill>
                <a:latin typeface="+mj-ea"/>
                <a:ea typeface="+mj-ea"/>
              </a:rPr>
              <a:t>為例</a:t>
            </a:r>
            <a:r>
              <a:rPr lang="en-US" altLang="zh-TW" sz="3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43507" y="7686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分項能力通過率分析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615414"/>
            <a:ext cx="8712968" cy="48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TW" altLang="en-US" sz="4000" dirty="0">
                <a:solidFill>
                  <a:schemeClr val="tx1"/>
                </a:solidFill>
              </a:rPr>
              <a:t>數學</a:t>
            </a:r>
            <a:r>
              <a:rPr lang="zh-TW" altLang="en-US" sz="4000" dirty="0" smtClean="0">
                <a:solidFill>
                  <a:schemeClr val="tx1"/>
                </a:solidFill>
              </a:rPr>
              <a:t>科各</a:t>
            </a:r>
            <a:r>
              <a:rPr lang="zh-TW" altLang="en-US" sz="4000" dirty="0">
                <a:solidFill>
                  <a:schemeClr val="tx1"/>
                </a:solidFill>
              </a:rPr>
              <a:t>分項能力通過</a:t>
            </a:r>
            <a:r>
              <a:rPr lang="zh-TW" altLang="en-US" sz="4000" dirty="0" smtClean="0">
                <a:solidFill>
                  <a:schemeClr val="tx1"/>
                </a:solidFill>
              </a:rPr>
              <a:t>率之變化</a:t>
            </a:r>
            <a:r>
              <a:rPr lang="en-US" altLang="zh-TW" sz="4000" dirty="0" smtClean="0">
                <a:solidFill>
                  <a:schemeClr val="tx1"/>
                </a:solidFill>
              </a:rPr>
              <a:t/>
            </a:r>
            <a:br>
              <a:rPr lang="en-US" altLang="zh-TW" sz="4000" dirty="0" smtClean="0">
                <a:solidFill>
                  <a:schemeClr val="tx1"/>
                </a:solidFill>
              </a:rPr>
            </a:br>
            <a:r>
              <a:rPr lang="en-US" altLang="zh-TW" sz="32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+mj-ea"/>
                <a:ea typeface="+mj-ea"/>
              </a:rPr>
              <a:t>相較於全國平均</a:t>
            </a:r>
            <a:r>
              <a:rPr lang="en-US" altLang="zh-TW" sz="3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43507" y="7686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分項能力通過率分析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9036496" cy="29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目的</a:t>
            </a:r>
            <a:endParaRPr lang="en-US" altLang="zh-TW" sz="2800" dirty="0" smtClean="0"/>
          </a:p>
          <a:p>
            <a:pPr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資料提供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對象、時間、方式</a:t>
            </a:r>
            <a:r>
              <a:rPr lang="en-US" altLang="zh-TW" sz="2800" dirty="0" smtClean="0"/>
              <a:t>)</a:t>
            </a:r>
            <a:endParaRPr lang="en-US" altLang="zh-TW" sz="1200" dirty="0" smtClean="0"/>
          </a:p>
          <a:p>
            <a:pPr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報告類型</a:t>
            </a:r>
            <a:endParaRPr lang="en-US" altLang="zh-TW" sz="2800" dirty="0"/>
          </a:p>
          <a:p>
            <a:pPr marL="400050" lvl="1" indent="0">
              <a:lnSpc>
                <a:spcPts val="3600"/>
              </a:lnSpc>
              <a:buFont typeface="Wingdings" pitchFamily="2" charset="2"/>
              <a:buChar char="ü"/>
            </a:pPr>
            <a:r>
              <a:rPr lang="zh-TW" altLang="en-US" sz="2400" dirty="0" smtClean="0"/>
              <a:t>學生</a:t>
            </a:r>
            <a:r>
              <a:rPr lang="zh-TW" altLang="en-US" sz="2400" dirty="0"/>
              <a:t>成績</a:t>
            </a:r>
            <a:r>
              <a:rPr lang="zh-TW" altLang="en-US" sz="2400" dirty="0" smtClean="0"/>
              <a:t>報告</a:t>
            </a:r>
            <a:endParaRPr lang="en-US" altLang="zh-TW" sz="2400" dirty="0" smtClean="0"/>
          </a:p>
          <a:p>
            <a:pPr marL="400050" lvl="1" indent="0">
              <a:lnSpc>
                <a:spcPts val="3600"/>
              </a:lnSpc>
              <a:buFont typeface="Wingdings" pitchFamily="2" charset="2"/>
              <a:buChar char="ü"/>
            </a:pPr>
            <a:r>
              <a:rPr lang="zh-TW" altLang="en-US" sz="2400" dirty="0" smtClean="0"/>
              <a:t>分</a:t>
            </a:r>
            <a:r>
              <a:rPr lang="zh-TW" altLang="en-US" sz="2400" dirty="0"/>
              <a:t>項能力通過率</a:t>
            </a:r>
            <a:r>
              <a:rPr lang="zh-TW" altLang="en-US" sz="2400" dirty="0" smtClean="0"/>
              <a:t>分析</a:t>
            </a:r>
            <a:endParaRPr lang="en-US" altLang="zh-TW" sz="2400" dirty="0" smtClean="0"/>
          </a:p>
          <a:p>
            <a:pPr marL="400050" lvl="1" indent="0">
              <a:lnSpc>
                <a:spcPts val="3600"/>
              </a:lnSpc>
              <a:buFont typeface="Wingdings" pitchFamily="2" charset="2"/>
              <a:buChar char="ü"/>
            </a:pPr>
            <a:r>
              <a:rPr lang="zh-TW" altLang="en-US" sz="2400" dirty="0" smtClean="0"/>
              <a:t>試題</a:t>
            </a:r>
            <a:r>
              <a:rPr lang="zh-TW" altLang="en-US" sz="2400" dirty="0"/>
              <a:t>通過率</a:t>
            </a:r>
            <a:r>
              <a:rPr lang="zh-TW" altLang="en-US" sz="2400" dirty="0" smtClean="0"/>
              <a:t>分析</a:t>
            </a:r>
            <a:endParaRPr lang="en-US" altLang="zh-TW" sz="2400" dirty="0" smtClean="0"/>
          </a:p>
          <a:p>
            <a:pPr marL="400050" lvl="1" indent="0">
              <a:lnSpc>
                <a:spcPts val="3600"/>
              </a:lnSpc>
              <a:buFont typeface="Wingdings" pitchFamily="2" charset="2"/>
              <a:buChar char="ü"/>
            </a:pPr>
            <a:r>
              <a:rPr lang="zh-TW" altLang="en-US" sz="2400" dirty="0" smtClean="0"/>
              <a:t>試題分析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分項能力通過</a:t>
            </a:r>
            <a:r>
              <a:rPr lang="zh-TW" altLang="en-US" dirty="0" smtClean="0"/>
              <a:t>率之說明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分項能力通過率：評量該分項能力的相關試題之平均通過率。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「差異」為</a:t>
            </a:r>
            <a:r>
              <a:rPr lang="zh-TW" altLang="en-US" sz="2200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該校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在某分項能力之通過率減去</a:t>
            </a:r>
            <a:r>
              <a:rPr lang="zh-TW" altLang="en-US" sz="2200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全國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在該分項能力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之通過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率。</a:t>
            </a:r>
            <a:endParaRPr lang="en-US" altLang="zh-TW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「</a:t>
            </a:r>
            <a:r>
              <a:rPr lang="en-US" altLang="zh-TW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Ⅰ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」、「</a:t>
            </a:r>
            <a:r>
              <a:rPr lang="en-US" altLang="zh-TW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Ⅱ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」及「</a:t>
            </a:r>
            <a:r>
              <a:rPr lang="en-US" altLang="zh-TW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Ⅲ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」分別為該校與全國於近三年在某分項能力之通過率差異，數值為</a:t>
            </a:r>
            <a:r>
              <a:rPr lang="zh-TW" altLang="en-US" sz="2200" dirty="0">
                <a:solidFill>
                  <a:srgbClr val="2428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正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代表該校在該分項能力之</a:t>
            </a:r>
            <a:r>
              <a:rPr lang="zh-TW" altLang="en-US" sz="2200" dirty="0">
                <a:solidFill>
                  <a:srgbClr val="2428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表現高於全國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，數值為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負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代表該校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表現低於全國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「</a:t>
            </a:r>
            <a:r>
              <a:rPr lang="en-US" altLang="zh-TW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Ⅰ-Ⅱ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」為</a:t>
            </a:r>
            <a:r>
              <a:rPr lang="en-US" altLang="zh-TW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109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與</a:t>
            </a:r>
            <a:r>
              <a:rPr lang="en-US" altLang="zh-TW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108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兩年度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通過率差距之差異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量；</a:t>
            </a:r>
            <a:endParaRPr lang="en-US" altLang="zh-TW" sz="22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Ⅰ-Ⅲ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」為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兩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年度通過率差距之差異量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0" algn="just">
              <a:lnSpc>
                <a:spcPct val="120000"/>
              </a:lnSpc>
              <a:buNone/>
            </a:pP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數值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為</a:t>
            </a:r>
            <a:r>
              <a:rPr lang="zh-TW" altLang="en-US" sz="2200" dirty="0">
                <a:solidFill>
                  <a:srgbClr val="2428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正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代表該校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在該分項能力之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表現有所</a:t>
            </a:r>
            <a:r>
              <a:rPr lang="zh-TW" altLang="en-US" sz="2200" dirty="0" smtClean="0">
                <a:solidFill>
                  <a:srgbClr val="2428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提升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0" algn="just">
              <a:lnSpc>
                <a:spcPct val="120000"/>
              </a:lnSpc>
              <a:buNone/>
            </a:pP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數值</a:t>
            </a:r>
            <a:r>
              <a:rPr lang="zh-TW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為</a:t>
            </a:r>
            <a:r>
              <a:rPr lang="zh-TW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負</a:t>
            </a:r>
            <a:r>
              <a:rPr lang="zh-TW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代表學力</a:t>
            </a:r>
            <a:r>
              <a:rPr lang="zh-TW" altLang="en-US" sz="2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表現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下降</a:t>
            </a:r>
            <a:r>
              <a:rPr lang="zh-TW" alt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43507" y="7686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分項能力通過率分析</a:t>
            </a:r>
          </a:p>
        </p:txBody>
      </p:sp>
    </p:spTree>
    <p:extLst>
      <p:ext uri="{BB962C8B-B14F-4D97-AF65-F5344CB8AC3E}">
        <p14:creationId xmlns:p14="http://schemas.microsoft.com/office/powerpoint/2010/main" val="41892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試題通過率分析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zh-TW" sz="2800" dirty="0"/>
              <a:t>檔案內容</a:t>
            </a:r>
            <a:endParaRPr lang="en-US" altLang="zh-TW" sz="2800" dirty="0"/>
          </a:p>
          <a:p>
            <a:pPr marL="457200" lvl="1" indent="0">
              <a:buFont typeface="Wingdings" pitchFamily="2" charset="2"/>
              <a:buChar char="ü"/>
            </a:pPr>
            <a:r>
              <a:rPr lang="zh-TW" altLang="en-US" sz="2400" dirty="0"/>
              <a:t>量化資料：通過</a:t>
            </a:r>
            <a:r>
              <a:rPr lang="zh-TW" altLang="en-US" sz="2400" dirty="0" smtClean="0"/>
              <a:t>率</a:t>
            </a:r>
            <a:r>
              <a:rPr lang="en-US" altLang="zh-TW" sz="2400" dirty="0"/>
              <a:t>(</a:t>
            </a:r>
            <a:r>
              <a:rPr lang="zh-TW" altLang="en-US" sz="2400" dirty="0" smtClean="0"/>
              <a:t>全國、縣市、學校</a:t>
            </a:r>
            <a:r>
              <a:rPr lang="en-US" altLang="zh-TW" sz="2400" dirty="0"/>
              <a:t>)</a:t>
            </a:r>
          </a:p>
          <a:p>
            <a:pPr marL="457200" lvl="1" indent="0">
              <a:buFont typeface="Wingdings" pitchFamily="2" charset="2"/>
              <a:buChar char="ü"/>
            </a:pPr>
            <a:r>
              <a:rPr lang="zh-TW" altLang="en-US" sz="2400" dirty="0" smtClean="0"/>
              <a:t>質</a:t>
            </a:r>
            <a:r>
              <a:rPr lang="zh-TW" altLang="en-US" sz="2400" dirty="0"/>
              <a:t>性資料：分項能力、評量</a:t>
            </a:r>
            <a:r>
              <a:rPr lang="zh-TW" altLang="en-US" sz="2400" dirty="0" smtClean="0"/>
              <a:t>目標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sz="2800" dirty="0"/>
              <a:t>用途</a:t>
            </a:r>
            <a:endParaRPr lang="en-US" altLang="zh-TW" sz="2800" dirty="0"/>
          </a:p>
          <a:p>
            <a:pPr lvl="1">
              <a:buFont typeface="Wingdings" pitchFamily="2" charset="2"/>
              <a:buChar char="ü"/>
            </a:pPr>
            <a:r>
              <a:rPr lang="zh-TW" altLang="zh-TW" sz="2400" dirty="0"/>
              <a:t>根據不同</a:t>
            </a:r>
            <a:r>
              <a:rPr lang="zh-TW" altLang="zh-TW" sz="2400" dirty="0" smtClean="0"/>
              <a:t>層級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學校</a:t>
            </a:r>
            <a:r>
              <a:rPr lang="zh-TW" altLang="zh-TW" sz="2400" dirty="0"/>
              <a:t>、縣市與</a:t>
            </a:r>
            <a:r>
              <a:rPr lang="zh-TW" altLang="zh-TW" sz="2400" dirty="0" smtClean="0"/>
              <a:t>全國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的</a:t>
            </a:r>
            <a:r>
              <a:rPr lang="zh-TW" altLang="zh-TW" sz="2400" dirty="0"/>
              <a:t>試題通過率數據，</a:t>
            </a:r>
            <a:r>
              <a:rPr lang="zh-TW" altLang="zh-TW" sz="2400" dirty="0" smtClean="0"/>
              <a:t>協助</a:t>
            </a:r>
            <a:r>
              <a:rPr lang="zh-TW" altLang="en-US" sz="2400" dirty="0" smtClean="0"/>
              <a:t>學</a:t>
            </a:r>
            <a:r>
              <a:rPr lang="zh-TW" altLang="zh-TW" sz="2400" dirty="0" smtClean="0"/>
              <a:t>校</a:t>
            </a:r>
            <a:r>
              <a:rPr lang="zh-TW" altLang="zh-TW" sz="2400" dirty="0"/>
              <a:t>找出學生之學習優勢與</a:t>
            </a:r>
            <a:r>
              <a:rPr lang="zh-TW" altLang="zh-TW" sz="2400" dirty="0" smtClean="0"/>
              <a:t>弱點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zh-TW" altLang="zh-TW" sz="2400" dirty="0"/>
              <a:t>作為教師或學校調整教學方針的參考</a:t>
            </a:r>
            <a:r>
              <a:rPr lang="zh-TW" altLang="zh-TW" sz="2400" dirty="0" smtClean="0"/>
              <a:t>依據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6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試題通過率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zh-TW" altLang="zh-TW" sz="2800" dirty="0" smtClean="0">
                    <a:latin typeface="Times New Roman" pitchFamily="18" charset="0"/>
                    <a:ea typeface="標楷體" pitchFamily="65" charset="-120"/>
                  </a:rPr>
                  <a:t>以通過</a:t>
                </a:r>
                <a:r>
                  <a:rPr lang="zh-TW" altLang="en-US" sz="2800" dirty="0">
                    <a:latin typeface="Times New Roman" pitchFamily="18" charset="0"/>
                    <a:ea typeface="標楷體" pitchFamily="65" charset="-120"/>
                  </a:rPr>
                  <a:t>率</a:t>
                </a:r>
                <a:r>
                  <a:rPr lang="en-US" altLang="zh-TW" sz="2800" dirty="0">
                    <a:latin typeface="Times New Roman" pitchFamily="18" charset="0"/>
                    <a:ea typeface="標楷體" pitchFamily="65" charset="-120"/>
                  </a:rPr>
                  <a:t>(</a:t>
                </a:r>
                <a:r>
                  <a:rPr lang="en-US" altLang="zh-TW" sz="2800" i="1" dirty="0">
                    <a:latin typeface="Times New Roman" pitchFamily="18" charset="0"/>
                    <a:ea typeface="標楷體" pitchFamily="65" charset="-120"/>
                  </a:rPr>
                  <a:t>P</a:t>
                </a:r>
                <a:r>
                  <a:rPr lang="en-US" altLang="zh-TW" sz="2800" dirty="0">
                    <a:latin typeface="Times New Roman" pitchFamily="18" charset="0"/>
                    <a:ea typeface="標楷體" pitchFamily="65" charset="-120"/>
                  </a:rPr>
                  <a:t>)</a:t>
                </a:r>
                <a:r>
                  <a:rPr lang="zh-TW" altLang="zh-TW" sz="2800" dirty="0">
                    <a:latin typeface="Times New Roman" pitchFamily="18" charset="0"/>
                    <a:ea typeface="標楷體" pitchFamily="65" charset="-120"/>
                  </a:rPr>
                  <a:t>代表試題難度</a:t>
                </a:r>
                <a:endParaRPr lang="en-US" altLang="zh-TW" sz="2800" dirty="0">
                  <a:latin typeface="Times New Roman" pitchFamily="18" charset="0"/>
                  <a:ea typeface="標楷體" pitchFamily="65" charset="-12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/>
                          <a:ea typeface="標楷體" pitchFamily="65" charset="-120"/>
                        </a:rPr>
                        <m:t>                   </m:t>
                      </m:r>
                    </m:oMath>
                  </m:oMathPara>
                </a14:m>
                <a:endParaRPr lang="en-US" altLang="zh-TW" sz="2800" b="0" i="1" dirty="0">
                  <a:latin typeface="Cambria Math"/>
                  <a:ea typeface="標楷體" pitchFamily="65" charset="-120"/>
                </a:endParaRPr>
              </a:p>
              <a:p>
                <a:pPr marL="0" indent="0" algn="ctr" eaLnBrk="1" hangingPunct="1">
                  <a:buNone/>
                </a:pPr>
                <a:r>
                  <a:rPr lang="en-US" altLang="zh-TW" sz="2800" i="1" dirty="0">
                    <a:latin typeface="Times New Roman" pitchFamily="18" charset="0"/>
                    <a:ea typeface="標楷體" pitchFamily="65" charset="-120"/>
                  </a:rPr>
                  <a:t>P</a:t>
                </a:r>
                <a:r>
                  <a:rPr lang="zh-TW" altLang="en-US" sz="2800" i="1" dirty="0"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 sz="2800" dirty="0">
                    <a:latin typeface="Times New Roman" pitchFamily="18" charset="0"/>
                    <a:ea typeface="標楷體" pitchFamily="65" charset="-120"/>
                  </a:rPr>
                  <a:t>=</a:t>
                </a:r>
                <a:r>
                  <a:rPr lang="zh-TW" altLang="en-US" sz="2800" dirty="0">
                    <a:latin typeface="Times New Roman" pitchFamily="18" charset="0"/>
                    <a:ea typeface="標楷體" pitchFamily="65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itchFamily="65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zh-TW" sz="2800" dirty="0">
                            <a:latin typeface="Times New Roman" pitchFamily="18" charset="0"/>
                            <a:ea typeface="標楷體" pitchFamily="65" charset="-120"/>
                          </a:rPr>
                          <m:t>答對人數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itchFamily="18" charset="0"/>
                            <a:ea typeface="標楷體" pitchFamily="65" charset="-120"/>
                          </a:rPr>
                          <m:t> </m:t>
                        </m:r>
                      </m:num>
                      <m:den>
                        <m:r>
                          <a:rPr lang="zh-TW" altLang="en-US" sz="2800" i="1" dirty="0">
                            <a:latin typeface="Cambria Math"/>
                            <a:ea typeface="標楷體" pitchFamily="65" charset="-120"/>
                          </a:rPr>
                          <m:t>作答</m:t>
                        </m:r>
                        <m:r>
                          <m:rPr>
                            <m:nor/>
                          </m:rPr>
                          <a:rPr lang="zh-TW" altLang="en-US" sz="2800" dirty="0">
                            <a:latin typeface="Times New Roman" pitchFamily="18" charset="0"/>
                            <a:ea typeface="標楷體" pitchFamily="65" charset="-120"/>
                          </a:rPr>
                          <m:t>總</m:t>
                        </m:r>
                        <m:r>
                          <m:rPr>
                            <m:nor/>
                          </m:rPr>
                          <a:rPr lang="zh-TW" altLang="zh-TW" sz="2800" dirty="0">
                            <a:latin typeface="Times New Roman" pitchFamily="18" charset="0"/>
                            <a:ea typeface="標楷體" pitchFamily="65" charset="-120"/>
                          </a:rPr>
                          <m:t>人數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itchFamily="18" charset="0"/>
                            <a:ea typeface="標楷體" pitchFamily="65" charset="-12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2800" dirty="0">
                  <a:latin typeface="Times New Roman" pitchFamily="18" charset="0"/>
                  <a:ea typeface="標楷體" pitchFamily="65" charset="-120"/>
                </a:endParaRPr>
              </a:p>
              <a:p>
                <a:pPr eaLnBrk="1" hangingPunct="1"/>
                <a:endParaRPr lang="en-US" altLang="zh-TW" dirty="0">
                  <a:latin typeface="Times New Roman" pitchFamily="18" charset="0"/>
                  <a:ea typeface="標楷體" pitchFamily="65" charset="-120"/>
                </a:endParaRPr>
              </a:p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zh-TW" altLang="en-US" sz="2800" dirty="0" smtClean="0">
                    <a:latin typeface="Times New Roman" pitchFamily="18" charset="0"/>
                  </a:rPr>
                  <a:t>以英語閱讀第</a:t>
                </a:r>
                <a:r>
                  <a:rPr lang="en-US" altLang="zh-TW" sz="2800" dirty="0" smtClean="0">
                    <a:latin typeface="Times New Roman" pitchFamily="18" charset="0"/>
                  </a:rPr>
                  <a:t>1</a:t>
                </a:r>
                <a:r>
                  <a:rPr lang="zh-TW" altLang="en-US" sz="2800" dirty="0" smtClean="0">
                    <a:latin typeface="Times New Roman" pitchFamily="18" charset="0"/>
                  </a:rPr>
                  <a:t>題</a:t>
                </a:r>
                <a:r>
                  <a:rPr lang="zh-TW" altLang="en-US" sz="2800" dirty="0">
                    <a:latin typeface="Times New Roman" pitchFamily="18" charset="0"/>
                  </a:rPr>
                  <a:t>為例</a:t>
                </a:r>
                <a:endParaRPr lang="en-US" altLang="zh-TW" sz="2800" dirty="0">
                  <a:latin typeface="Times New Roman" pitchFamily="18" charset="0"/>
                </a:endParaRPr>
              </a:p>
              <a:p>
                <a:pPr marL="0" indent="2236788" eaLnBrk="1" hangingPunct="1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zh-TW" sz="28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答對人數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zh-TW" altLang="en-US" sz="2800" i="1" dirty="0">
                            <a:latin typeface="Cambria Math"/>
                          </a:rPr>
                          <m:t>作答</m:t>
                        </m:r>
                        <m:r>
                          <m:rPr>
                            <m:nor/>
                          </m:rPr>
                          <a:rPr lang="zh-TW" altLang="en-US" sz="28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總</m:t>
                        </m:r>
                        <m:r>
                          <m:rPr>
                            <m:nor/>
                          </m:rPr>
                          <a:rPr lang="zh-TW" altLang="zh-TW" sz="28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人數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TW" sz="28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800" b="0" i="0" dirty="0" smtClean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446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800" b="0" i="0" dirty="0" smtClean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528</m:t>
                        </m:r>
                      </m:den>
                    </m:f>
                  </m:oMath>
                </a14:m>
                <a:r>
                  <a:rPr lang="zh-TW" altLang="en-US" sz="2800" dirty="0" smtClean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itchFamily="18" charset="0"/>
                    <a:cs typeface="Times New Roman" panose="02020603050405020304" pitchFamily="18" charset="0"/>
                  </a:rPr>
                  <a:t>=  0.84</a:t>
                </a:r>
                <a:endParaRPr lang="en-US" altLang="zh-TW" sz="2800" dirty="0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90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" name="橢圓形圖說文字 1"/>
          <p:cNvSpPr/>
          <p:nvPr/>
        </p:nvSpPr>
        <p:spPr bwMode="auto">
          <a:xfrm>
            <a:off x="6300192" y="3414911"/>
            <a:ext cx="2232248" cy="1152128"/>
          </a:xfrm>
          <a:prstGeom prst="wedgeEllipseCallout">
            <a:avLst>
              <a:gd name="adj1" fmla="val -33412"/>
              <a:gd name="adj2" fmla="val 611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</a:rPr>
              <a:t>有</a:t>
            </a:r>
            <a:r>
              <a:rPr kumimoji="0" lang="en-US" altLang="zh-TW" b="1" dirty="0" smtClean="0">
                <a:latin typeface="Arial" charset="0"/>
                <a:ea typeface="標楷體" pitchFamily="65" charset="-120"/>
              </a:rPr>
              <a:t>84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</a:rPr>
              <a:t>%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</a:rPr>
              <a:t>的考生答對該題</a:t>
            </a:r>
          </a:p>
        </p:txBody>
      </p:sp>
      <p:sp>
        <p:nvSpPr>
          <p:cNvPr id="8" name="矩形 7"/>
          <p:cNvSpPr/>
          <p:nvPr/>
        </p:nvSpPr>
        <p:spPr>
          <a:xfrm>
            <a:off x="7719619" y="2946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試題通過率分析</a:t>
            </a:r>
          </a:p>
        </p:txBody>
      </p:sp>
    </p:spTree>
    <p:extLst>
      <p:ext uri="{BB962C8B-B14F-4D97-AF65-F5344CB8AC3E}">
        <p14:creationId xmlns:p14="http://schemas.microsoft.com/office/powerpoint/2010/main" val="12215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通過率分析結果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以英語閱讀為</a:t>
            </a:r>
            <a:r>
              <a:rPr lang="zh-TW" altLang="en-US" sz="3200" dirty="0"/>
              <a:t>例</a:t>
            </a:r>
            <a:r>
              <a:rPr lang="en-US" altLang="zh-TW" sz="3200" dirty="0"/>
              <a:t>)</a:t>
            </a:r>
            <a:endParaRPr lang="zh-TW" altLang="en-US" sz="3200" dirty="0">
              <a:latin typeface="+mn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719619" y="2946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試題通過率分析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5" y="1556792"/>
            <a:ext cx="8755285" cy="49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試題分析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800" dirty="0" smtClean="0"/>
              <a:t>分析對象：</a:t>
            </a:r>
            <a:r>
              <a:rPr lang="zh-TW" altLang="en-US" sz="2800" dirty="0"/>
              <a:t>學校全體以及待加強等級學生</a:t>
            </a:r>
            <a:endParaRPr lang="en-US" altLang="zh-TW" sz="2800" dirty="0"/>
          </a:p>
          <a:p>
            <a:pPr algn="just" eaLnBrk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800" dirty="0"/>
              <a:t>檔案內容：</a:t>
            </a:r>
          </a:p>
          <a:p>
            <a:pPr marL="457200" lvl="1" indent="0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en-US" sz="2400" dirty="0"/>
              <a:t>量化資料：通過率、鑑別度、選答</a:t>
            </a:r>
            <a:r>
              <a:rPr lang="zh-TW" altLang="en-US" sz="2400" dirty="0" smtClean="0"/>
              <a:t>人次</a:t>
            </a:r>
            <a:endParaRPr lang="en-US" altLang="zh-TW" sz="2400" dirty="0" smtClean="0"/>
          </a:p>
          <a:p>
            <a:pPr marL="457200" lvl="1" indent="0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en-US" sz="2400" dirty="0" smtClean="0"/>
              <a:t>質</a:t>
            </a:r>
            <a:r>
              <a:rPr lang="zh-TW" altLang="en-US" sz="2400" dirty="0"/>
              <a:t>性資料：試題內容、評量目標、命題依據</a:t>
            </a:r>
            <a:endParaRPr lang="en-US" altLang="zh-TW" sz="2400" dirty="0"/>
          </a:p>
          <a:p>
            <a:pPr algn="just" eaLnBrk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800" dirty="0"/>
              <a:t>用途：</a:t>
            </a:r>
            <a:endParaRPr lang="en-US" altLang="zh-TW" sz="2800" dirty="0"/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dirty="0"/>
              <a:t>根據不同群體</a:t>
            </a:r>
            <a:r>
              <a:rPr lang="en-US" altLang="zh-TW" sz="2400" dirty="0"/>
              <a:t>(</a:t>
            </a:r>
            <a:r>
              <a:rPr lang="zh-TW" altLang="zh-TW" sz="2400" dirty="0"/>
              <a:t>全校學生、待加強等級學生</a:t>
            </a:r>
            <a:r>
              <a:rPr lang="en-US" altLang="zh-TW" sz="2400" dirty="0"/>
              <a:t>)</a:t>
            </a:r>
            <a:r>
              <a:rPr lang="zh-TW" altLang="zh-TW" sz="2400" dirty="0"/>
              <a:t>的試題通過率數據，</a:t>
            </a:r>
            <a:r>
              <a:rPr lang="zh-TW" altLang="zh-TW" sz="2400" dirty="0" smtClean="0"/>
              <a:t>協助</a:t>
            </a:r>
            <a:r>
              <a:rPr lang="zh-TW" altLang="en-US" sz="2400" dirty="0" smtClean="0"/>
              <a:t>學</a:t>
            </a:r>
            <a:r>
              <a:rPr lang="zh-TW" altLang="zh-TW" sz="2400" dirty="0" smtClean="0"/>
              <a:t>校</a:t>
            </a:r>
            <a:r>
              <a:rPr lang="zh-TW" altLang="zh-TW" sz="2400" dirty="0"/>
              <a:t>找出不同程度學生之學習優勢與</a:t>
            </a:r>
            <a:r>
              <a:rPr lang="zh-TW" altLang="zh-TW" sz="2400" dirty="0" smtClean="0"/>
              <a:t>弱點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dirty="0" smtClean="0"/>
              <a:t>作為</a:t>
            </a:r>
            <a:r>
              <a:rPr lang="zh-TW" altLang="zh-TW" sz="2400" dirty="0"/>
              <a:t>教師或學校調整教學方針的參考依據</a:t>
            </a:r>
            <a:r>
              <a:rPr lang="zh-TW" altLang="zh-TW" sz="2400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試題鑑別度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以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「答對該題與否」與「總分」的相關係數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800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，代表該題之鑑別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度。</a:t>
            </a:r>
            <a:endParaRPr lang="en-US" altLang="zh-TW" i="1" dirty="0">
              <a:latin typeface="Times New Roman" pitchFamily="18" charset="0"/>
              <a:ea typeface="標楷體" pitchFamily="65" charset="-120"/>
            </a:endParaRPr>
          </a:p>
          <a:p>
            <a:pPr marL="450850" lvl="1" indent="-4508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值</a:t>
            </a:r>
            <a:r>
              <a:rPr lang="zh-TW" altLang="zh-TW" sz="2800" dirty="0">
                <a:latin typeface="Times New Roman" pitchFamily="18" charset="0"/>
                <a:ea typeface="標楷體" pitchFamily="65" charset="-120"/>
              </a:rPr>
              <a:t>介於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-1.0 </a:t>
            </a:r>
            <a:r>
              <a:rPr lang="en-US" altLang="zh-TW" sz="2800" dirty="0">
                <a:latin typeface="+mn-ea"/>
                <a:ea typeface="+mn-ea"/>
              </a:rPr>
              <a:t>(</a:t>
            </a:r>
            <a:r>
              <a:rPr lang="zh-TW" altLang="en-US" sz="2800" dirty="0">
                <a:latin typeface="+mn-ea"/>
                <a:ea typeface="+mn-ea"/>
              </a:rPr>
              <a:t>負向關聯</a:t>
            </a:r>
            <a:r>
              <a:rPr lang="en-US" altLang="zh-TW" sz="2800" dirty="0">
                <a:latin typeface="+mn-ea"/>
                <a:ea typeface="+mn-ea"/>
              </a:rPr>
              <a:t>)</a:t>
            </a:r>
            <a:r>
              <a:rPr lang="zh-TW" altLang="zh-TW" sz="2800" dirty="0">
                <a:latin typeface="Times New Roman" pitchFamily="18" charset="0"/>
                <a:ea typeface="標楷體" pitchFamily="65" charset="-120"/>
              </a:rPr>
              <a:t>至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1.0 </a:t>
            </a:r>
            <a:r>
              <a:rPr lang="en-US" altLang="zh-TW" sz="2800" dirty="0">
                <a:latin typeface="+mn-ea"/>
                <a:ea typeface="+mn-ea"/>
              </a:rPr>
              <a:t>(</a:t>
            </a:r>
            <a:r>
              <a:rPr lang="zh-TW" altLang="en-US" sz="2800" dirty="0">
                <a:latin typeface="+mn-ea"/>
                <a:ea typeface="+mn-ea"/>
              </a:rPr>
              <a:t>正向關聯</a:t>
            </a:r>
            <a:r>
              <a:rPr lang="en-US" altLang="zh-TW" sz="2800" dirty="0">
                <a:latin typeface="+mn-ea"/>
                <a:ea typeface="+mn-ea"/>
              </a:rPr>
              <a:t>) </a:t>
            </a:r>
            <a:r>
              <a:rPr lang="zh-TW" altLang="zh-TW" sz="2800" dirty="0" smtClean="0">
                <a:latin typeface="Times New Roman" pitchFamily="18" charset="0"/>
                <a:ea typeface="標楷體" pitchFamily="65" charset="-120"/>
              </a:rPr>
              <a:t>之間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，數值愈大代表鑑別度愈高</a:t>
            </a:r>
            <a:r>
              <a:rPr lang="zh-TW" altLang="en-US" dirty="0">
                <a:latin typeface="Times New Roman" pitchFamily="18" charset="0"/>
              </a:rPr>
              <a:t>。</a:t>
            </a:r>
            <a:endParaRPr lang="en-US" altLang="zh-TW" sz="2800" dirty="0">
              <a:latin typeface="Times New Roman" pitchFamily="18" charset="0"/>
            </a:endParaRPr>
          </a:p>
          <a:p>
            <a:pPr marL="446088" lvl="1" indent="-265113" eaLnBrk="1" hangingPunct="1"/>
            <a:endParaRPr lang="en-US" altLang="zh-TW" sz="2800" dirty="0"/>
          </a:p>
          <a:p>
            <a:pPr marL="446088" lvl="1" indent="-265113" eaLnBrk="1" hangingPunct="1"/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8172400" y="920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試題分析</a:t>
            </a:r>
          </a:p>
        </p:txBody>
      </p:sp>
    </p:spTree>
    <p:extLst>
      <p:ext uri="{BB962C8B-B14F-4D97-AF65-F5344CB8AC3E}">
        <p14:creationId xmlns:p14="http://schemas.microsoft.com/office/powerpoint/2010/main" val="5458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34173"/>
          </a:xfrm>
        </p:spPr>
        <p:txBody>
          <a:bodyPr/>
          <a:lstStyle/>
          <a:p>
            <a:pPr marL="180975" lvl="1" indent="0" eaLnBrk="1" hangingPunct="1">
              <a:buNone/>
            </a:pPr>
            <a:r>
              <a:rPr lang="en-US" altLang="zh-TW" sz="2800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值越大於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 sz="17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正向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關聯</a:t>
            </a:r>
            <a:endParaRPr lang="en-US" altLang="zh-TW" dirty="0" smtClean="0">
              <a:latin typeface="Times New Roman" pitchFamily="18" charset="0"/>
              <a:sym typeface="Wingdings" pitchFamily="2" charset="2"/>
            </a:endParaRPr>
          </a:p>
          <a:p>
            <a:pPr marL="180975" lvl="1" indent="0" eaLnBrk="1" hangingPunct="1">
              <a:buNone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              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總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分愈高者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答對該題的機率愈高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180975" lvl="1" indent="0" eaLnBrk="1" hangingPunct="1">
              <a:buNone/>
            </a:pPr>
            <a:r>
              <a:rPr lang="zh-TW" altLang="en-US" dirty="0" smtClean="0">
                <a:latin typeface="Times New Roman" pitchFamily="18" charset="0"/>
                <a:sym typeface="Wingdings" pitchFamily="2" charset="2"/>
              </a:rPr>
              <a:t>                  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總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分愈低者答對該題的機率愈低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marL="180975" lvl="1" indent="0" eaLnBrk="1" hangingPunct="1">
              <a:buNone/>
            </a:pPr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08920"/>
            <a:ext cx="6041660" cy="362406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69244" y="3687424"/>
            <a:ext cx="1817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例如，</a:t>
            </a:r>
            <a:endParaRPr lang="en-US" altLang="zh-TW" sz="20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algn="just"/>
            <a:r>
              <a:rPr lang="zh-TW" altLang="en-US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數學科第</a:t>
            </a:r>
            <a:r>
              <a:rPr lang="en-US" altLang="zh-TW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18</a:t>
            </a:r>
            <a:r>
              <a:rPr lang="zh-TW" altLang="en-US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題</a:t>
            </a:r>
            <a:r>
              <a:rPr lang="zh-TW" altLang="en-US" sz="20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的鑑別度</a:t>
            </a:r>
            <a:r>
              <a:rPr lang="en-US" altLang="zh-TW" sz="20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en-US" altLang="zh-TW" sz="2000" i="1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r</a:t>
            </a:r>
            <a:r>
              <a:rPr lang="en-US" altLang="zh-TW" sz="20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為</a:t>
            </a:r>
            <a:r>
              <a:rPr lang="en-US" altLang="zh-TW" sz="20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0.58</a:t>
            </a:r>
            <a:r>
              <a:rPr lang="zh-TW" altLang="en-US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zh-TW" altLang="en-US" sz="20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2400" y="920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試題分析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試題分析</a:t>
            </a:r>
            <a:r>
              <a:rPr lang="zh-TW" altLang="en-US" dirty="0" smtClean="0">
                <a:latin typeface="標楷體" panose="03000509000000000000" pitchFamily="65" charset="-120"/>
              </a:rPr>
              <a:t>結果</a:t>
            </a:r>
            <a:r>
              <a:rPr lang="en-US" altLang="zh-TW" sz="3200" dirty="0" smtClean="0">
                <a:latin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</a:rPr>
              <a:t>以數學科第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TW" altLang="en-US" sz="3200" dirty="0" smtClean="0">
                <a:latin typeface="標楷體" panose="03000509000000000000" pitchFamily="65" charset="-120"/>
              </a:rPr>
              <a:t>題為例</a:t>
            </a:r>
            <a:r>
              <a:rPr lang="en-US" altLang="zh-TW" sz="3200" dirty="0" smtClean="0">
                <a:latin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172400" y="920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試題分析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7635" t="2289" b="41498"/>
          <a:stretch/>
        </p:blipFill>
        <p:spPr>
          <a:xfrm>
            <a:off x="55260" y="2060848"/>
            <a:ext cx="4268354" cy="36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1203" r="3064"/>
          <a:stretch/>
        </p:blipFill>
        <p:spPr>
          <a:xfrm>
            <a:off x="4355324" y="3068960"/>
            <a:ext cx="4711652" cy="26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試題分析</a:t>
            </a:r>
            <a:r>
              <a:rPr lang="zh-TW" altLang="en-US" dirty="0" smtClean="0">
                <a:latin typeface="標楷體" panose="03000509000000000000" pitchFamily="65" charset="-120"/>
              </a:rPr>
              <a:t>結果</a:t>
            </a:r>
            <a:r>
              <a:rPr lang="en-US" altLang="zh-TW" sz="3000" dirty="0" smtClean="0">
                <a:latin typeface="標楷體" panose="03000509000000000000" pitchFamily="65" charset="-120"/>
              </a:rPr>
              <a:t>(</a:t>
            </a:r>
            <a:r>
              <a:rPr lang="zh-TW" altLang="en-US" sz="3000" dirty="0" smtClean="0">
                <a:latin typeface="標楷體" panose="03000509000000000000" pitchFamily="65" charset="-120"/>
              </a:rPr>
              <a:t>全體與待加強學生之比較</a:t>
            </a:r>
            <a:r>
              <a:rPr lang="en-US" altLang="zh-TW" sz="3000" dirty="0" smtClean="0">
                <a:latin typeface="標楷體" panose="03000509000000000000" pitchFamily="65" charset="-120"/>
              </a:rPr>
              <a:t>)</a:t>
            </a:r>
            <a:endParaRPr lang="zh-TW" altLang="en-US" sz="3000" dirty="0">
              <a:latin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39552" y="1751137"/>
            <a:ext cx="4040188" cy="453727"/>
          </a:xfrm>
        </p:spPr>
        <p:txBody>
          <a:bodyPr/>
          <a:lstStyle/>
          <a:p>
            <a:pPr algn="ctr"/>
            <a:r>
              <a:rPr lang="zh-TW" altLang="en-US" sz="2800" dirty="0" smtClean="0"/>
              <a:t>全體學生</a:t>
            </a:r>
            <a:endParaRPr lang="zh-TW" altLang="en-US" sz="28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5210745" y="1751137"/>
            <a:ext cx="4041775" cy="453727"/>
          </a:xfrm>
        </p:spPr>
        <p:txBody>
          <a:bodyPr/>
          <a:lstStyle/>
          <a:p>
            <a:pPr algn="ctr"/>
            <a:r>
              <a:rPr lang="zh-TW" altLang="en-US" sz="2800" dirty="0" smtClean="0"/>
              <a:t>待加強學生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72400" y="920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試題分析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99792" y="55892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  <a:ea typeface="+mn-ea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數學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科第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題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latin typeface="+mn-ea"/>
                <a:ea typeface="+mn-ea"/>
              </a:rPr>
              <a:t>)</a:t>
            </a:r>
            <a:endParaRPr lang="zh-TW" altLang="en-US" sz="2800" dirty="0">
              <a:latin typeface="+mn-ea"/>
              <a:ea typeface="+mn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8182" t="66487" r="-1" b="-1"/>
          <a:stretch/>
        </p:blipFill>
        <p:spPr>
          <a:xfrm>
            <a:off x="54164" y="2552898"/>
            <a:ext cx="5256584" cy="2784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6202" r="5319"/>
          <a:stretch/>
        </p:blipFill>
        <p:spPr>
          <a:xfrm>
            <a:off x="5436096" y="2539549"/>
            <a:ext cx="3639115" cy="2800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4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"/>
            <a:ext cx="9144000" cy="6857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8" indent="-514350" eaLnBrk="0" hangingPunct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zh-TW" sz="3200" dirty="0">
                <a:latin typeface="標楷體" pitchFamily="65" charset="-120"/>
                <a:ea typeface="標楷體" pitchFamily="65" charset="-120"/>
              </a:rPr>
              <a:t>了解學生學力</a:t>
            </a:r>
            <a:r>
              <a:rPr lang="zh-TW" altLang="zh-TW" sz="3200" dirty="0" smtClean="0">
                <a:latin typeface="標楷體" pitchFamily="65" charset="-120"/>
                <a:ea typeface="標楷體" pitchFamily="65" charset="-120"/>
              </a:rPr>
              <a:t>狀況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marL="514350" lvl="8" indent="-514350" eaLnBrk="0" hangingPunct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zh-TW" sz="3200" dirty="0"/>
              <a:t>了解應補強哪</a:t>
            </a:r>
            <a:r>
              <a:rPr lang="zh-TW" altLang="zh-TW" sz="3200" dirty="0" smtClean="0"/>
              <a:t>些</a:t>
            </a:r>
            <a:r>
              <a:rPr lang="zh-TW" altLang="en-US" sz="3200" dirty="0" smtClean="0"/>
              <a:t>概念與</a:t>
            </a:r>
            <a:r>
              <a:rPr lang="zh-TW" altLang="zh-TW" sz="3200" dirty="0" smtClean="0"/>
              <a:t>能力</a:t>
            </a:r>
            <a:endParaRPr lang="en-US" altLang="zh-TW" sz="3200" dirty="0"/>
          </a:p>
          <a:p>
            <a:pPr marL="514350" lvl="8" indent="-514350" eaLnBrk="0" hangingPunct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3200" dirty="0"/>
              <a:t>作為課程與教學調整之參考依據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marL="914400" lvl="1" indent="-514350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dirty="0"/>
              <a:t>國中教育</a:t>
            </a:r>
            <a:r>
              <a:rPr lang="zh-TW" altLang="en-US" dirty="0" smtClean="0"/>
              <a:t>會考</a:t>
            </a:r>
            <a:r>
              <a:rPr lang="en-US" altLang="zh-TW" dirty="0"/>
              <a:t>-</a:t>
            </a:r>
            <a:r>
              <a:rPr lang="zh-TW" altLang="en-US" dirty="0" smtClean="0"/>
              <a:t>資料提供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5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提供對象：各國民中學</a:t>
            </a:r>
            <a:r>
              <a:rPr lang="en-US" altLang="zh-TW" sz="2800" dirty="0" smtClean="0">
                <a:latin typeface="+mn-ea"/>
                <a:ea typeface="+mn-ea"/>
              </a:rPr>
              <a:t>(</a:t>
            </a:r>
            <a:r>
              <a:rPr lang="zh-TW" altLang="en-US" sz="2800" dirty="0" smtClean="0">
                <a:latin typeface="+mn-ea"/>
                <a:ea typeface="+mn-ea"/>
              </a:rPr>
              <a:t>註冊組長</a:t>
            </a:r>
            <a:r>
              <a:rPr lang="en-US" altLang="zh-TW" sz="2800" dirty="0" smtClean="0">
                <a:latin typeface="+mn-ea"/>
                <a:ea typeface="+mn-ea"/>
              </a:rPr>
              <a:t>)</a:t>
            </a:r>
            <a:endParaRPr lang="en-US" altLang="zh-TW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提供時間：即日起至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109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月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30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日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00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止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提供方式：各校逕行</a:t>
            </a:r>
            <a:r>
              <a:rPr lang="zh-TW" altLang="en-US" sz="2800" dirty="0">
                <a:latin typeface="Times New Roman" panose="02020603050405020304" pitchFamily="18" charset="0"/>
              </a:rPr>
              <a:t>上網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下載學力品質資料</a:t>
            </a: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400" dirty="0" smtClean="0">
                <a:latin typeface="Times New Roman" panose="02020603050405020304" pitchFamily="18" charset="0"/>
              </a:rPr>
              <a:t>                    （</a:t>
            </a:r>
            <a:r>
              <a:rPr lang="zh-TW" altLang="en-US" sz="2400" dirty="0">
                <a:latin typeface="Times New Roman" panose="02020603050405020304" pitchFamily="18" charset="0"/>
              </a:rPr>
              <a:t>網址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http://reportcard.rcpet.edu.tw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）</a:t>
            </a:r>
            <a:endParaRPr lang="zh-TW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45160"/>
          <a:stretch/>
        </p:blipFill>
        <p:spPr>
          <a:xfrm>
            <a:off x="827584" y="1556792"/>
            <a:ext cx="7679913" cy="2520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資料下載方式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6" y="4066140"/>
            <a:ext cx="881904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sz="3600" dirty="0"/>
              <a:t>國中教育會考</a:t>
            </a:r>
            <a:r>
              <a:rPr lang="en-US" altLang="zh-TW" sz="3600" dirty="0"/>
              <a:t>-</a:t>
            </a:r>
            <a:r>
              <a:rPr lang="zh-TW" altLang="en-US" sz="3600" dirty="0"/>
              <a:t>學生成績相關資料</a:t>
            </a:r>
            <a:r>
              <a:rPr lang="en-US" altLang="zh-TW" sz="3200" dirty="0"/>
              <a:t>【</a:t>
            </a:r>
            <a:r>
              <a:rPr lang="zh-TW" altLang="en-US" sz="3200" dirty="0"/>
              <a:t>國民中學版</a:t>
            </a:r>
            <a:r>
              <a:rPr lang="en-US" altLang="zh-TW" sz="3200" dirty="0"/>
              <a:t>】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96740"/>
            <a:ext cx="619268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各</a:t>
            </a:r>
            <a:r>
              <a:rPr lang="zh-TW" altLang="en-US" sz="4000" dirty="0"/>
              <a:t>科試題</a:t>
            </a:r>
            <a:r>
              <a:rPr lang="zh-TW" altLang="en-US" sz="4000" dirty="0" smtClean="0"/>
              <a:t>分析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4" y="1621045"/>
            <a:ext cx="6440812" cy="44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z="6000" dirty="0" smtClean="0">
                <a:solidFill>
                  <a:srgbClr val="002060"/>
                </a:solidFill>
              </a:rPr>
              <a:t>報告類型</a:t>
            </a:r>
            <a:endParaRPr lang="zh-TW" altLang="en-US" sz="6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學生成績報告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800" dirty="0"/>
              <a:t>檔案內容</a:t>
            </a:r>
            <a:endParaRPr lang="en-US" altLang="zh-TW" sz="2800" dirty="0"/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dirty="0"/>
              <a:t>學校基本資料</a:t>
            </a:r>
            <a:endParaRPr lang="en-US" altLang="zh-TW" sz="2400" dirty="0" smtClean="0"/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en-US" sz="2400" dirty="0" smtClean="0"/>
              <a:t>各</a:t>
            </a:r>
            <a:r>
              <a:rPr lang="zh-TW" altLang="en-US" sz="2400" dirty="0"/>
              <a:t>科各等級人數</a:t>
            </a:r>
            <a:r>
              <a:rPr lang="zh-TW" altLang="en-US" sz="2400" dirty="0" smtClean="0"/>
              <a:t>百分比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表格、圖示</a:t>
            </a:r>
            <a:r>
              <a:rPr lang="en-US" altLang="zh-TW" sz="2400" dirty="0" smtClean="0"/>
              <a:t>)</a:t>
            </a:r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en-US" sz="2400" dirty="0" smtClean="0"/>
              <a:t>各</a:t>
            </a:r>
            <a:r>
              <a:rPr lang="zh-TW" altLang="en-US" sz="2400" dirty="0"/>
              <a:t>科各</a:t>
            </a:r>
            <a:r>
              <a:rPr lang="zh-TW" altLang="en-US" sz="2400" dirty="0" smtClean="0"/>
              <a:t>等級學生之表現描述</a:t>
            </a:r>
            <a:endParaRPr lang="en-US" altLang="zh-TW" sz="2400" dirty="0" smtClean="0"/>
          </a:p>
          <a:p>
            <a:pPr algn="just" eaLnBrk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zh-TW" sz="2800" dirty="0" smtClean="0"/>
              <a:t>用途</a:t>
            </a:r>
            <a:endParaRPr lang="en-US" altLang="zh-TW" sz="2800" dirty="0"/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dirty="0"/>
              <a:t>呈現學生學力狀況</a:t>
            </a:r>
            <a:r>
              <a:rPr lang="en-US" altLang="zh-TW" sz="2400" dirty="0"/>
              <a:t>(</a:t>
            </a:r>
            <a:r>
              <a:rPr lang="zh-TW" altLang="zh-TW" sz="2400" dirty="0"/>
              <a:t>相較於全國與所在縣市</a:t>
            </a:r>
            <a:r>
              <a:rPr lang="en-US" altLang="zh-TW" sz="2400" dirty="0"/>
              <a:t>)</a:t>
            </a:r>
            <a:r>
              <a:rPr lang="zh-TW" altLang="zh-TW" sz="2400" dirty="0"/>
              <a:t>，及各科各等級之表現</a:t>
            </a:r>
            <a:r>
              <a:rPr lang="zh-TW" altLang="zh-TW" sz="2400" dirty="0" smtClean="0"/>
              <a:t>描述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 algn="just" eaLnBrk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zh-TW" altLang="zh-TW" sz="2400" dirty="0" smtClean="0"/>
              <a:t>作為</a:t>
            </a:r>
            <a:r>
              <a:rPr lang="zh-TW" altLang="en-US" sz="2400" dirty="0" smtClean="0"/>
              <a:t>瞭解</a:t>
            </a:r>
            <a:r>
              <a:rPr lang="zh-TW" altLang="zh-TW" sz="2400" dirty="0" smtClean="0"/>
              <a:t>學生學力</a:t>
            </a:r>
            <a:r>
              <a:rPr lang="zh-TW" altLang="en-US" sz="2400" dirty="0" smtClean="0"/>
              <a:t>表現</a:t>
            </a:r>
            <a:r>
              <a:rPr lang="zh-TW" altLang="zh-TW" sz="2400" dirty="0" smtClean="0"/>
              <a:t>之</a:t>
            </a:r>
            <a:r>
              <a:rPr lang="zh-TW" altLang="zh-TW" sz="2400" dirty="0"/>
              <a:t>參考</a:t>
            </a:r>
            <a:r>
              <a:rPr lang="zh-TW" altLang="zh-TW" sz="2400" dirty="0" smtClean="0"/>
              <a:t>依據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E4CFB-D5C7-44F8-8B47-D3E0F5D904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12799</TotalTime>
  <Words>1436</Words>
  <Application>Microsoft Office PowerPoint</Application>
  <PresentationFormat>如螢幕大小 (4:3)</PresentationFormat>
  <Paragraphs>235</Paragraphs>
  <Slides>29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自訂設計</vt:lpstr>
      <vt:lpstr>預設簡報設計</vt:lpstr>
      <vt:lpstr>PowerPoint 簡報</vt:lpstr>
      <vt:lpstr>大綱</vt:lpstr>
      <vt:lpstr>目的</vt:lpstr>
      <vt:lpstr>109年國中教育會考-資料提供</vt:lpstr>
      <vt:lpstr>資料下載方式</vt:lpstr>
      <vt:lpstr>109年國中教育會考-學生成績相關資料【國民中學版】</vt:lpstr>
      <vt:lpstr>各科試題分析</vt:lpstr>
      <vt:lpstr>報告類型</vt:lpstr>
      <vt:lpstr>學生成績報告</vt:lpstr>
      <vt:lpstr>各科各等級人數百分比</vt:lpstr>
      <vt:lpstr>各等級人數百分比 (以國文科為例)</vt:lpstr>
      <vt:lpstr>各等級學生之表現描述 (以國文科為例)</vt:lpstr>
      <vt:lpstr>各等級學生在109會考之學力表現 (以國文科為例)</vt:lpstr>
      <vt:lpstr>各等級學生在109會考之學力表現 (以國文科為例)</vt:lpstr>
      <vt:lpstr>各等級學生在109會考之學力表現 (以國文科為例)</vt:lpstr>
      <vt:lpstr>分項能力通過率分析</vt:lpstr>
      <vt:lpstr>各科分項能力摘要表</vt:lpstr>
      <vt:lpstr>分項能力之說明與題數分配 (以數學科為例)</vt:lpstr>
      <vt:lpstr>數學科各分項能力通過率之變化 (相較於全國平均)</vt:lpstr>
      <vt:lpstr>分項能力通過率之說明</vt:lpstr>
      <vt:lpstr>試題通過率分析</vt:lpstr>
      <vt:lpstr>試題通過率</vt:lpstr>
      <vt:lpstr>通過率分析結果(以英語閱讀為例)</vt:lpstr>
      <vt:lpstr>試題分析</vt:lpstr>
      <vt:lpstr>試題鑑別度</vt:lpstr>
      <vt:lpstr>PowerPoint 簡報</vt:lpstr>
      <vt:lpstr>試題分析結果(以數學科第18題為例)</vt:lpstr>
      <vt:lpstr>試題分析結果(全體與待加強學生之比較)</vt:lpstr>
      <vt:lpstr>PowerPoint 簡報</vt:lpstr>
    </vt:vector>
  </TitlesOfParts>
  <Company>National Taiwan Normal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Hazel</dc:creator>
  <cp:lastModifiedBy>祥 阿</cp:lastModifiedBy>
  <cp:revision>871</cp:revision>
  <dcterms:created xsi:type="dcterms:W3CDTF">2010-11-26T07:56:23Z</dcterms:created>
  <dcterms:modified xsi:type="dcterms:W3CDTF">2021-04-20T00:55:18Z</dcterms:modified>
</cp:coreProperties>
</file>