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71" r:id="rId4"/>
    <p:sldId id="259" r:id="rId5"/>
    <p:sldId id="262" r:id="rId6"/>
    <p:sldId id="260" r:id="rId7"/>
    <p:sldId id="258" r:id="rId8"/>
    <p:sldId id="261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7" r:id="rId22"/>
    <p:sldId id="276" r:id="rId23"/>
    <p:sldId id="275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CC41F-ACB2-4E5D-8BE0-AE9E4AEEFAF9}" type="datetimeFigureOut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3B5D-CB57-405C-BF2F-820DB9B15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1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53B5D-CB57-405C-BF2F-820DB9B15BB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35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6B6DCF-3F3D-4AB4-9F0C-EE2C3A350E01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A88320-70B8-4659-8496-85CF61252647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A3A69C-3AE2-4FD6-AC3F-987A3DD80B0C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FE5D7D-7BB0-432A-9240-596BE7166C7D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49A1C8-10F7-48AD-8467-F714E20EEFAC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91771-1EAB-4C4E-A815-DFDD5A6EDA8B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8D025-AE0C-42C6-ACF9-1F4750A19828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F7A886-EA1E-4543-AFAB-2A65FA619FDC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806813-F7EC-4BAD-97D4-354BB44A1710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BAF515-8A43-4A52-8699-8EF5A2916AC8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29F61-69D9-4280-85F8-D8EF8D97B5DF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6B29E53-75A0-47E9-B8FD-138582E481CC}" type="datetime1">
              <a:rPr lang="zh-TW" altLang="en-US" smtClean="0"/>
              <a:t>2015/3/10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BBF1A8A-BF31-4953-ABB6-0B82C7AA23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vgod.tw/2009/12/08/vim-cheat-sheet-for-programmers/" TargetMode="External"/><Relationship Id="rId2" Type="http://schemas.openxmlformats.org/officeDocument/2006/relationships/hyperlink" Target="http://linux.vbir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logtool.com/git-guide/tw/intro/intro2_1.html" TargetMode="External"/><Relationship Id="rId5" Type="http://schemas.openxmlformats.org/officeDocument/2006/relationships/hyperlink" Target="http://gogojimmy.net/2012/01/17/how-to-use-git-1-git-basic/" TargetMode="External"/><Relationship Id="rId4" Type="http://schemas.openxmlformats.org/officeDocument/2006/relationships/hyperlink" Target="http://www.study-area.org/goldencat/debug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10320 CS410001</a:t>
            </a:r>
            <a:br>
              <a:rPr lang="en-US" altLang="zh-TW" dirty="0"/>
            </a:br>
            <a:r>
              <a:rPr lang="en-US" altLang="zh-TW" dirty="0"/>
              <a:t>Computer </a:t>
            </a:r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32560" y="2756520"/>
            <a:ext cx="7406640" cy="1752600"/>
          </a:xfrm>
        </p:spPr>
        <p:txBody>
          <a:bodyPr/>
          <a:lstStyle/>
          <a:p>
            <a:r>
              <a:rPr lang="en-US" altLang="zh-TW" dirty="0" smtClean="0"/>
              <a:t>Project #1 Tutorial</a:t>
            </a:r>
          </a:p>
          <a:p>
            <a:r>
              <a:rPr lang="en-US" altLang="zh-TW" dirty="0" smtClean="0"/>
              <a:t>First submission date: 4/4</a:t>
            </a:r>
          </a:p>
          <a:p>
            <a:r>
              <a:rPr lang="en-US" altLang="zh-TW" dirty="0" smtClean="0"/>
              <a:t>Second submission date: 4/11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196752"/>
            <a:ext cx="7498080" cy="4800600"/>
          </a:xfrm>
        </p:spPr>
        <p:txBody>
          <a:bodyPr/>
          <a:lstStyle/>
          <a:p>
            <a:endParaRPr lang="zh-TW" altLang="en-US" dirty="0"/>
          </a:p>
          <a:p>
            <a:pPr marL="82296" indent="0">
              <a:buNone/>
            </a:pPr>
            <a:r>
              <a:rPr lang="en-US" altLang="zh-TW" dirty="0" smtClean="0"/>
              <a:t>sum </a:t>
            </a:r>
            <a:r>
              <a:rPr lang="en-US" altLang="zh-TW" dirty="0"/>
              <a:t>= 0; </a:t>
            </a:r>
          </a:p>
          <a:p>
            <a:pPr marL="82296" indent="0">
              <a:buNone/>
            </a:pPr>
            <a:r>
              <a:rPr lang="nn-NO" altLang="zh-TW" dirty="0" smtClean="0"/>
              <a:t>for</a:t>
            </a:r>
            <a:r>
              <a:rPr lang="nn-NO" altLang="zh-TW" dirty="0"/>
              <a:t>( i = 0; i &lt; 3; i++ ) { </a:t>
            </a:r>
          </a:p>
          <a:p>
            <a:pPr marL="82296" indent="0">
              <a:buNone/>
            </a:pPr>
            <a:r>
              <a:rPr lang="en-US" altLang="zh-TW" dirty="0" smtClean="0"/>
              <a:t>	sum </a:t>
            </a:r>
            <a:r>
              <a:rPr lang="en-US" altLang="zh-TW" dirty="0"/>
              <a:t>+= i; </a:t>
            </a:r>
          </a:p>
          <a:p>
            <a:pPr marL="82296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148064" y="908720"/>
            <a:ext cx="3877985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andi</a:t>
            </a:r>
            <a:r>
              <a:rPr lang="en-US" altLang="zh-TW" sz="2800" dirty="0" smtClean="0"/>
              <a:t> $t0, $0, 0</a:t>
            </a:r>
          </a:p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andi</a:t>
            </a:r>
            <a:r>
              <a:rPr lang="en-US" altLang="zh-TW" sz="2800" dirty="0" smtClean="0"/>
              <a:t> $t1, $0, 0</a:t>
            </a:r>
          </a:p>
          <a:p>
            <a:pPr marL="82296" indent="0">
              <a:buNone/>
            </a:pPr>
            <a:r>
              <a:rPr lang="en-US" altLang="zh-TW" sz="2800" dirty="0" smtClean="0"/>
              <a:t>loop: 	</a:t>
            </a:r>
            <a:r>
              <a:rPr lang="en-US" altLang="zh-TW" sz="2800" dirty="0" err="1" smtClean="0"/>
              <a:t>slti</a:t>
            </a:r>
            <a:r>
              <a:rPr lang="en-US" altLang="zh-TW" sz="2800" dirty="0" smtClean="0"/>
              <a:t> $t2, $t1, 3 	</a:t>
            </a:r>
          </a:p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beq</a:t>
            </a:r>
            <a:r>
              <a:rPr lang="en-US" altLang="zh-TW" sz="2800" dirty="0" smtClean="0"/>
              <a:t> $t2, $0, end </a:t>
            </a:r>
          </a:p>
          <a:p>
            <a:pPr marL="82296" indent="0">
              <a:buNone/>
            </a:pPr>
            <a:r>
              <a:rPr lang="en-US" altLang="zh-TW" sz="2800" dirty="0" smtClean="0"/>
              <a:t>	add $t0, $t0, $t1 </a:t>
            </a:r>
          </a:p>
          <a:p>
            <a:pPr marL="82296" indent="0">
              <a:buNone/>
            </a:pPr>
            <a:r>
              <a:rPr lang="en-US" altLang="zh-TW" sz="2800" dirty="0" smtClean="0"/>
              <a:t>	</a:t>
            </a:r>
            <a:r>
              <a:rPr lang="en-US" altLang="zh-TW" sz="2800" dirty="0" err="1" smtClean="0"/>
              <a:t>addi</a:t>
            </a:r>
            <a:r>
              <a:rPr lang="en-US" altLang="zh-TW" sz="2800" dirty="0" smtClean="0"/>
              <a:t> $t1, $t1, 1 	</a:t>
            </a:r>
          </a:p>
          <a:p>
            <a:pPr marL="82296" indent="0">
              <a:buNone/>
            </a:pPr>
            <a:r>
              <a:rPr lang="en-US" altLang="zh-TW" sz="2800" dirty="0" smtClean="0"/>
              <a:t>	j loop 		</a:t>
            </a:r>
          </a:p>
          <a:p>
            <a:pPr marL="82296" indent="0">
              <a:buNone/>
            </a:pPr>
            <a:r>
              <a:rPr lang="en-US" altLang="zh-TW" sz="2800" dirty="0" smtClean="0"/>
              <a:t>end: 	</a:t>
            </a:r>
            <a:r>
              <a:rPr lang="en-US" altLang="zh-TW" sz="2800" dirty="0" err="1" smtClean="0"/>
              <a:t>sw</a:t>
            </a:r>
            <a:r>
              <a:rPr lang="en-US" altLang="zh-TW" sz="2800" dirty="0" smtClean="0"/>
              <a:t> $t0, 0($0) 	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</a:p>
          <a:p>
            <a:pPr marL="82296" indent="0">
              <a:buNone/>
            </a:pPr>
            <a:r>
              <a:rPr lang="en-US" altLang="zh-TW" sz="2800" dirty="0" smtClean="0"/>
              <a:t>	halt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677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iimage.bin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23928" y="1124744"/>
            <a:ext cx="5220072" cy="5632311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altLang="zh-TW" sz="2400" dirty="0" smtClean="0"/>
              <a:t>initial </a:t>
            </a:r>
            <a:r>
              <a:rPr lang="en-US" altLang="zh-TW" sz="2400" dirty="0"/>
              <a:t>value of PC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# of </a:t>
            </a:r>
            <a:r>
              <a:rPr lang="en-US" altLang="zh-TW" sz="2400" dirty="0"/>
              <a:t>words to be loaded into I memory </a:t>
            </a:r>
            <a:endParaRPr lang="en-US" altLang="zh-TW" sz="2400" dirty="0" smtClean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/>
              <a:t>	</a:t>
            </a:r>
            <a:r>
              <a:rPr lang="en-US" altLang="zh-TW" sz="2400" dirty="0" err="1" smtClean="0"/>
              <a:t>andi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$t0, $0, </a:t>
            </a:r>
            <a:r>
              <a:rPr lang="en-US" altLang="zh-TW" sz="2400" dirty="0" smtClean="0"/>
              <a:t>0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andi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$t1, $0, </a:t>
            </a:r>
            <a:r>
              <a:rPr lang="en-US" altLang="zh-TW" sz="2400" dirty="0" smtClean="0"/>
              <a:t>0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/>
              <a:t>loop: 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slti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$t2, $t1, 3 </a:t>
            </a:r>
            <a:r>
              <a:rPr lang="en-US" altLang="zh-TW" sz="2400" dirty="0" smtClean="0"/>
              <a:t>	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beq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$t2, $0, end 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add </a:t>
            </a:r>
            <a:r>
              <a:rPr lang="en-US" altLang="zh-TW" sz="2400" dirty="0"/>
              <a:t>$t0, $t0, $t1 </a:t>
            </a:r>
            <a:endParaRPr lang="en-US" altLang="zh-TW" sz="2400" dirty="0" smtClean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addi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$t1, $t1, 1 </a:t>
            </a:r>
            <a:r>
              <a:rPr lang="en-US" altLang="zh-TW" sz="2400" dirty="0" smtClean="0"/>
              <a:t>	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j </a:t>
            </a:r>
            <a:r>
              <a:rPr lang="en-US" altLang="zh-TW" sz="2400" dirty="0"/>
              <a:t>loop </a:t>
            </a:r>
            <a:r>
              <a:rPr lang="en-US" altLang="zh-TW" sz="2400" dirty="0" smtClean="0"/>
              <a:t>		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end</a:t>
            </a:r>
            <a:r>
              <a:rPr lang="en-US" altLang="zh-TW" sz="2400" dirty="0"/>
              <a:t>: 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sw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$t0, 0($0) </a:t>
            </a:r>
            <a:r>
              <a:rPr lang="en-US" altLang="zh-TW" sz="2400" dirty="0" smtClean="0"/>
              <a:t>	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en-US" altLang="zh-TW" sz="2400" dirty="0"/>
          </a:p>
          <a:p>
            <a:pPr marL="82296" indent="0">
              <a:lnSpc>
                <a:spcPts val="2300"/>
              </a:lnSpc>
              <a:buNone/>
            </a:pPr>
            <a:r>
              <a:rPr lang="en-US" altLang="zh-TW" sz="2400" dirty="0" smtClean="0"/>
              <a:t>	halt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7664" y="1124744"/>
            <a:ext cx="151887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00000000</a:t>
            </a:r>
          </a:p>
          <a:p>
            <a:r>
              <a:rPr lang="en-US" altLang="zh-TW" sz="2400" dirty="0" smtClean="0"/>
              <a:t>0000000D</a:t>
            </a:r>
          </a:p>
          <a:p>
            <a:r>
              <a:rPr lang="en-US" altLang="zh-TW" sz="2400" dirty="0" smtClean="0"/>
              <a:t>30080000</a:t>
            </a:r>
          </a:p>
          <a:p>
            <a:r>
              <a:rPr lang="en-US" altLang="zh-TW" sz="2400" dirty="0" smtClean="0"/>
              <a:t>30090000</a:t>
            </a:r>
          </a:p>
          <a:p>
            <a:r>
              <a:rPr lang="en-US" altLang="zh-TW" sz="2400" dirty="0" smtClean="0"/>
              <a:t>292A0003</a:t>
            </a:r>
          </a:p>
          <a:p>
            <a:r>
              <a:rPr lang="en-US" altLang="zh-TW" sz="2400" dirty="0" smtClean="0"/>
              <a:t>11400003</a:t>
            </a:r>
          </a:p>
          <a:p>
            <a:r>
              <a:rPr lang="en-US" altLang="zh-TW" sz="2400" dirty="0" smtClean="0"/>
              <a:t>01094020</a:t>
            </a:r>
          </a:p>
          <a:p>
            <a:r>
              <a:rPr lang="en-US" altLang="zh-TW" sz="2400" dirty="0" smtClean="0"/>
              <a:t>21290001</a:t>
            </a:r>
          </a:p>
          <a:p>
            <a:r>
              <a:rPr lang="en-US" altLang="zh-TW" sz="2400" dirty="0" smtClean="0"/>
              <a:t>08000002</a:t>
            </a:r>
          </a:p>
          <a:p>
            <a:r>
              <a:rPr lang="en-US" altLang="zh-TW" sz="2400" dirty="0" smtClean="0"/>
              <a:t>AC080000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</a:p>
          <a:p>
            <a:r>
              <a:rPr lang="en-US" altLang="zh-TW" sz="2400" dirty="0" smtClean="0"/>
              <a:t>FFFFFFFF</a:t>
            </a: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1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d</a:t>
            </a:r>
            <a:r>
              <a:rPr lang="en-US" altLang="zh-TW" dirty="0" err="1" smtClean="0"/>
              <a:t>image.bin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447800"/>
            <a:ext cx="724084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TW" sz="2400" dirty="0" smtClean="0"/>
              <a:t>00000400 	initial </a:t>
            </a:r>
            <a:r>
              <a:rPr lang="en-US" altLang="zh-TW" sz="2400" dirty="0"/>
              <a:t>value of $</a:t>
            </a:r>
            <a:r>
              <a:rPr lang="en-US" altLang="zh-TW" sz="2400" dirty="0" err="1"/>
              <a:t>sp</a:t>
            </a:r>
            <a:r>
              <a:rPr lang="en-US" altLang="zh-TW" sz="2400" dirty="0"/>
              <a:t> </a:t>
            </a:r>
          </a:p>
          <a:p>
            <a:pPr marL="82296" indent="0">
              <a:buNone/>
            </a:pPr>
            <a:r>
              <a:rPr lang="en-US" altLang="zh-TW" sz="2400" dirty="0" smtClean="0"/>
              <a:t>00000003 	# of </a:t>
            </a:r>
            <a:r>
              <a:rPr lang="en-US" altLang="zh-TW" sz="2400" dirty="0"/>
              <a:t>words to be loaded into D memory </a:t>
            </a:r>
          </a:p>
          <a:p>
            <a:pPr marL="82296" indent="0">
              <a:buNone/>
            </a:pPr>
            <a:r>
              <a:rPr lang="en-US" altLang="zh-TW" sz="2400" dirty="0" smtClean="0"/>
              <a:t>12345678 	content </a:t>
            </a:r>
            <a:r>
              <a:rPr lang="en-US" altLang="zh-TW" sz="2400" dirty="0"/>
              <a:t>of D memory begins </a:t>
            </a:r>
          </a:p>
          <a:p>
            <a:pPr marL="82296" indent="0">
              <a:buNone/>
            </a:pPr>
            <a:r>
              <a:rPr lang="en-US" altLang="zh-TW" sz="2400" dirty="0" smtClean="0"/>
              <a:t>9ABCDEF0 </a:t>
            </a:r>
            <a:endParaRPr lang="en-US" altLang="zh-TW" sz="2400" dirty="0"/>
          </a:p>
          <a:p>
            <a:pPr marL="82296" indent="0">
              <a:buNone/>
            </a:pPr>
            <a:r>
              <a:rPr lang="en-US" altLang="zh-TW" sz="2400" dirty="0" smtClean="0"/>
              <a:t>13572468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TakoJoyce\Desktop\課業相關\(助)計結\i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8" y="2564904"/>
            <a:ext cx="9152728" cy="151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6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snapshot.rpt</a:t>
            </a:r>
            <a:r>
              <a:rPr lang="en-US" altLang="zh-TW" dirty="0" smtClean="0"/>
              <a:t> </a:t>
            </a:r>
            <a:r>
              <a:rPr lang="en-US" altLang="zh-TW" dirty="0"/>
              <a:t>: contains all register values at each cycle</a:t>
            </a:r>
            <a:r>
              <a:rPr lang="en-US" altLang="zh-TW" dirty="0" smtClean="0"/>
              <a:t>.</a:t>
            </a:r>
          </a:p>
          <a:p>
            <a:r>
              <a:rPr lang="fr-FR" altLang="zh-TW" dirty="0" smtClean="0"/>
              <a:t>error_dump.rpt </a:t>
            </a:r>
            <a:r>
              <a:rPr lang="fr-FR" altLang="zh-TW" dirty="0"/>
              <a:t>: contains error messages</a:t>
            </a:r>
            <a:r>
              <a:rPr lang="fr-FR" altLang="zh-TW" dirty="0" smtClean="0"/>
              <a:t>.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ore </a:t>
            </a:r>
            <a:r>
              <a:rPr lang="en-US" altLang="zh-TW" dirty="0"/>
              <a:t>details </a:t>
            </a:r>
            <a:r>
              <a:rPr lang="en-US" altLang="zh-TW" dirty="0" smtClean="0"/>
              <a:t>in </a:t>
            </a:r>
            <a:r>
              <a:rPr lang="en-US" altLang="zh-TW" i="1" dirty="0" smtClean="0"/>
              <a:t>Appendix C-1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i="1" dirty="0"/>
              <a:t>Appendix </a:t>
            </a:r>
            <a:r>
              <a:rPr lang="en-US" altLang="zh-TW" i="1" dirty="0" smtClean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1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Test Case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Both </a:t>
            </a:r>
            <a:r>
              <a:rPr lang="en-US" altLang="zh-TW" b="1" dirty="0" err="1" smtClean="0"/>
              <a:t>iimage.bin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b="1" dirty="0" err="1" smtClean="0"/>
              <a:t>dimage.bin</a:t>
            </a:r>
            <a:r>
              <a:rPr lang="en-US" altLang="zh-TW" dirty="0" smtClean="0"/>
              <a:t> </a:t>
            </a:r>
            <a:r>
              <a:rPr lang="en-US" altLang="zh-TW" dirty="0"/>
              <a:t>should be placed under a folder named </a:t>
            </a:r>
            <a:r>
              <a:rPr lang="en-US" altLang="zh-TW" dirty="0" err="1"/>
              <a:t>testcase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test </a:t>
            </a:r>
            <a:r>
              <a:rPr lang="en-US" altLang="zh-TW" dirty="0"/>
              <a:t>case should run </a:t>
            </a:r>
            <a:r>
              <a:rPr lang="en-US" altLang="zh-TW" dirty="0">
                <a:solidFill>
                  <a:srgbClr val="FF0000"/>
                </a:solidFill>
              </a:rPr>
              <a:t>no more </a:t>
            </a:r>
            <a:r>
              <a:rPr lang="en-US" altLang="zh-TW" dirty="0" smtClean="0">
                <a:solidFill>
                  <a:srgbClr val="FF0000"/>
                </a:solidFill>
              </a:rPr>
              <a:t>than 500,000 </a:t>
            </a:r>
            <a:r>
              <a:rPr lang="en-US" altLang="zh-TW" dirty="0">
                <a:solidFill>
                  <a:srgbClr val="FF0000"/>
                </a:solidFill>
              </a:rPr>
              <a:t>cycles.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3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Submission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268760"/>
            <a:ext cx="7920880" cy="54006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a folder named </a:t>
            </a:r>
            <a:r>
              <a:rPr lang="en-US" altLang="zh-TW" b="1" i="1" dirty="0" smtClean="0"/>
              <a:t>studentID_01</a:t>
            </a:r>
            <a:r>
              <a:rPr lang="en-US" altLang="zh-TW" dirty="0" smtClean="0"/>
              <a:t> under /</a:t>
            </a:r>
            <a:r>
              <a:rPr lang="en-US" altLang="zh-TW" i="1" dirty="0" smtClean="0"/>
              <a:t>home/</a:t>
            </a:r>
            <a:r>
              <a:rPr lang="en-US" altLang="zh-TW" i="1" dirty="0" err="1" smtClean="0"/>
              <a:t>archi</a:t>
            </a:r>
            <a:r>
              <a:rPr lang="en-US" altLang="zh-TW" i="1" dirty="0" smtClean="0"/>
              <a:t>/</a:t>
            </a:r>
            <a:r>
              <a:rPr lang="en-US" altLang="zh-TW" b="1" i="1" dirty="0" err="1" smtClean="0"/>
              <a:t>studentID</a:t>
            </a:r>
            <a:endParaRPr lang="en-US" altLang="zh-TW" dirty="0"/>
          </a:p>
          <a:p>
            <a:r>
              <a:rPr lang="en-US" altLang="zh-TW" dirty="0" smtClean="0"/>
              <a:t>In </a:t>
            </a:r>
            <a:r>
              <a:rPr lang="en-US" altLang="zh-TW" dirty="0"/>
              <a:t>the </a:t>
            </a:r>
            <a:r>
              <a:rPr lang="en-US" altLang="zh-TW" dirty="0" smtClean="0"/>
              <a:t>folder, please </a:t>
            </a:r>
            <a:r>
              <a:rPr lang="en-US" altLang="zh-TW" dirty="0"/>
              <a:t>provide the following </a:t>
            </a:r>
            <a:r>
              <a:rPr lang="en-US" altLang="zh-TW" dirty="0">
                <a:solidFill>
                  <a:srgbClr val="FF0000"/>
                </a:solidFill>
              </a:rPr>
              <a:t>two folders</a:t>
            </a:r>
            <a:r>
              <a:rPr lang="en-US" altLang="zh-TW" dirty="0"/>
              <a:t> and corresponding files required: </a:t>
            </a:r>
            <a:endParaRPr lang="zh-TW" altLang="zh-TW" dirty="0"/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simulator</a:t>
            </a:r>
            <a:r>
              <a:rPr lang="en-US" altLang="zh-TW" b="1" dirty="0" smtClean="0"/>
              <a:t> </a:t>
            </a:r>
            <a:r>
              <a:rPr lang="en-US" altLang="zh-TW" dirty="0"/>
              <a:t>: contains your</a:t>
            </a:r>
            <a:r>
              <a:rPr lang="zh-TW" altLang="zh-TW" dirty="0"/>
              <a:t>「</a:t>
            </a:r>
            <a:r>
              <a:rPr lang="en-US" altLang="zh-TW" b="1" dirty="0" err="1"/>
              <a:t>Makefile</a:t>
            </a:r>
            <a:r>
              <a:rPr lang="zh-TW" altLang="zh-TW" dirty="0"/>
              <a:t>」</a:t>
            </a:r>
            <a:r>
              <a:rPr lang="en-US" altLang="zh-TW" dirty="0"/>
              <a:t>,</a:t>
            </a:r>
            <a:r>
              <a:rPr lang="zh-TW" altLang="zh-TW" dirty="0"/>
              <a:t>「</a:t>
            </a:r>
            <a:r>
              <a:rPr lang="en-US" altLang="zh-TW" b="1" dirty="0"/>
              <a:t>README</a:t>
            </a:r>
            <a:r>
              <a:rPr lang="zh-TW" altLang="zh-TW" dirty="0"/>
              <a:t>」</a:t>
            </a:r>
            <a:r>
              <a:rPr lang="en-US" altLang="zh-TW" dirty="0"/>
              <a:t>, and source code files.</a:t>
            </a:r>
            <a:endParaRPr lang="zh-TW" altLang="zh-TW" dirty="0"/>
          </a:p>
          <a:p>
            <a:pPr lvl="2"/>
            <a:r>
              <a:rPr lang="en-US" altLang="zh-TW" dirty="0"/>
              <a:t>Your </a:t>
            </a:r>
            <a:r>
              <a:rPr lang="en-US" altLang="zh-TW" b="1" dirty="0" err="1"/>
              <a:t>Makefile</a:t>
            </a:r>
            <a:r>
              <a:rPr lang="en-US" altLang="zh-TW" dirty="0"/>
              <a:t> should support the following two functions:</a:t>
            </a:r>
            <a:br>
              <a:rPr lang="en-US" altLang="zh-TW" dirty="0"/>
            </a:br>
            <a:r>
              <a:rPr lang="en-US" altLang="zh-TW" b="1" i="1" dirty="0"/>
              <a:t>make</a:t>
            </a:r>
            <a:r>
              <a:rPr lang="en-US" altLang="zh-TW" dirty="0"/>
              <a:t> – to build your simulation environment</a:t>
            </a:r>
            <a:br>
              <a:rPr lang="en-US" altLang="zh-TW" dirty="0"/>
            </a:br>
            <a:r>
              <a:rPr lang="en-US" altLang="zh-TW" b="1" i="1" dirty="0"/>
              <a:t>make clean</a:t>
            </a:r>
            <a:r>
              <a:rPr lang="en-US" altLang="zh-TW" dirty="0"/>
              <a:t> – to erase from the build tree the files built by make all.</a:t>
            </a:r>
            <a:endParaRPr lang="zh-TW" altLang="zh-TW" dirty="0"/>
          </a:p>
          <a:p>
            <a:pPr lvl="1"/>
            <a:r>
              <a:rPr lang="en-US" altLang="zh-TW" b="1" i="1" dirty="0" err="1" smtClean="0">
                <a:solidFill>
                  <a:srgbClr val="FF0000"/>
                </a:solidFill>
              </a:rPr>
              <a:t>testcase</a:t>
            </a:r>
            <a:r>
              <a:rPr lang="en-US" altLang="zh-TW" dirty="0" smtClean="0"/>
              <a:t> </a:t>
            </a:r>
            <a:r>
              <a:rPr lang="en-US" altLang="zh-TW" dirty="0"/>
              <a:t>: contains your test case files</a:t>
            </a:r>
            <a:r>
              <a:rPr lang="en-US" altLang="zh-TW" dirty="0" smtClean="0"/>
              <a:t>.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2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609600"/>
            <a:ext cx="7498080" cy="5771728"/>
          </a:xfrm>
        </p:spPr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TW" dirty="0" smtClean="0"/>
              <a:t>Finally</a:t>
            </a:r>
            <a:r>
              <a:rPr lang="en-US" altLang="zh-TW" dirty="0"/>
              <a:t>, </a:t>
            </a:r>
            <a:r>
              <a:rPr lang="en-US" altLang="zh-TW" dirty="0" smtClean="0"/>
              <a:t> compress </a:t>
            </a:r>
            <a:r>
              <a:rPr lang="en-US" altLang="zh-TW" dirty="0"/>
              <a:t>the folder </a:t>
            </a:r>
            <a:r>
              <a:rPr lang="en-US" altLang="zh-TW" b="1" i="1" dirty="0"/>
              <a:t>studentID_01</a:t>
            </a:r>
            <a:r>
              <a:rPr lang="en-US" altLang="zh-TW" dirty="0" smtClean="0"/>
              <a:t> </a:t>
            </a:r>
            <a:r>
              <a:rPr lang="en-US" altLang="zh-TW" dirty="0"/>
              <a:t>as </a:t>
            </a:r>
            <a:r>
              <a:rPr lang="en-US" altLang="zh-TW" b="1" i="1" dirty="0"/>
              <a:t>studentID_01</a:t>
            </a:r>
            <a:r>
              <a:rPr lang="en-US" altLang="zh-TW" b="1" i="1" dirty="0" smtClean="0"/>
              <a:t>.tar.gz</a:t>
            </a:r>
            <a:r>
              <a:rPr lang="en-US" altLang="zh-TW" dirty="0"/>
              <a:t>, and upload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b="1" i="1" dirty="0"/>
              <a:t>studentID_01</a:t>
            </a:r>
            <a:r>
              <a:rPr lang="en-US" altLang="zh-TW" b="1" i="1" dirty="0" smtClean="0"/>
              <a:t>.tar.gz</a:t>
            </a:r>
            <a:r>
              <a:rPr lang="en-US" altLang="zh-TW" dirty="0" smtClean="0"/>
              <a:t>  and </a:t>
            </a:r>
            <a:r>
              <a:rPr lang="en-US" altLang="zh-TW" b="1" i="1" dirty="0" smtClean="0"/>
              <a:t>studentID_report.pdf</a:t>
            </a:r>
            <a:r>
              <a:rPr lang="en-US" altLang="zh-TW" dirty="0" smtClean="0"/>
              <a:t> to </a:t>
            </a:r>
            <a:r>
              <a:rPr lang="en-US" altLang="zh-TW" dirty="0"/>
              <a:t>the </a:t>
            </a:r>
            <a:r>
              <a:rPr lang="en-US" altLang="zh-TW" dirty="0" err="1"/>
              <a:t>iLMS</a:t>
            </a:r>
            <a:r>
              <a:rPr lang="en-US" altLang="zh-TW" dirty="0"/>
              <a:t> system.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Each </a:t>
            </a:r>
            <a:r>
              <a:rPr lang="en-US" altLang="zh-TW" dirty="0"/>
              <a:t>project has two due dates. The second due date is one week after the first one.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3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31640" y="2852936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Development Environment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6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Connect to a Remote Server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331640" y="1412776"/>
            <a:ext cx="8136904" cy="4800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TW" dirty="0"/>
              <a:t>Secure Shell (SSH) is </a:t>
            </a:r>
            <a:r>
              <a:rPr lang="en-US" altLang="zh-TW" dirty="0" smtClean="0"/>
              <a:t>a cryptographic network </a:t>
            </a:r>
            <a:r>
              <a:rPr lang="en-US" altLang="zh-TW" dirty="0"/>
              <a:t>protocol </a:t>
            </a:r>
          </a:p>
          <a:p>
            <a:pPr lvl="1"/>
            <a:r>
              <a:rPr lang="en-US" altLang="zh-TW" dirty="0"/>
              <a:t>secure data communication (</a:t>
            </a:r>
            <a:r>
              <a:rPr lang="en-US" altLang="zh-TW" dirty="0" err="1"/>
              <a:t>sftp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remote command-line login</a:t>
            </a:r>
          </a:p>
          <a:p>
            <a:pPr lvl="1"/>
            <a:r>
              <a:rPr lang="en-US" altLang="zh-TW" dirty="0"/>
              <a:t>remote command execution</a:t>
            </a:r>
          </a:p>
          <a:p>
            <a:pPr lvl="1"/>
            <a:r>
              <a:rPr lang="en-US" altLang="zh-TW" dirty="0"/>
              <a:t>other secure network services 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0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 #1 Overview</a:t>
            </a:r>
          </a:p>
          <a:p>
            <a:r>
              <a:rPr lang="en-US" altLang="zh-TW" dirty="0" smtClean="0"/>
              <a:t>Development Environment</a:t>
            </a:r>
          </a:p>
          <a:p>
            <a:r>
              <a:rPr lang="en-US" altLang="zh-TW" dirty="0" smtClean="0"/>
              <a:t>Demonstration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3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88640"/>
            <a:ext cx="8028384" cy="6669360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zh-TW" dirty="0" smtClean="0"/>
              <a:t>Remote </a:t>
            </a:r>
            <a:r>
              <a:rPr lang="en-US" altLang="zh-TW" dirty="0"/>
              <a:t>command execution</a:t>
            </a:r>
            <a:endParaRPr lang="en-US" altLang="zh-TW" b="1" dirty="0"/>
          </a:p>
          <a:p>
            <a:pPr lvl="1"/>
            <a:r>
              <a:rPr lang="en-US" altLang="zh-TW" dirty="0" err="1"/>
              <a:t>OpenSSH</a:t>
            </a:r>
            <a:endParaRPr lang="en-US" altLang="zh-TW" dirty="0"/>
          </a:p>
          <a:p>
            <a:pPr lvl="2"/>
            <a:r>
              <a:rPr lang="en-US" altLang="zh-TW" sz="3200" dirty="0" err="1"/>
              <a:t>ssh</a:t>
            </a:r>
            <a:r>
              <a:rPr lang="en-US" altLang="zh-TW" sz="3200" dirty="0"/>
              <a:t> [</a:t>
            </a:r>
            <a:r>
              <a:rPr lang="en-US" altLang="zh-TW" sz="3200" dirty="0" err="1" smtClean="0"/>
              <a:t>user_name</a:t>
            </a:r>
            <a:r>
              <a:rPr lang="en-US" altLang="zh-TW" sz="3200" dirty="0" smtClean="0"/>
              <a:t>]@140.114.75.140</a:t>
            </a:r>
            <a:endParaRPr lang="en-US" altLang="zh-TW" sz="3200" dirty="0"/>
          </a:p>
          <a:p>
            <a:pPr lvl="1"/>
            <a:r>
              <a:rPr lang="en-US" altLang="zh-TW" dirty="0" err="1"/>
              <a:t>PieTTY</a:t>
            </a:r>
            <a:r>
              <a:rPr lang="en-US" altLang="zh-TW" dirty="0"/>
              <a:t> / </a:t>
            </a:r>
            <a:r>
              <a:rPr lang="en-US" altLang="zh-TW" dirty="0" err="1" smtClean="0"/>
              <a:t>PuTTY</a:t>
            </a:r>
            <a:endParaRPr lang="en-US" altLang="zh-TW" dirty="0" smtClean="0"/>
          </a:p>
          <a:p>
            <a:r>
              <a:rPr lang="en-US" altLang="zh-TW" dirty="0"/>
              <a:t>S</a:t>
            </a:r>
            <a:r>
              <a:rPr lang="en-US" altLang="zh-TW" dirty="0" smtClean="0"/>
              <a:t>ecure</a:t>
            </a:r>
            <a:r>
              <a:rPr lang="en-US" altLang="zh-TW" dirty="0"/>
              <a:t> data communication</a:t>
            </a:r>
          </a:p>
          <a:p>
            <a:pPr lvl="1"/>
            <a:r>
              <a:rPr lang="en-US" altLang="zh-TW" dirty="0" err="1"/>
              <a:t>OpenSSH</a:t>
            </a:r>
            <a:endParaRPr lang="en-US" altLang="zh-TW" dirty="0"/>
          </a:p>
          <a:p>
            <a:pPr lvl="2"/>
            <a:r>
              <a:rPr lang="en-US" altLang="zh-TW" sz="3200" dirty="0" err="1"/>
              <a:t>sftp</a:t>
            </a:r>
            <a:r>
              <a:rPr lang="en-US" altLang="zh-TW" sz="3200" dirty="0"/>
              <a:t> [</a:t>
            </a:r>
            <a:r>
              <a:rPr lang="en-US" altLang="zh-TW" sz="3200" dirty="0" err="1"/>
              <a:t>user_name</a:t>
            </a:r>
            <a:r>
              <a:rPr lang="en-US" altLang="zh-TW" sz="3200" dirty="0" smtClean="0"/>
              <a:t>]@140.114.75.140</a:t>
            </a:r>
            <a:endParaRPr lang="en-US" altLang="zh-TW" sz="3200" dirty="0"/>
          </a:p>
          <a:p>
            <a:pPr lvl="3"/>
            <a:r>
              <a:rPr lang="en-US" altLang="zh-TW" sz="3200" dirty="0" err="1"/>
              <a:t>ls</a:t>
            </a:r>
            <a:r>
              <a:rPr lang="en-US" altLang="zh-TW" sz="3200" dirty="0"/>
              <a:t>, cd,  get</a:t>
            </a:r>
          </a:p>
          <a:p>
            <a:pPr lvl="2"/>
            <a:r>
              <a:rPr lang="en-US" altLang="zh-TW" sz="3200" dirty="0" err="1" smtClean="0"/>
              <a:t>scp</a:t>
            </a:r>
            <a:endParaRPr lang="en-US" altLang="zh-TW" sz="3200" dirty="0"/>
          </a:p>
          <a:p>
            <a:pPr lvl="3"/>
            <a:r>
              <a:rPr lang="en-US" altLang="zh-TW" sz="2800" dirty="0" smtClean="0"/>
              <a:t>Upload: 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scp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local_file</a:t>
            </a:r>
            <a:r>
              <a:rPr lang="en-US" altLang="zh-TW" sz="2800" dirty="0" smtClean="0"/>
              <a:t> [user_name@140.114.75.140]: </a:t>
            </a:r>
            <a:r>
              <a:rPr lang="en-US" altLang="zh-TW" sz="2800" dirty="0" err="1" smtClean="0"/>
              <a:t>remote_directory</a:t>
            </a:r>
            <a:endParaRPr lang="zh-TW" altLang="en-US" sz="2800" dirty="0"/>
          </a:p>
          <a:p>
            <a:pPr lvl="3"/>
            <a:r>
              <a:rPr lang="en-US" altLang="zh-TW" sz="2800" dirty="0" smtClean="0"/>
              <a:t>Download: 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scp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[user_name@140.114.75.140]:</a:t>
            </a:r>
            <a:r>
              <a:rPr lang="en-US" altLang="zh-TW" sz="2800" dirty="0" err="1" smtClean="0"/>
              <a:t>remote_directory</a:t>
            </a:r>
            <a:r>
              <a:rPr lang="en-US" altLang="zh-TW" sz="2800" dirty="0" smtClean="0"/>
              <a:t> </a:t>
            </a:r>
            <a:r>
              <a:rPr lang="en-US" altLang="zh-TW" sz="2800" dirty="0" err="1" smtClean="0"/>
              <a:t>local_file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32859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Editor</a:t>
            </a:r>
          </a:p>
          <a:p>
            <a:pPr lvl="1"/>
            <a:r>
              <a:rPr lang="en-US" altLang="zh-TW" sz="2000" dirty="0"/>
              <a:t>Vim – VI improvement</a:t>
            </a:r>
          </a:p>
          <a:p>
            <a:pPr lvl="1"/>
            <a:r>
              <a:rPr lang="en-US" altLang="zh-TW" sz="2000" dirty="0" smtClean="0"/>
              <a:t>Notepad++/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Sublime</a:t>
            </a:r>
            <a:endParaRPr lang="en-US" altLang="zh-TW" sz="2000" dirty="0"/>
          </a:p>
          <a:p>
            <a:r>
              <a:rPr lang="en-US" altLang="zh-TW" sz="2800" dirty="0"/>
              <a:t>Compiler</a:t>
            </a:r>
          </a:p>
          <a:p>
            <a:pPr lvl="1"/>
            <a:r>
              <a:rPr lang="en-US" altLang="zh-TW" sz="2000" dirty="0"/>
              <a:t>GCC: GNU Compiler Collection</a:t>
            </a:r>
          </a:p>
          <a:p>
            <a:r>
              <a:rPr lang="en-US" altLang="zh-TW" sz="2800" dirty="0"/>
              <a:t>Build Automation Utility</a:t>
            </a:r>
          </a:p>
          <a:p>
            <a:pPr lvl="1"/>
            <a:r>
              <a:rPr lang="en-US" altLang="zh-TW" sz="2000" dirty="0"/>
              <a:t>GNU make</a:t>
            </a:r>
          </a:p>
          <a:p>
            <a:r>
              <a:rPr lang="en-US" altLang="zh-TW" sz="2800" dirty="0"/>
              <a:t>Debugger</a:t>
            </a:r>
          </a:p>
          <a:p>
            <a:pPr lvl="1"/>
            <a:r>
              <a:rPr lang="en-US" altLang="zh-TW" sz="2000" dirty="0"/>
              <a:t>GDB: GNU Debugger</a:t>
            </a:r>
          </a:p>
          <a:p>
            <a:r>
              <a:rPr lang="en-US" altLang="zh-TW" sz="2800" dirty="0"/>
              <a:t>Version Control System</a:t>
            </a:r>
            <a:r>
              <a:rPr lang="en-US" altLang="zh-TW" sz="2400" dirty="0"/>
              <a:t> </a:t>
            </a:r>
          </a:p>
          <a:p>
            <a:pPr lvl="1"/>
            <a:r>
              <a:rPr lang="en-US" altLang="zh-TW" sz="2000" dirty="0" err="1" smtClean="0"/>
              <a:t>git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22392" y="2852936"/>
            <a:ext cx="7498080" cy="1143000"/>
          </a:xfrm>
        </p:spPr>
        <p:txBody>
          <a:bodyPr/>
          <a:lstStyle/>
          <a:p>
            <a:r>
              <a:rPr lang="en-US" altLang="zh-TW" dirty="0" smtClean="0"/>
              <a:t>Demonstration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1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Links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Linux</a:t>
            </a:r>
            <a:r>
              <a:rPr lang="zh-TW" altLang="en-US" dirty="0"/>
              <a:t>所有資訊都在鳥哥</a:t>
            </a:r>
            <a:r>
              <a:rPr lang="en-US" altLang="zh-TW" dirty="0"/>
              <a:t>!!!</a:t>
            </a:r>
          </a:p>
          <a:p>
            <a:pPr lvl="1"/>
            <a:r>
              <a:rPr lang="en-US" altLang="zh-TW" dirty="0">
                <a:hlinkClick r:id="rId2"/>
              </a:rPr>
              <a:t>http://linux.vbird.org/</a:t>
            </a:r>
            <a:endParaRPr lang="en-US" altLang="zh-TW" dirty="0"/>
          </a:p>
          <a:p>
            <a:r>
              <a:rPr lang="en-US" altLang="zh-TW" dirty="0" smtClean="0"/>
              <a:t>Vim (editor)</a:t>
            </a:r>
            <a:r>
              <a:rPr lang="zh-TW" altLang="en-US" dirty="0" smtClean="0"/>
              <a:t>入門圖</a:t>
            </a:r>
            <a:r>
              <a:rPr lang="zh-TW" altLang="en-US" dirty="0"/>
              <a:t>解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http</a:t>
            </a:r>
            <a:r>
              <a:rPr lang="en-US" altLang="zh-TW" dirty="0">
                <a:hlinkClick r:id="rId3"/>
              </a:rPr>
              <a:t>://blog.vgod.tw/2009/12/08/vim-cheat-sheet-for-programmers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/>
          </a:p>
          <a:p>
            <a:r>
              <a:rPr lang="en-US" altLang="zh-TW" dirty="0" smtClean="0"/>
              <a:t>GDB</a:t>
            </a:r>
            <a:r>
              <a:rPr lang="zh-TW" altLang="en-US" dirty="0"/>
              <a:t> </a:t>
            </a:r>
            <a:r>
              <a:rPr lang="en-US" altLang="zh-TW" dirty="0" smtClean="0"/>
              <a:t>(debugging)</a:t>
            </a:r>
            <a:r>
              <a:rPr lang="zh-TW" altLang="en-US" dirty="0" smtClean="0"/>
              <a:t>入門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www.study-area.org/goldencat/debug.htm</a:t>
            </a:r>
            <a:endParaRPr lang="en-US" altLang="zh-TW" dirty="0" smtClean="0"/>
          </a:p>
          <a:p>
            <a:r>
              <a:rPr lang="zh-TW" altLang="en-US" dirty="0" smtClean="0"/>
              <a:t>版本控制 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 輕鬆上手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http://gogojimmy.net/2012/01/17/how-to-use-git-1-git-basic</a:t>
            </a:r>
            <a:r>
              <a:rPr lang="en-US" altLang="zh-TW" dirty="0" smtClean="0">
                <a:hlinkClick r:id="rId5"/>
              </a:rPr>
              <a:t>/</a:t>
            </a:r>
            <a:endParaRPr lang="en-US" altLang="zh-TW" dirty="0"/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backlogtool.com/git-guide/tw/intro/intro2_1.html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331640" y="2852936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Project #1 </a:t>
            </a:r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a </a:t>
            </a:r>
            <a:r>
              <a:rPr lang="en-US" altLang="zh-TW" dirty="0"/>
              <a:t>single-cycle, functional processor </a:t>
            </a:r>
            <a:r>
              <a:rPr lang="en-US" altLang="zh-TW" dirty="0" smtClean="0"/>
              <a:t>simulator based on MIPS ISA</a:t>
            </a:r>
          </a:p>
          <a:p>
            <a:pPr lvl="1"/>
            <a:r>
              <a:rPr lang="en-US" altLang="zh-TW" dirty="0" smtClean="0"/>
              <a:t>More details in </a:t>
            </a:r>
            <a:r>
              <a:rPr lang="en-US" altLang="zh-TW" i="1" dirty="0"/>
              <a:t>Appendix A</a:t>
            </a:r>
            <a:endParaRPr lang="en-US" altLang="zh-TW" i="1" dirty="0" smtClean="0"/>
          </a:p>
          <a:p>
            <a:r>
              <a:rPr lang="en-US" altLang="zh-TW" dirty="0" smtClean="0"/>
              <a:t>Design your own test case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 Cycle Processor Simulator</a:t>
            </a:r>
            <a:endParaRPr lang="zh-TW" altLang="en-US" dirty="0"/>
          </a:p>
        </p:txBody>
      </p:sp>
      <p:sp>
        <p:nvSpPr>
          <p:cNvPr id="4" name="Rounded Rectangle 7"/>
          <p:cNvSpPr/>
          <p:nvPr/>
        </p:nvSpPr>
        <p:spPr>
          <a:xfrm>
            <a:off x="1187624" y="1663652"/>
            <a:ext cx="3070928" cy="3140855"/>
          </a:xfrm>
          <a:prstGeom prst="roundRect">
            <a:avLst>
              <a:gd name="adj" fmla="val 5414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87310" y="2138182"/>
            <a:ext cx="1229990" cy="1124792"/>
          </a:xfrm>
          <a:prstGeom prst="roundRect">
            <a:avLst>
              <a:gd name="adj" fmla="val 11558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1060" y="2956789"/>
            <a:ext cx="882032" cy="2023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6840" y="3624381"/>
            <a:ext cx="922491" cy="9143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Memory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2867041" y="3624381"/>
            <a:ext cx="922491" cy="9143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Memory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10"/>
          <p:cNvCxnSpPr/>
          <p:nvPr/>
        </p:nvCxnSpPr>
        <p:spPr>
          <a:xfrm flipV="1">
            <a:off x="2510992" y="3262975"/>
            <a:ext cx="0" cy="361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/>
          <p:cNvCxnSpPr/>
          <p:nvPr/>
        </p:nvCxnSpPr>
        <p:spPr>
          <a:xfrm flipV="1">
            <a:off x="3067994" y="3268351"/>
            <a:ext cx="0" cy="361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/>
          <p:nvPr/>
        </p:nvSpPr>
        <p:spPr>
          <a:xfrm>
            <a:off x="1425433" y="3279750"/>
            <a:ext cx="107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3043832" y="3270843"/>
            <a:ext cx="115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(Fetch)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Document 16"/>
          <p:cNvSpPr/>
          <p:nvPr/>
        </p:nvSpPr>
        <p:spPr>
          <a:xfrm>
            <a:off x="1750279" y="4900186"/>
            <a:ext cx="829432" cy="99805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</a:t>
            </a:r>
            <a:r>
              <a:rPr lang="en-US" sz="1600" dirty="0" err="1" smtClean="0">
                <a:solidFill>
                  <a:schemeClr val="tx1"/>
                </a:solidFill>
              </a:rPr>
              <a:t>image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(binary file)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Flowchart: Document 17"/>
          <p:cNvSpPr/>
          <p:nvPr/>
        </p:nvSpPr>
        <p:spPr>
          <a:xfrm>
            <a:off x="2950480" y="4899339"/>
            <a:ext cx="829432" cy="998054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iimage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(binary file)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Up Arrow 18"/>
          <p:cNvSpPr/>
          <p:nvPr/>
        </p:nvSpPr>
        <p:spPr>
          <a:xfrm>
            <a:off x="2035406" y="4538780"/>
            <a:ext cx="235343" cy="360559"/>
          </a:xfrm>
          <a:prstGeom prst="upArrow">
            <a:avLst>
              <a:gd name="adj1" fmla="val 44060"/>
              <a:gd name="adj2" fmla="val 562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9"/>
          <p:cNvSpPr/>
          <p:nvPr/>
        </p:nvSpPr>
        <p:spPr>
          <a:xfrm>
            <a:off x="3266068" y="4538779"/>
            <a:ext cx="235343" cy="360559"/>
          </a:xfrm>
          <a:prstGeom prst="upArrow">
            <a:avLst>
              <a:gd name="adj1" fmla="val 44060"/>
              <a:gd name="adj2" fmla="val 56247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55976" y="1693428"/>
            <a:ext cx="4680520" cy="4831915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b="1" dirty="0" smtClean="0"/>
              <a:t>Simulation steps:</a:t>
            </a:r>
          </a:p>
          <a:p>
            <a:pPr marL="457200" lvl="1" indent="0">
              <a:buFont typeface="Verdana"/>
              <a:buNone/>
            </a:pPr>
            <a:r>
              <a:rPr lang="en-US" sz="2000" dirty="0" smtClean="0"/>
              <a:t>(1) Fetch Instruction → </a:t>
            </a:r>
            <a:br>
              <a:rPr lang="en-US" sz="2000" dirty="0" smtClean="0"/>
            </a:br>
            <a:r>
              <a:rPr lang="en-US" sz="2000" dirty="0" smtClean="0"/>
              <a:t>(2) Decoding →</a:t>
            </a:r>
            <a:br>
              <a:rPr lang="en-US" sz="2000" dirty="0" smtClean="0"/>
            </a:br>
            <a:r>
              <a:rPr lang="en-US" sz="2000" dirty="0" smtClean="0"/>
              <a:t>(3) Execution(translation/emulation)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Fetch Instruction:</a:t>
            </a:r>
          </a:p>
          <a:p>
            <a:pPr lvl="1"/>
            <a:r>
              <a:rPr lang="en-US" sz="2000" dirty="0"/>
              <a:t>B</a:t>
            </a:r>
            <a:r>
              <a:rPr lang="en-US" sz="2000" dirty="0" smtClean="0"/>
              <a:t>ig-endian / Little-endian</a:t>
            </a:r>
            <a:br>
              <a:rPr lang="en-US" sz="2000" dirty="0" smtClean="0"/>
            </a:br>
            <a:r>
              <a:rPr lang="en-US" sz="2000" dirty="0" smtClean="0"/>
              <a:t>(memory/register )</a:t>
            </a:r>
          </a:p>
          <a:p>
            <a:pPr lvl="1"/>
            <a:endParaRPr lang="en-US" sz="2000" b="1" dirty="0" smtClean="0"/>
          </a:p>
          <a:p>
            <a:r>
              <a:rPr lang="en-US" sz="2000" b="1" dirty="0" smtClean="0"/>
              <a:t>Decoding</a:t>
            </a:r>
          </a:p>
          <a:p>
            <a:pPr lvl="1"/>
            <a:r>
              <a:rPr lang="en-US" sz="2000" dirty="0" smtClean="0"/>
              <a:t>R-type</a:t>
            </a:r>
          </a:p>
          <a:p>
            <a:pPr lvl="1"/>
            <a:r>
              <a:rPr lang="en-US" sz="2000" dirty="0" smtClean="0"/>
              <a:t>I-type</a:t>
            </a:r>
          </a:p>
          <a:p>
            <a:pPr lvl="1"/>
            <a:r>
              <a:rPr lang="en-US" sz="2000" dirty="0" smtClean="0"/>
              <a:t>J-type</a:t>
            </a:r>
            <a:endParaRPr lang="en-US" sz="2000" dirty="0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5608" y="692696"/>
            <a:ext cx="7498080" cy="583264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Big-endian format</a:t>
            </a:r>
          </a:p>
          <a:p>
            <a:r>
              <a:rPr lang="en-US" altLang="zh-TW" dirty="0" smtClean="0"/>
              <a:t>Register 0 is constant 0.</a:t>
            </a:r>
          </a:p>
          <a:p>
            <a:r>
              <a:rPr lang="en-US" altLang="zh-TW" dirty="0" smtClean="0"/>
              <a:t>Both memory sizes are 1K bytes.</a:t>
            </a:r>
          </a:p>
          <a:p>
            <a:r>
              <a:rPr lang="en-US" altLang="zh-TW" dirty="0"/>
              <a:t>Execution terminates after “</a:t>
            </a:r>
            <a:r>
              <a:rPr lang="en-US" altLang="zh-TW" b="1" i="1" dirty="0"/>
              <a:t>halt</a:t>
            </a:r>
            <a:r>
              <a:rPr lang="en-US" altLang="zh-TW" dirty="0"/>
              <a:t>”.</a:t>
            </a:r>
          </a:p>
          <a:p>
            <a:r>
              <a:rPr lang="en-US" altLang="zh-TW" dirty="0" smtClean="0"/>
              <a:t>An error handler is needed.</a:t>
            </a:r>
          </a:p>
          <a:p>
            <a:pPr lvl="1"/>
            <a:r>
              <a:rPr lang="en-US" altLang="zh-TW" dirty="0" smtClean="0"/>
              <a:t>More details in </a:t>
            </a:r>
            <a:r>
              <a:rPr lang="en-US" altLang="zh-TW" i="1" dirty="0" smtClean="0"/>
              <a:t>Appendix D</a:t>
            </a:r>
          </a:p>
          <a:p>
            <a:r>
              <a:rPr lang="en-US" altLang="zh-TW" dirty="0" smtClean="0"/>
              <a:t>Name </a:t>
            </a:r>
            <a:r>
              <a:rPr lang="en-US" altLang="zh-TW" dirty="0"/>
              <a:t>the exe file as </a:t>
            </a:r>
            <a:r>
              <a:rPr lang="en-US" altLang="zh-TW" b="1" dirty="0" err="1" smtClean="0"/>
              <a:t>single_cycle</a:t>
            </a:r>
            <a:r>
              <a:rPr lang="en-US" altLang="zh-TW" dirty="0" smtClean="0"/>
              <a:t>, and no more 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-line arguments.</a:t>
            </a:r>
            <a:endParaRPr lang="zh-TW" altLang="en-US" dirty="0"/>
          </a:p>
          <a:p>
            <a:r>
              <a:rPr lang="en-US" altLang="zh-TW" dirty="0" smtClean="0"/>
              <a:t>Input files and output files are in the same directory.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5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MIPS Register Conventions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TakoJoyce\Desktop\課業相關\(助)計結\Table2.1-MIPSregister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78" y="1412776"/>
            <a:ext cx="8107422" cy="45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5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en-US" altLang="zh-TW" dirty="0" err="1"/>
              <a:t>sp</a:t>
            </a:r>
            <a:r>
              <a:rPr lang="en-US" altLang="zh-TW" dirty="0"/>
              <a:t>, $</a:t>
            </a:r>
            <a:r>
              <a:rPr lang="en-US" altLang="zh-TW" dirty="0" err="1"/>
              <a:t>fp</a:t>
            </a:r>
            <a:r>
              <a:rPr lang="en-US" altLang="zh-TW" dirty="0"/>
              <a:t>, $</a:t>
            </a:r>
            <a:r>
              <a:rPr lang="en-US" altLang="zh-TW" dirty="0" err="1"/>
              <a:t>gp</a:t>
            </a:r>
            <a:endParaRPr lang="zh-TW" altLang="en-US" dirty="0"/>
          </a:p>
        </p:txBody>
      </p:sp>
      <p:sp>
        <p:nvSpPr>
          <p:cNvPr id="4" name="Flowchart: Document 37"/>
          <p:cNvSpPr/>
          <p:nvPr/>
        </p:nvSpPr>
        <p:spPr>
          <a:xfrm>
            <a:off x="1988882" y="4430469"/>
            <a:ext cx="1554480" cy="806888"/>
          </a:xfrm>
          <a:prstGeom prst="flowChartDocumen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44444"/>
                </a:solidFill>
              </a:rPr>
              <a:t>Free Stack</a:t>
            </a:r>
            <a:endParaRPr lang="en-US" dirty="0">
              <a:solidFill>
                <a:srgbClr val="444444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979681"/>
              </p:ext>
            </p:extLst>
          </p:nvPr>
        </p:nvGraphicFramePr>
        <p:xfrm>
          <a:off x="4829350" y="1805873"/>
          <a:ext cx="2422047" cy="45182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22047"/>
              </a:tblGrid>
              <a:tr h="1197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(dynamic data)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Stack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130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(dynamic data)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9527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(static data)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0405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Text (Instructions)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6"/>
          <p:cNvCxnSpPr/>
          <p:nvPr/>
        </p:nvCxnSpPr>
        <p:spPr>
          <a:xfrm>
            <a:off x="6021408" y="2388500"/>
            <a:ext cx="0" cy="614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flipV="1">
            <a:off x="6021408" y="3003496"/>
            <a:ext cx="0" cy="9224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10"/>
          <p:cNvSpPr/>
          <p:nvPr/>
        </p:nvSpPr>
        <p:spPr>
          <a:xfrm>
            <a:off x="7365620" y="4547980"/>
            <a:ext cx="210394" cy="744467"/>
          </a:xfrm>
          <a:prstGeom prst="rightBrace">
            <a:avLst>
              <a:gd name="adj1" fmla="val 31410"/>
              <a:gd name="adj2" fmla="val 48913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11"/>
          <p:cNvSpPr/>
          <p:nvPr/>
        </p:nvSpPr>
        <p:spPr>
          <a:xfrm>
            <a:off x="7356594" y="5429962"/>
            <a:ext cx="210394" cy="744467"/>
          </a:xfrm>
          <a:prstGeom prst="rightBrace">
            <a:avLst>
              <a:gd name="adj1" fmla="val 31410"/>
              <a:gd name="adj2" fmla="val 48913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3"/>
          <p:cNvSpPr txBox="1"/>
          <p:nvPr/>
        </p:nvSpPr>
        <p:spPr>
          <a:xfrm>
            <a:off x="7761194" y="4721743"/>
            <a:ext cx="97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dimage</a:t>
            </a:r>
            <a:endParaRPr lang="en-US" dirty="0"/>
          </a:p>
        </p:txBody>
      </p:sp>
      <p:sp>
        <p:nvSpPr>
          <p:cNvPr id="11" name="TextBox 14"/>
          <p:cNvSpPr txBox="1"/>
          <p:nvPr/>
        </p:nvSpPr>
        <p:spPr>
          <a:xfrm>
            <a:off x="7805954" y="5547033"/>
            <a:ext cx="97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image</a:t>
            </a:r>
            <a:endParaRPr lang="en-US" dirty="0"/>
          </a:p>
        </p:txBody>
      </p:sp>
      <p:cxnSp>
        <p:nvCxnSpPr>
          <p:cNvPr id="12" name="Straight Arrow Connector 17"/>
          <p:cNvCxnSpPr/>
          <p:nvPr/>
        </p:nvCxnSpPr>
        <p:spPr>
          <a:xfrm>
            <a:off x="4450610" y="5429962"/>
            <a:ext cx="3727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8"/>
          <p:cNvSpPr/>
          <p:nvPr/>
        </p:nvSpPr>
        <p:spPr>
          <a:xfrm>
            <a:off x="3849797" y="5245296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$</a:t>
            </a:r>
            <a:r>
              <a:rPr lang="en-US" i="1" dirty="0" err="1" smtClean="0"/>
              <a:t>gp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14" name="TextBox 21"/>
          <p:cNvSpPr txBox="1"/>
          <p:nvPr/>
        </p:nvSpPr>
        <p:spPr>
          <a:xfrm>
            <a:off x="5322710" y="1437719"/>
            <a:ext cx="13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4444"/>
                </a:solidFill>
              </a:rPr>
              <a:t>high address</a:t>
            </a: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15" name="TextBox 22"/>
          <p:cNvSpPr txBox="1"/>
          <p:nvPr/>
        </p:nvSpPr>
        <p:spPr>
          <a:xfrm>
            <a:off x="5218186" y="6291403"/>
            <a:ext cx="13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444444"/>
                </a:solidFill>
              </a:rPr>
              <a:t>low address</a:t>
            </a:r>
            <a:endParaRPr lang="en-US" dirty="0">
              <a:solidFill>
                <a:srgbClr val="444444"/>
              </a:solidFill>
            </a:endParaRPr>
          </a:p>
        </p:txBody>
      </p:sp>
      <p:cxnSp>
        <p:nvCxnSpPr>
          <p:cNvPr id="16" name="Straight Connector 24"/>
          <p:cNvCxnSpPr/>
          <p:nvPr/>
        </p:nvCxnSpPr>
        <p:spPr>
          <a:xfrm flipH="1">
            <a:off x="4032972" y="3020983"/>
            <a:ext cx="764126" cy="202591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6"/>
          <p:cNvCxnSpPr/>
          <p:nvPr/>
        </p:nvCxnSpPr>
        <p:spPr>
          <a:xfrm flipH="1" flipV="1">
            <a:off x="3801842" y="1618269"/>
            <a:ext cx="1021475" cy="20251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86343"/>
              </p:ext>
            </p:extLst>
          </p:nvPr>
        </p:nvGraphicFramePr>
        <p:xfrm>
          <a:off x="2003309" y="1578667"/>
          <a:ext cx="1554480" cy="28416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54480"/>
              </a:tblGrid>
              <a:tr h="11132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incoming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args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callee</a:t>
                      </a:r>
                      <a:r>
                        <a:rPr lang="en-US" sz="1400" dirty="0" smtClean="0"/>
                        <a:t>-save space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12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local variables</a:t>
                      </a:r>
                      <a:endParaRPr 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6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outgoing </a:t>
                      </a:r>
                      <a:r>
                        <a:rPr lang="en-US" sz="1400" dirty="0" err="1" smtClean="0"/>
                        <a:t>args</a:t>
                      </a:r>
                      <a:endParaRPr lang="en-US" sz="1400" dirty="0" smtClean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Left Bracket 59"/>
          <p:cNvSpPr/>
          <p:nvPr/>
        </p:nvSpPr>
        <p:spPr>
          <a:xfrm>
            <a:off x="1702347" y="1618269"/>
            <a:ext cx="186117" cy="1073612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60"/>
          <p:cNvSpPr/>
          <p:nvPr/>
        </p:nvSpPr>
        <p:spPr>
          <a:xfrm>
            <a:off x="1702347" y="2747725"/>
            <a:ext cx="186117" cy="1682744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3"/>
          <p:cNvSpPr/>
          <p:nvPr/>
        </p:nvSpPr>
        <p:spPr>
          <a:xfrm>
            <a:off x="3801842" y="4178648"/>
            <a:ext cx="56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$</a:t>
            </a:r>
            <a:r>
              <a:rPr lang="en-US" i="1" dirty="0" err="1"/>
              <a:t>s</a:t>
            </a:r>
            <a:r>
              <a:rPr lang="en-US" i="1" dirty="0" err="1" smtClean="0"/>
              <a:t>p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24" name="Rectangle 64"/>
          <p:cNvSpPr/>
          <p:nvPr/>
        </p:nvSpPr>
        <p:spPr>
          <a:xfrm>
            <a:off x="3806604" y="2836317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smtClean="0"/>
              <a:t>$</a:t>
            </a:r>
            <a:r>
              <a:rPr lang="en-US" i="1" dirty="0" err="1" smtClean="0"/>
              <a:t>fp</a:t>
            </a:r>
            <a:r>
              <a:rPr lang="en-US" i="1" dirty="0" smtClean="0"/>
              <a:t> </a:t>
            </a:r>
            <a:endParaRPr lang="en-US" i="1" dirty="0"/>
          </a:p>
        </p:txBody>
      </p:sp>
      <p:cxnSp>
        <p:nvCxnSpPr>
          <p:cNvPr id="25" name="Straight Arrow Connector 71"/>
          <p:cNvCxnSpPr/>
          <p:nvPr/>
        </p:nvCxnSpPr>
        <p:spPr>
          <a:xfrm flipH="1">
            <a:off x="3543362" y="3003495"/>
            <a:ext cx="323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73"/>
          <p:cNvCxnSpPr/>
          <p:nvPr/>
        </p:nvCxnSpPr>
        <p:spPr>
          <a:xfrm flipH="1">
            <a:off x="3543362" y="4430469"/>
            <a:ext cx="323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380734C-834B-4B51-BD99-377A716A3042}" type="slidenum">
              <a:rPr lang="en-US" smtClean="0"/>
              <a:t>8</a:t>
            </a:fld>
            <a:endParaRPr lang="en-US"/>
          </a:p>
        </p:txBody>
      </p:sp>
      <p:sp>
        <p:nvSpPr>
          <p:cNvPr id="28" name="TextBox 49"/>
          <p:cNvSpPr txBox="1"/>
          <p:nvPr/>
        </p:nvSpPr>
        <p:spPr>
          <a:xfrm>
            <a:off x="35496" y="4320386"/>
            <a:ext cx="27917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foo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return bar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bar 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a = n+1, b = n-1;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return (a*b);</a:t>
            </a: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9" name="Rectangle 61"/>
          <p:cNvSpPr/>
          <p:nvPr/>
        </p:nvSpPr>
        <p:spPr>
          <a:xfrm>
            <a:off x="283712" y="1918573"/>
            <a:ext cx="150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stack </a:t>
            </a:r>
            <a:r>
              <a:rPr lang="en-US" dirty="0" smtClean="0"/>
              <a:t>frame</a:t>
            </a:r>
          </a:p>
          <a:p>
            <a:pPr algn="ctr"/>
            <a:r>
              <a:rPr lang="en-US" dirty="0" smtClean="0"/>
              <a:t>for </a:t>
            </a:r>
            <a:r>
              <a:rPr lang="en-US" b="1" i="1" dirty="0" smtClean="0"/>
              <a:t>foo()</a:t>
            </a:r>
            <a:endParaRPr lang="en-US" b="1" i="1" dirty="0"/>
          </a:p>
        </p:txBody>
      </p:sp>
      <p:sp>
        <p:nvSpPr>
          <p:cNvPr id="30" name="Rectangle 62"/>
          <p:cNvSpPr/>
          <p:nvPr/>
        </p:nvSpPr>
        <p:spPr>
          <a:xfrm>
            <a:off x="294333" y="3421517"/>
            <a:ext cx="150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stack </a:t>
            </a:r>
            <a:r>
              <a:rPr lang="en-US" dirty="0" smtClean="0"/>
              <a:t>frame</a:t>
            </a:r>
          </a:p>
          <a:p>
            <a:pPr algn="ctr"/>
            <a:r>
              <a:rPr lang="en-US" dirty="0" smtClean="0"/>
              <a:t>for </a:t>
            </a:r>
            <a:r>
              <a:rPr lang="en-US" b="1" i="1" dirty="0" smtClean="0"/>
              <a:t>bar()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814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Input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each test case, all registers, except </a:t>
            </a:r>
            <a:r>
              <a:rPr lang="en-US" altLang="zh-TW" i="1" dirty="0">
                <a:solidFill>
                  <a:srgbClr val="FF0000"/>
                </a:solidFill>
              </a:rPr>
              <a:t>PC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FF0000"/>
                </a:solidFill>
              </a:rPr>
              <a:t>$</a:t>
            </a:r>
            <a:r>
              <a:rPr lang="en-US" altLang="zh-TW" i="1" dirty="0" err="1">
                <a:solidFill>
                  <a:srgbClr val="FF0000"/>
                </a:solidFill>
              </a:rPr>
              <a:t>sp</a:t>
            </a:r>
            <a:r>
              <a:rPr lang="en-US" altLang="zh-TW" dirty="0"/>
              <a:t>, are initialized to </a:t>
            </a:r>
            <a:r>
              <a:rPr lang="en-US" altLang="zh-TW" dirty="0" smtClean="0"/>
              <a:t>0’s.</a:t>
            </a:r>
          </a:p>
          <a:p>
            <a:r>
              <a:rPr lang="en-US" altLang="zh-TW" dirty="0" err="1" smtClean="0"/>
              <a:t>iimage.bin</a:t>
            </a:r>
            <a:endParaRPr lang="en-US" altLang="zh-TW" dirty="0" smtClean="0"/>
          </a:p>
          <a:p>
            <a:r>
              <a:rPr lang="en-US" altLang="zh-TW" dirty="0" err="1" smtClean="0"/>
              <a:t>dimage.bin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More details in </a:t>
            </a:r>
            <a:r>
              <a:rPr lang="en-US" altLang="zh-TW" i="1" dirty="0" smtClean="0"/>
              <a:t>Appendix B</a:t>
            </a: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F1A8A-BF31-4953-ABB6-0B82C7AA230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茅草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824</TotalTime>
  <Words>543</Words>
  <Application>Microsoft Office PowerPoint</Application>
  <PresentationFormat>如螢幕大小 (4:3)</PresentationFormat>
  <Paragraphs>218</Paragraphs>
  <Slides>23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夏至</vt:lpstr>
      <vt:lpstr>10320 CS410001 Computer Architecture</vt:lpstr>
      <vt:lpstr>PowerPoint 簡報</vt:lpstr>
      <vt:lpstr>Project #1 Overview</vt:lpstr>
      <vt:lpstr>Objective</vt:lpstr>
      <vt:lpstr>Single Cycle Processor Simulator</vt:lpstr>
      <vt:lpstr>PowerPoint 簡報</vt:lpstr>
      <vt:lpstr>MIPS Register Conventions</vt:lpstr>
      <vt:lpstr>$sp, $fp, $gp</vt:lpstr>
      <vt:lpstr>Input Format</vt:lpstr>
      <vt:lpstr>Example code</vt:lpstr>
      <vt:lpstr>iimage.bin</vt:lpstr>
      <vt:lpstr>dimage.bin</vt:lpstr>
      <vt:lpstr>PowerPoint 簡報</vt:lpstr>
      <vt:lpstr>Output Requirement</vt:lpstr>
      <vt:lpstr>Test Case Design</vt:lpstr>
      <vt:lpstr>Submission</vt:lpstr>
      <vt:lpstr>PowerPoint 簡報</vt:lpstr>
      <vt:lpstr>Development Environment</vt:lpstr>
      <vt:lpstr>Connect to a Remote Server</vt:lpstr>
      <vt:lpstr>PowerPoint 簡報</vt:lpstr>
      <vt:lpstr>IDE</vt:lpstr>
      <vt:lpstr>Demonstration</vt:lpstr>
      <vt:lpstr>Related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10320 CS410001 Computer Architecture</dc:title>
  <dc:creator>TakoJoyce</dc:creator>
  <cp:lastModifiedBy>TakoJoyce</cp:lastModifiedBy>
  <cp:revision>23</cp:revision>
  <dcterms:created xsi:type="dcterms:W3CDTF">2015-03-09T11:59:32Z</dcterms:created>
  <dcterms:modified xsi:type="dcterms:W3CDTF">2015-03-10T01:44:00Z</dcterms:modified>
</cp:coreProperties>
</file>