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3" r:id="rId4"/>
    <p:sldId id="281" r:id="rId5"/>
    <p:sldId id="282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6" r:id="rId14"/>
    <p:sldId id="284" r:id="rId15"/>
    <p:sldId id="287" r:id="rId16"/>
    <p:sldId id="288" r:id="rId17"/>
    <p:sldId id="265" r:id="rId18"/>
    <p:sldId id="275" r:id="rId19"/>
    <p:sldId id="267" r:id="rId20"/>
    <p:sldId id="272" r:id="rId21"/>
    <p:sldId id="268" r:id="rId22"/>
    <p:sldId id="274" r:id="rId23"/>
    <p:sldId id="276" r:id="rId24"/>
    <p:sldId id="285" r:id="rId25"/>
    <p:sldId id="286" r:id="rId26"/>
    <p:sldId id="277" r:id="rId27"/>
    <p:sldId id="289" r:id="rId28"/>
    <p:sldId id="278" r:id="rId29"/>
    <p:sldId id="269" r:id="rId30"/>
    <p:sldId id="270" r:id="rId31"/>
    <p:sldId id="271" r:id="rId32"/>
    <p:sldId id="279" r:id="rId33"/>
    <p:sldId id="28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0064-F1B0-4371-8AAD-028736640ED4}" type="datetimeFigureOut">
              <a:rPr lang="en-US" altLang="zh-TW"/>
              <a:t>1/6/2015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96FC-0642-473B-AC0E-89D3BA5F45CE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3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4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1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6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3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0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06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737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40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4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24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70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0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1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67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99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1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965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5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1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862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72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83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28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0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73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7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33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7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5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896FC-0642-473B-AC0E-89D3BA5F45CE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Operating System Program 5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cs typeface="Arial" charset="0"/>
              </a:rPr>
              <a:t>I/O System</a:t>
            </a:r>
          </a:p>
          <a:p>
            <a:r>
              <a:rPr lang="en-US" altLang="zh-TW">
                <a:latin typeface="Arial"/>
                <a:cs typeface="Arial"/>
              </a:rPr>
              <a:t>DMA Device Driver</a:t>
            </a:r>
            <a:endParaRPr lang="zh-TW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Test Program and printk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Before write module, we need to know what this module do.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So we provide a test program to test this device.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can modify test program and test your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We will check with our test cases.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In kernel module, you need to write printk to help debug and use dmesg command to show message.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To help demo program, your printk must be started with OS_HW5 :function:message.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75" y="6234632"/>
            <a:ext cx="8066185" cy="3238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9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17663" y="5775325"/>
            <a:ext cx="3070526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printk format in module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2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920165" y="1400153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Execute: make --&gt; ./test --&gt; make clean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Please follow the sample output, print all items in this page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dmesg Sample Output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228050" y="2566409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1. irq_num and return value of 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request_irq (bonus)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146" y="2547035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2. Major and Mino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r number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730" y="3843154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4. ioctl print set and get value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62982" y="395432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5. write to queue work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91188" y="4622105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6. arithmetic routine to compute answer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348604" y="540920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7. read to get answer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11863" y="563736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8. interrupt count (bonus)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pic>
        <p:nvPicPr>
          <p:cNvPr id="4" name="內容版面配置區 3" descr="3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2906" y="2382557"/>
            <a:ext cx="6219825" cy="4105275"/>
          </a:xfrm>
        </p:spPr>
      </p:pic>
      <p:sp>
        <p:nvSpPr>
          <p:cNvPr id="14" name="文字方塊 13"/>
          <p:cNvSpPr txBox="1"/>
          <p:nvPr/>
        </p:nvSpPr>
        <p:spPr>
          <a:xfrm>
            <a:off x="115033" y="327751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3. allocate DMA buffer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3899" y="614052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9. free DMA buffer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10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9428614" y="610039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10. unregister device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07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ioctl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5138" y="1728638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 Linux, device provide user mode program ioctl function to change the device configuration.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ioctl define many type of operation with switch case to do coordinated work.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ioctl use mask to get value from these operation label 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1 1</a:t>
            </a:r>
            <a:endParaRPr lang="zh-TW" altLang="en-US"/>
          </a:p>
        </p:txBody>
      </p:sp>
      <p:pic>
        <p:nvPicPr>
          <p:cNvPr id="4" name="圖片 3" descr="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25" y="4501668"/>
            <a:ext cx="8868808" cy="5128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94129" y="4062629"/>
            <a:ext cx="459474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ioctl called in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2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7860" y="339963"/>
            <a:ext cx="10515600" cy="1325563"/>
          </a:xfrm>
        </p:spPr>
        <p:txBody>
          <a:bodyPr/>
          <a:lstStyle/>
          <a:p>
            <a:r>
              <a:rPr lang="en-US" altLang="zh-TW">
                <a:latin typeface="Arial"/>
                <a:ea typeface="PMingLiU" charset="0"/>
                <a:cs typeface="Arial"/>
              </a:rPr>
              <a:t>ioc_hw5.h</a:t>
            </a:r>
            <a:endParaRPr lang="zh-TW" altLang="en-US">
              <a:latin typeface="Arial"/>
              <a:ea typeface="PMingLiU" charset="0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latin typeface="Arial"/>
                <a:ea typeface="PMingLiU" charset="0"/>
                <a:cs typeface="Arial"/>
              </a:rPr>
              <a:t>At here, we provide ioc_hw5.h define 6 works.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1. Set student ID: printk your student ID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2. Set if RW OK: printk OK if you complete R/W function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3. Set if ioctl OK: printk OK if you complete ioctl function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4. Set if IRQ OK: printk OK if you complete bonus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5. Set blocking or non-blocking: setting write function mode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6. Wait if readable now (synchronize function):used before read to confirm it can read answer now when use non-blocking write mode .</a:t>
            </a:r>
            <a:r>
              <a:rPr lang="en-US" altLang="zh-TW">
                <a:latin typeface="PMingLiU" charset="0"/>
                <a:ea typeface="PMingLiU" charset="0"/>
              </a:rPr>
              <a:t> </a:t>
            </a:r>
            <a:endParaRPr lang="zh-TW" altLang="en-US">
              <a:latin typeface="PMingLiU" charset="0"/>
              <a:ea typeface="PMingLiU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1 2</a:t>
            </a:r>
            <a:endParaRPr lang="zh-TW" altLang="en-US"/>
          </a:p>
        </p:txBody>
      </p:sp>
      <p:pic>
        <p:nvPicPr>
          <p:cNvPr id="6" name="圖片 5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993" y="88900"/>
            <a:ext cx="3852920" cy="178923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51825" y="1609320"/>
            <a:ext cx="3423520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ioctl labels in </a:t>
            </a:r>
            <a:r>
              <a:rPr lang="en-US" altLang="zh-TW">
                <a:latin typeface="Arial" charset="0"/>
                <a:ea typeface="新細明體"/>
                <a:cs typeface="Arial" charset="0"/>
              </a:rPr>
              <a:t>ioc_hw5.h</a:t>
            </a:r>
            <a:endParaRPr lang="zh-TW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2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ioctl set device argument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 charset="0"/>
                <a:cs typeface="Arial"/>
              </a:rPr>
              <a:t>HW5_IOCSETSTUID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HW5_IOCSETRWOK</a:t>
            </a:r>
            <a:endParaRPr lang="zh-TW" altLang="en-US">
              <a:latin typeface="Arial"/>
              <a:ea typeface="新細明體" charset="0"/>
              <a:cs typeface="Arial"/>
            </a:endParaRP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HW5_IOCSETIOCOK</a:t>
            </a:r>
          </a:p>
          <a:p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HW5_IOCSETIRQOK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Above ioctl label means setting value in dma_buf at specific address.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These value are not related to device function.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You just need printk that you set these value.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36758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7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cs typeface="Arial" charset="0"/>
              </a:rPr>
              <a:t>ioctl set device configuration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 charset="0"/>
                <a:cs typeface="Arial"/>
              </a:rPr>
              <a:t>HW5_IOCSETBLOCK</a:t>
            </a:r>
            <a:endParaRPr lang="zh-TW" altLang="en-US">
              <a:latin typeface="Arial"/>
              <a:ea typeface="新細明體" charset="0"/>
              <a:cs typeface="Arial"/>
            </a:endParaRP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This ioctl label means setting the write function mode value in dma_buf.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This value effect the mode of write function.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Please printk the message when you set this value.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value 1 means block mode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value 0 means non-b lock mode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36758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09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ioctl wait readable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 charset="0"/>
                <a:cs typeface="Arial"/>
              </a:rPr>
              <a:t>HW5_IOCWAITREADABLE</a:t>
            </a:r>
            <a:endParaRPr lang="zh-TW" altLang="en-US">
              <a:latin typeface="Arial"/>
              <a:ea typeface="新細明體" charset="0"/>
              <a:cs typeface="Arial"/>
            </a:endParaRP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This ioctl label means wait the value of readable in dma_buf changed. It is used after non-blocking write.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Not just get readable value in user mode program.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Use a loop busy wait in the kernel module.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27440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4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Write Function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Pass in a struct.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 is '+', '-', '*', '/', or 'p'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b is operand 1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c is operand 2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Use INIT_WORK() and schedule_work() to queue work to system queue.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These work is top-half work of driver.</a:t>
            </a:r>
            <a:endParaRPr lang="zh-TW" altLang="en-US">
              <a:latin typeface="Arial"/>
              <a:ea typeface="新細明體" charset="0"/>
              <a:cs typeface="Arial"/>
            </a:endParaRPr>
          </a:p>
        </p:txBody>
      </p:sp>
      <p:pic>
        <p:nvPicPr>
          <p:cNvPr id="4" name="圖片 3" descr="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52" y="5912104"/>
            <a:ext cx="6893487" cy="582681"/>
          </a:xfrm>
          <a:prstGeom prst="rect">
            <a:avLst/>
          </a:prstGeom>
        </p:spPr>
      </p:pic>
      <p:pic>
        <p:nvPicPr>
          <p:cNvPr id="5" name="圖片 4" descr="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42" y="2021851"/>
            <a:ext cx="2398799" cy="14449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1 6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626225" y="1500188"/>
            <a:ext cx="470248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data struct pass in by write funct</a:t>
            </a:r>
            <a:r>
              <a:rPr lang="en-US" altLang="zh-TW">
                <a:latin typeface="Arial" charset="0"/>
                <a:ea typeface="新細明體"/>
                <a:cs typeface="Arial" charset="0"/>
              </a:rPr>
              <a:t>ion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25346" y="5503914"/>
            <a:ext cx="459474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write called in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7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Find Prime Operation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466" y="1702786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The '+', '-', '*', and '/' are just for test.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We will test the find prime operation.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It find c-th prime number bigger than b.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And you can feel the IO latency when execute test program.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We will check your blocking and non-blocking IO by observing the delay of the message printed by test program.</a:t>
            </a:r>
            <a:endParaRPr lang="zh-TW" altLang="en-US">
              <a:latin typeface="Arial" charset="0"/>
              <a:ea typeface="新細明體"/>
              <a:cs typeface="Arial" charset="0"/>
            </a:endParaRPr>
          </a:p>
        </p:txBody>
      </p:sp>
      <p:pic>
        <p:nvPicPr>
          <p:cNvPr id="4" name="圖片 3" descr="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25" y="5726955"/>
            <a:ext cx="6620110" cy="5140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1 7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61849" y="5341591"/>
            <a:ext cx="7925056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R/W function packaged in arithmetic function in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2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Work Routine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The work you enqueued should be written in a work routine function in module 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These work will be processed by another kernel thread.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These are bottom-half work of driver.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59" y="4689154"/>
            <a:ext cx="7785491" cy="5414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1 8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85875" y="4062413"/>
            <a:ext cx="679891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computation is written in a work routine in module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9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Outline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We will make a device under /dev by mknod command.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This device can find n-th prime number.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will implement file operations in a kernel module to control this device.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implement ioctl function to change the device configuration.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Simulate registers on device by allocating a memory region.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In bonus, you need to write an Interrupt Service Routine to count the interrupt times of the input devices, like keyboard.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58921" y="6446196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cs typeface="Arial" charset="0"/>
              </a:rPr>
              <a:t>Blocking and Non-Blocking IO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The test program can use ioctl to set blocking or non-blocking.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Your write function in module can be </a:t>
            </a:r>
            <a:r>
              <a:rPr lang="en-US" altLang="zh-TW">
                <a:latin typeface="Arial"/>
                <a:ea typeface="PMingLiU" charset="0"/>
                <a:cs typeface="Arial"/>
              </a:rPr>
              <a:t>blocking or non-blocking.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Blocking write need to wait computation completed.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Non-blocking write just return after queueing work.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Read function only has blocking, because no queueing works.</a:t>
            </a:r>
            <a:endParaRPr lang="zh-TW" altLang="en-US">
              <a:latin typeface="PMingLiU" charset="0"/>
              <a:ea typeface="PMingLiU" charset="0"/>
            </a:endParaRPr>
          </a:p>
        </p:txBody>
      </p:sp>
      <p:pic>
        <p:nvPicPr>
          <p:cNvPr id="4" name="圖片 3" descr="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08" y="5218053"/>
            <a:ext cx="7980770" cy="5695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1 9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82915" y="4761777"/>
            <a:ext cx="855797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ioctl called to set block or non-block mode in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9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6805" y="1495084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 test program, we just need a write function.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Do not need another synchronize function.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But block when writing.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Blocking Write</a:t>
            </a:r>
            <a:endParaRPr lang="zh-TW" altLang="en-US">
              <a:latin typeface="Arial"/>
              <a:cs typeface="Arial"/>
            </a:endParaRPr>
          </a:p>
        </p:txBody>
      </p:sp>
      <p:pic>
        <p:nvPicPr>
          <p:cNvPr id="6" name="內容版面配置區 5" descr="4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585" y="3810153"/>
            <a:ext cx="4343400" cy="2962275"/>
          </a:xfrm>
        </p:spPr>
      </p:pic>
      <p:sp>
        <p:nvSpPr>
          <p:cNvPr id="7" name="文字方塊 6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20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58629" y="3340640"/>
            <a:ext cx="7350084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Blocking write in arithmetic function of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47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6613" y="1820863"/>
            <a:ext cx="5701939" cy="4351337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 test program, we can do something after write function.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Write function return after queueing work, it is non-blocking.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But need another synchronize function to wait work completed 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Non- Blocking Write</a:t>
            </a:r>
            <a:endParaRPr lang="zh-TW" altLang="en-US">
              <a:latin typeface="Arial"/>
              <a:cs typeface="Arial"/>
            </a:endParaRPr>
          </a:p>
        </p:txBody>
      </p:sp>
      <p:pic>
        <p:nvPicPr>
          <p:cNvPr id="8" name="內容版面配置區 7" descr="1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0053" y="1619817"/>
            <a:ext cx="4295775" cy="4191000"/>
          </a:xfrm>
        </p:spPr>
      </p:pic>
      <p:sp>
        <p:nvSpPr>
          <p:cNvPr id="6" name="文字方塊 5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2 1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34542" y="6044848"/>
            <a:ext cx="7350084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Non- Blocking write in arithmetic function of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6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Interrupt driven IO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When implementing blocking write and synchronize function, they use a while loop busy waiting the interrupt.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can use a variable to simulate the interrupt.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At the final of the work routine function, change this variable as triggering the interrupt.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then, blocking </a:t>
            </a:r>
            <a:r>
              <a:rPr lang="en-US" altLang="zh-TW">
                <a:latin typeface="Arial"/>
                <a:ea typeface="PMingLiU" charset="0"/>
                <a:cs typeface="Arial"/>
              </a:rPr>
              <a:t>write and synchronize function can exit the while loop.</a:t>
            </a:r>
            <a:endParaRPr lang="zh-TW" altLang="en-US">
              <a:latin typeface="Arial"/>
              <a:ea typeface="PMingLiU" charset="0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00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Read Function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Pass the computed result to user mode test program.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Get answer from dma_buf.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then, clear the readable and answer value in dma_buf for next write.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We assume this device can only process one work at same time.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27440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49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Pass value from user mode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If you don't know how to pass value from test program to your module. You can search the followed API.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Pass primitive type</a:t>
            </a:r>
          </a:p>
          <a:p>
            <a:pPr lvl="1"/>
            <a:r>
              <a:rPr lang="en-US" altLang="zh-TW">
                <a:latin typeface="Arial"/>
                <a:ea typeface="新細明體"/>
                <a:cs typeface="Arial"/>
              </a:rPr>
              <a:t>get_user: user space -&gt; kernel space</a:t>
            </a:r>
          </a:p>
          <a:p>
            <a:pPr lvl="1"/>
            <a:r>
              <a:rPr lang="en-US" altLang="zh-TW">
                <a:latin typeface="Arial"/>
                <a:ea typeface="新細明體"/>
                <a:cs typeface="Arial"/>
              </a:rPr>
              <a:t>put_user</a:t>
            </a:r>
            <a:r>
              <a:rPr lang="en-US" altLang="zh-TW">
                <a:latin typeface="Arial"/>
                <a:ea typeface="PMingLiU" charset="0"/>
                <a:cs typeface="Arial"/>
              </a:rPr>
              <a:t>: kernel space -&gt; user space 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Pass a block of memory with specified size</a:t>
            </a:r>
          </a:p>
          <a:p>
            <a:pPr lvl="1"/>
            <a:r>
              <a:rPr lang="en-US" altLang="zh-TW">
                <a:latin typeface="Arial"/>
                <a:ea typeface="新細明體"/>
                <a:cs typeface="Arial"/>
              </a:rPr>
              <a:t>copy_from_user</a:t>
            </a:r>
            <a:r>
              <a:rPr lang="en-US" altLang="zh-TW">
                <a:latin typeface="Arial"/>
                <a:ea typeface="PMingLiU" charset="0"/>
                <a:cs typeface="Arial"/>
              </a:rPr>
              <a:t>: user space -&gt; kernel space </a:t>
            </a:r>
          </a:p>
          <a:p>
            <a:pPr lvl="1"/>
            <a:r>
              <a:rPr lang="en-US" altLang="zh-TW">
                <a:latin typeface="Arial"/>
                <a:ea typeface="新細明體"/>
                <a:cs typeface="Arial"/>
              </a:rPr>
              <a:t>copy_to_user</a:t>
            </a:r>
            <a:r>
              <a:rPr lang="en-US" altLang="zh-TW">
                <a:latin typeface="Arial"/>
                <a:ea typeface="PMingLiU" charset="0"/>
                <a:cs typeface="Arial"/>
              </a:rPr>
              <a:t>: kernel space -&gt; user space</a:t>
            </a:r>
          </a:p>
          <a:p>
            <a:endParaRPr lang="zh-TW" altLang="en-US">
              <a:latin typeface="新細明體"/>
              <a:ea typeface="新細明體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27440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2 4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08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DMA Buffer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289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To simulate register and memory on device, you need to kmalloc a dma buffer.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This buffer is as IO port mapping in main memory.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What device do is written in work routine function . This function get data from this buffer.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79" y="2847714"/>
            <a:ext cx="5612893" cy="26402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25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84156" y="1910186"/>
            <a:ext cx="519163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All defined value are written in dma_buf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cs typeface="Arial"/>
              </a:rPr>
              <a:t>Do not declare other global variable to save value defined below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58725" y="5600088"/>
            <a:ext cx="519163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cs typeface="Arial"/>
              </a:rPr>
              <a:t>You can declare other structure as you want, if it help you write this module.</a:t>
            </a:r>
            <a:endParaRPr lang="zh-TW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cs typeface="Arial" charset="0"/>
              </a:rPr>
              <a:t>DMA Buffer -- Where to Use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DMASTUIDADDR 0x0                  // ioctl : set and printk value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DMARWOKADDR 0x4                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// ioctl : set and printk value 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DMAIOCOKADDR 0x8                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// ioctl : set and printk value 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DMAIRQOKADDR 0xc                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// ioctl : set and printk value 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DMACOUNTADDR 0x10              // ISR : set value, exit_module : printk value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DMAANSADDR 0x14                    // work routine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set value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, read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printk value 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DMAREADABLEADDR 0x18       // ioctl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check value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, write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check value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DMABLOCKADDR 0x1c               // ioctl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set and printk value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, write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: check value 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DMAOPCODEADDR 0x20           //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write: set value, work routine: get value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DMAOPERANDBADDR 0x21      //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write: set value, work routine: get value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#define DMAOPERANDCADDR 0x25      // </a:t>
            </a:r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write: set value, work routine: get value</a:t>
            </a:r>
            <a:endParaRPr lang="zh-TW" altLang="en-US"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27440" y="6429375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18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 and out function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7860" y="1512207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You need to implement in &amp; out function to access dma buffer just like physical device.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out function is used to output data to dma buffer.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in function is used to input data from dma buffer.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'b', 'w', 'l' are data size.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09" y="4844141"/>
            <a:ext cx="5885742" cy="1258266"/>
          </a:xfrm>
          <a:prstGeom prst="rect">
            <a:avLst/>
          </a:prstGeom>
        </p:spPr>
      </p:pic>
      <p:pic>
        <p:nvPicPr>
          <p:cNvPr id="5" name="圖片 4" descr="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184" y="6158575"/>
            <a:ext cx="5313988" cy="4333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2 7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44515" y="4371975"/>
            <a:ext cx="648232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The 6 in &amp; out function in module to operate dma_buf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476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Test Program Output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782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ans is computed in test program.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ret is </a:t>
            </a:r>
            <a:r>
              <a:rPr lang="en-US" altLang="zh-TW">
                <a:latin typeface="Arial" charset="0"/>
                <a:ea typeface="PMingLiU" charset="0"/>
                <a:cs typeface="Arial" charset="0"/>
              </a:rPr>
              <a:t>computed in module and return by read function.</a:t>
            </a:r>
          </a:p>
          <a:p>
            <a:r>
              <a:rPr lang="en-US" altLang="zh-TW">
                <a:latin typeface="Arial"/>
                <a:ea typeface="PMingLiU" charset="0"/>
                <a:cs typeface="Arial"/>
              </a:rPr>
              <a:t>Show some message that is blocking or non-blocking in test program.</a:t>
            </a:r>
            <a:endParaRPr lang="zh-TW" altLang="en-US">
              <a:latin typeface="Arial"/>
              <a:ea typeface="PMingLiU" charset="0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2 8</a:t>
            </a:r>
            <a:endParaRPr lang="zh-TW" altLang="en-US"/>
          </a:p>
        </p:txBody>
      </p:sp>
      <p:pic>
        <p:nvPicPr>
          <p:cNvPr id="4" name="圖片 3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48" y="1751378"/>
            <a:ext cx="5020679" cy="36132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69370" y="1339482"/>
            <a:ext cx="4699810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Output of user mode program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Component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835" y="2786072"/>
            <a:ext cx="2490788" cy="368044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Try to enable the function written in test program running in kernel space.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Implement write, read, ioctl function etc. 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And do the needed operation in init and exit function.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58921" y="6446196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</a:t>
            </a:r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709988" y="2954545"/>
            <a:ext cx="2489200" cy="350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latin typeface="Arial"/>
                <a:ea typeface="新細明體"/>
                <a:cs typeface="Arial"/>
              </a:rPr>
              <a:t>Try to simulate a device in same kernel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Implement the work routine function and dynamically enqueue works.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This device can compute the prime number.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51382" y="2941391"/>
            <a:ext cx="2490787" cy="3475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latin typeface="Arial"/>
                <a:ea typeface="新細明體"/>
                <a:cs typeface="Arial"/>
              </a:rPr>
              <a:t>Independent work, not related to other work.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Write in same kernel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Try to find out the interrupt number of keyboard on SSCloud and implement the ISR function to count interrupt times.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1388" y="1593850"/>
            <a:ext cx="7775414" cy="503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Kernel Module (Your Work)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59863" y="1603375"/>
            <a:ext cx="2360641" cy="485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Test Program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952134" y="2301875"/>
            <a:ext cx="27445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latin typeface="Arial"/>
                <a:ea typeface="新細明體"/>
                <a:cs typeface="Arial"/>
              </a:rPr>
              <a:t>We supply this program.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don't need to modify test program, but you can add test cases to try your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Please confirm test program can run with your module.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1088" y="2198688"/>
            <a:ext cx="2174219" cy="45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Driver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1588" y="2208213"/>
            <a:ext cx="2118292" cy="47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Simulate Device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4450" y="2217738"/>
            <a:ext cx="2191274" cy="466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Arial"/>
                <a:ea typeface="新細明體"/>
                <a:cs typeface="Arial"/>
              </a:rPr>
              <a:t>Bonus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0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Bonus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40392" y="1995488"/>
            <a:ext cx="6340496" cy="4351337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Count the interrupt times of input device like keyboard.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Hint: watch -n 1 cat /proc/ </a:t>
            </a:r>
            <a:r>
              <a:rPr lang="en-US" altLang="zh-TW">
                <a:latin typeface="Arial"/>
                <a:ea typeface="新細明體" charset="0"/>
                <a:cs typeface="Arial"/>
              </a:rPr>
              <a:t>interrupts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Use request_irq() in module_init to add an ISR into an IRQ number's action list.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And free_irq() when module_ exit, otherwise kernel panic.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Please define IRQ_NUM at head of code.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2 9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-923417" y="1852287"/>
            <a:ext cx="5708338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 charset="0"/>
                <a:ea typeface="新細明體"/>
                <a:cs typeface="Arial" charset="0"/>
              </a:rPr>
              <a:t>content of cat /proc/ interrupts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34914" y="442838"/>
            <a:ext cx="8459788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We want you find out the number of keyboard's interrupt on SSCloud.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The number may differ by login with putty or SSCloud web 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Please test on </a:t>
            </a:r>
            <a:r>
              <a:rPr lang="en-US" altLang="zh-TW">
                <a:latin typeface="Arial" charset="0"/>
                <a:ea typeface="新細明體"/>
                <a:cs typeface="Arial" charset="0"/>
              </a:rPr>
              <a:t>SSCloud web page. Because there may be some problem by login with putty.</a:t>
            </a:r>
            <a:endParaRPr lang="zh-TW" altLang="en-US">
              <a:latin typeface="Arial" charset="0"/>
              <a:ea typeface="新細明體"/>
              <a:cs typeface="Arial" charset="0"/>
            </a:endParaRPr>
          </a:p>
        </p:txBody>
      </p:sp>
      <p:pic>
        <p:nvPicPr>
          <p:cNvPr id="8" name="圖片 7" descr="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6" y="2480586"/>
            <a:ext cx="5718782" cy="38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Grading Policy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We will test 3 test cases, you can get 15 points by passing cases.</a:t>
            </a:r>
          </a:p>
          <a:p>
            <a:endParaRPr lang="en-US" altLang="zh-TW">
              <a:latin typeface="Arial"/>
              <a:ea typeface="新細明體"/>
              <a:cs typeface="Arial"/>
            </a:endParaRP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If your code has problems followed, you will not get any point.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compile error and warning, kernel panic, system crash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output message miss some items in page 10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printk message not add label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cannot execute the test flow by Makefile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cannot remove module normally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3 0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5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Summit format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 charset="0"/>
                <a:cs typeface="Arial"/>
              </a:rPr>
              <a:t>Your module should be written in a file called main.c if you do not change the Makefile.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Please put all of your source codes, test.c, Makefile and README.txt into a folder named OS_homework5, compress the folder OS_homework5 into  OS_homework5. tar.gz, and upload OS_homework5. tar.gz to iLMS system.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If you write the bonus, please write down the interrupt number you chooses in README.txt and describe you test by SSH remote or on web interface. </a:t>
            </a:r>
          </a:p>
          <a:p>
            <a:r>
              <a:rPr lang="en-US" altLang="zh-TW">
                <a:latin typeface="Arial" charset="0"/>
                <a:ea typeface="新細明體" charset="0"/>
                <a:cs typeface="Arial" charset="0"/>
              </a:rPr>
              <a:t>Don't copy others work, or both of you will get 0 points.</a:t>
            </a:r>
            <a:endParaRPr lang="zh-TW" altLang="en-US"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6076" y="6438692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31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0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Attention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Please confirm your module can be used on VM of SSCloud. We will test on VM.I</a:t>
            </a:r>
            <a:r>
              <a:rPr lang="en-US" altLang="zh-TW">
                <a:latin typeface="Arial" charset="0"/>
                <a:ea typeface="新細明體"/>
                <a:cs typeface="Arial" charset="0"/>
              </a:rPr>
              <a:t>f your module fail to execute, we don’t test it again in other platform.</a:t>
            </a:r>
          </a:p>
          <a:p>
            <a:r>
              <a:rPr lang="en-US" altLang="zh-TW">
                <a:latin typeface="Arial" charset="0"/>
                <a:ea typeface="新細明體"/>
                <a:cs typeface="Arial" charset="0"/>
              </a:rPr>
              <a:t>Please check all your code is in the compressed file and write the correct path in Makefile. We won't modify Makefile for you.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Don't summit if your code is non-completed or may crash the system. It will delay the demo progress of everyone, and you won't get any points.</a:t>
            </a:r>
          </a:p>
          <a:p>
            <a:r>
              <a:rPr lang="en-US" altLang="zh-TW">
                <a:solidFill>
                  <a:srgbClr val="FF0000"/>
                </a:solidFill>
                <a:latin typeface="Arial" charset="0"/>
                <a:ea typeface="新細明體" charset="0"/>
                <a:cs typeface="Arial" charset="0"/>
              </a:rPr>
              <a:t>We don’t accept any incorrect format in this homework. If you don’t follow our rules, you will get 0 points.</a:t>
            </a:r>
            <a:endParaRPr lang="zh-TW" altLang="en-US">
              <a:solidFill>
                <a:srgbClr val="FF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46076" y="6438692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3 2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1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39170" y="2935461"/>
            <a:ext cx="11680825" cy="384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50762" y="4080357"/>
            <a:ext cx="10883183" cy="24729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0674" y="-11730"/>
            <a:ext cx="10515600" cy="1325563"/>
          </a:xfrm>
        </p:spPr>
        <p:txBody>
          <a:bodyPr/>
          <a:lstStyle/>
          <a:p>
            <a:r>
              <a:rPr lang="en-US" altLang="zh-TW">
                <a:latin typeface="Arial"/>
                <a:cs typeface="Arial"/>
              </a:rPr>
              <a:t>Global View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933750" y="3957121"/>
            <a:ext cx="2346325" cy="20045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33488" y="1139825"/>
            <a:ext cx="9837737" cy="1229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81080" y="1140700"/>
            <a:ext cx="243840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user mode program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3656" y="3092035"/>
            <a:ext cx="2438402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kernel module</a:t>
            </a:r>
          </a:p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Device Driver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4677" y="1609304"/>
            <a:ext cx="1102032" cy="562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ioctl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3399" y="1626730"/>
            <a:ext cx="1102032" cy="562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6780" y="1631237"/>
            <a:ext cx="1102032" cy="562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3629" y="3066183"/>
            <a:ext cx="1102032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ioctl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7246" y="3117886"/>
            <a:ext cx="1102032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92879" y="3124799"/>
            <a:ext cx="1102032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0399" y="4262813"/>
            <a:ext cx="1816866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Prime D</a:t>
            </a: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evice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728965" y="2177396"/>
            <a:ext cx="310" cy="91440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7948805" y="2232969"/>
            <a:ext cx="310" cy="90267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28500" y="2296124"/>
            <a:ext cx="185204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set &amp; get device configuration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681977" y="2292221"/>
            <a:ext cx="1758231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pass in computed data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76561" y="2293719"/>
            <a:ext cx="175823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transfer out result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4433" y="4569110"/>
            <a:ext cx="1630362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DMA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stuid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readable ...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9945" y="3888599"/>
            <a:ext cx="1102032" cy="562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in &amp; out function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3951233" y="3489727"/>
            <a:ext cx="70673" cy="41030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196911" y="3650235"/>
            <a:ext cx="1923548" cy="1992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4220887" y="3696210"/>
            <a:ext cx="4268959" cy="21101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矩形 29"/>
          <p:cNvSpPr/>
          <p:nvPr/>
        </p:nvSpPr>
        <p:spPr>
          <a:xfrm>
            <a:off x="6057900" y="4832350"/>
            <a:ext cx="2392363" cy="1209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56748" y="4833310"/>
            <a:ext cx="197008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Work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+ - *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find prime computation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663113" y="4340225"/>
            <a:ext cx="2522230" cy="2003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170601" y="3673139"/>
            <a:ext cx="973036" cy="117230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886200" y="4141983"/>
            <a:ext cx="235687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direct enqueue work, computed by CPU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713913" y="4648200"/>
            <a:ext cx="2357437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Work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do work by other kernel thread</a:t>
            </a:r>
            <a:endParaRPr lang="zh-TW" altLang="en-US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482840" y="5522677"/>
            <a:ext cx="1219304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弧形箭號 (上彎) 35"/>
          <p:cNvSpPr/>
          <p:nvPr/>
        </p:nvSpPr>
        <p:spPr>
          <a:xfrm flipH="1">
            <a:off x="4035425" y="5956300"/>
            <a:ext cx="3005138" cy="3339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98796" y="6218672"/>
            <a:ext cx="6191104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change readable as software interrupt</a:t>
            </a:r>
          </a:p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when computation completed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846076" y="6438692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3</a:t>
            </a:r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3627703" y="2185153"/>
            <a:ext cx="311" cy="890955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565861" y="4282954"/>
            <a:ext cx="1453987" cy="73941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308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cs typeface="Arial" charset="0"/>
              </a:rPr>
              <a:t>Global View (Bonus)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45142" y="5173566"/>
            <a:ext cx="1559388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Keyboard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圖片 5" descr="4ce2cdfa4527dc569ebc9&amp;69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18" y="2176806"/>
            <a:ext cx="6496453" cy="349115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9077567" y="4426665"/>
            <a:ext cx="2685376" cy="18992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Your Interrupt service routine to count times</a:t>
            </a:r>
            <a:endParaRPr lang="zh-TW" altLang="en-US">
              <a:solidFill>
                <a:srgbClr val="FF0000"/>
              </a:solidFill>
              <a:latin typeface="Arial"/>
              <a:ea typeface="新細明體"/>
              <a:cs typeface="Arial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83032" y="2115181"/>
            <a:ext cx="1559388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CPU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6500" y="3631901"/>
            <a:ext cx="1559388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Arial"/>
                <a:cs typeface="Arial"/>
              </a:rPr>
              <a:t>APIC</a:t>
            </a:r>
            <a:endParaRPr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842493" y="2991369"/>
            <a:ext cx="310" cy="66821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157732" y="2582558"/>
            <a:ext cx="1160668" cy="10550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861741" y="4521613"/>
            <a:ext cx="310" cy="66821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32745" y="3138975"/>
            <a:ext cx="171091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Interrupt</a:t>
            </a:r>
            <a:endParaRPr lang="zh-TW" altLang="en-US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2567" y="4679779"/>
            <a:ext cx="171091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Interrupt</a:t>
            </a:r>
            <a:endParaRPr lang="zh-TW" altLang="en-US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30411" y="5703796"/>
            <a:ext cx="439671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Find out keyboard's interrupt number and then register an ISR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846076" y="6438692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mknod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587" y="1453607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We provide a script to use mknod command.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In mknod command: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c means character device.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Followed two number are Major and Minor number to specify device.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can get available number by </a:t>
            </a:r>
            <a:r>
              <a:rPr lang="en-US" altLang="zh-TW">
                <a:latin typeface="Arial"/>
                <a:ea typeface="PMingLiU" charset="0"/>
                <a:cs typeface="Arial"/>
              </a:rPr>
              <a:t>MAJOR() and MINOR() macro after alloc_chrdev_region() in module_init() function.</a:t>
            </a:r>
            <a:endParaRPr lang="zh-TW" altLang="en-US">
              <a:latin typeface="Arial"/>
              <a:ea typeface="PMingLiU" charset="0"/>
              <a:cs typeface="Arial"/>
            </a:endParaRPr>
          </a:p>
        </p:txBody>
      </p:sp>
      <p:pic>
        <p:nvPicPr>
          <p:cNvPr id="4" name="圖片 3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68" y="1444289"/>
            <a:ext cx="3706053" cy="1226654"/>
          </a:xfrm>
          <a:prstGeom prst="rect">
            <a:avLst/>
          </a:prstGeom>
        </p:spPr>
      </p:pic>
      <p:pic>
        <p:nvPicPr>
          <p:cNvPr id="5" name="圖片 4" descr="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35" y="5283900"/>
            <a:ext cx="8471195" cy="13622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5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2631" y="4825202"/>
            <a:ext cx="873572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printk major and minor number and then create device node</a:t>
            </a:r>
            <a:endParaRPr lang="zh-TW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7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make module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8516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We provide a Makefile to compile and test this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After compilation, you will get a kernel object file.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Use insmod to insert module.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then, use rmmod to remove module.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08" y="2011534"/>
            <a:ext cx="5511090" cy="37457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6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17296" y="1588869"/>
            <a:ext cx="277797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Content of Makefile</a:t>
            </a:r>
            <a:endParaRPr lang="zh-TW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0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init and exit module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4406" y="1406699"/>
            <a:ext cx="10515600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You must use init and exit macro to specify init and exit function.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These two function is accompany to insmod and rmmod.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If you didn't specify them, the module cannot be removed.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And these two function is the first step to write a kernel module.</a:t>
            </a:r>
            <a:endParaRPr lang="zh-TW" altLang="en-US">
              <a:latin typeface="Arial"/>
              <a:ea typeface="新細明體"/>
              <a:cs typeface="Arial"/>
            </a:endParaRPr>
          </a:p>
        </p:txBody>
      </p:sp>
      <p:pic>
        <p:nvPicPr>
          <p:cNvPr id="4" name="圖片 3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04" y="4912784"/>
            <a:ext cx="4633949" cy="7441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7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27069" y="4372765"/>
            <a:ext cx="485407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write init and exit macro in module</a:t>
            </a:r>
            <a:r>
              <a:rPr lang="en-US" altLang="zh-TW">
                <a:latin typeface="新細明體"/>
                <a:ea typeface="新細明體"/>
              </a:rPr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6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File Operation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20825" cy="4351338"/>
          </a:xfrm>
        </p:spPr>
        <p:txBody>
          <a:bodyPr/>
          <a:lstStyle/>
          <a:p>
            <a:r>
              <a:rPr lang="en-US" altLang="zh-TW">
                <a:latin typeface="Arial"/>
                <a:ea typeface="新細明體"/>
                <a:cs typeface="Arial"/>
              </a:rPr>
              <a:t>In Linux, control device just likes R/W file.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You should write a struct file_ operation to map the operations to functions in this module.</a:t>
            </a:r>
          </a:p>
          <a:p>
            <a:r>
              <a:rPr lang="en-US" altLang="zh-TW">
                <a:latin typeface="Arial"/>
                <a:ea typeface="新細明體" charset="0"/>
                <a:cs typeface="Arial"/>
              </a:rPr>
              <a:t>And use cdev_init() at module init to bind cdev and </a:t>
            </a:r>
            <a:r>
              <a:rPr lang="en-US" altLang="zh-TW">
                <a:latin typeface="Arial" charset="0"/>
                <a:ea typeface="PMingLiU" charset="0"/>
                <a:cs typeface="Arial" charset="0"/>
              </a:rPr>
              <a:t>file_ operations.</a:t>
            </a:r>
          </a:p>
          <a:p>
            <a:r>
              <a:rPr lang="en-US" altLang="zh-TW">
                <a:latin typeface="Arial" charset="0"/>
                <a:ea typeface="PMingLiU" charset="0"/>
                <a:cs typeface="Arial" charset="0"/>
              </a:rPr>
              <a:t>At here, we focus on implement read, write, and ioctl.</a:t>
            </a:r>
            <a:endParaRPr lang="zh-TW" altLang="en-US">
              <a:latin typeface="Arial" charset="0"/>
              <a:ea typeface="PMingLiU" charset="0"/>
              <a:cs typeface="Arial" charset="0"/>
            </a:endParaRPr>
          </a:p>
        </p:txBody>
      </p:sp>
      <p:pic>
        <p:nvPicPr>
          <p:cNvPr id="4" name="圖片 3" descr="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233" y="2847900"/>
            <a:ext cx="3493419" cy="18232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856967" y="6444313"/>
            <a:ext cx="127952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TW" b="1">
                <a:latin typeface="Arial"/>
                <a:cs typeface="Arial"/>
              </a:rPr>
              <a:t>8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43918" y="2386500"/>
            <a:ext cx="470053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>
                <a:latin typeface="Arial"/>
                <a:ea typeface="新細明體"/>
                <a:cs typeface="Arial"/>
              </a:rPr>
              <a:t>write file operation mapping in module</a:t>
            </a:r>
            <a:r>
              <a:rPr lang="en-US" altLang="zh-TW">
                <a:latin typeface="新細明體"/>
                <a:ea typeface="新細明體"/>
              </a:rPr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33</Slides>
  <Notes>33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Operating System Program 5</vt:lpstr>
      <vt:lpstr>Outline</vt:lpstr>
      <vt:lpstr>Component</vt:lpstr>
      <vt:lpstr>Global View</vt:lpstr>
      <vt:lpstr>Global View (Bonus)</vt:lpstr>
      <vt:lpstr>mknod</vt:lpstr>
      <vt:lpstr>make module</vt:lpstr>
      <vt:lpstr>init and exit module</vt:lpstr>
      <vt:lpstr>File Operation</vt:lpstr>
      <vt:lpstr>Test Program and printk</vt:lpstr>
      <vt:lpstr>dmesg Sample Output</vt:lpstr>
      <vt:lpstr>ioctl</vt:lpstr>
      <vt:lpstr>ioc_hw5.h</vt:lpstr>
      <vt:lpstr>ioctl set device argument</vt:lpstr>
      <vt:lpstr>ioctl set device configuration</vt:lpstr>
      <vt:lpstr>ioctl wait readable</vt:lpstr>
      <vt:lpstr>Write Function</vt:lpstr>
      <vt:lpstr>Find Prime Operation</vt:lpstr>
      <vt:lpstr>Work Routine</vt:lpstr>
      <vt:lpstr>Blocking and Non-Blocking IO</vt:lpstr>
      <vt:lpstr>Blocking Write</vt:lpstr>
      <vt:lpstr>Non- Blocking Write</vt:lpstr>
      <vt:lpstr>Interrupt driven IO</vt:lpstr>
      <vt:lpstr>Read Function</vt:lpstr>
      <vt:lpstr>Pass value from user mode</vt:lpstr>
      <vt:lpstr>DMA Buffer</vt:lpstr>
      <vt:lpstr>DMA Buffer -- Where to Use</vt:lpstr>
      <vt:lpstr>in and out function</vt:lpstr>
      <vt:lpstr>Test Program Output</vt:lpstr>
      <vt:lpstr>Bonus</vt:lpstr>
      <vt:lpstr>Grading Policy</vt:lpstr>
      <vt:lpstr>Summit format</vt:lpstr>
      <vt:lpstr>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Program 5</dc:title>
  <dc:creator/>
  <cp:lastModifiedBy/>
  <cp:revision>25</cp:revision>
  <dcterms:created xsi:type="dcterms:W3CDTF">2012-07-30T21:28:29Z</dcterms:created>
  <dcterms:modified xsi:type="dcterms:W3CDTF">2015-01-06T02:21:02Z</dcterms:modified>
</cp:coreProperties>
</file>