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3"/>
    <p:sldId id="263" r:id="rId4"/>
    <p:sldId id="258" r:id="rId5"/>
    <p:sldId id="259" r:id="rId6"/>
    <p:sldId id="260" r:id="rId7"/>
    <p:sldId id="261" r:id="rId8"/>
    <p:sldId id="262" r:id="rId9"/>
    <p:sldId id="264" r:id="rId10"/>
    <p:sldId id="265" r:id="rId11"/>
    <p:sldId id="266" r:id="rId12"/>
    <p:sldId id="267" r:id="rId13"/>
    <p:sldId id="277" r:id="rId14"/>
    <p:sldId id="268" r:id="rId15"/>
    <p:sldId id="276"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269" r:id="rId29"/>
    <p:sldId id="270" r:id="rId30"/>
    <p:sldId id="271" r:id="rId31"/>
    <p:sldId id="272" r:id="rId32"/>
    <p:sldId id="27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notesMaster" Target="notesMasters/notes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1765935" y="727710"/>
            <a:ext cx="4258310" cy="368300"/>
          </a:xfrm>
          <a:prstGeom prst="rect">
            <a:avLst/>
          </a:prstGeom>
          <a:noFill/>
        </p:spPr>
        <p:txBody>
          <a:bodyPr wrap="square" rtlCol="0">
            <a:spAutoFit/>
          </a:bodyPr>
          <a:p>
            <a:endParaRPr lang="en-US"/>
          </a:p>
        </p:txBody>
      </p:sp>
      <p:sp>
        <p:nvSpPr>
          <p:cNvPr id="7" name="Text Box 6"/>
          <p:cNvSpPr txBox="1"/>
          <p:nvPr/>
        </p:nvSpPr>
        <p:spPr>
          <a:xfrm>
            <a:off x="1501775" y="275590"/>
            <a:ext cx="8212455" cy="829945"/>
          </a:xfrm>
          <a:prstGeom prst="rect">
            <a:avLst/>
          </a:prstGeom>
          <a:noFill/>
        </p:spPr>
        <p:txBody>
          <a:bodyPr wrap="square" rtlCol="0">
            <a:spAutoFit/>
          </a:bodyPr>
          <a:p>
            <a:pPr algn="ctr"/>
            <a:r>
              <a:rPr lang="en-US" sz="2400">
                <a:latin typeface="Times New Roman" panose="02020603050405020304" charset="0"/>
                <a:cs typeface="Times New Roman" panose="02020603050405020304" charset="0"/>
              </a:rPr>
              <a:t>TRƯỜNG ĐẠI HỌC TÀI NGUYÊN VÀ MÔI TRƯỜNG</a:t>
            </a:r>
            <a:endParaRPr lang="en-US" sz="2400">
              <a:latin typeface="Times New Roman" panose="02020603050405020304" charset="0"/>
              <a:cs typeface="Times New Roman" panose="02020603050405020304" charset="0"/>
            </a:endParaRPr>
          </a:p>
          <a:p>
            <a:pPr algn="ctr"/>
            <a:r>
              <a:rPr lang="en-US" sz="2400">
                <a:latin typeface="Times New Roman" panose="02020603050405020304" charset="0"/>
                <a:cs typeface="Times New Roman" panose="02020603050405020304" charset="0"/>
              </a:rPr>
              <a:t>KHOA HỆ THỐNG THÔNG TIN VÀ VIỄN THÁM</a:t>
            </a:r>
            <a:endParaRPr lang="en-US" sz="2400">
              <a:latin typeface="Times New Roman" panose="02020603050405020304" charset="0"/>
              <a:cs typeface="Times New Roman" panose="02020603050405020304" charset="0"/>
            </a:endParaRPr>
          </a:p>
        </p:txBody>
      </p:sp>
      <p:pic>
        <p:nvPicPr>
          <p:cNvPr id="8" name="Picture 7"/>
          <p:cNvPicPr>
            <a:picLocks noChangeAspect="1"/>
          </p:cNvPicPr>
          <p:nvPr/>
        </p:nvPicPr>
        <p:blipFill>
          <a:blip r:embed="rId1"/>
          <a:stretch>
            <a:fillRect/>
          </a:stretch>
        </p:blipFill>
        <p:spPr>
          <a:xfrm>
            <a:off x="4516755" y="1173480"/>
            <a:ext cx="1757680" cy="1524000"/>
          </a:xfrm>
          <a:prstGeom prst="rect">
            <a:avLst/>
          </a:prstGeom>
        </p:spPr>
      </p:pic>
      <p:sp>
        <p:nvSpPr>
          <p:cNvPr id="9" name="Text Box 8"/>
          <p:cNvSpPr txBox="1"/>
          <p:nvPr/>
        </p:nvSpPr>
        <p:spPr>
          <a:xfrm>
            <a:off x="2746375" y="2774950"/>
            <a:ext cx="5722620" cy="1568450"/>
          </a:xfrm>
          <a:prstGeom prst="rect">
            <a:avLst/>
          </a:prstGeom>
          <a:noFill/>
        </p:spPr>
        <p:txBody>
          <a:bodyPr wrap="square" rtlCol="0">
            <a:spAutoFit/>
          </a:bodyPr>
          <a:p>
            <a:pPr algn="ctr"/>
            <a:r>
              <a:rPr lang="en-US" sz="2400" b="1">
                <a:latin typeface="Times New Roman" panose="02020603050405020304" charset="0"/>
                <a:cs typeface="Times New Roman" panose="02020603050405020304" charset="0"/>
              </a:rPr>
              <a:t>ĐỒ ÁN MÔN HỌC</a:t>
            </a:r>
            <a:endParaRPr lang="en-US" sz="2400" b="1">
              <a:latin typeface="Times New Roman" panose="02020603050405020304" charset="0"/>
              <a:cs typeface="Times New Roman" panose="02020603050405020304" charset="0"/>
            </a:endParaRPr>
          </a:p>
          <a:p>
            <a:pPr algn="ctr"/>
            <a:r>
              <a:rPr lang="en-US" sz="2400">
                <a:latin typeface="Times New Roman" panose="02020603050405020304" charset="0"/>
                <a:cs typeface="Times New Roman" panose="02020603050405020304" charset="0"/>
              </a:rPr>
              <a:t>MÔN: LẬP TRÌNH HƯỚNG ĐỐI TƯỢNG</a:t>
            </a:r>
            <a:endParaRPr lang="en-US" sz="2400">
              <a:latin typeface="Times New Roman" panose="02020603050405020304" charset="0"/>
              <a:cs typeface="Times New Roman" panose="02020603050405020304" charset="0"/>
            </a:endParaRPr>
          </a:p>
          <a:p>
            <a:pPr algn="ctr"/>
            <a:r>
              <a:rPr lang="en-US" sz="2400" b="1">
                <a:latin typeface="Times New Roman" panose="02020603050405020304" charset="0"/>
                <a:cs typeface="Times New Roman" panose="02020603050405020304" charset="0"/>
                <a:sym typeface="+mn-ea"/>
              </a:rPr>
              <a:t>PHẦN MỀM QUẢN LÝ GIÀY DÉP</a:t>
            </a:r>
            <a:endParaRPr lang="en-US" sz="2400" b="1">
              <a:latin typeface="Times New Roman" panose="02020603050405020304" charset="0"/>
              <a:cs typeface="Times New Roman" panose="02020603050405020304" charset="0"/>
            </a:endParaRPr>
          </a:p>
          <a:p>
            <a:pPr algn="ctr"/>
            <a:endParaRPr lang="en-US" sz="2400">
              <a:latin typeface="Times New Roman" panose="02020603050405020304" charset="0"/>
              <a:cs typeface="Times New Roman" panose="02020603050405020304" charset="0"/>
            </a:endParaRPr>
          </a:p>
        </p:txBody>
      </p:sp>
      <p:sp>
        <p:nvSpPr>
          <p:cNvPr id="10" name="Text Box 9"/>
          <p:cNvSpPr txBox="1"/>
          <p:nvPr/>
        </p:nvSpPr>
        <p:spPr>
          <a:xfrm>
            <a:off x="1501775" y="4629150"/>
            <a:ext cx="3319780" cy="829945"/>
          </a:xfrm>
          <a:prstGeom prst="rect">
            <a:avLst/>
          </a:prstGeom>
          <a:noFill/>
        </p:spPr>
        <p:txBody>
          <a:bodyPr wrap="square" rtlCol="0">
            <a:spAutoFit/>
          </a:bodyPr>
          <a:p>
            <a:r>
              <a:rPr lang="en-US" sz="2400">
                <a:latin typeface="Times New Roman" panose="02020603050405020304" charset="0"/>
                <a:cs typeface="Times New Roman" panose="02020603050405020304" charset="0"/>
              </a:rPr>
              <a:t>Lớp 10_ĐH CNTT1</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Nhóm 8</a:t>
            </a:r>
            <a:endParaRPr lang="en-US" sz="2400">
              <a:latin typeface="Times New Roman" panose="02020603050405020304" charset="0"/>
              <a:cs typeface="Times New Roman" panose="02020603050405020304" charset="0"/>
            </a:endParaRPr>
          </a:p>
        </p:txBody>
      </p:sp>
      <p:sp>
        <p:nvSpPr>
          <p:cNvPr id="12" name="Text Box 11"/>
          <p:cNvSpPr txBox="1"/>
          <p:nvPr/>
        </p:nvSpPr>
        <p:spPr>
          <a:xfrm>
            <a:off x="6274435" y="4260215"/>
            <a:ext cx="5598160" cy="1198880"/>
          </a:xfrm>
          <a:prstGeom prst="rect">
            <a:avLst/>
          </a:prstGeom>
          <a:noFill/>
        </p:spPr>
        <p:txBody>
          <a:bodyPr wrap="square" rtlCol="0">
            <a:spAutoFit/>
          </a:bodyPr>
          <a:p>
            <a:r>
              <a:rPr lang="en-US" sz="2400">
                <a:latin typeface="Times New Roman" panose="02020603050405020304" charset="0"/>
                <a:cs typeface="Times New Roman" panose="02020603050405020304" charset="0"/>
              </a:rPr>
              <a:t>Sinh viên thực hiện</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1050080005 - Trần Châu</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1050080012 - Trần Chí Hào</a:t>
            </a:r>
            <a:endParaRPr lang="en-US" sz="2400">
              <a:latin typeface="Times New Roman" panose="02020603050405020304" charset="0"/>
              <a:cs typeface="Times New Roman" panose="02020603050405020304" charset="0"/>
            </a:endParaRPr>
          </a:p>
        </p:txBody>
      </p:sp>
      <p:sp>
        <p:nvSpPr>
          <p:cNvPr id="15" name="Text Box 14"/>
          <p:cNvSpPr txBox="1"/>
          <p:nvPr/>
        </p:nvSpPr>
        <p:spPr>
          <a:xfrm>
            <a:off x="3928745" y="5704840"/>
            <a:ext cx="3968750" cy="460375"/>
          </a:xfrm>
          <a:prstGeom prst="rect">
            <a:avLst/>
          </a:prstGeom>
          <a:noFill/>
        </p:spPr>
        <p:txBody>
          <a:bodyPr wrap="square" rtlCol="0">
            <a:spAutoFit/>
          </a:bodyPr>
          <a:p>
            <a:r>
              <a:rPr lang="en-US" sz="2400">
                <a:effectLst>
                  <a:outerShdw blurRad="38100" dist="38100" dir="2700000" algn="tl">
                    <a:srgbClr val="000000">
                      <a:alpha val="43137"/>
                    </a:srgbClr>
                  </a:outerShdw>
                </a:effectLst>
                <a:latin typeface="Times New Roman" panose="02020603050405020304" charset="0"/>
                <a:cs typeface="Times New Roman" panose="02020603050405020304" charset="0"/>
              </a:rPr>
              <a:t>TP.HCM, tháng 4 năm 2023</a:t>
            </a:r>
            <a:endParaRPr lang="en-US" sz="240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0" fill="hold"/>
                                        <p:tgtEl>
                                          <p:spTgt spid="12"/>
                                        </p:tgtEl>
                                        <p:attrNameLst>
                                          <p:attrName>ppt_x</p:attrName>
                                        </p:attrNameLst>
                                      </p:cBhvr>
                                      <p:tavLst>
                                        <p:tav tm="0">
                                          <p:val>
                                            <p:strVal val="#ppt_x"/>
                                          </p:val>
                                        </p:tav>
                                        <p:tav tm="100000">
                                          <p:val>
                                            <p:strVal val="#ppt_x"/>
                                          </p:val>
                                        </p:tav>
                                      </p:tavLst>
                                    </p:anim>
                                    <p:anim calcmode="lin" valueType="num">
                                      <p:cBhvr additive="base">
                                        <p:cTn id="8" dur="50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899795" y="585470"/>
            <a:ext cx="7702550" cy="1322070"/>
          </a:xfrm>
          <a:prstGeom prst="rect">
            <a:avLst/>
          </a:prstGeom>
          <a:noFill/>
        </p:spPr>
        <p:txBody>
          <a:bodyPr wrap="square" rtlCol="0">
            <a:spAutoFit/>
          </a:bodyPr>
          <a:p>
            <a:r>
              <a:rPr lang="en-US" sz="4000">
                <a:effectLst/>
                <a:latin typeface="Times New Roman" panose="02020603050405020304" charset="0"/>
                <a:cs typeface="Times New Roman" panose="02020603050405020304" charset="0"/>
              </a:rPr>
              <a:t>PHÂN TÍCH YÊU CẦU</a:t>
            </a:r>
            <a:endParaRPr lang="en-US" sz="4000">
              <a:effectLst/>
              <a:latin typeface="Times New Roman" panose="02020603050405020304" charset="0"/>
              <a:cs typeface="Times New Roman" panose="02020603050405020304" charset="0"/>
            </a:endParaRPr>
          </a:p>
          <a:p>
            <a:r>
              <a:rPr lang="en-US" sz="4000">
                <a:effectLst/>
                <a:latin typeface="Times New Roman" panose="02020603050405020304" charset="0"/>
                <a:cs typeface="Times New Roman" panose="02020603050405020304" charset="0"/>
              </a:rPr>
              <a:t>HỆ THỐNG</a:t>
            </a:r>
            <a:endParaRPr lang="en-US" sz="4000">
              <a:effectLst/>
              <a:latin typeface="Times New Roman" panose="02020603050405020304" charset="0"/>
              <a:cs typeface="Times New Roman" panose="02020603050405020304" charset="0"/>
            </a:endParaRPr>
          </a:p>
        </p:txBody>
      </p:sp>
      <p:sp>
        <p:nvSpPr>
          <p:cNvPr id="5" name="Text Box 4"/>
          <p:cNvSpPr txBox="1"/>
          <p:nvPr/>
        </p:nvSpPr>
        <p:spPr>
          <a:xfrm>
            <a:off x="899795" y="2506980"/>
            <a:ext cx="9961880" cy="2676525"/>
          </a:xfrm>
          <a:prstGeom prst="rect">
            <a:avLst/>
          </a:prstGeom>
          <a:noFill/>
        </p:spPr>
        <p:txBody>
          <a:bodyPr wrap="square" rtlCol="0">
            <a:spAutoFit/>
          </a:bodyPr>
          <a:p>
            <a:r>
              <a:rPr lang="en-US" sz="2400">
                <a:latin typeface="Times New Roman" panose="02020603050405020304" charset="0"/>
                <a:cs typeface="Times New Roman" panose="02020603050405020304" charset="0"/>
              </a:rPr>
              <a:t> - Xây dựng được phần mềm quản lý kho sản phẩm giúp cho người quản lý tiết  kiệm thời gian và có thể quản lý được kho hàng của mình ở mọi nơi.</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 Giới thiệu tổng quát về phần mềm.</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 Mô tả chức năng: Đăng nhập, quản lý sản phẩm, thống kê,quản lý nhân viên, quản lý hóa đơn, thoát.</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 Mô tả phi chức năng: giao diện dễ dùng thân thiện đáp ứng được yêu cầu của nhà quản lý.</a:t>
            </a:r>
            <a:endParaRPr lang="en-US" sz="24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153160" y="443230"/>
            <a:ext cx="6922770" cy="1322070"/>
          </a:xfrm>
          <a:prstGeom prst="rect">
            <a:avLst/>
          </a:prstGeom>
          <a:noFill/>
        </p:spPr>
        <p:txBody>
          <a:bodyPr wrap="square" rtlCol="0">
            <a:spAutoFit/>
          </a:bodyPr>
          <a:p>
            <a:r>
              <a:rPr lang="en-US" sz="4000">
                <a:latin typeface="Times New Roman" panose="02020603050405020304" charset="0"/>
                <a:cs typeface="Times New Roman" panose="02020603050405020304" charset="0"/>
              </a:rPr>
              <a:t>CÁC CHỨC NĂNG CỦA</a:t>
            </a:r>
            <a:endParaRPr lang="en-US" sz="4000">
              <a:latin typeface="Times New Roman" panose="02020603050405020304" charset="0"/>
              <a:cs typeface="Times New Roman" panose="02020603050405020304" charset="0"/>
            </a:endParaRPr>
          </a:p>
          <a:p>
            <a:r>
              <a:rPr lang="en-US" sz="4000">
                <a:latin typeface="Times New Roman" panose="02020603050405020304" charset="0"/>
                <a:cs typeface="Times New Roman" panose="02020603050405020304" charset="0"/>
              </a:rPr>
              <a:t>PHẦN MỀM</a:t>
            </a:r>
            <a:endParaRPr lang="en-US" sz="4000">
              <a:latin typeface="Times New Roman" panose="02020603050405020304" charset="0"/>
              <a:cs typeface="Times New Roman" panose="02020603050405020304" charset="0"/>
            </a:endParaRPr>
          </a:p>
        </p:txBody>
      </p:sp>
      <p:sp>
        <p:nvSpPr>
          <p:cNvPr id="5" name="Text Box 4"/>
          <p:cNvSpPr txBox="1"/>
          <p:nvPr/>
        </p:nvSpPr>
        <p:spPr>
          <a:xfrm>
            <a:off x="1599565" y="2055495"/>
            <a:ext cx="7793990" cy="4154170"/>
          </a:xfrm>
          <a:prstGeom prst="rect">
            <a:avLst/>
          </a:prstGeom>
          <a:noFill/>
        </p:spPr>
        <p:txBody>
          <a:bodyPr wrap="square" rtlCol="0">
            <a:spAutoFit/>
          </a:bodyPr>
          <a:p>
            <a:pPr marL="342900" indent="-342900">
              <a:buFont typeface="Wingdings" panose="05000000000000000000" charset="0"/>
              <a:buChar char="v"/>
            </a:pPr>
            <a:r>
              <a:rPr lang="en-US" sz="2400">
                <a:latin typeface="Times New Roman" panose="02020603050405020304" charset="0"/>
                <a:cs typeface="Times New Roman" panose="02020603050405020304" charset="0"/>
              </a:rPr>
              <a:t>Quản lý đơn hàng</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pPr marL="342900" indent="-342900">
              <a:buFont typeface="Wingdings" panose="05000000000000000000" charset="0"/>
              <a:buChar char="v"/>
            </a:pPr>
            <a:r>
              <a:rPr lang="en-US" sz="2400">
                <a:latin typeface="Times New Roman" panose="02020603050405020304" charset="0"/>
                <a:cs typeface="Times New Roman" panose="02020603050405020304" charset="0"/>
              </a:rPr>
              <a:t>Quản lý nhân viên</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pPr marL="342900" indent="-342900">
              <a:buFont typeface="Wingdings" panose="05000000000000000000" charset="0"/>
              <a:buChar char="v"/>
            </a:pPr>
            <a:r>
              <a:rPr lang="en-US" sz="2400">
                <a:latin typeface="Times New Roman" panose="02020603050405020304" charset="0"/>
                <a:cs typeface="Times New Roman" panose="02020603050405020304" charset="0"/>
              </a:rPr>
              <a:t>Quản lý sản phẩm</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pPr marL="457200" indent="-457200">
              <a:buFont typeface="Wingdings" panose="05000000000000000000" charset="0"/>
              <a:buChar char="v"/>
            </a:pPr>
            <a:r>
              <a:rPr lang="en-US" sz="2400">
                <a:latin typeface="Times New Roman" panose="02020603050405020304" charset="0"/>
                <a:cs typeface="Times New Roman" panose="02020603050405020304" charset="0"/>
              </a:rPr>
              <a:t>Quản lý ca làm của nhân viên</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pPr marL="342900" indent="-342900">
              <a:buFont typeface="Wingdings" panose="05000000000000000000" charset="0"/>
              <a:buChar char="v"/>
            </a:pPr>
            <a:r>
              <a:rPr lang="en-US" sz="2400">
                <a:latin typeface="Times New Roman" panose="02020603050405020304" charset="0"/>
                <a:cs typeface="Times New Roman" panose="02020603050405020304" charset="0"/>
              </a:rPr>
              <a:t>Quản lý tài khoản</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pPr marL="342900" indent="-342900">
              <a:buFont typeface="Wingdings" panose="05000000000000000000" charset="0"/>
              <a:buChar char="v"/>
            </a:pPr>
            <a:r>
              <a:rPr lang="en-US" sz="2400">
                <a:latin typeface="Times New Roman" panose="02020603050405020304" charset="0"/>
                <a:cs typeface="Times New Roman" panose="02020603050405020304" charset="0"/>
              </a:rPr>
              <a:t>Thống kê doanh thu</a:t>
            </a:r>
            <a:endParaRPr lang="en-US" sz="24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07390" y="697230"/>
            <a:ext cx="5979160" cy="1322070"/>
          </a:xfrm>
          <a:prstGeom prst="rect">
            <a:avLst/>
          </a:prstGeom>
          <a:noFill/>
        </p:spPr>
        <p:txBody>
          <a:bodyPr wrap="square" rtlCol="0">
            <a:spAutoFit/>
          </a:bodyPr>
          <a:p>
            <a:r>
              <a:rPr lang="en-US" sz="4000">
                <a:latin typeface="Times New Roman" panose="02020603050405020304" charset="0"/>
                <a:cs typeface="Times New Roman" panose="02020603050405020304" charset="0"/>
              </a:rPr>
              <a:t>CÔNG VIỆC CẦN</a:t>
            </a:r>
            <a:endParaRPr lang="en-US" sz="4000">
              <a:latin typeface="Times New Roman" panose="02020603050405020304" charset="0"/>
              <a:cs typeface="Times New Roman" panose="02020603050405020304" charset="0"/>
            </a:endParaRPr>
          </a:p>
          <a:p>
            <a:r>
              <a:rPr lang="en-US" sz="4000">
                <a:latin typeface="Times New Roman" panose="02020603050405020304" charset="0"/>
                <a:cs typeface="Times New Roman" panose="02020603050405020304" charset="0"/>
              </a:rPr>
              <a:t>GIẢI QUYẾT</a:t>
            </a:r>
            <a:endParaRPr lang="en-US" sz="4000">
              <a:latin typeface="Times New Roman" panose="02020603050405020304" charset="0"/>
              <a:cs typeface="Times New Roman" panose="02020603050405020304" charset="0"/>
            </a:endParaRPr>
          </a:p>
        </p:txBody>
      </p:sp>
      <p:pic>
        <p:nvPicPr>
          <p:cNvPr id="5" name="Content Placeholder 4"/>
          <p:cNvPicPr>
            <a:picLocks noChangeAspect="1"/>
          </p:cNvPicPr>
          <p:nvPr>
            <p:ph idx="1"/>
          </p:nvPr>
        </p:nvPicPr>
        <p:blipFill>
          <a:blip r:embed="rId1"/>
          <a:stretch>
            <a:fillRect/>
          </a:stretch>
        </p:blipFill>
        <p:spPr>
          <a:xfrm>
            <a:off x="2108835" y="2663825"/>
            <a:ext cx="7851775" cy="24091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1234440" y="594360"/>
            <a:ext cx="7195820" cy="1630045"/>
          </a:xfrm>
          <a:prstGeom prst="rect">
            <a:avLst/>
          </a:prstGeom>
          <a:noFill/>
        </p:spPr>
        <p:txBody>
          <a:bodyPr wrap="square" rtlCol="0">
            <a:spAutoFit/>
          </a:bodyPr>
          <a:p>
            <a:r>
              <a:rPr lang="en-US" sz="4000">
                <a:latin typeface="Times New Roman" panose="02020603050405020304" charset="0"/>
                <a:cs typeface="Times New Roman" panose="02020603050405020304" charset="0"/>
              </a:rPr>
              <a:t>3| THIẾT KẾ</a:t>
            </a:r>
            <a:endParaRPr lang="en-US" sz="4000">
              <a:latin typeface="Times New Roman" panose="02020603050405020304" charset="0"/>
              <a:cs typeface="Times New Roman" panose="02020603050405020304" charset="0"/>
            </a:endParaRPr>
          </a:p>
          <a:p>
            <a:r>
              <a:rPr lang="en-US" sz="3000">
                <a:latin typeface="Times New Roman" panose="02020603050405020304" charset="0"/>
                <a:cs typeface="Times New Roman" panose="02020603050405020304" charset="0"/>
              </a:rPr>
              <a:t>    </a:t>
            </a:r>
            <a:endParaRPr lang="en-US" sz="3000">
              <a:latin typeface="Times New Roman" panose="02020603050405020304" charset="0"/>
              <a:cs typeface="Times New Roman" panose="02020603050405020304" charset="0"/>
            </a:endParaRPr>
          </a:p>
          <a:p>
            <a:r>
              <a:rPr lang="en-US" sz="3000">
                <a:latin typeface="Times New Roman" panose="02020603050405020304" charset="0"/>
                <a:cs typeface="Times New Roman" panose="02020603050405020304" charset="0"/>
              </a:rPr>
              <a:t>     Mô hình hóa chức năng</a:t>
            </a:r>
            <a:endParaRPr lang="en-US" sz="3000">
              <a:latin typeface="Times New Roman" panose="02020603050405020304" charset="0"/>
              <a:cs typeface="Times New Roman" panose="02020603050405020304" charset="0"/>
            </a:endParaRPr>
          </a:p>
        </p:txBody>
      </p:sp>
      <p:pic>
        <p:nvPicPr>
          <p:cNvPr id="7" name="Content Placeholder 6"/>
          <p:cNvPicPr>
            <a:picLocks noChangeAspect="1"/>
          </p:cNvPicPr>
          <p:nvPr>
            <p:ph idx="1"/>
          </p:nvPr>
        </p:nvPicPr>
        <p:blipFill>
          <a:blip r:embed="rId1"/>
          <a:stretch>
            <a:fillRect/>
          </a:stretch>
        </p:blipFill>
        <p:spPr>
          <a:xfrm>
            <a:off x="5884545" y="2940050"/>
            <a:ext cx="3848100" cy="27813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54660" y="393065"/>
            <a:ext cx="3679190" cy="706755"/>
          </a:xfrm>
          <a:prstGeom prst="rect">
            <a:avLst/>
          </a:prstGeom>
          <a:noFill/>
        </p:spPr>
        <p:txBody>
          <a:bodyPr wrap="square" rtlCol="0">
            <a:spAutoFit/>
          </a:bodyPr>
          <a:p>
            <a:r>
              <a:rPr lang="en-US" sz="4000">
                <a:latin typeface="Times New Roman" panose="02020603050405020304" charset="0"/>
                <a:cs typeface="Times New Roman" panose="02020603050405020304" charset="0"/>
              </a:rPr>
              <a:t>SƠ ĐỒ CLASS</a:t>
            </a:r>
            <a:endParaRPr lang="en-US" sz="4000">
              <a:latin typeface="Times New Roman" panose="02020603050405020304" charset="0"/>
              <a:cs typeface="Times New Roman" panose="02020603050405020304" charset="0"/>
            </a:endParaRPr>
          </a:p>
        </p:txBody>
      </p:sp>
      <p:pic>
        <p:nvPicPr>
          <p:cNvPr id="2" name="Content Placeholder 1" descr="uml"/>
          <p:cNvPicPr>
            <a:picLocks noChangeAspect="1"/>
          </p:cNvPicPr>
          <p:nvPr>
            <p:ph idx="1"/>
          </p:nvPr>
        </p:nvPicPr>
        <p:blipFill>
          <a:blip r:embed="rId1"/>
          <a:stretch>
            <a:fillRect/>
          </a:stretch>
        </p:blipFill>
        <p:spPr>
          <a:xfrm>
            <a:off x="609600" y="1221105"/>
            <a:ext cx="11035665" cy="55511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0" y="0"/>
            <a:ext cx="12192000" cy="68586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0" y="0"/>
            <a:ext cx="12192000" cy="68586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0" y="0"/>
            <a:ext cx="12191365"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endParaRPr lang="en-US"/>
          </a:p>
        </p:txBody>
      </p:sp>
      <p:pic>
        <p:nvPicPr>
          <p:cNvPr id="6" name="Content Placeholder 5"/>
          <p:cNvPicPr>
            <a:picLocks noChangeAspect="1"/>
          </p:cNvPicPr>
          <p:nvPr>
            <p:ph idx="1"/>
          </p:nvPr>
        </p:nvPicPr>
        <p:blipFill>
          <a:blip r:embed="rId1"/>
          <a:stretch>
            <a:fillRect/>
          </a:stretch>
        </p:blipFill>
        <p:spPr>
          <a:xfrm>
            <a:off x="0" y="0"/>
            <a:ext cx="12192000" cy="68586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0" y="0"/>
            <a:ext cx="12192000" cy="68586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982345" y="1575435"/>
            <a:ext cx="1908810" cy="829945"/>
          </a:xfrm>
          <a:prstGeom prst="rect">
            <a:avLst/>
          </a:prstGeom>
          <a:noFill/>
        </p:spPr>
        <p:txBody>
          <a:bodyPr wrap="square" rtlCol="0">
            <a:spAutoFit/>
          </a:bodyPr>
          <a:p>
            <a:r>
              <a:rPr lang="en-US" sz="2400">
                <a:latin typeface="Times New Roman" panose="02020603050405020304" charset="0"/>
                <a:cs typeface="Times New Roman" panose="02020603050405020304" charset="0"/>
              </a:rPr>
              <a:t>      1 </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Giới Thiệu</a:t>
            </a:r>
            <a:endParaRPr lang="en-US" sz="2400">
              <a:latin typeface="Times New Roman" panose="02020603050405020304" charset="0"/>
              <a:cs typeface="Times New Roman" panose="02020603050405020304" charset="0"/>
            </a:endParaRPr>
          </a:p>
        </p:txBody>
      </p:sp>
      <p:sp>
        <p:nvSpPr>
          <p:cNvPr id="5" name="Text Box 4"/>
          <p:cNvSpPr txBox="1"/>
          <p:nvPr/>
        </p:nvSpPr>
        <p:spPr>
          <a:xfrm>
            <a:off x="1946910" y="3463925"/>
            <a:ext cx="1614170" cy="829945"/>
          </a:xfrm>
          <a:prstGeom prst="rect">
            <a:avLst/>
          </a:prstGeom>
          <a:noFill/>
        </p:spPr>
        <p:txBody>
          <a:bodyPr wrap="square" rtlCol="0">
            <a:spAutoFit/>
          </a:bodyPr>
          <a:p>
            <a:r>
              <a:rPr lang="en-US"/>
              <a:t>  </a:t>
            </a:r>
            <a:r>
              <a:rPr lang="en-US" sz="2400">
                <a:latin typeface="Times New Roman" panose="02020603050405020304" charset="0"/>
                <a:cs typeface="Times New Roman" panose="02020603050405020304" charset="0"/>
              </a:rPr>
              <a:t>       2</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Phân Tích</a:t>
            </a:r>
            <a:endParaRPr lang="en-US" sz="2400">
              <a:latin typeface="Times New Roman" panose="02020603050405020304" charset="0"/>
              <a:cs typeface="Times New Roman" panose="02020603050405020304" charset="0"/>
            </a:endParaRPr>
          </a:p>
        </p:txBody>
      </p:sp>
      <p:sp>
        <p:nvSpPr>
          <p:cNvPr id="6" name="Text Box 5"/>
          <p:cNvSpPr txBox="1"/>
          <p:nvPr/>
        </p:nvSpPr>
        <p:spPr>
          <a:xfrm>
            <a:off x="4839335" y="2405380"/>
            <a:ext cx="1826895" cy="829945"/>
          </a:xfrm>
          <a:prstGeom prst="rect">
            <a:avLst/>
          </a:prstGeom>
          <a:noFill/>
        </p:spPr>
        <p:txBody>
          <a:bodyPr wrap="square" rtlCol="0">
            <a:spAutoFit/>
          </a:bodyPr>
          <a:p>
            <a:r>
              <a:rPr lang="en-US" sz="2400">
                <a:latin typeface="Times New Roman" panose="02020603050405020304" charset="0"/>
                <a:cs typeface="Times New Roman" panose="02020603050405020304" charset="0"/>
              </a:rPr>
              <a:t>       3</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Thiết Kế</a:t>
            </a:r>
            <a:endParaRPr lang="en-US" sz="2400">
              <a:latin typeface="Times New Roman" panose="02020603050405020304" charset="0"/>
              <a:cs typeface="Times New Roman" panose="02020603050405020304" charset="0"/>
            </a:endParaRPr>
          </a:p>
        </p:txBody>
      </p:sp>
      <p:sp>
        <p:nvSpPr>
          <p:cNvPr id="7" name="Text Box 6"/>
          <p:cNvSpPr txBox="1"/>
          <p:nvPr/>
        </p:nvSpPr>
        <p:spPr>
          <a:xfrm>
            <a:off x="8614410" y="1575435"/>
            <a:ext cx="1756410" cy="829945"/>
          </a:xfrm>
          <a:prstGeom prst="rect">
            <a:avLst/>
          </a:prstGeom>
          <a:noFill/>
        </p:spPr>
        <p:txBody>
          <a:bodyPr wrap="square" rtlCol="0">
            <a:spAutoFit/>
          </a:bodyPr>
          <a:p>
            <a:r>
              <a:rPr lang="en-US"/>
              <a:t> </a:t>
            </a:r>
            <a:r>
              <a:rPr lang="en-US" sz="2400">
                <a:latin typeface="Times New Roman" panose="02020603050405020304" charset="0"/>
                <a:cs typeface="Times New Roman" panose="02020603050405020304" charset="0"/>
              </a:rPr>
              <a:t>     5</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Kết Luận</a:t>
            </a:r>
            <a:endParaRPr lang="en-US" sz="2400">
              <a:latin typeface="Times New Roman" panose="02020603050405020304" charset="0"/>
              <a:cs typeface="Times New Roman" panose="02020603050405020304" charset="0"/>
            </a:endParaRPr>
          </a:p>
        </p:txBody>
      </p:sp>
      <p:sp>
        <p:nvSpPr>
          <p:cNvPr id="8" name="Text Box 7"/>
          <p:cNvSpPr txBox="1"/>
          <p:nvPr/>
        </p:nvSpPr>
        <p:spPr>
          <a:xfrm>
            <a:off x="7397750" y="3463925"/>
            <a:ext cx="1846580" cy="829945"/>
          </a:xfrm>
          <a:prstGeom prst="rect">
            <a:avLst/>
          </a:prstGeom>
          <a:noFill/>
        </p:spPr>
        <p:txBody>
          <a:bodyPr wrap="square" rtlCol="0">
            <a:spAutoFit/>
          </a:bodyPr>
          <a:p>
            <a:r>
              <a:rPr lang="en-US" sz="2400">
                <a:latin typeface="Times New Roman" panose="02020603050405020304" charset="0"/>
                <a:cs typeface="Times New Roman" panose="02020603050405020304" charset="0"/>
              </a:rPr>
              <a:t>        4 </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Thực Hiện</a:t>
            </a:r>
            <a:endParaRPr lang="en-US" sz="24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0" y="0"/>
            <a:ext cx="12192000" cy="68586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0" y="0"/>
            <a:ext cx="12192000" cy="68586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0" y="0"/>
            <a:ext cx="12192000" cy="68586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0" y="0"/>
            <a:ext cx="12192000" cy="68586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0" y="0"/>
            <a:ext cx="12191365"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0" y="0"/>
            <a:ext cx="12192000" cy="68586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0" y="0"/>
            <a:ext cx="12192000" cy="68586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366520" y="605790"/>
            <a:ext cx="4185285" cy="1938020"/>
          </a:xfrm>
          <a:prstGeom prst="rect">
            <a:avLst/>
          </a:prstGeom>
          <a:noFill/>
        </p:spPr>
        <p:txBody>
          <a:bodyPr wrap="square" rtlCol="0">
            <a:spAutoFit/>
          </a:bodyPr>
          <a:p>
            <a:r>
              <a:rPr lang="en-US" sz="4000">
                <a:latin typeface="Times New Roman" panose="02020603050405020304" charset="0"/>
                <a:cs typeface="Times New Roman" panose="02020603050405020304" charset="0"/>
              </a:rPr>
              <a:t>4| HIỆN THỰC</a:t>
            </a:r>
            <a:endParaRPr lang="en-US" sz="4000">
              <a:latin typeface="Times New Roman" panose="02020603050405020304" charset="0"/>
              <a:cs typeface="Times New Roman" panose="02020603050405020304" charset="0"/>
            </a:endParaRPr>
          </a:p>
          <a:p>
            <a:endParaRPr lang="en-US" sz="4000">
              <a:latin typeface="Times New Roman" panose="02020603050405020304" charset="0"/>
              <a:cs typeface="Times New Roman" panose="02020603050405020304" charset="0"/>
            </a:endParaRPr>
          </a:p>
          <a:p>
            <a:r>
              <a:rPr lang="en-US" sz="4000">
                <a:latin typeface="Times New Roman" panose="02020603050405020304" charset="0"/>
                <a:cs typeface="Times New Roman" panose="02020603050405020304" charset="0"/>
              </a:rPr>
              <a:t>    </a:t>
            </a:r>
            <a:r>
              <a:rPr lang="en-US" sz="3000">
                <a:latin typeface="Times New Roman" panose="02020603050405020304" charset="0"/>
                <a:cs typeface="Times New Roman" panose="02020603050405020304" charset="0"/>
              </a:rPr>
              <a:t>Chạy thử chương trình</a:t>
            </a:r>
            <a:endParaRPr lang="en-US" sz="3000">
              <a:latin typeface="Times New Roman" panose="02020603050405020304" charset="0"/>
              <a:cs typeface="Times New Roman" panose="02020603050405020304" charset="0"/>
            </a:endParaRPr>
          </a:p>
        </p:txBody>
      </p:sp>
      <p:pic>
        <p:nvPicPr>
          <p:cNvPr id="5" name="Content Placeholder 4"/>
          <p:cNvPicPr>
            <a:picLocks noChangeAspect="1"/>
          </p:cNvPicPr>
          <p:nvPr>
            <p:ph idx="1"/>
          </p:nvPr>
        </p:nvPicPr>
        <p:blipFill>
          <a:blip r:embed="rId1"/>
          <a:stretch>
            <a:fillRect/>
          </a:stretch>
        </p:blipFill>
        <p:spPr>
          <a:xfrm>
            <a:off x="5312410" y="2912745"/>
            <a:ext cx="4686300" cy="2895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16280" y="585470"/>
            <a:ext cx="5361305" cy="2245360"/>
          </a:xfrm>
          <a:prstGeom prst="rect">
            <a:avLst/>
          </a:prstGeom>
          <a:noFill/>
        </p:spPr>
        <p:txBody>
          <a:bodyPr wrap="square" rtlCol="0">
            <a:spAutoFit/>
          </a:bodyPr>
          <a:p>
            <a:r>
              <a:rPr lang="en-US" sz="4000">
                <a:latin typeface="Times New Roman" panose="02020603050405020304" charset="0"/>
                <a:cs typeface="Times New Roman" panose="02020603050405020304" charset="0"/>
              </a:rPr>
              <a:t>5 | KẾT LUẬN</a:t>
            </a:r>
            <a:endParaRPr lang="en-US" sz="4000">
              <a:latin typeface="Times New Roman" panose="02020603050405020304" charset="0"/>
              <a:cs typeface="Times New Roman" panose="02020603050405020304" charset="0"/>
            </a:endParaRPr>
          </a:p>
          <a:p>
            <a:endParaRPr lang="en-US" sz="4000">
              <a:latin typeface="Times New Roman" panose="02020603050405020304" charset="0"/>
              <a:cs typeface="Times New Roman" panose="02020603050405020304" charset="0"/>
            </a:endParaRPr>
          </a:p>
          <a:p>
            <a:r>
              <a:rPr lang="en-US" sz="3000">
                <a:latin typeface="Times New Roman" panose="02020603050405020304" charset="0"/>
                <a:cs typeface="Times New Roman" panose="02020603050405020304" charset="0"/>
              </a:rPr>
              <a:t>      Kết luận lại đề tài và hướng</a:t>
            </a:r>
            <a:endParaRPr lang="en-US" sz="3000">
              <a:latin typeface="Times New Roman" panose="02020603050405020304" charset="0"/>
              <a:cs typeface="Times New Roman" panose="02020603050405020304" charset="0"/>
            </a:endParaRPr>
          </a:p>
          <a:p>
            <a:r>
              <a:rPr lang="en-US" sz="3000">
                <a:latin typeface="Times New Roman" panose="02020603050405020304" charset="0"/>
                <a:cs typeface="Times New Roman" panose="02020603050405020304" charset="0"/>
              </a:rPr>
              <a:t>      phát triển của đề tài.</a:t>
            </a:r>
            <a:endParaRPr lang="en-US" sz="3000">
              <a:latin typeface="Times New Roman" panose="02020603050405020304" charset="0"/>
              <a:cs typeface="Times New Roman" panose="02020603050405020304" charset="0"/>
            </a:endParaRPr>
          </a:p>
        </p:txBody>
      </p:sp>
      <p:pic>
        <p:nvPicPr>
          <p:cNvPr id="5" name="Content Placeholder 4"/>
          <p:cNvPicPr>
            <a:picLocks noChangeAspect="1"/>
          </p:cNvPicPr>
          <p:nvPr>
            <p:ph idx="1"/>
          </p:nvPr>
        </p:nvPicPr>
        <p:blipFill>
          <a:blip r:embed="rId1"/>
          <a:stretch>
            <a:fillRect/>
          </a:stretch>
        </p:blipFill>
        <p:spPr>
          <a:xfrm>
            <a:off x="6797675" y="3399155"/>
            <a:ext cx="3268345" cy="30549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strips(downLeft)">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190240" y="617220"/>
            <a:ext cx="6292850" cy="706755"/>
          </a:xfrm>
          <a:prstGeom prst="rect">
            <a:avLst/>
          </a:prstGeom>
          <a:noFill/>
        </p:spPr>
        <p:txBody>
          <a:bodyPr wrap="square" rtlCol="0">
            <a:spAutoFit/>
          </a:bodyPr>
          <a:p>
            <a:r>
              <a:rPr lang="en-US" sz="4000">
                <a:latin typeface="Times New Roman" panose="02020603050405020304" charset="0"/>
                <a:cs typeface="Times New Roman" panose="02020603050405020304" charset="0"/>
              </a:rPr>
              <a:t>ƯU VÀ NHƯỢC ĐIỂM</a:t>
            </a:r>
            <a:endParaRPr lang="en-US" sz="4000">
              <a:latin typeface="Times New Roman" panose="02020603050405020304" charset="0"/>
              <a:cs typeface="Times New Roman" panose="02020603050405020304" charset="0"/>
            </a:endParaRPr>
          </a:p>
        </p:txBody>
      </p:sp>
      <p:sp>
        <p:nvSpPr>
          <p:cNvPr id="5" name="Text Box 4"/>
          <p:cNvSpPr txBox="1"/>
          <p:nvPr/>
        </p:nvSpPr>
        <p:spPr>
          <a:xfrm>
            <a:off x="1122680" y="2106295"/>
            <a:ext cx="4499610" cy="3415030"/>
          </a:xfrm>
          <a:prstGeom prst="rect">
            <a:avLst/>
          </a:prstGeom>
          <a:noFill/>
        </p:spPr>
        <p:txBody>
          <a:bodyPr wrap="square" rtlCol="0">
            <a:spAutoFit/>
          </a:bodyPr>
          <a:p>
            <a:r>
              <a:rPr lang="en-US"/>
              <a:t>      </a:t>
            </a:r>
            <a:r>
              <a:rPr lang="en-US" sz="2400">
                <a:latin typeface="Times New Roman" panose="02020603050405020304" charset="0"/>
                <a:cs typeface="Times New Roman" panose="02020603050405020304" charset="0"/>
              </a:rPr>
              <a:t>           ƯU ĐIỂM</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Quản lý hiệu quả</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Xử lý tốt khối lượng dữ liệu lớn</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Nâng cao khả năng kiểm soát</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Chi phí thấp</a:t>
            </a:r>
            <a:endParaRPr lang="en-US" sz="2400">
              <a:latin typeface="Times New Roman" panose="02020603050405020304" charset="0"/>
              <a:cs typeface="Times New Roman" panose="02020603050405020304" charset="0"/>
            </a:endParaRPr>
          </a:p>
        </p:txBody>
      </p:sp>
      <p:sp>
        <p:nvSpPr>
          <p:cNvPr id="6" name="Text Box 5"/>
          <p:cNvSpPr txBox="1"/>
          <p:nvPr/>
        </p:nvSpPr>
        <p:spPr>
          <a:xfrm>
            <a:off x="7122160" y="2106295"/>
            <a:ext cx="4034155" cy="3046095"/>
          </a:xfrm>
          <a:prstGeom prst="rect">
            <a:avLst/>
          </a:prstGeom>
          <a:noFill/>
        </p:spPr>
        <p:txBody>
          <a:bodyPr wrap="square" rtlCol="0">
            <a:spAutoFit/>
          </a:bodyPr>
          <a:p>
            <a:r>
              <a:rPr lang="en-US" sz="2400">
                <a:latin typeface="Times New Roman" panose="02020603050405020304" charset="0"/>
                <a:cs typeface="Times New Roman" panose="02020603050405020304" charset="0"/>
              </a:rPr>
              <a:t>NHƯỢC ĐIỂM</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Có khả năng bị rò rỉ dữ liệu</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Giao diện thô sơ</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Có khả năng phát sinh lỗi cao chưa hoàn thiện</a:t>
            </a:r>
            <a:endParaRPr lang="en-US" sz="24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581150" y="631825"/>
            <a:ext cx="3806190" cy="1476375"/>
          </a:xfrm>
          <a:prstGeom prst="rect">
            <a:avLst/>
          </a:prstGeom>
          <a:noFill/>
        </p:spPr>
        <p:txBody>
          <a:bodyPr wrap="square" rtlCol="0">
            <a:spAutoFit/>
          </a:bodyPr>
          <a:p>
            <a:r>
              <a:rPr lang="en-US" sz="4000">
                <a:latin typeface="Times New Roman" panose="02020603050405020304" charset="0"/>
                <a:cs typeface="Times New Roman" panose="02020603050405020304" charset="0"/>
              </a:rPr>
              <a:t>1 | GIỚI THIỆU</a:t>
            </a:r>
            <a:endParaRPr lang="en-US" sz="4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       </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      </a:t>
            </a:r>
            <a:r>
              <a:rPr lang="en-US" sz="3000">
                <a:latin typeface="Times New Roman" panose="02020603050405020304" charset="0"/>
                <a:cs typeface="Times New Roman" panose="02020603050405020304" charset="0"/>
              </a:rPr>
              <a:t> Giới thiệu về đề tài</a:t>
            </a:r>
            <a:endParaRPr lang="en-US" sz="3000">
              <a:latin typeface="Times New Roman" panose="02020603050405020304" charset="0"/>
              <a:cs typeface="Times New Roman" panose="02020603050405020304" charset="0"/>
            </a:endParaRPr>
          </a:p>
        </p:txBody>
      </p:sp>
      <p:pic>
        <p:nvPicPr>
          <p:cNvPr id="5" name="Content Placeholder 4"/>
          <p:cNvPicPr>
            <a:picLocks noChangeAspect="1"/>
          </p:cNvPicPr>
          <p:nvPr>
            <p:ph idx="1"/>
          </p:nvPr>
        </p:nvPicPr>
        <p:blipFill>
          <a:blip r:embed="rId1"/>
          <a:stretch>
            <a:fillRect/>
          </a:stretch>
        </p:blipFill>
        <p:spPr>
          <a:xfrm>
            <a:off x="6069330" y="2679065"/>
            <a:ext cx="4427220" cy="32372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27710" y="535305"/>
            <a:ext cx="6577330" cy="1322070"/>
          </a:xfrm>
          <a:prstGeom prst="rect">
            <a:avLst/>
          </a:prstGeom>
          <a:noFill/>
        </p:spPr>
        <p:txBody>
          <a:bodyPr wrap="square" rtlCol="0">
            <a:spAutoFit/>
          </a:bodyPr>
          <a:p>
            <a:r>
              <a:rPr lang="en-US" sz="4000">
                <a:latin typeface="Times New Roman" panose="02020603050405020304" charset="0"/>
                <a:cs typeface="Times New Roman" panose="02020603050405020304" charset="0"/>
              </a:rPr>
              <a:t>PHƯƠNG HƯỚNG PHÁT</a:t>
            </a:r>
            <a:endParaRPr lang="en-US" sz="4000">
              <a:latin typeface="Times New Roman" panose="02020603050405020304" charset="0"/>
              <a:cs typeface="Times New Roman" panose="02020603050405020304" charset="0"/>
            </a:endParaRPr>
          </a:p>
          <a:p>
            <a:r>
              <a:rPr lang="en-US" sz="4000">
                <a:latin typeface="Times New Roman" panose="02020603050405020304" charset="0"/>
                <a:cs typeface="Times New Roman" panose="02020603050405020304" charset="0"/>
              </a:rPr>
              <a:t>TRIỂN</a:t>
            </a:r>
            <a:endParaRPr lang="en-US" sz="4000">
              <a:latin typeface="Times New Roman" panose="02020603050405020304" charset="0"/>
              <a:cs typeface="Times New Roman" panose="02020603050405020304" charset="0"/>
            </a:endParaRPr>
          </a:p>
        </p:txBody>
      </p:sp>
      <p:sp>
        <p:nvSpPr>
          <p:cNvPr id="5" name="Text Box 4"/>
          <p:cNvSpPr txBox="1"/>
          <p:nvPr/>
        </p:nvSpPr>
        <p:spPr>
          <a:xfrm>
            <a:off x="2381885" y="2308860"/>
            <a:ext cx="7428230" cy="3784600"/>
          </a:xfrm>
          <a:prstGeom prst="rect">
            <a:avLst/>
          </a:prstGeom>
          <a:noFill/>
        </p:spPr>
        <p:txBody>
          <a:bodyPr wrap="square" rtlCol="0">
            <a:spAutoFit/>
          </a:bodyPr>
          <a:p>
            <a:pPr marL="285750" indent="-285750">
              <a:buFont typeface="Arial" panose="020B0604020202020204" pitchFamily="34" charset="0"/>
              <a:buChar char="•"/>
            </a:pPr>
            <a:r>
              <a:rPr lang="en-US" sz="2400">
                <a:latin typeface="Times New Roman" panose="02020603050405020304" charset="0"/>
                <a:cs typeface="Times New Roman" panose="02020603050405020304" charset="0"/>
              </a:rPr>
              <a:t>Có thể tích hợp được các công nghệ mới như AI để dễ dàng quản lý.</a:t>
            </a:r>
            <a:endParaRPr 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a:latin typeface="Times New Roman" panose="02020603050405020304" charset="0"/>
                <a:cs typeface="Times New Roman" panose="02020603050405020304" charset="0"/>
              </a:rPr>
              <a:t>Tích hợp các công cụ mã hóa dữ liệu để có thể tang tính bảo mật của chương trình.</a:t>
            </a:r>
            <a:endParaRPr 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a:latin typeface="Times New Roman" panose="02020603050405020304" charset="0"/>
                <a:cs typeface="Times New Roman" panose="02020603050405020304" charset="0"/>
              </a:rPr>
              <a:t>Tạo ra một giao diện đặc sắc và dễ nhìn hơn.</a:t>
            </a:r>
            <a:endParaRPr 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a:latin typeface="Times New Roman" panose="02020603050405020304" charset="0"/>
                <a:cs typeface="Times New Roman" panose="02020603050405020304" charset="0"/>
              </a:rPr>
              <a:t>Có thể tích hợp đa nền tảng để có thể tiện dụng và sử dụng mọi lúc mọi nơi.</a:t>
            </a:r>
            <a:endParaRPr lang="en-US" sz="24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heckerboard(across)">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pic>
        <p:nvPicPr>
          <p:cNvPr id="11" name="Content Placeholder 10" descr="minions"/>
          <p:cNvPicPr>
            <a:picLocks noChangeAspect="1"/>
          </p:cNvPicPr>
          <p:nvPr>
            <p:ph idx="1"/>
          </p:nvPr>
        </p:nvPicPr>
        <p:blipFill>
          <a:blip r:embed="rId1"/>
          <a:stretch>
            <a:fillRect/>
          </a:stretch>
        </p:blipFill>
        <p:spPr>
          <a:xfrm>
            <a:off x="3515360" y="593090"/>
            <a:ext cx="5161280" cy="5715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063625" y="570865"/>
            <a:ext cx="6040120" cy="706755"/>
          </a:xfrm>
          <a:prstGeom prst="rect">
            <a:avLst/>
          </a:prstGeom>
          <a:noFill/>
        </p:spPr>
        <p:txBody>
          <a:bodyPr wrap="square" rtlCol="0">
            <a:spAutoFit/>
          </a:bodyPr>
          <a:p>
            <a:r>
              <a:rPr lang="en-US" sz="4000">
                <a:latin typeface="Times New Roman" panose="02020603050405020304" charset="0"/>
                <a:cs typeface="Times New Roman" panose="02020603050405020304" charset="0"/>
              </a:rPr>
              <a:t>LÝ DO CHỌN ĐỀ TÀI</a:t>
            </a:r>
            <a:endParaRPr lang="en-US" sz="4000">
              <a:latin typeface="Times New Roman" panose="02020603050405020304" charset="0"/>
              <a:cs typeface="Times New Roman" panose="02020603050405020304" charset="0"/>
            </a:endParaRPr>
          </a:p>
        </p:txBody>
      </p:sp>
      <p:sp>
        <p:nvSpPr>
          <p:cNvPr id="5" name="Text Box 4"/>
          <p:cNvSpPr txBox="1"/>
          <p:nvPr/>
        </p:nvSpPr>
        <p:spPr>
          <a:xfrm>
            <a:off x="1682750" y="1474470"/>
            <a:ext cx="10038080" cy="4523105"/>
          </a:xfrm>
          <a:prstGeom prst="rect">
            <a:avLst/>
          </a:prstGeom>
          <a:noFill/>
        </p:spPr>
        <p:txBody>
          <a:bodyPr wrap="square" rtlCol="0">
            <a:spAutoFit/>
          </a:bodyPr>
          <a:p>
            <a:r>
              <a:rPr lang="en-US" sz="2400">
                <a:latin typeface="Times New Roman" panose="02020603050405020304" charset="0"/>
                <a:cs typeface="Times New Roman" panose="02020603050405020304" charset="0"/>
              </a:rPr>
              <a:t>Công nghệ thông tin hiện nay là một ngành ngày</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càng phát triển.</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Nhằm thuận tiện trong việc quản lý các mặt hàng</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nên nhóm đã lựa chọn đồ án này với các yếu tố</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nòng cốt:</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 Xây dựng một phần mềm dễ dàng thao tác.</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 Giao diện dễ hiểu, dễ nhìn.</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 Tốc độ thực hiện và truy nhập phải được tối ưu.</a:t>
            </a:r>
            <a:endParaRPr lang="en-US" sz="24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962025" y="803910"/>
            <a:ext cx="4425315" cy="706755"/>
          </a:xfrm>
          <a:prstGeom prst="rect">
            <a:avLst/>
          </a:prstGeom>
          <a:noFill/>
        </p:spPr>
        <p:txBody>
          <a:bodyPr wrap="square" rtlCol="0">
            <a:spAutoFit/>
          </a:bodyPr>
          <a:p>
            <a:r>
              <a:rPr lang="en-US" sz="4000">
                <a:latin typeface="Times New Roman" panose="02020603050405020304" charset="0"/>
                <a:cs typeface="Times New Roman" panose="02020603050405020304" charset="0"/>
              </a:rPr>
              <a:t>PHẠM VI DỰ ÁN</a:t>
            </a:r>
            <a:endParaRPr lang="en-US" sz="4000">
              <a:latin typeface="Times New Roman" panose="02020603050405020304" charset="0"/>
              <a:cs typeface="Times New Roman" panose="02020603050405020304" charset="0"/>
            </a:endParaRPr>
          </a:p>
        </p:txBody>
      </p:sp>
      <p:sp>
        <p:nvSpPr>
          <p:cNvPr id="5" name="Text Box 4"/>
          <p:cNvSpPr txBox="1"/>
          <p:nvPr/>
        </p:nvSpPr>
        <p:spPr>
          <a:xfrm>
            <a:off x="1926590" y="2083435"/>
            <a:ext cx="7735570" cy="2676525"/>
          </a:xfrm>
          <a:prstGeom prst="rect">
            <a:avLst/>
          </a:prstGeom>
          <a:noFill/>
        </p:spPr>
        <p:txBody>
          <a:bodyPr wrap="square" rtlCol="0">
            <a:spAutoFit/>
          </a:bodyPr>
          <a:p>
            <a:r>
              <a:rPr lang="en-US" sz="2400">
                <a:latin typeface="Times New Roman" panose="02020603050405020304" charset="0"/>
                <a:cs typeface="Times New Roman" panose="02020603050405020304" charset="0"/>
              </a:rPr>
              <a:t>Xây dựng một phần mềm cơ bản cho phép người chủ quản lý có thể thực hiện các thao tác quản lý cơ bản như là quản lý các đơn hàng, quản lý sản phẩm, quản lý được nhân viên,…</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Ngoài ra, nhân viên cũng được phần mềm phân quyền để có thể thao tác các chức năng do</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chủ cửa hàng phân quyền từ trước.</a:t>
            </a:r>
            <a:endParaRPr lang="en-US" sz="24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66420" y="377825"/>
            <a:ext cx="3411220" cy="706755"/>
          </a:xfrm>
          <a:prstGeom prst="rect">
            <a:avLst/>
          </a:prstGeom>
          <a:noFill/>
        </p:spPr>
        <p:txBody>
          <a:bodyPr wrap="square" rtlCol="0">
            <a:spAutoFit/>
          </a:bodyPr>
          <a:p>
            <a:r>
              <a:rPr lang="en-US" sz="4000">
                <a:latin typeface="Times New Roman" panose="02020603050405020304" charset="0"/>
                <a:cs typeface="Times New Roman" panose="02020603050405020304" charset="0"/>
              </a:rPr>
              <a:t>Uml là gì?</a:t>
            </a:r>
            <a:endParaRPr lang="en-US" sz="4000">
              <a:latin typeface="Times New Roman" panose="02020603050405020304" charset="0"/>
              <a:cs typeface="Times New Roman" panose="02020603050405020304" charset="0"/>
            </a:endParaRPr>
          </a:p>
        </p:txBody>
      </p:sp>
      <p:pic>
        <p:nvPicPr>
          <p:cNvPr id="5" name="Content Placeholder 4"/>
          <p:cNvPicPr>
            <a:picLocks noChangeAspect="1"/>
          </p:cNvPicPr>
          <p:nvPr>
            <p:ph sz="half" idx="1"/>
          </p:nvPr>
        </p:nvPicPr>
        <p:blipFill>
          <a:blip r:embed="rId1"/>
          <a:stretch>
            <a:fillRect/>
          </a:stretch>
        </p:blipFill>
        <p:spPr>
          <a:xfrm>
            <a:off x="1419860" y="1528445"/>
            <a:ext cx="3743325" cy="2257425"/>
          </a:xfrm>
          <a:prstGeom prst="rect">
            <a:avLst/>
          </a:prstGeom>
        </p:spPr>
      </p:pic>
      <p:sp>
        <p:nvSpPr>
          <p:cNvPr id="7" name="Text Box 6"/>
          <p:cNvSpPr txBox="1"/>
          <p:nvPr/>
        </p:nvSpPr>
        <p:spPr>
          <a:xfrm>
            <a:off x="1419860" y="4571365"/>
            <a:ext cx="8383905" cy="1198880"/>
          </a:xfrm>
          <a:prstGeom prst="rect">
            <a:avLst/>
          </a:prstGeom>
          <a:noFill/>
        </p:spPr>
        <p:txBody>
          <a:bodyPr wrap="square" rtlCol="0">
            <a:spAutoFit/>
          </a:bodyPr>
          <a:p>
            <a:r>
              <a:rPr lang="en-US" sz="2400">
                <a:latin typeface="Times New Roman" panose="02020603050405020304" charset="0"/>
                <a:cs typeface="Times New Roman" panose="02020603050405020304" charset="0"/>
              </a:rPr>
              <a:t>UML (Unified Modeling Language) là ngôn ngữ dành cho việc</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đặc tả, hình dung, xây dựng và làm tài liệu của các hệ thống</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phần mềm.</a:t>
            </a:r>
            <a:endParaRPr lang="en-US" sz="2400">
              <a:latin typeface="Times New Roman" panose="02020603050405020304" charset="0"/>
              <a:cs typeface="Times New Roman" panose="02020603050405020304" charset="0"/>
            </a:endParaRPr>
          </a:p>
        </p:txBody>
      </p:sp>
      <p:pic>
        <p:nvPicPr>
          <p:cNvPr id="8" name="Content Placeholder 7"/>
          <p:cNvPicPr>
            <a:picLocks noChangeAspect="1"/>
          </p:cNvPicPr>
          <p:nvPr>
            <p:ph sz="half" idx="2"/>
          </p:nvPr>
        </p:nvPicPr>
        <p:blipFill>
          <a:blip r:embed="rId2"/>
          <a:stretch>
            <a:fillRect/>
          </a:stretch>
        </p:blipFill>
        <p:spPr>
          <a:xfrm>
            <a:off x="7348220" y="1440180"/>
            <a:ext cx="2525395" cy="23456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2000"/>
                                        <p:tgtEl>
                                          <p:spTgt spid="5"/>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ox(in)">
                                      <p:cBhvr>
                                        <p:cTn id="15" dur="2000"/>
                                        <p:tgtEl>
                                          <p:spTgt spid="7"/>
                                        </p:tgtEl>
                                      </p:cBhvr>
                                    </p:animEffect>
                                  </p:childTnLst>
                                </p:cTn>
                              </p:par>
                              <p:par>
                                <p:cTn id="16" presetID="4" presetClass="entr" presetSubtype="16"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ox(in)">
                                      <p:cBhvr>
                                        <p:cTn id="18"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p:bldP spid="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398905" y="540385"/>
            <a:ext cx="3664585" cy="706755"/>
          </a:xfrm>
          <a:prstGeom prst="rect">
            <a:avLst/>
          </a:prstGeom>
          <a:noFill/>
        </p:spPr>
        <p:txBody>
          <a:bodyPr wrap="square" rtlCol="0">
            <a:spAutoFit/>
          </a:bodyPr>
          <a:p>
            <a:r>
              <a:rPr lang="en-US" sz="4000">
                <a:latin typeface="Times New Roman" panose="02020603050405020304" charset="0"/>
                <a:cs typeface="Times New Roman" panose="02020603050405020304" charset="0"/>
              </a:rPr>
              <a:t>Netbean là gì?</a:t>
            </a:r>
            <a:endParaRPr lang="en-US" sz="4000">
              <a:latin typeface="Times New Roman" panose="02020603050405020304" charset="0"/>
              <a:cs typeface="Times New Roman" panose="02020603050405020304" charset="0"/>
            </a:endParaRPr>
          </a:p>
        </p:txBody>
      </p:sp>
      <p:pic>
        <p:nvPicPr>
          <p:cNvPr id="6" name="Content Placeholder 5"/>
          <p:cNvPicPr>
            <a:picLocks noChangeAspect="1"/>
          </p:cNvPicPr>
          <p:nvPr>
            <p:ph idx="1"/>
          </p:nvPr>
        </p:nvPicPr>
        <p:blipFill>
          <a:blip r:embed="rId1"/>
          <a:stretch>
            <a:fillRect/>
          </a:stretch>
        </p:blipFill>
        <p:spPr>
          <a:xfrm>
            <a:off x="1822450" y="1762125"/>
            <a:ext cx="2028825" cy="2133600"/>
          </a:xfrm>
          <a:prstGeom prst="rect">
            <a:avLst/>
          </a:prstGeom>
        </p:spPr>
      </p:pic>
      <p:sp>
        <p:nvSpPr>
          <p:cNvPr id="9" name="Text Box 8"/>
          <p:cNvSpPr txBox="1"/>
          <p:nvPr/>
        </p:nvSpPr>
        <p:spPr>
          <a:xfrm>
            <a:off x="1398905" y="4481830"/>
            <a:ext cx="9024620" cy="1568450"/>
          </a:xfrm>
          <a:prstGeom prst="rect">
            <a:avLst/>
          </a:prstGeom>
          <a:noFill/>
        </p:spPr>
        <p:txBody>
          <a:bodyPr wrap="square" rtlCol="0">
            <a:spAutoFit/>
          </a:bodyPr>
          <a:p>
            <a:r>
              <a:rPr lang="en-US" sz="2400">
                <a:latin typeface="Times New Roman" panose="02020603050405020304" charset="0"/>
                <a:cs typeface="Times New Roman" panose="02020603050405020304" charset="0"/>
              </a:rPr>
              <a:t>NetBeans IDE là một công cụ hỗ trợ lập trình viết mã code miễn phí</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được cho là tốt nhất hiện nay, được sử dụng chủ yếu cho các lập trình viên phát triển Java tuy nhiên phần mềm có dung lượng khá là nặng dành cho các máy cấu hình có RAM, CPU tương đối cao để vận hành.</a:t>
            </a:r>
            <a:endParaRPr lang="en-US" sz="24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Left)">
                                      <p:cBhvr>
                                        <p:cTn id="12" dur="500"/>
                                        <p:tgtEl>
                                          <p:spTgt spid="6"/>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strips(downLeft)">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9" grpId="0"/>
      <p:bldP spid="9"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094105" y="683260"/>
            <a:ext cx="3329940" cy="706755"/>
          </a:xfrm>
          <a:prstGeom prst="rect">
            <a:avLst/>
          </a:prstGeom>
          <a:noFill/>
        </p:spPr>
        <p:txBody>
          <a:bodyPr wrap="square" rtlCol="0">
            <a:spAutoFit/>
          </a:bodyPr>
          <a:p>
            <a:r>
              <a:rPr lang="en-US" sz="4000">
                <a:latin typeface="Times New Roman" panose="02020603050405020304" charset="0"/>
                <a:cs typeface="Times New Roman" panose="02020603050405020304" charset="0"/>
              </a:rPr>
              <a:t>Java là gì?</a:t>
            </a:r>
            <a:endParaRPr lang="en-US" sz="4000">
              <a:latin typeface="Times New Roman" panose="02020603050405020304" charset="0"/>
              <a:cs typeface="Times New Roman" panose="02020603050405020304" charset="0"/>
            </a:endParaRPr>
          </a:p>
        </p:txBody>
      </p:sp>
      <p:pic>
        <p:nvPicPr>
          <p:cNvPr id="6" name="Content Placeholder 5"/>
          <p:cNvPicPr>
            <a:picLocks noChangeAspect="1"/>
          </p:cNvPicPr>
          <p:nvPr>
            <p:ph idx="1"/>
          </p:nvPr>
        </p:nvPicPr>
        <p:blipFill>
          <a:blip r:embed="rId1"/>
          <a:stretch>
            <a:fillRect/>
          </a:stretch>
        </p:blipFill>
        <p:spPr>
          <a:xfrm>
            <a:off x="1094105" y="1876425"/>
            <a:ext cx="3181350" cy="1924050"/>
          </a:xfrm>
          <a:prstGeom prst="rect">
            <a:avLst/>
          </a:prstGeom>
        </p:spPr>
      </p:pic>
      <p:sp>
        <p:nvSpPr>
          <p:cNvPr id="8" name="Text Box 7"/>
          <p:cNvSpPr txBox="1"/>
          <p:nvPr/>
        </p:nvSpPr>
        <p:spPr>
          <a:xfrm>
            <a:off x="1094105" y="4133850"/>
            <a:ext cx="7766685" cy="1198880"/>
          </a:xfrm>
          <a:prstGeom prst="rect">
            <a:avLst/>
          </a:prstGeom>
          <a:noFill/>
        </p:spPr>
        <p:txBody>
          <a:bodyPr wrap="square" rtlCol="0">
            <a:spAutoFit/>
          </a:bodyPr>
          <a:p>
            <a:r>
              <a:rPr lang="en-US" sz="2400">
                <a:latin typeface="Times New Roman" panose="02020603050405020304" charset="0"/>
                <a:cs typeface="Times New Roman" panose="02020603050405020304" charset="0"/>
              </a:rPr>
              <a:t>Java được biết đến là ngôn ngữ lập trình bậc cao, hướng đối tượng và giúp bảo mật mạnh mẽ, và còn được định nghĩa là một </a:t>
            </a:r>
            <a:r>
              <a:rPr lang="en-US" sz="2400">
                <a:solidFill>
                  <a:srgbClr val="00B0F0"/>
                </a:solidFill>
                <a:latin typeface="Times New Roman" panose="02020603050405020304" charset="0"/>
                <a:cs typeface="Times New Roman" panose="02020603050405020304" charset="0"/>
              </a:rPr>
              <a:t>Platform</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ircle(in)">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8" grpId="0"/>
      <p:bldP spid="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930275" y="920115"/>
            <a:ext cx="5624195" cy="1691640"/>
          </a:xfrm>
          <a:prstGeom prst="rect">
            <a:avLst/>
          </a:prstGeom>
          <a:noFill/>
        </p:spPr>
        <p:txBody>
          <a:bodyPr wrap="square" rtlCol="0">
            <a:spAutoFit/>
          </a:bodyPr>
          <a:p>
            <a:r>
              <a:rPr lang="en-US" sz="4000">
                <a:latin typeface="Times New Roman" panose="02020603050405020304" charset="0"/>
                <a:cs typeface="Times New Roman" panose="02020603050405020304" charset="0"/>
              </a:rPr>
              <a:t>2 | PHÂN TÍCH</a:t>
            </a:r>
            <a:endParaRPr lang="en-US" sz="4000">
              <a:latin typeface="Times New Roman" panose="02020603050405020304" charset="0"/>
              <a:cs typeface="Times New Roman" panose="02020603050405020304" charset="0"/>
            </a:endParaRPr>
          </a:p>
          <a:p>
            <a:pPr algn="ctr"/>
            <a:r>
              <a:rPr lang="en-US" sz="40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  Phân tích chức năng và các yêu cầu phi chức năng</a:t>
            </a:r>
            <a:endParaRPr lang="en-US" sz="2400">
              <a:latin typeface="Times New Roman" panose="02020603050405020304" charset="0"/>
              <a:cs typeface="Times New Roman" panose="02020603050405020304" charset="0"/>
            </a:endParaRPr>
          </a:p>
        </p:txBody>
      </p:sp>
      <p:pic>
        <p:nvPicPr>
          <p:cNvPr id="5" name="Content Placeholder 4"/>
          <p:cNvPicPr>
            <a:picLocks noChangeAspect="1"/>
          </p:cNvPicPr>
          <p:nvPr>
            <p:ph idx="1"/>
          </p:nvPr>
        </p:nvPicPr>
        <p:blipFill>
          <a:blip r:embed="rId1"/>
          <a:stretch>
            <a:fillRect/>
          </a:stretch>
        </p:blipFill>
        <p:spPr>
          <a:xfrm>
            <a:off x="6372225" y="3183255"/>
            <a:ext cx="3981450" cy="2333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2854</Words>
  <Application>WPS Presentation</Application>
  <PresentationFormat>Widescreen</PresentationFormat>
  <Paragraphs>148</Paragraphs>
  <Slides>31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Arial</vt:lpstr>
      <vt:lpstr>SimSun</vt:lpstr>
      <vt:lpstr>Wingdings</vt:lpstr>
      <vt:lpstr>Times New Roman</vt:lpstr>
      <vt:lpstr>Microsoft YaHei</vt:lpstr>
      <vt:lpstr>Arial Unicode MS</vt:lpstr>
      <vt:lpstr>Calibri</vt:lpstr>
      <vt:lpstr>Wingdings</vt:lpstr>
      <vt:lpstr>Gear Drives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ADMIN</cp:lastModifiedBy>
  <cp:revision>53</cp:revision>
  <dcterms:created xsi:type="dcterms:W3CDTF">2023-04-12T19:14:00Z</dcterms:created>
  <dcterms:modified xsi:type="dcterms:W3CDTF">2023-04-17T14:57:01Z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5CC50FB4D5D7421B8297B04C0F02B42A</vt:lpwstr>
  </property>
  <property fmtid="{D5CDD505-2E9C-101B-9397-08002B2CF9AE}" pid="3" name="KSOProductBuildVer">
    <vt:lpwstr>1033-11.2.0.11516</vt:lpwstr>
  </property>
</Properties>
</file>