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4F5A7-EDF2-447E-99C3-19E078FBEE3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66CC82C-3F07-4B0C-AE27-C9B109912C57}">
      <dgm:prSet/>
      <dgm:spPr/>
      <dgm:t>
        <a:bodyPr/>
        <a:lstStyle/>
        <a:p>
          <a:r>
            <a:rPr lang="en-AU"/>
            <a:t>Does it provide a better performance?</a:t>
          </a:r>
          <a:endParaRPr lang="en-US"/>
        </a:p>
      </dgm:t>
    </dgm:pt>
    <dgm:pt modelId="{F8382F41-24C1-4A80-B16E-BDF721A67935}" type="parTrans" cxnId="{95639A5A-BF67-4830-9A3B-AD16F7A2E751}">
      <dgm:prSet/>
      <dgm:spPr/>
      <dgm:t>
        <a:bodyPr/>
        <a:lstStyle/>
        <a:p>
          <a:endParaRPr lang="en-US"/>
        </a:p>
      </dgm:t>
    </dgm:pt>
    <dgm:pt modelId="{CECBDAE0-CDA8-4FAC-8F18-1B1832A09CDC}" type="sibTrans" cxnId="{95639A5A-BF67-4830-9A3B-AD16F7A2E751}">
      <dgm:prSet/>
      <dgm:spPr/>
      <dgm:t>
        <a:bodyPr/>
        <a:lstStyle/>
        <a:p>
          <a:endParaRPr lang="en-US"/>
        </a:p>
      </dgm:t>
    </dgm:pt>
    <dgm:pt modelId="{CAE98152-D0BF-469E-9621-3E5BE950D448}">
      <dgm:prSet/>
      <dgm:spPr/>
      <dgm:t>
        <a:bodyPr/>
        <a:lstStyle/>
        <a:p>
          <a:r>
            <a:rPr lang="en-AU"/>
            <a:t>Does it promote the explainability?</a:t>
          </a:r>
          <a:endParaRPr lang="en-US"/>
        </a:p>
      </dgm:t>
    </dgm:pt>
    <dgm:pt modelId="{0F0A20FF-D32C-4B07-8608-92D7523CC2DA}" type="parTrans" cxnId="{4A2D8380-0C0E-4025-A6CF-8D9834E4AACA}">
      <dgm:prSet/>
      <dgm:spPr/>
      <dgm:t>
        <a:bodyPr/>
        <a:lstStyle/>
        <a:p>
          <a:endParaRPr lang="en-US"/>
        </a:p>
      </dgm:t>
    </dgm:pt>
    <dgm:pt modelId="{27100148-EA8D-461F-A4EF-470B51F0A16E}" type="sibTrans" cxnId="{4A2D8380-0C0E-4025-A6CF-8D9834E4AACA}">
      <dgm:prSet/>
      <dgm:spPr/>
      <dgm:t>
        <a:bodyPr/>
        <a:lstStyle/>
        <a:p>
          <a:endParaRPr lang="en-US"/>
        </a:p>
      </dgm:t>
    </dgm:pt>
    <dgm:pt modelId="{296B2515-6432-4F94-B3D4-9D6C805E701A}" type="pres">
      <dgm:prSet presAssocID="{2504F5A7-EDF2-447E-99C3-19E078FBEE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DC3400-5A55-430D-BC99-8A798F625A1A}" type="pres">
      <dgm:prSet presAssocID="{866CC82C-3F07-4B0C-AE27-C9B109912C57}" presName="hierRoot1" presStyleCnt="0"/>
      <dgm:spPr/>
    </dgm:pt>
    <dgm:pt modelId="{9956DD16-F22C-440E-9E53-DAA06F22C85E}" type="pres">
      <dgm:prSet presAssocID="{866CC82C-3F07-4B0C-AE27-C9B109912C57}" presName="composite" presStyleCnt="0"/>
      <dgm:spPr/>
    </dgm:pt>
    <dgm:pt modelId="{C95D71F7-81CB-4E9B-B256-F5FA6CB8A3D2}" type="pres">
      <dgm:prSet presAssocID="{866CC82C-3F07-4B0C-AE27-C9B109912C57}" presName="background" presStyleLbl="node0" presStyleIdx="0" presStyleCnt="2"/>
      <dgm:spPr/>
    </dgm:pt>
    <dgm:pt modelId="{20B1988D-32A1-4FCB-B786-A4619E467E7A}" type="pres">
      <dgm:prSet presAssocID="{866CC82C-3F07-4B0C-AE27-C9B109912C57}" presName="text" presStyleLbl="fgAcc0" presStyleIdx="0" presStyleCnt="2">
        <dgm:presLayoutVars>
          <dgm:chPref val="3"/>
        </dgm:presLayoutVars>
      </dgm:prSet>
      <dgm:spPr/>
    </dgm:pt>
    <dgm:pt modelId="{F80089F2-650F-4BF8-805D-3B2E4E958431}" type="pres">
      <dgm:prSet presAssocID="{866CC82C-3F07-4B0C-AE27-C9B109912C57}" presName="hierChild2" presStyleCnt="0"/>
      <dgm:spPr/>
    </dgm:pt>
    <dgm:pt modelId="{FEA71D2E-AC85-4BDC-8788-EB70B00F257A}" type="pres">
      <dgm:prSet presAssocID="{CAE98152-D0BF-469E-9621-3E5BE950D448}" presName="hierRoot1" presStyleCnt="0"/>
      <dgm:spPr/>
    </dgm:pt>
    <dgm:pt modelId="{B93357B7-BBFD-49F0-9A14-B301B1696720}" type="pres">
      <dgm:prSet presAssocID="{CAE98152-D0BF-469E-9621-3E5BE950D448}" presName="composite" presStyleCnt="0"/>
      <dgm:spPr/>
    </dgm:pt>
    <dgm:pt modelId="{C0BB56DB-2665-4F8F-8FE1-E85260C484C1}" type="pres">
      <dgm:prSet presAssocID="{CAE98152-D0BF-469E-9621-3E5BE950D448}" presName="background" presStyleLbl="node0" presStyleIdx="1" presStyleCnt="2"/>
      <dgm:spPr/>
    </dgm:pt>
    <dgm:pt modelId="{C0C713BE-26BE-4158-9450-25BA947B6E9E}" type="pres">
      <dgm:prSet presAssocID="{CAE98152-D0BF-469E-9621-3E5BE950D448}" presName="text" presStyleLbl="fgAcc0" presStyleIdx="1" presStyleCnt="2">
        <dgm:presLayoutVars>
          <dgm:chPref val="3"/>
        </dgm:presLayoutVars>
      </dgm:prSet>
      <dgm:spPr/>
    </dgm:pt>
    <dgm:pt modelId="{2D6C955B-83E4-435A-AB99-E7FDF229AE7A}" type="pres">
      <dgm:prSet presAssocID="{CAE98152-D0BF-469E-9621-3E5BE950D448}" presName="hierChild2" presStyleCnt="0"/>
      <dgm:spPr/>
    </dgm:pt>
  </dgm:ptLst>
  <dgm:cxnLst>
    <dgm:cxn modelId="{1C159820-061D-4392-A193-9BB99044A426}" type="presOf" srcId="{2504F5A7-EDF2-447E-99C3-19E078FBEE31}" destId="{296B2515-6432-4F94-B3D4-9D6C805E701A}" srcOrd="0" destOrd="0" presId="urn:microsoft.com/office/officeart/2005/8/layout/hierarchy1"/>
    <dgm:cxn modelId="{95639A5A-BF67-4830-9A3B-AD16F7A2E751}" srcId="{2504F5A7-EDF2-447E-99C3-19E078FBEE31}" destId="{866CC82C-3F07-4B0C-AE27-C9B109912C57}" srcOrd="0" destOrd="0" parTransId="{F8382F41-24C1-4A80-B16E-BDF721A67935}" sibTransId="{CECBDAE0-CDA8-4FAC-8F18-1B1832A09CDC}"/>
    <dgm:cxn modelId="{4A2D8380-0C0E-4025-A6CF-8D9834E4AACA}" srcId="{2504F5A7-EDF2-447E-99C3-19E078FBEE31}" destId="{CAE98152-D0BF-469E-9621-3E5BE950D448}" srcOrd="1" destOrd="0" parTransId="{0F0A20FF-D32C-4B07-8608-92D7523CC2DA}" sibTransId="{27100148-EA8D-461F-A4EF-470B51F0A16E}"/>
    <dgm:cxn modelId="{25AD76C1-2737-406E-B613-61EC81045201}" type="presOf" srcId="{CAE98152-D0BF-469E-9621-3E5BE950D448}" destId="{C0C713BE-26BE-4158-9450-25BA947B6E9E}" srcOrd="0" destOrd="0" presId="urn:microsoft.com/office/officeart/2005/8/layout/hierarchy1"/>
    <dgm:cxn modelId="{E6D8CCCE-3E73-4D34-B966-0BC0E48DA581}" type="presOf" srcId="{866CC82C-3F07-4B0C-AE27-C9B109912C57}" destId="{20B1988D-32A1-4FCB-B786-A4619E467E7A}" srcOrd="0" destOrd="0" presId="urn:microsoft.com/office/officeart/2005/8/layout/hierarchy1"/>
    <dgm:cxn modelId="{CD43C618-2D08-48ED-974A-B32C86386809}" type="presParOf" srcId="{296B2515-6432-4F94-B3D4-9D6C805E701A}" destId="{28DC3400-5A55-430D-BC99-8A798F625A1A}" srcOrd="0" destOrd="0" presId="urn:microsoft.com/office/officeart/2005/8/layout/hierarchy1"/>
    <dgm:cxn modelId="{E7C15087-CCDE-4FDD-BB2A-86F15D74BB05}" type="presParOf" srcId="{28DC3400-5A55-430D-BC99-8A798F625A1A}" destId="{9956DD16-F22C-440E-9E53-DAA06F22C85E}" srcOrd="0" destOrd="0" presId="urn:microsoft.com/office/officeart/2005/8/layout/hierarchy1"/>
    <dgm:cxn modelId="{6C03D612-8F95-454B-B359-C9662A0FA837}" type="presParOf" srcId="{9956DD16-F22C-440E-9E53-DAA06F22C85E}" destId="{C95D71F7-81CB-4E9B-B256-F5FA6CB8A3D2}" srcOrd="0" destOrd="0" presId="urn:microsoft.com/office/officeart/2005/8/layout/hierarchy1"/>
    <dgm:cxn modelId="{226B1934-94F8-48B5-AD83-1B9C9C292980}" type="presParOf" srcId="{9956DD16-F22C-440E-9E53-DAA06F22C85E}" destId="{20B1988D-32A1-4FCB-B786-A4619E467E7A}" srcOrd="1" destOrd="0" presId="urn:microsoft.com/office/officeart/2005/8/layout/hierarchy1"/>
    <dgm:cxn modelId="{358F96F2-E54E-4353-9023-343B1C5A39C2}" type="presParOf" srcId="{28DC3400-5A55-430D-BC99-8A798F625A1A}" destId="{F80089F2-650F-4BF8-805D-3B2E4E958431}" srcOrd="1" destOrd="0" presId="urn:microsoft.com/office/officeart/2005/8/layout/hierarchy1"/>
    <dgm:cxn modelId="{39D5B870-E6AA-4623-9C84-B3CFBDCC4226}" type="presParOf" srcId="{296B2515-6432-4F94-B3D4-9D6C805E701A}" destId="{FEA71D2E-AC85-4BDC-8788-EB70B00F257A}" srcOrd="1" destOrd="0" presId="urn:microsoft.com/office/officeart/2005/8/layout/hierarchy1"/>
    <dgm:cxn modelId="{E8965431-527D-490C-BE1F-DB577C83B10C}" type="presParOf" srcId="{FEA71D2E-AC85-4BDC-8788-EB70B00F257A}" destId="{B93357B7-BBFD-49F0-9A14-B301B1696720}" srcOrd="0" destOrd="0" presId="urn:microsoft.com/office/officeart/2005/8/layout/hierarchy1"/>
    <dgm:cxn modelId="{ABDDF1B6-55B3-4F66-92A5-CFCE5ED1778B}" type="presParOf" srcId="{B93357B7-BBFD-49F0-9A14-B301B1696720}" destId="{C0BB56DB-2665-4F8F-8FE1-E85260C484C1}" srcOrd="0" destOrd="0" presId="urn:microsoft.com/office/officeart/2005/8/layout/hierarchy1"/>
    <dgm:cxn modelId="{244F513E-7DC1-4CD7-92A6-0992D51AD28F}" type="presParOf" srcId="{B93357B7-BBFD-49F0-9A14-B301B1696720}" destId="{C0C713BE-26BE-4158-9450-25BA947B6E9E}" srcOrd="1" destOrd="0" presId="urn:microsoft.com/office/officeart/2005/8/layout/hierarchy1"/>
    <dgm:cxn modelId="{0A6D2C91-5EE3-4F26-9E0C-23B444CF9873}" type="presParOf" srcId="{FEA71D2E-AC85-4BDC-8788-EB70B00F257A}" destId="{2D6C955B-83E4-435A-AB99-E7FDF229AE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D71F7-81CB-4E9B-B256-F5FA6CB8A3D2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988D-32A1-4FCB-B786-A4619E467E7A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/>
            <a:t>Does it provide a better performance?</a:t>
          </a:r>
          <a:endParaRPr lang="en-US" sz="5000" kern="1200"/>
        </a:p>
      </dsp:txBody>
      <dsp:txXfrm>
        <a:off x="585701" y="873933"/>
        <a:ext cx="4337991" cy="2693452"/>
      </dsp:txXfrm>
    </dsp:sp>
    <dsp:sp modelId="{C0BB56DB-2665-4F8F-8FE1-E85260C484C1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13BE-26BE-4158-9450-25BA947B6E9E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/>
            <a:t>Does it promote the explainability?</a:t>
          </a:r>
          <a:endParaRPr lang="en-US" sz="5000" kern="1200"/>
        </a:p>
      </dsp:txBody>
      <dsp:txXfrm>
        <a:off x="6092527" y="87393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C4F26-D48D-4E6E-BA8B-7A65B1ED6B2A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C2E8-9AE8-4D59-92D6-9D01753AB4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2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Possible solution: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C2E8-9AE8-4D59-92D6-9D01753AB43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C2E8-9AE8-4D59-92D6-9D01753AB43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0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BC49-5FB3-47F3-BE81-98413603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73FC8-D915-4C1D-90E8-4F34A000C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B7B4-47A3-4E0C-8F31-2DA3DFB6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9F522-D4CB-44D0-8A18-D2506666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1800-80D3-444F-9F2A-411C794A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12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70C2-DA36-4169-B5AE-4927391C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53CD4-185D-4317-8F63-B8DD7F84B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2BB1-36AC-4381-B603-11913257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87CC-24B1-4D1D-B05F-E6E7CAF4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2383-442E-4208-9438-CFEB31EC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128DF-05CE-49D2-A060-704242D0E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0BBD4-84C7-4E27-8975-C5A59D72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DA5C-F360-4A47-A88A-F3DBA16C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7E53-2255-4306-83A3-8479870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472A-826B-48DF-BCDD-9CAA6892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31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0D77-6BD8-4E98-8712-9515426A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E83C-0A09-4B78-A84D-794818BB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F96C-C626-46B3-8A12-5087D9E2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8A7D-26D6-4F16-8E47-ADE8150B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4F20-0851-430F-BACE-892E1FBA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3C04-F285-48C6-9125-FABCCB8C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2EA46-1F16-4BA7-AB93-BE8477F8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B058-65DE-4944-8C65-7B884A36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2CF7-06B0-4EE6-BF8F-CAEA0D83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D338-27D9-4254-95C7-B544EBC0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2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23C1-7D2C-4D47-9401-6178C694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46A4-C597-4D41-936E-D49C74D32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01C5-4355-430F-962A-7F874059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09263-C904-4A31-8A62-D9F7A156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8AB2F-148E-41A0-A64B-3624587D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C7F8-4DB0-4700-B6F1-7FFB7DEE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03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96A5-FAB7-4B3C-B05F-25557532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FFA3-3913-4F3A-B15C-75494023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FBCF7-0236-45F7-8CBA-415ECD940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1A09E-4092-42A2-9A19-45D03C46A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F7182-CACD-4D18-85A0-519490A73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9F037-8CBF-43B4-9123-F1E7B779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20B37-67B5-423D-8F41-1DC0C184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24B6C-7C0A-4F80-834B-1E71EF88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38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920B-58B7-497E-BC24-C331F7F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2AC68-41E7-4EF3-A73F-2089DB03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27184-4BA9-4E26-90E2-BB4E7045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B4B2-7264-4BC3-AECB-153C356E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88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2C2E-7939-4FBB-9925-9EC3415E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9147-F7ED-497B-A0B7-3A8365E3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29077-29A8-4C59-82C3-C33A180F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0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78F-5D75-4D00-8334-4DAA7091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C4B8-7E0E-4128-9925-E9A95627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19F7D-DD97-433C-AECE-21117190F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9BD83-0616-4A04-B3CD-B146BA6A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2F566-DE2F-4550-AA83-85432C0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2CF91-C40E-4E78-9A49-0E175E88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14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D79A-1283-45BC-92C4-3679EF94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C55AD-D965-497C-96FB-CC8608101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20FB3-2F4B-4378-B434-0FEBD827F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6F9B-288D-4FBA-8B4E-E7D1183F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A50F-9AC9-4FFB-A211-C1103FF2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B814A-10AC-4C72-A6C1-24AF7349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1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A0DDB-CA99-4C34-97A5-DD5E7DB7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E859-DA25-4D21-8C53-25EF75C7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6D60-8FC9-4A84-9358-8563BE96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79AC-C6F9-47AD-A948-D10F2BE6FA05}" type="datetimeFigureOut">
              <a:rPr lang="en-AU" smtClean="0"/>
              <a:t>30/03/2022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8FB1-4186-4268-92C1-75757733A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A05A-5AA0-4958-A3B3-6B356165A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E2D2-0B4D-4FCB-AA9E-0DDEC6229A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8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2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7B12D8-81AF-4201-8E82-C011467A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800">
                <a:solidFill>
                  <a:srgbClr val="FFFFFF"/>
                </a:solidFill>
              </a:rPr>
              <a:t>Multimodal Learning on Chest X-ray diagnosis</a:t>
            </a: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E0A9D2-E174-46E2-A5BF-8FEADB8BA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U"/>
              <a:t>Richard</a:t>
            </a:r>
          </a:p>
        </p:txBody>
      </p:sp>
    </p:spTree>
    <p:extLst>
      <p:ext uri="{BB962C8B-B14F-4D97-AF65-F5344CB8AC3E}">
        <p14:creationId xmlns:p14="http://schemas.microsoft.com/office/powerpoint/2010/main" val="413066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DC4D2-AEFD-482E-91CC-F0576635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the AI supposed to do?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EFA58A-E7D8-4800-B1BC-A4AA165B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51" y="1966293"/>
            <a:ext cx="962629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BF7E3-67A0-4154-B23E-DB87EE3F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Multimodal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E85BD-8282-45A6-ADBA-433FF871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10959"/>
            <a:ext cx="7225748" cy="5636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84A37-EF1E-4C00-ACBC-1A51B60ADF03}"/>
              </a:ext>
            </a:extLst>
          </p:cNvPr>
          <p:cNvSpPr txBox="1"/>
          <p:nvPr/>
        </p:nvSpPr>
        <p:spPr>
          <a:xfrm>
            <a:off x="4502428" y="6183188"/>
            <a:ext cx="7584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Radiologists think clinical data is essential for them to make a proper diagnosis.</a:t>
            </a:r>
          </a:p>
          <a:p>
            <a:r>
              <a:rPr lang="en-AU" dirty="0"/>
              <a:t>Is it the same case for machine?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A28DF-E7EF-432F-BBC9-1FA2C464B9F0}"/>
              </a:ext>
            </a:extLst>
          </p:cNvPr>
          <p:cNvSpPr txBox="1"/>
          <p:nvPr/>
        </p:nvSpPr>
        <p:spPr>
          <a:xfrm>
            <a:off x="10706940" y="4712986"/>
            <a:ext cx="132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GradCAM</a:t>
            </a:r>
            <a:r>
              <a:rPr lang="en-AU" dirty="0">
                <a:solidFill>
                  <a:srgbClr val="FF000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98136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FDCAF-5742-4346-A088-45C62248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The answer we’re trying to answer: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394BDB-37D1-6933-EC50-A547596A5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287305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67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70C6B-BCE6-4AA7-B5DE-218C0EE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75" y="539061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Previously,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DD5C89-A627-4113-A544-B9100338C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-1"/>
            <a:ext cx="8153396" cy="685444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75F20CA8-9229-48A8-93A2-04923AC26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4" y="1848175"/>
            <a:ext cx="2689055" cy="4651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5C0DA-790E-4AD5-8776-65D3B0F46574}"/>
              </a:ext>
            </a:extLst>
          </p:cNvPr>
          <p:cNvSpPr txBox="1"/>
          <p:nvPr/>
        </p:nvSpPr>
        <p:spPr>
          <a:xfrm>
            <a:off x="7873284" y="109380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Couldn’t get bounding boxes from heatmap.</a:t>
            </a:r>
          </a:p>
        </p:txBody>
      </p:sp>
    </p:spTree>
    <p:extLst>
      <p:ext uri="{BB962C8B-B14F-4D97-AF65-F5344CB8AC3E}">
        <p14:creationId xmlns:p14="http://schemas.microsoft.com/office/powerpoint/2010/main" val="133102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5B052-9BA5-4841-8EF7-2C5F5D8C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2" y="207554"/>
            <a:ext cx="912686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solution: Object (Lesion)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8DA44-442F-4D66-B35A-D3DCCF38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31" y="1966293"/>
            <a:ext cx="9574536" cy="44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707C6-CFAF-4529-8AA8-6278BF2F1EAE}"/>
              </a:ext>
            </a:extLst>
          </p:cNvPr>
          <p:cNvSpPr txBox="1"/>
          <p:nvPr/>
        </p:nvSpPr>
        <p:spPr>
          <a:xfrm>
            <a:off x="5019995" y="387239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Mask R-CNN</a:t>
            </a:r>
          </a:p>
        </p:txBody>
      </p:sp>
    </p:spTree>
    <p:extLst>
      <p:ext uri="{BB962C8B-B14F-4D97-AF65-F5344CB8AC3E}">
        <p14:creationId xmlns:p14="http://schemas.microsoft.com/office/powerpoint/2010/main" val="240161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85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Multimodal Learning on Chest X-ray diagnosis</vt:lpstr>
      <vt:lpstr>What’s the AI supposed to do? </vt:lpstr>
      <vt:lpstr>What’s Multimodal learning</vt:lpstr>
      <vt:lpstr>The answer we’re trying to answer:</vt:lpstr>
      <vt:lpstr>Previously,</vt:lpstr>
      <vt:lpstr>Another solution: Object (Lesion)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Learning on Chest X-ray diagnosis</dc:title>
  <dc:creator>Jr Hsieh</dc:creator>
  <cp:lastModifiedBy>Jr Hsieh</cp:lastModifiedBy>
  <cp:revision>5</cp:revision>
  <dcterms:created xsi:type="dcterms:W3CDTF">2022-03-29T22:15:26Z</dcterms:created>
  <dcterms:modified xsi:type="dcterms:W3CDTF">2022-03-29T23:55:26Z</dcterms:modified>
</cp:coreProperties>
</file>