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1" r:id="rId6"/>
    <p:sldId id="263" r:id="rId7"/>
    <p:sldId id="259"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0T23:16:34.755"/>
    </inkml:context>
    <inkml:brush xml:id="br0">
      <inkml:brushProperty name="width" value="0.35" units="cm"/>
      <inkml:brushProperty name="height" value="0.35" units="cm"/>
      <inkml:brushProperty name="color" value="#E71224"/>
    </inkml:brush>
  </inkml:definitions>
  <inkml:trace contextRef="#ctx0" brushRef="#br0">6 1 3504 0 0,'0'0'136'0'0,"-1"5"-80"0"0,-2 26 145 0 0,2 0 1 0 0,1 0-1 0 0,5 45 0 0 0,20 359 73 0 0,-28-224-24 0 0,3 62 102 0 0,4-245-265 0 0,-3-23-65 0 0,0 0 1 0 0,0 0-1 0 0,-1 0 0 0 0,0 0 0 0 0,0 0 1 0 0,0 0-1 0 0,-1 7 0 0 0,0-6 19 0 0,1-1 0 0 0,0 1 0 0 0,0 0 0 0 0,0-1 0 0 0,1 1 0 0 0,0 0 0 0 0,2 7 0 0 0,2 11 87 0 0,-3-9-93 0 0,-1-1-1 0 0,0 1 1 0 0,-1-1-1 0 0,-1 1 1 0 0,-2 14-1 0 0,1-21-17 0 0,0-1 0 0 0,0 1 0 0 0,0-1 1 0 0,-1 0-1 0 0,-5 11 0 0 0,6-13-3 0 0,2 7-4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0T23:16:38.377"/>
    </inkml:context>
    <inkml:brush xml:id="br0">
      <inkml:brushProperty name="width" value="0.35" units="cm"/>
      <inkml:brushProperty name="height" value="0.35" units="cm"/>
      <inkml:brushProperty name="color" value="#E71224"/>
    </inkml:brush>
  </inkml:definitions>
  <inkml:trace contextRef="#ctx0" brushRef="#br0">0 266 9536 0 0,'0'0'552'0'0,"6"5"-408"0"0,19 23 121 0 0,0 2 1 0 0,-2 0-1 0 0,-2 2 1 0 0,23 41 0 0 0,-28-47-180 0 0,23 31 1 0 0,-14-22-27 0 0,-18-23-41 0 0,-1 0 0 0 0,1 1 0 0 0,4 15 1 0 0,14 26 72 0 0,-24-52-53 0 0,-1-1-32 0 0,0-1 0 0 0,0 1 1 0 0,0-1-1 0 0,0 1 0 0 0,0-1 0 0 0,0 1 0 0 0,0-1 0 0 0,0 0 1 0 0,0 1-1 0 0,0-1 0 0 0,0 1 0 0 0,0-1 0 0 0,0 1 1 0 0,1-1-1 0 0,-1 1 0 0 0,0-1 0 0 0,0 0 0 0 0,0 1 0 0 0,1-1 1 0 0,-1 1-1 0 0,0-1 0 0 0,1 0 0 0 0,-1 1 0 0 0,0-1 1 0 0,1 0-1 0 0,-1 1 0 0 0,0-1 0 0 0,1 0 0 0 0,-1 0 0 0 0,0 0 1 0 0,1 1-1 0 0,-1-1 0 0 0,1 0 0 0 0,-1 0 0 0 0,1 0 0 0 0,-1 0 1 0 0,0 1-1 0 0,1-1 0 0 0,-1 0 0 0 0,1 0 0 0 0,-1 0 1 0 0,1 0-1 0 0,0 0 0 0 0,1 0 16 0 0,0 0 1 0 0,-1 0-1 0 0,1 1 1 0 0,0-1-1 0 0,-1 0 1 0 0,1 0-1 0 0,0-1 1 0 0,0 1-1 0 0,-1 0 1 0 0,1-1-1 0 0,0 1 1 0 0,2-1-1 0 0,9-9 29 0 0,-1 0 0 0 0,0-1-1 0 0,-1 0 1 0 0,0-1 0 0 0,18-25-1 0 0,-15 19 12 0 0,1 0 0 0 0,24-22 0 0 0,-5 16 39 0 0,-27 19-70 0 0,0 0 0 0 0,1 0 0 0 0,-2-1-1 0 0,8-7 1 0 0,0-1 0 0 0,-3 4-15 0 0,-1-1 0 0 0,0-1 1 0 0,-1 1-1 0 0,0-1 0 0 0,-1-1 0 0 0,0 0 0 0 0,7-17 1 0 0,16-47 36 0 0,35-73 41 0 0,-27 61-46 0 0,-19 42-23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0T23:16:43.216"/>
    </inkml:context>
    <inkml:brush xml:id="br0">
      <inkml:brushProperty name="width" value="0.35" units="cm"/>
      <inkml:brushProperty name="height" value="0.35" units="cm"/>
      <inkml:brushProperty name="color" value="#E71224"/>
    </inkml:brush>
  </inkml:definitions>
  <inkml:trace contextRef="#ctx0" brushRef="#br0">91 1 896 0 0,'0'0'1193'0'0,"-4"0"-675"0"0,-21 7 1992 0 0,16 17-2250 0 0,1 1-1 0 0,1-1 1 0 0,2 1-1 0 0,0 0 0 0 0,2 1 1 0 0,-1 47-1 0 0,1-8-112 0 0,-7 152 120 0 0,3-38-76 0 0,10 176 32 0 0,6-267-149 0 0,-4-54 1 0 0,0 41 0 0 0,6-3 332 0 0,3-32 101 0 0,-1-31-216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5-10T23:16:47.508"/>
    </inkml:context>
    <inkml:brush xml:id="br0">
      <inkml:brushProperty name="width" value="0.35" units="cm"/>
      <inkml:brushProperty name="height" value="0.35" units="cm"/>
      <inkml:brushProperty name="color" value="#E71224"/>
    </inkml:brush>
  </inkml:definitions>
  <inkml:trace contextRef="#ctx0" brushRef="#br0">82 1 3616 0 0,'0'0'113'0'0,"-5"3"6"0"0,-55 43 6545 0 0,58-45-6617 0 0,1 0 1 0 0,-1 1-1 0 0,1-1 0 0 0,0 1 1 0 0,0-1-1 0 0,0 1 1 0 0,0-1-1 0 0,0 1 1 0 0,0 0-1 0 0,0 0 1 0 0,0-1-1 0 0,0 1 0 0 0,1 0 1 0 0,-1 0-1 0 0,1 0 1 0 0,0 0-1 0 0,-1 0 1 0 0,1 0-1 0 0,0 0 1 0 0,0 0-1 0 0,0 0 0 0 0,0 0 1 0 0,1 0-1 0 0,-1-1 1 0 0,0 1-1 0 0,1 0 1 0 0,-1 0-1 0 0,1 0 1 0 0,0 0-1 0 0,0-1 1 0 0,0 1-1 0 0,0 0 0 0 0,0 0 1 0 0,0-1-1 0 0,0 1 1 0 0,0-1-1 0 0,1 1 1 0 0,-1-1-1 0 0,0 0 1 0 0,4 3-1 0 0,6 4 48 0 0,1 0 0 0 0,1 0-1 0 0,0-1 1 0 0,0 0 0 0 0,0-1 0 0 0,22 6 0 0 0,-11-3 65 0 0,7 12 214 0 0,-15-8-189 0 0,19 6 253 0 0,-30-17-399 0 0,0 0 0 0 0,-1 0 1 0 0,1 1-1 0 0,-1-1 0 0 0,0 1 0 0 0,0 0 0 0 0,0 1 0 0 0,7 6 0 0 0,-7-7 10 0 0,0 0-1 0 0,0-1 1 0 0,0 1-1 0 0,0-1 1 0 0,1 0-1 0 0,8 3 1 0 0,-4-1 29 0 0,20 8 239 0 0,-26-11-287 0 0,1 1 1 0 0,0-1-1 0 0,-1 0 1 0 0,1 1 0 0 0,0-2-1 0 0,-1 1 1 0 0,1 0-1 0 0,0-1 1 0 0,7 0-1 0 0,-9 0 62 0 0,35-1 1172 0 0,-24-6-1199 0 0,-1 0 0 0 0,1-1 0 0 0,-1 0 0 0 0,-1-1 0 0 0,0-1 0 0 0,0 0 0 0 0,-1 0 0 0 0,18-23 0 0 0,22-22 85 0 0,62-40 174 0 0,-86 74-274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D95F-0F6E-3594-2BFF-EB82F6723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6FB83A1-3024-23A6-E141-139C69E604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3272EF5C-189C-F47D-00EB-BA182D627285}"/>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5" name="Footer Placeholder 4">
            <a:extLst>
              <a:ext uri="{FF2B5EF4-FFF2-40B4-BE49-F238E27FC236}">
                <a16:creationId xmlns:a16="http://schemas.microsoft.com/office/drawing/2014/main" id="{347F9535-D19B-27C7-013D-544F6A6CB6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3D9952-CC3F-A892-4C29-5F260CD96C25}"/>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969897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A0F8-C24F-39BB-7D1E-1FA06229D63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496B2CF-F154-0328-BE00-9EB3552986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10288F-A1D2-7D99-F6C9-A60A17DF90FE}"/>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5" name="Footer Placeholder 4">
            <a:extLst>
              <a:ext uri="{FF2B5EF4-FFF2-40B4-BE49-F238E27FC236}">
                <a16:creationId xmlns:a16="http://schemas.microsoft.com/office/drawing/2014/main" id="{D8197A5F-6872-D908-48BB-2A7B96C04BB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E2C327-91AA-C83A-949E-7ECDD51A2FA6}"/>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378376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CBAEE-6BD6-0968-464F-94DE997896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DFB9ACE-02F9-E112-1109-6BDFC0F962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75234B5-6B83-2A07-8D4C-ED9B74A841D4}"/>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5" name="Footer Placeholder 4">
            <a:extLst>
              <a:ext uri="{FF2B5EF4-FFF2-40B4-BE49-F238E27FC236}">
                <a16:creationId xmlns:a16="http://schemas.microsoft.com/office/drawing/2014/main" id="{A790B9F8-C65E-415C-8FB1-9D715A99F6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58E148-ADE7-A81F-CB3F-978BBCF4B7D6}"/>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62265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4C6A-CF30-8B5C-0C48-3164105BD02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DBA0989-ACA1-B39E-ECF3-5D848078C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8E8734-1710-4610-4548-B7A492AB88BB}"/>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5" name="Footer Placeholder 4">
            <a:extLst>
              <a:ext uri="{FF2B5EF4-FFF2-40B4-BE49-F238E27FC236}">
                <a16:creationId xmlns:a16="http://schemas.microsoft.com/office/drawing/2014/main" id="{23E48D6C-2FE4-1D31-86F7-DD34359DF8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310D242-4110-FB06-E163-BA0E76AD1CFD}"/>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4099619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089A-8AC2-EAC9-D9AE-24CF2813EC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A367599-768C-4763-B708-BB4C748D6D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40354C-A1CD-EC17-D052-31D434F4F66E}"/>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5" name="Footer Placeholder 4">
            <a:extLst>
              <a:ext uri="{FF2B5EF4-FFF2-40B4-BE49-F238E27FC236}">
                <a16:creationId xmlns:a16="http://schemas.microsoft.com/office/drawing/2014/main" id="{63EC5BF0-40A6-5DA6-010B-2E44D718B3D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4B723C8-39EA-A17A-0E4C-9B11E70EF898}"/>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372110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C521-8C29-2FF5-DE39-0374A0EB8EF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170A5CB-44CC-044E-A86A-B8641DB25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9265D79-1117-E0E5-759E-D10C545F71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062F09F-9592-058F-AB6B-D8CEB8F5FFC2}"/>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6" name="Footer Placeholder 5">
            <a:extLst>
              <a:ext uri="{FF2B5EF4-FFF2-40B4-BE49-F238E27FC236}">
                <a16:creationId xmlns:a16="http://schemas.microsoft.com/office/drawing/2014/main" id="{D22BAC12-AF95-DDFD-A4D6-E0155126C8E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9D369FC-FBB1-FEC2-07B9-C53F93E7B553}"/>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214475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39F8-F3FB-991E-BB84-1FE847C8CA4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526F6EC-7E3C-FF62-66BD-4B55E0DC13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EE991-0662-5FDC-A49E-AA4E8CF54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B2AEB6A-51CD-5ECC-0072-EB221345EE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DFCB4D-6072-82AD-22B7-BB746D3B5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C986C7E-E47E-65C5-261C-750EAB40D7ED}"/>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8" name="Footer Placeholder 7">
            <a:extLst>
              <a:ext uri="{FF2B5EF4-FFF2-40B4-BE49-F238E27FC236}">
                <a16:creationId xmlns:a16="http://schemas.microsoft.com/office/drawing/2014/main" id="{49BA110E-5A19-0D4B-27CA-6843AF90A67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92F55DF-6C61-0775-8E14-1CF491F871F2}"/>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355192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C8A4-ED79-3441-BC67-4CF225BFC2B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75CDFB14-6F37-A05A-7BB3-DA81E66C1CCF}"/>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4" name="Footer Placeholder 3">
            <a:extLst>
              <a:ext uri="{FF2B5EF4-FFF2-40B4-BE49-F238E27FC236}">
                <a16:creationId xmlns:a16="http://schemas.microsoft.com/office/drawing/2014/main" id="{9AF308CA-DAFB-7381-7D3A-2867CA87E78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3BBC5ED0-21A4-1AA9-B261-B6D9CCACA915}"/>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241472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E77781-32EE-2F09-63A5-5F951BAA944C}"/>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3" name="Footer Placeholder 2">
            <a:extLst>
              <a:ext uri="{FF2B5EF4-FFF2-40B4-BE49-F238E27FC236}">
                <a16:creationId xmlns:a16="http://schemas.microsoft.com/office/drawing/2014/main" id="{7A025240-B8BD-BBCC-EDB6-1EA0A540344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9FB53F7-1D91-AEED-315C-824A099A95B4}"/>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327651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BA13-FA7A-88F8-D0D3-A1E67EE12B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2B9372F-F4AE-755C-44AB-BD286F96C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1DB1382-B7D7-8476-C857-300F0A95FE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8C17B-BBC2-B960-403F-9BA24D886FC4}"/>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6" name="Footer Placeholder 5">
            <a:extLst>
              <a:ext uri="{FF2B5EF4-FFF2-40B4-BE49-F238E27FC236}">
                <a16:creationId xmlns:a16="http://schemas.microsoft.com/office/drawing/2014/main" id="{1F8921D8-B862-D5EB-1D67-99ECF15F447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A487BD2-999F-901B-9FB5-B3B59FB49664}"/>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1239371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172A-AB30-FC2B-F80C-E7F262F41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4F1AD43-88EB-7EBA-A5A1-0A2F085BB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0A3FFB7-78D4-73F0-EB2D-FCB265106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70DA3-ADC2-08C7-7526-ECB78728D08E}"/>
              </a:ext>
            </a:extLst>
          </p:cNvPr>
          <p:cNvSpPr>
            <a:spLocks noGrp="1"/>
          </p:cNvSpPr>
          <p:nvPr>
            <p:ph type="dt" sz="half" idx="10"/>
          </p:nvPr>
        </p:nvSpPr>
        <p:spPr/>
        <p:txBody>
          <a:bodyPr/>
          <a:lstStyle/>
          <a:p>
            <a:fld id="{C2C718B4-3AD7-46D0-98AA-1C4EC354C981}" type="datetimeFigureOut">
              <a:rPr lang="en-AU" smtClean="0"/>
              <a:t>11/05/2022</a:t>
            </a:fld>
            <a:endParaRPr lang="en-AU"/>
          </a:p>
        </p:txBody>
      </p:sp>
      <p:sp>
        <p:nvSpPr>
          <p:cNvPr id="6" name="Footer Placeholder 5">
            <a:extLst>
              <a:ext uri="{FF2B5EF4-FFF2-40B4-BE49-F238E27FC236}">
                <a16:creationId xmlns:a16="http://schemas.microsoft.com/office/drawing/2014/main" id="{E0BF1E48-20A0-05C9-636F-3AC73389661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1E28571-41FB-A9B8-FE8A-D82F77F6FCF7}"/>
              </a:ext>
            </a:extLst>
          </p:cNvPr>
          <p:cNvSpPr>
            <a:spLocks noGrp="1"/>
          </p:cNvSpPr>
          <p:nvPr>
            <p:ph type="sldNum" sz="quarter" idx="12"/>
          </p:nvPr>
        </p:nvSpPr>
        <p:spPr/>
        <p:txBody>
          <a:bodyPr/>
          <a:lstStyle/>
          <a:p>
            <a:fld id="{1CD38BAB-B8C6-4D4C-9820-02E09120B99A}" type="slidenum">
              <a:rPr lang="en-AU" smtClean="0"/>
              <a:t>‹#›</a:t>
            </a:fld>
            <a:endParaRPr lang="en-AU"/>
          </a:p>
        </p:txBody>
      </p:sp>
    </p:spTree>
    <p:extLst>
      <p:ext uri="{BB962C8B-B14F-4D97-AF65-F5344CB8AC3E}">
        <p14:creationId xmlns:p14="http://schemas.microsoft.com/office/powerpoint/2010/main" val="3893302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3DCC06-8A54-8BBB-C23D-21A6A04B8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7ECD9CB-065F-B909-9EBB-D78D2E3481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442EBEE-1CC7-48BB-52F1-155B5455B1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718B4-3AD7-46D0-98AA-1C4EC354C981}" type="datetimeFigureOut">
              <a:rPr lang="en-AU" smtClean="0"/>
              <a:t>11/05/2022</a:t>
            </a:fld>
            <a:endParaRPr lang="en-AU"/>
          </a:p>
        </p:txBody>
      </p:sp>
      <p:sp>
        <p:nvSpPr>
          <p:cNvPr id="5" name="Footer Placeholder 4">
            <a:extLst>
              <a:ext uri="{FF2B5EF4-FFF2-40B4-BE49-F238E27FC236}">
                <a16:creationId xmlns:a16="http://schemas.microsoft.com/office/drawing/2014/main" id="{CECEECEE-7AA8-4826-34B2-9D5D2E94D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240AB54F-5EAF-A656-A2DE-E93CA39EE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38BAB-B8C6-4D4C-9820-02E09120B99A}" type="slidenum">
              <a:rPr lang="en-AU" smtClean="0"/>
              <a:t>‹#›</a:t>
            </a:fld>
            <a:endParaRPr lang="en-AU"/>
          </a:p>
        </p:txBody>
      </p:sp>
    </p:spTree>
    <p:extLst>
      <p:ext uri="{BB962C8B-B14F-4D97-AF65-F5344CB8AC3E}">
        <p14:creationId xmlns:p14="http://schemas.microsoft.com/office/powerpoint/2010/main" val="3364940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7311-DEAD-AA35-3419-14E02C79105B}"/>
              </a:ext>
            </a:extLst>
          </p:cNvPr>
          <p:cNvSpPr>
            <a:spLocks noGrp="1"/>
          </p:cNvSpPr>
          <p:nvPr>
            <p:ph type="ctrTitle"/>
          </p:nvPr>
        </p:nvSpPr>
        <p:spPr/>
        <p:txBody>
          <a:bodyPr/>
          <a:lstStyle/>
          <a:p>
            <a:r>
              <a:rPr lang="en-US" altLang="zh-TW" dirty="0" err="1"/>
              <a:t>Mutilmodal</a:t>
            </a:r>
            <a:r>
              <a:rPr lang="en-US" altLang="zh-TW" dirty="0"/>
              <a:t> Abnormality Detection - Result</a:t>
            </a:r>
            <a:endParaRPr lang="en-AU" dirty="0"/>
          </a:p>
        </p:txBody>
      </p:sp>
      <p:sp>
        <p:nvSpPr>
          <p:cNvPr id="3" name="Subtitle 2">
            <a:extLst>
              <a:ext uri="{FF2B5EF4-FFF2-40B4-BE49-F238E27FC236}">
                <a16:creationId xmlns:a16="http://schemas.microsoft.com/office/drawing/2014/main" id="{7FB867A0-3617-47F4-A9E9-2F781BEADAD5}"/>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418035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48E3-FEB1-20DE-A3F0-2AAC99759800}"/>
              </a:ext>
            </a:extLst>
          </p:cNvPr>
          <p:cNvSpPr>
            <a:spLocks noGrp="1"/>
          </p:cNvSpPr>
          <p:nvPr>
            <p:ph type="title"/>
          </p:nvPr>
        </p:nvSpPr>
        <p:spPr/>
        <p:txBody>
          <a:bodyPr>
            <a:normAutofit/>
          </a:bodyPr>
          <a:lstStyle/>
          <a:p>
            <a:r>
              <a:rPr lang="en-AU" dirty="0"/>
              <a:t>1. Adding clinical data improves AP and AR.</a:t>
            </a:r>
          </a:p>
        </p:txBody>
      </p:sp>
      <p:pic>
        <p:nvPicPr>
          <p:cNvPr id="5" name="Picture 4">
            <a:extLst>
              <a:ext uri="{FF2B5EF4-FFF2-40B4-BE49-F238E27FC236}">
                <a16:creationId xmlns:a16="http://schemas.microsoft.com/office/drawing/2014/main" id="{FB5F3233-BECA-8B7A-01FD-8B88193AD4A7}"/>
              </a:ext>
            </a:extLst>
          </p:cNvPr>
          <p:cNvPicPr>
            <a:picLocks noChangeAspect="1"/>
          </p:cNvPicPr>
          <p:nvPr/>
        </p:nvPicPr>
        <p:blipFill>
          <a:blip r:embed="rId2"/>
          <a:stretch>
            <a:fillRect/>
          </a:stretch>
        </p:blipFill>
        <p:spPr>
          <a:xfrm>
            <a:off x="838200" y="1374748"/>
            <a:ext cx="10176435" cy="3286141"/>
          </a:xfrm>
          <a:prstGeom prst="rect">
            <a:avLst/>
          </a:prstGeom>
        </p:spPr>
      </p:pic>
      <p:sp>
        <p:nvSpPr>
          <p:cNvPr id="7" name="TextBox 6">
            <a:extLst>
              <a:ext uri="{FF2B5EF4-FFF2-40B4-BE49-F238E27FC236}">
                <a16:creationId xmlns:a16="http://schemas.microsoft.com/office/drawing/2014/main" id="{AE501900-D75C-B60F-2A1A-ACAB78DBD883}"/>
              </a:ext>
            </a:extLst>
          </p:cNvPr>
          <p:cNvSpPr txBox="1"/>
          <p:nvPr/>
        </p:nvSpPr>
        <p:spPr>
          <a:xfrm>
            <a:off x="1060316" y="5155660"/>
            <a:ext cx="9954320" cy="1200329"/>
          </a:xfrm>
          <a:prstGeom prst="rect">
            <a:avLst/>
          </a:prstGeom>
          <a:noFill/>
        </p:spPr>
        <p:txBody>
          <a:bodyPr wrap="square" rtlCol="0">
            <a:spAutoFit/>
          </a:bodyPr>
          <a:lstStyle/>
          <a:p>
            <a:pPr marL="285750" indent="-285750">
              <a:buFont typeface="Arial" panose="020B0604020202020204" pitchFamily="34" charset="0"/>
              <a:buChar char="•"/>
            </a:pPr>
            <a:r>
              <a:rPr lang="en-AU" b="1" dirty="0">
                <a:solidFill>
                  <a:srgbClr val="FF0000"/>
                </a:solidFill>
              </a:rPr>
              <a:t>3</a:t>
            </a:r>
            <a:r>
              <a:rPr lang="en-AU" dirty="0"/>
              <a:t> of the 5 diseases gain improvement on Average Precision (AP) when including clinical data. And the overall performance of CXR</a:t>
            </a:r>
            <a:r>
              <a:rPr lang="en-US" altLang="zh-TW" dirty="0"/>
              <a:t>+Clinical model</a:t>
            </a:r>
            <a:r>
              <a:rPr lang="en-AU" dirty="0"/>
              <a:t> is considerably better than the CXR model. </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err="1"/>
              <a:t>CXR+Clinical</a:t>
            </a:r>
            <a:r>
              <a:rPr lang="en-AU" dirty="0"/>
              <a:t> model has better Average Recall (AR) among all diseases . </a:t>
            </a:r>
          </a:p>
        </p:txBody>
      </p:sp>
    </p:spTree>
    <p:extLst>
      <p:ext uri="{BB962C8B-B14F-4D97-AF65-F5344CB8AC3E}">
        <p14:creationId xmlns:p14="http://schemas.microsoft.com/office/powerpoint/2010/main" val="198026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23A5-43B2-064C-3124-9A51AF4A60E3}"/>
              </a:ext>
            </a:extLst>
          </p:cNvPr>
          <p:cNvSpPr>
            <a:spLocks noGrp="1"/>
          </p:cNvSpPr>
          <p:nvPr>
            <p:ph type="title"/>
          </p:nvPr>
        </p:nvSpPr>
        <p:spPr/>
        <p:txBody>
          <a:bodyPr/>
          <a:lstStyle/>
          <a:p>
            <a:r>
              <a:rPr lang="en-US" dirty="0"/>
              <a:t>2. The </a:t>
            </a:r>
            <a:r>
              <a:rPr lang="en-US" dirty="0" err="1"/>
              <a:t>CXR+Clinical</a:t>
            </a:r>
            <a:r>
              <a:rPr lang="en-US" dirty="0"/>
              <a:t> can detect Consolidation better on validation dataset.</a:t>
            </a:r>
            <a:endParaRPr lang="en-AU" dirty="0"/>
          </a:p>
        </p:txBody>
      </p:sp>
      <p:pic>
        <p:nvPicPr>
          <p:cNvPr id="5" name="Picture 4">
            <a:extLst>
              <a:ext uri="{FF2B5EF4-FFF2-40B4-BE49-F238E27FC236}">
                <a16:creationId xmlns:a16="http://schemas.microsoft.com/office/drawing/2014/main" id="{CF35D615-ABCA-CAC5-E950-AD9BAD3E749D}"/>
              </a:ext>
            </a:extLst>
          </p:cNvPr>
          <p:cNvPicPr>
            <a:picLocks noChangeAspect="1"/>
          </p:cNvPicPr>
          <p:nvPr/>
        </p:nvPicPr>
        <p:blipFill>
          <a:blip r:embed="rId2"/>
          <a:stretch>
            <a:fillRect/>
          </a:stretch>
        </p:blipFill>
        <p:spPr>
          <a:xfrm>
            <a:off x="753642" y="1768509"/>
            <a:ext cx="10416702" cy="2960536"/>
          </a:xfrm>
          <a:prstGeom prst="rect">
            <a:avLst/>
          </a:prstGeom>
        </p:spPr>
      </p:pic>
      <p:sp>
        <p:nvSpPr>
          <p:cNvPr id="9" name="TextBox 8">
            <a:extLst>
              <a:ext uri="{FF2B5EF4-FFF2-40B4-BE49-F238E27FC236}">
                <a16:creationId xmlns:a16="http://schemas.microsoft.com/office/drawing/2014/main" id="{52BB08CF-9404-BE61-BBF2-267ED06AA229}"/>
              </a:ext>
            </a:extLst>
          </p:cNvPr>
          <p:cNvSpPr txBox="1"/>
          <p:nvPr/>
        </p:nvSpPr>
        <p:spPr>
          <a:xfrm>
            <a:off x="930165" y="4806866"/>
            <a:ext cx="10766409" cy="923330"/>
          </a:xfrm>
          <a:prstGeom prst="rect">
            <a:avLst/>
          </a:prstGeom>
          <a:noFill/>
        </p:spPr>
        <p:txBody>
          <a:bodyPr wrap="none" rtlCol="0">
            <a:spAutoFit/>
          </a:bodyPr>
          <a:lstStyle/>
          <a:p>
            <a:r>
              <a:rPr lang="en-US" dirty="0"/>
              <a:t>The only disease with obvious performance drop on both validation and test sets is “</a:t>
            </a:r>
            <a:r>
              <a:rPr lang="en-US" i="1" dirty="0"/>
              <a:t>Enlarged cardiac silhouette</a:t>
            </a:r>
            <a:r>
              <a:rPr lang="en-US" dirty="0"/>
              <a:t>”.</a:t>
            </a:r>
          </a:p>
          <a:p>
            <a:endParaRPr lang="en-US" dirty="0"/>
          </a:p>
          <a:p>
            <a:r>
              <a:rPr lang="en-US" dirty="0">
                <a:solidFill>
                  <a:srgbClr val="FF0000"/>
                </a:solidFill>
              </a:rPr>
              <a:t>But why? </a:t>
            </a:r>
            <a:r>
              <a:rPr lang="en-US" dirty="0"/>
              <a:t>Can radiologists help us to justify this?</a:t>
            </a:r>
            <a:endParaRPr lang="en-AU" dirty="0"/>
          </a:p>
        </p:txBody>
      </p:sp>
    </p:spTree>
    <p:extLst>
      <p:ext uri="{BB962C8B-B14F-4D97-AF65-F5344CB8AC3E}">
        <p14:creationId xmlns:p14="http://schemas.microsoft.com/office/powerpoint/2010/main" val="2012573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A91EC3-9B6C-5F9B-E328-86E82A3F2BAF}"/>
              </a:ext>
            </a:extLst>
          </p:cNvPr>
          <p:cNvSpPr>
            <a:spLocks noGrp="1"/>
          </p:cNvSpPr>
          <p:nvPr>
            <p:ph type="title"/>
          </p:nvPr>
        </p:nvSpPr>
        <p:spPr>
          <a:xfrm>
            <a:off x="1051560" y="586822"/>
            <a:ext cx="3657600" cy="1645920"/>
          </a:xfrm>
        </p:spPr>
        <p:txBody>
          <a:bodyPr>
            <a:normAutofit/>
          </a:bodyPr>
          <a:lstStyle/>
          <a:p>
            <a:r>
              <a:rPr lang="en-AU" sz="3200"/>
              <a:t>2. Adding clinical data improves generalisation.</a:t>
            </a:r>
          </a:p>
        </p:txBody>
      </p:sp>
      <p:sp>
        <p:nvSpPr>
          <p:cNvPr id="18" name="Rectangle 1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A21A9D53-411A-1D51-6E73-FC866BA87F7E}"/>
              </a:ext>
            </a:extLst>
          </p:cNvPr>
          <p:cNvSpPr>
            <a:spLocks noGrp="1"/>
          </p:cNvSpPr>
          <p:nvPr>
            <p:ph idx="1"/>
          </p:nvPr>
        </p:nvSpPr>
        <p:spPr>
          <a:xfrm>
            <a:off x="5250106" y="586822"/>
            <a:ext cx="6106742" cy="1645920"/>
          </a:xfrm>
        </p:spPr>
        <p:txBody>
          <a:bodyPr anchor="ctr">
            <a:normAutofit/>
          </a:bodyPr>
          <a:lstStyle/>
          <a:p>
            <a:r>
              <a:rPr lang="en-US" sz="1800" dirty="0"/>
              <a:t>The </a:t>
            </a:r>
            <a:r>
              <a:rPr lang="en-US" sz="1800" dirty="0" err="1"/>
              <a:t>CXR+Clinical</a:t>
            </a:r>
            <a:r>
              <a:rPr lang="en-US" sz="1800" dirty="0"/>
              <a:t> model doesn’t have performance drop on validation and test sets. They’re actually have better performance compared to training set.</a:t>
            </a:r>
          </a:p>
          <a:p>
            <a:r>
              <a:rPr lang="en-US" sz="1800" dirty="0"/>
              <a:t>(Note: the early stop strategy is applied to obtain these models, so they both are great in terms of generalization.)</a:t>
            </a:r>
          </a:p>
        </p:txBody>
      </p:sp>
      <p:pic>
        <p:nvPicPr>
          <p:cNvPr id="5" name="Content Placeholder 4" descr="Chart, line chart&#10;&#10;Description automatically generated">
            <a:extLst>
              <a:ext uri="{FF2B5EF4-FFF2-40B4-BE49-F238E27FC236}">
                <a16:creationId xmlns:a16="http://schemas.microsoft.com/office/drawing/2014/main" id="{47697AE3-FF35-65B2-6C1D-93B774C37C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304" y="2729397"/>
            <a:ext cx="5180466" cy="3483864"/>
          </a:xfrm>
          <a:prstGeom prst="rect">
            <a:avLst/>
          </a:prstGeom>
        </p:spPr>
      </p:pic>
      <p:pic>
        <p:nvPicPr>
          <p:cNvPr id="7" name="Picture 6" descr="Chart, line chart&#10;&#10;Description automatically generated">
            <a:extLst>
              <a:ext uri="{FF2B5EF4-FFF2-40B4-BE49-F238E27FC236}">
                <a16:creationId xmlns:a16="http://schemas.microsoft.com/office/drawing/2014/main" id="{302A0472-74AB-8AF2-89BE-116494EF4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0089" y="2729397"/>
            <a:ext cx="5180466" cy="3483864"/>
          </a:xfrm>
          <a:prstGeom prst="rect">
            <a:avLst/>
          </a:prstGeom>
        </p:spPr>
      </p:pic>
    </p:spTree>
    <p:extLst>
      <p:ext uri="{BB962C8B-B14F-4D97-AF65-F5344CB8AC3E}">
        <p14:creationId xmlns:p14="http://schemas.microsoft.com/office/powerpoint/2010/main" val="58432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54FFA-18F2-A60A-B97E-48B44E823CBF}"/>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dirty="0">
                <a:solidFill>
                  <a:srgbClr val="FFFFFF"/>
                </a:solidFill>
              </a:rPr>
              <a:t>3. Training graphs show the same behavior.</a:t>
            </a:r>
          </a:p>
        </p:txBody>
      </p:sp>
      <p:cxnSp>
        <p:nvCxnSpPr>
          <p:cNvPr id="14"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graphical user interface&#10;&#10;Description automatically generated">
            <a:extLst>
              <a:ext uri="{FF2B5EF4-FFF2-40B4-BE49-F238E27FC236}">
                <a16:creationId xmlns:a16="http://schemas.microsoft.com/office/drawing/2014/main" id="{46D8EACA-7534-B3A6-1800-DF92A1548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692" y="2426818"/>
            <a:ext cx="3947666" cy="3997637"/>
          </a:xfrm>
          <a:prstGeom prst="rect">
            <a:avLst/>
          </a:prstGeom>
        </p:spPr>
      </p:pic>
      <p:cxnSp>
        <p:nvCxnSpPr>
          <p:cNvPr id="16" name="Straight Connector 1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 whiteboard&#10;&#10;Description automatically generated">
            <a:extLst>
              <a:ext uri="{FF2B5EF4-FFF2-40B4-BE49-F238E27FC236}">
                <a16:creationId xmlns:a16="http://schemas.microsoft.com/office/drawing/2014/main" id="{3F7ABC2D-B34A-CE86-D3AE-62D8A98A30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179210" y="2426818"/>
            <a:ext cx="3987643" cy="3997637"/>
          </a:xfrm>
          <a:prstGeom prst="rect">
            <a:avLst/>
          </a:prstGeom>
        </p:spPr>
      </p:pic>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CA7A0B33-6CAC-29F4-2C9D-984E10240A5D}"/>
                  </a:ext>
                </a:extLst>
              </p14:cNvPr>
              <p14:cNvContentPartPr/>
              <p14:nvPr/>
            </p14:nvContentPartPr>
            <p14:xfrm>
              <a:off x="2932062" y="2203721"/>
              <a:ext cx="16920" cy="511200"/>
            </p14:xfrm>
          </p:contentPart>
        </mc:Choice>
        <mc:Fallback>
          <p:pic>
            <p:nvPicPr>
              <p:cNvPr id="10" name="Ink 9">
                <a:extLst>
                  <a:ext uri="{FF2B5EF4-FFF2-40B4-BE49-F238E27FC236}">
                    <a16:creationId xmlns:a16="http://schemas.microsoft.com/office/drawing/2014/main" id="{CA7A0B33-6CAC-29F4-2C9D-984E10240A5D}"/>
                  </a:ext>
                </a:extLst>
              </p:cNvPr>
              <p:cNvPicPr/>
              <p:nvPr/>
            </p:nvPicPr>
            <p:blipFill>
              <a:blip r:embed="rId5"/>
              <a:stretch>
                <a:fillRect/>
              </a:stretch>
            </p:blipFill>
            <p:spPr>
              <a:xfrm>
                <a:off x="2869422" y="2141081"/>
                <a:ext cx="142560" cy="636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B448A068-6CB0-6964-00E5-3CD95E708A81}"/>
                  </a:ext>
                </a:extLst>
              </p14:cNvPr>
              <p14:cNvContentPartPr/>
              <p14:nvPr/>
            </p14:nvContentPartPr>
            <p14:xfrm>
              <a:off x="2790942" y="2477321"/>
              <a:ext cx="288360" cy="258480"/>
            </p14:xfrm>
          </p:contentPart>
        </mc:Choice>
        <mc:Fallback>
          <p:pic>
            <p:nvPicPr>
              <p:cNvPr id="15" name="Ink 14">
                <a:extLst>
                  <a:ext uri="{FF2B5EF4-FFF2-40B4-BE49-F238E27FC236}">
                    <a16:creationId xmlns:a16="http://schemas.microsoft.com/office/drawing/2014/main" id="{B448A068-6CB0-6964-00E5-3CD95E708A81}"/>
                  </a:ext>
                </a:extLst>
              </p:cNvPr>
              <p:cNvPicPr/>
              <p:nvPr/>
            </p:nvPicPr>
            <p:blipFill>
              <a:blip r:embed="rId7"/>
              <a:stretch>
                <a:fillRect/>
              </a:stretch>
            </p:blipFill>
            <p:spPr>
              <a:xfrm>
                <a:off x="2727942" y="2414681"/>
                <a:ext cx="41400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 name="Ink 16">
                <a:extLst>
                  <a:ext uri="{FF2B5EF4-FFF2-40B4-BE49-F238E27FC236}">
                    <a16:creationId xmlns:a16="http://schemas.microsoft.com/office/drawing/2014/main" id="{E18F8E53-0EAF-4CE4-26AA-EA8FA8AB0057}"/>
                  </a:ext>
                </a:extLst>
              </p14:cNvPr>
              <p14:cNvContentPartPr/>
              <p14:nvPr/>
            </p14:nvContentPartPr>
            <p14:xfrm>
              <a:off x="8685942" y="2214161"/>
              <a:ext cx="33120" cy="491400"/>
            </p14:xfrm>
          </p:contentPart>
        </mc:Choice>
        <mc:Fallback>
          <p:pic>
            <p:nvPicPr>
              <p:cNvPr id="17" name="Ink 16">
                <a:extLst>
                  <a:ext uri="{FF2B5EF4-FFF2-40B4-BE49-F238E27FC236}">
                    <a16:creationId xmlns:a16="http://schemas.microsoft.com/office/drawing/2014/main" id="{E18F8E53-0EAF-4CE4-26AA-EA8FA8AB0057}"/>
                  </a:ext>
                </a:extLst>
              </p:cNvPr>
              <p:cNvPicPr/>
              <p:nvPr/>
            </p:nvPicPr>
            <p:blipFill>
              <a:blip r:embed="rId9"/>
              <a:stretch>
                <a:fillRect/>
              </a:stretch>
            </p:blipFill>
            <p:spPr>
              <a:xfrm>
                <a:off x="8623302" y="2151521"/>
                <a:ext cx="158760" cy="61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75DF288A-CECC-7ED7-A5EE-275C90BD8AF8}"/>
                  </a:ext>
                </a:extLst>
              </p14:cNvPr>
              <p14:cNvContentPartPr/>
              <p14:nvPr/>
            </p14:nvContentPartPr>
            <p14:xfrm>
              <a:off x="8541582" y="2669921"/>
              <a:ext cx="270360" cy="113760"/>
            </p14:xfrm>
          </p:contentPart>
        </mc:Choice>
        <mc:Fallback>
          <p:pic>
            <p:nvPicPr>
              <p:cNvPr id="20" name="Ink 19">
                <a:extLst>
                  <a:ext uri="{FF2B5EF4-FFF2-40B4-BE49-F238E27FC236}">
                    <a16:creationId xmlns:a16="http://schemas.microsoft.com/office/drawing/2014/main" id="{75DF288A-CECC-7ED7-A5EE-275C90BD8AF8}"/>
                  </a:ext>
                </a:extLst>
              </p:cNvPr>
              <p:cNvPicPr/>
              <p:nvPr/>
            </p:nvPicPr>
            <p:blipFill>
              <a:blip r:embed="rId11"/>
              <a:stretch>
                <a:fillRect/>
              </a:stretch>
            </p:blipFill>
            <p:spPr>
              <a:xfrm>
                <a:off x="8478582" y="2607281"/>
                <a:ext cx="396000" cy="239400"/>
              </a:xfrm>
              <a:prstGeom prst="rect">
                <a:avLst/>
              </a:prstGeom>
            </p:spPr>
          </p:pic>
        </mc:Fallback>
      </mc:AlternateContent>
      <p:sp>
        <p:nvSpPr>
          <p:cNvPr id="21" name="TextBox 20">
            <a:extLst>
              <a:ext uri="{FF2B5EF4-FFF2-40B4-BE49-F238E27FC236}">
                <a16:creationId xmlns:a16="http://schemas.microsoft.com/office/drawing/2014/main" id="{75B4E283-45C5-0F9B-E516-AFBC88D992A9}"/>
              </a:ext>
            </a:extLst>
          </p:cNvPr>
          <p:cNvSpPr txBox="1"/>
          <p:nvPr/>
        </p:nvSpPr>
        <p:spPr>
          <a:xfrm>
            <a:off x="8186289" y="1721726"/>
            <a:ext cx="1251305" cy="369332"/>
          </a:xfrm>
          <a:prstGeom prst="rect">
            <a:avLst/>
          </a:prstGeom>
          <a:noFill/>
        </p:spPr>
        <p:txBody>
          <a:bodyPr wrap="none" rtlCol="0">
            <a:spAutoFit/>
          </a:bodyPr>
          <a:lstStyle/>
          <a:p>
            <a:r>
              <a:rPr lang="en-US" dirty="0">
                <a:solidFill>
                  <a:srgbClr val="FF0000"/>
                </a:solidFill>
              </a:rPr>
              <a:t>Best Model</a:t>
            </a:r>
            <a:endParaRPr lang="en-AU" dirty="0">
              <a:solidFill>
                <a:srgbClr val="FF0000"/>
              </a:solidFill>
            </a:endParaRPr>
          </a:p>
        </p:txBody>
      </p:sp>
      <p:sp>
        <p:nvSpPr>
          <p:cNvPr id="22" name="TextBox 21">
            <a:extLst>
              <a:ext uri="{FF2B5EF4-FFF2-40B4-BE49-F238E27FC236}">
                <a16:creationId xmlns:a16="http://schemas.microsoft.com/office/drawing/2014/main" id="{A266F010-A5A7-34F6-1D1C-F13B1503716E}"/>
              </a:ext>
            </a:extLst>
          </p:cNvPr>
          <p:cNvSpPr txBox="1"/>
          <p:nvPr/>
        </p:nvSpPr>
        <p:spPr>
          <a:xfrm>
            <a:off x="2306409" y="1721726"/>
            <a:ext cx="1251305" cy="369332"/>
          </a:xfrm>
          <a:prstGeom prst="rect">
            <a:avLst/>
          </a:prstGeom>
          <a:noFill/>
        </p:spPr>
        <p:txBody>
          <a:bodyPr wrap="none" rtlCol="0">
            <a:spAutoFit/>
          </a:bodyPr>
          <a:lstStyle/>
          <a:p>
            <a:r>
              <a:rPr lang="en-US" dirty="0">
                <a:solidFill>
                  <a:srgbClr val="FF0000"/>
                </a:solidFill>
              </a:rPr>
              <a:t>Best Model</a:t>
            </a:r>
            <a:endParaRPr lang="en-AU" dirty="0">
              <a:solidFill>
                <a:srgbClr val="FF0000"/>
              </a:solidFill>
            </a:endParaRPr>
          </a:p>
        </p:txBody>
      </p:sp>
      <p:sp>
        <p:nvSpPr>
          <p:cNvPr id="23" name="TextBox 22">
            <a:extLst>
              <a:ext uri="{FF2B5EF4-FFF2-40B4-BE49-F238E27FC236}">
                <a16:creationId xmlns:a16="http://schemas.microsoft.com/office/drawing/2014/main" id="{18244998-94BB-1235-2B27-66F8EED20CEC}"/>
              </a:ext>
            </a:extLst>
          </p:cNvPr>
          <p:cNvSpPr txBox="1"/>
          <p:nvPr/>
        </p:nvSpPr>
        <p:spPr>
          <a:xfrm>
            <a:off x="3557714" y="6392960"/>
            <a:ext cx="2731261" cy="369332"/>
          </a:xfrm>
          <a:prstGeom prst="rect">
            <a:avLst/>
          </a:prstGeom>
          <a:noFill/>
        </p:spPr>
        <p:txBody>
          <a:bodyPr wrap="none" rtlCol="0">
            <a:spAutoFit/>
          </a:bodyPr>
          <a:lstStyle/>
          <a:p>
            <a:r>
              <a:rPr lang="en-US" dirty="0"/>
              <a:t>Shows underfitting initially.</a:t>
            </a:r>
            <a:endParaRPr lang="en-AU" dirty="0"/>
          </a:p>
        </p:txBody>
      </p:sp>
    </p:spTree>
    <p:extLst>
      <p:ext uri="{BB962C8B-B14F-4D97-AF65-F5344CB8AC3E}">
        <p14:creationId xmlns:p14="http://schemas.microsoft.com/office/powerpoint/2010/main" val="3002195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1C6F6-1475-86A9-EED6-E4D471891048}"/>
              </a:ext>
            </a:extLst>
          </p:cNvPr>
          <p:cNvSpPr>
            <a:spLocks noGrp="1"/>
          </p:cNvSpPr>
          <p:nvPr>
            <p:ph type="title"/>
          </p:nvPr>
        </p:nvSpPr>
        <p:spPr/>
        <p:txBody>
          <a:bodyPr/>
          <a:lstStyle/>
          <a:p>
            <a:r>
              <a:rPr lang="en-US" dirty="0" err="1"/>
              <a:t>IoBB</a:t>
            </a:r>
            <a:r>
              <a:rPr lang="en-US" dirty="0"/>
              <a:t> threshold and Score threshold.</a:t>
            </a:r>
            <a:endParaRPr lang="en-AU" dirty="0"/>
          </a:p>
        </p:txBody>
      </p:sp>
      <p:sp>
        <p:nvSpPr>
          <p:cNvPr id="3" name="Content Placeholder 2">
            <a:extLst>
              <a:ext uri="{FF2B5EF4-FFF2-40B4-BE49-F238E27FC236}">
                <a16:creationId xmlns:a16="http://schemas.microsoft.com/office/drawing/2014/main" id="{B5F3F59D-70EC-7927-63CA-DFF9A1224829}"/>
              </a:ext>
            </a:extLst>
          </p:cNvPr>
          <p:cNvSpPr>
            <a:spLocks noGrp="1"/>
          </p:cNvSpPr>
          <p:nvPr>
            <p:ph idx="1"/>
          </p:nvPr>
        </p:nvSpPr>
        <p:spPr>
          <a:xfrm>
            <a:off x="830317" y="1849274"/>
            <a:ext cx="10515600" cy="4351338"/>
          </a:xfrm>
        </p:spPr>
        <p:txBody>
          <a:bodyPr>
            <a:normAutofit fontScale="92500" lnSpcReduction="20000"/>
          </a:bodyPr>
          <a:lstStyle/>
          <a:p>
            <a:r>
              <a:rPr lang="en-US" dirty="0"/>
              <a:t>We have two changeable thresholds in this work, </a:t>
            </a:r>
            <a:r>
              <a:rPr lang="en-US" b="1" i="1" dirty="0" err="1"/>
              <a:t>IoBB</a:t>
            </a:r>
            <a:r>
              <a:rPr lang="en-US" b="1" i="1" dirty="0"/>
              <a:t> threshold </a:t>
            </a:r>
            <a:r>
              <a:rPr lang="en-US" dirty="0"/>
              <a:t>and </a:t>
            </a:r>
            <a:r>
              <a:rPr lang="en-US" b="1" i="1" dirty="0"/>
              <a:t>score threshold</a:t>
            </a:r>
            <a:r>
              <a:rPr lang="en-US" dirty="0"/>
              <a:t>. </a:t>
            </a:r>
          </a:p>
          <a:p>
            <a:r>
              <a:rPr lang="en-US" dirty="0"/>
              <a:t>The </a:t>
            </a:r>
            <a:r>
              <a:rPr lang="en-US" b="1" i="1" dirty="0" err="1"/>
              <a:t>IoBB</a:t>
            </a:r>
            <a:r>
              <a:rPr lang="en-US" b="1" i="1" dirty="0"/>
              <a:t> threshold </a:t>
            </a:r>
            <a:r>
              <a:rPr lang="en-US" dirty="0"/>
              <a:t>is used for determine whether a prediction meet the label properly. (has enough overlapping between prediction and ground truth.)</a:t>
            </a:r>
          </a:p>
          <a:p>
            <a:r>
              <a:rPr lang="en-US" dirty="0"/>
              <a:t>The </a:t>
            </a:r>
            <a:r>
              <a:rPr lang="en-US" b="1" i="1" dirty="0"/>
              <a:t>score </a:t>
            </a:r>
            <a:r>
              <a:rPr lang="en-US" dirty="0"/>
              <a:t>is a predicted value from model. It tells how confident the model is about the prediction. The value is between 0 and 1. A higher value means the model has more confidence on this certain prediction. The </a:t>
            </a:r>
            <a:r>
              <a:rPr lang="en-US" b="1" i="1" dirty="0"/>
              <a:t>score threshold </a:t>
            </a:r>
            <a:r>
              <a:rPr lang="en-US" dirty="0"/>
              <a:t>is then used to help us filtering out the predictions with small score value. Then default value for Mask RCNN is 0.05, but it will still have too much noise if we want to generate the bounding boxes for visualization. 0.1 seems to be a better value, with only small performance drop.</a:t>
            </a:r>
          </a:p>
        </p:txBody>
      </p:sp>
    </p:spTree>
    <p:extLst>
      <p:ext uri="{BB962C8B-B14F-4D97-AF65-F5344CB8AC3E}">
        <p14:creationId xmlns:p14="http://schemas.microsoft.com/office/powerpoint/2010/main" val="35315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290A9-32F1-1033-C02E-ABF2A572919A}"/>
              </a:ext>
            </a:extLst>
          </p:cNvPr>
          <p:cNvSpPr>
            <a:spLocks noGrp="1"/>
          </p:cNvSpPr>
          <p:nvPr>
            <p:ph type="title"/>
          </p:nvPr>
        </p:nvSpPr>
        <p:spPr>
          <a:xfrm>
            <a:off x="95390" y="99237"/>
            <a:ext cx="6358749" cy="480468"/>
          </a:xfrm>
        </p:spPr>
        <p:txBody>
          <a:bodyPr vert="horz" lIns="91440" tIns="45720" rIns="91440" bIns="45720" rtlCol="0" anchor="b">
            <a:normAutofit fontScale="90000"/>
          </a:bodyPr>
          <a:lstStyle/>
          <a:p>
            <a:r>
              <a:rPr lang="en-US" sz="2400" dirty="0"/>
              <a:t>3. Adding clinical data improves score. (confidence)</a:t>
            </a:r>
            <a:endParaRPr lang="en-US" sz="4300" dirty="0"/>
          </a:p>
        </p:txBody>
      </p:sp>
      <p:grpSp>
        <p:nvGrpSpPr>
          <p:cNvPr id="21" name="Group 2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2" name="Straight Connector 2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Graphical user interface&#10;&#10;Description automatically generated">
            <a:extLst>
              <a:ext uri="{FF2B5EF4-FFF2-40B4-BE49-F238E27FC236}">
                <a16:creationId xmlns:a16="http://schemas.microsoft.com/office/drawing/2014/main" id="{E6C94098-5ADD-CF11-63C5-64C75449D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5081" y="1194552"/>
            <a:ext cx="3383280" cy="4603101"/>
          </a:xfrm>
          <a:prstGeom prst="rect">
            <a:avLst/>
          </a:prstGeom>
        </p:spPr>
      </p:pic>
      <p:pic>
        <p:nvPicPr>
          <p:cNvPr id="14" name="Picture 13" descr="Graphical user interface&#10;&#10;Description automatically generated">
            <a:extLst>
              <a:ext uri="{FF2B5EF4-FFF2-40B4-BE49-F238E27FC236}">
                <a16:creationId xmlns:a16="http://schemas.microsoft.com/office/drawing/2014/main" id="{9E80F31F-F196-0238-5A87-9D434DB726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57" y="1217800"/>
            <a:ext cx="3383280" cy="4556605"/>
          </a:xfrm>
          <a:prstGeom prst="rect">
            <a:avLst/>
          </a:prstGeom>
        </p:spPr>
      </p:pic>
      <p:sp>
        <p:nvSpPr>
          <p:cNvPr id="15" name="TextBox 14">
            <a:extLst>
              <a:ext uri="{FF2B5EF4-FFF2-40B4-BE49-F238E27FC236}">
                <a16:creationId xmlns:a16="http://schemas.microsoft.com/office/drawing/2014/main" id="{10A0AE72-F641-11FD-54B4-16F880F69566}"/>
              </a:ext>
            </a:extLst>
          </p:cNvPr>
          <p:cNvSpPr txBox="1"/>
          <p:nvPr/>
        </p:nvSpPr>
        <p:spPr>
          <a:xfrm>
            <a:off x="329184" y="678942"/>
            <a:ext cx="3320049" cy="5909310"/>
          </a:xfrm>
          <a:prstGeom prst="rect">
            <a:avLst/>
          </a:prstGeom>
          <a:noFill/>
        </p:spPr>
        <p:txBody>
          <a:bodyPr wrap="square" rtlCol="0">
            <a:spAutoFit/>
          </a:bodyPr>
          <a:lstStyle/>
          <a:p>
            <a:r>
              <a:rPr lang="en-US" dirty="0"/>
              <a:t>The three charts on the left-hand side are the performance on training, validation and test set when using </a:t>
            </a:r>
            <a:r>
              <a:rPr lang="en-US" dirty="0" err="1"/>
              <a:t>score_thrs</a:t>
            </a:r>
            <a:r>
              <a:rPr lang="en-US" dirty="0"/>
              <a:t>=0.05. And the graph on right-hand side was generated using </a:t>
            </a:r>
            <a:r>
              <a:rPr lang="en-US" dirty="0" err="1"/>
              <a:t>score_thrs</a:t>
            </a:r>
            <a:r>
              <a:rPr lang="en-US" dirty="0"/>
              <a:t>=0.3.</a:t>
            </a:r>
          </a:p>
          <a:p>
            <a:endParaRPr lang="en-US" dirty="0"/>
          </a:p>
          <a:p>
            <a:r>
              <a:rPr lang="en-US" dirty="0"/>
              <a:t>The purple line and cyan line represents </a:t>
            </a:r>
            <a:r>
              <a:rPr lang="en-US" dirty="0" err="1"/>
              <a:t>CXR+clinical</a:t>
            </a:r>
            <a:r>
              <a:rPr lang="en-US" dirty="0"/>
              <a:t> model and CXR model respectively.</a:t>
            </a:r>
          </a:p>
          <a:p>
            <a:endParaRPr lang="en-US" dirty="0"/>
          </a:p>
          <a:p>
            <a:r>
              <a:rPr lang="en-US" dirty="0"/>
              <a:t>By comparing these two graphs, we notice the purple line is much higher than the cyan line when </a:t>
            </a:r>
            <a:r>
              <a:rPr lang="en-US" dirty="0" err="1"/>
              <a:t>score_thrs</a:t>
            </a:r>
            <a:r>
              <a:rPr lang="en-US" dirty="0"/>
              <a:t> = 0.3. In the training graph, the performance of </a:t>
            </a:r>
            <a:r>
              <a:rPr lang="en-US" dirty="0" err="1"/>
              <a:t>CXR+Clincal</a:t>
            </a:r>
            <a:r>
              <a:rPr lang="en-US" dirty="0"/>
              <a:t> are even better than the CXR model, which means </a:t>
            </a:r>
            <a:r>
              <a:rPr lang="en-US" b="1" i="1" dirty="0"/>
              <a:t>the </a:t>
            </a:r>
            <a:r>
              <a:rPr lang="en-US" b="1" i="1" dirty="0" err="1"/>
              <a:t>CXR+Clinical</a:t>
            </a:r>
            <a:r>
              <a:rPr lang="en-US" b="1" i="1" dirty="0"/>
              <a:t> has more confidence (score) when it suspects an abnormality.</a:t>
            </a:r>
          </a:p>
        </p:txBody>
      </p:sp>
      <p:sp>
        <p:nvSpPr>
          <p:cNvPr id="16" name="TextBox 15">
            <a:extLst>
              <a:ext uri="{FF2B5EF4-FFF2-40B4-BE49-F238E27FC236}">
                <a16:creationId xmlns:a16="http://schemas.microsoft.com/office/drawing/2014/main" id="{AB7873A9-1CB6-B0AB-A316-9A4935D65B86}"/>
              </a:ext>
            </a:extLst>
          </p:cNvPr>
          <p:cNvSpPr txBox="1"/>
          <p:nvPr/>
        </p:nvSpPr>
        <p:spPr>
          <a:xfrm>
            <a:off x="4919327" y="875681"/>
            <a:ext cx="1794787" cy="369332"/>
          </a:xfrm>
          <a:prstGeom prst="rect">
            <a:avLst/>
          </a:prstGeom>
          <a:noFill/>
        </p:spPr>
        <p:txBody>
          <a:bodyPr wrap="none" rtlCol="0">
            <a:spAutoFit/>
          </a:bodyPr>
          <a:lstStyle/>
          <a:p>
            <a:r>
              <a:rPr lang="en-US" dirty="0" err="1"/>
              <a:t>score_thrs</a:t>
            </a:r>
            <a:r>
              <a:rPr lang="en-US" dirty="0"/>
              <a:t> = 0.05</a:t>
            </a:r>
            <a:endParaRPr lang="en-AU" dirty="0"/>
          </a:p>
        </p:txBody>
      </p:sp>
      <p:sp>
        <p:nvSpPr>
          <p:cNvPr id="30" name="TextBox 29">
            <a:extLst>
              <a:ext uri="{FF2B5EF4-FFF2-40B4-BE49-F238E27FC236}">
                <a16:creationId xmlns:a16="http://schemas.microsoft.com/office/drawing/2014/main" id="{A43C8529-8A9D-2A60-FA42-FCC7F5F0FD7D}"/>
              </a:ext>
            </a:extLst>
          </p:cNvPr>
          <p:cNvSpPr txBox="1"/>
          <p:nvPr/>
        </p:nvSpPr>
        <p:spPr>
          <a:xfrm>
            <a:off x="8665113" y="825220"/>
            <a:ext cx="1677767" cy="369332"/>
          </a:xfrm>
          <a:prstGeom prst="rect">
            <a:avLst/>
          </a:prstGeom>
          <a:noFill/>
        </p:spPr>
        <p:txBody>
          <a:bodyPr wrap="none" rtlCol="0">
            <a:spAutoFit/>
          </a:bodyPr>
          <a:lstStyle/>
          <a:p>
            <a:r>
              <a:rPr lang="en-US" dirty="0" err="1"/>
              <a:t>score_thrs</a:t>
            </a:r>
            <a:r>
              <a:rPr lang="en-US" dirty="0"/>
              <a:t> = 0.3</a:t>
            </a:r>
            <a:endParaRPr lang="en-AU" dirty="0"/>
          </a:p>
        </p:txBody>
      </p:sp>
    </p:spTree>
    <p:extLst>
      <p:ext uri="{BB962C8B-B14F-4D97-AF65-F5344CB8AC3E}">
        <p14:creationId xmlns:p14="http://schemas.microsoft.com/office/powerpoint/2010/main" val="2379479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24CE-D4C3-0772-D123-D087D8190F59}"/>
              </a:ext>
            </a:extLst>
          </p:cNvPr>
          <p:cNvSpPr>
            <a:spLocks noGrp="1"/>
          </p:cNvSpPr>
          <p:nvPr>
            <p:ph type="title"/>
          </p:nvPr>
        </p:nvSpPr>
        <p:spPr/>
        <p:txBody>
          <a:bodyPr/>
          <a:lstStyle/>
          <a:p>
            <a:r>
              <a:rPr lang="en-US" dirty="0"/>
              <a:t>4. </a:t>
            </a:r>
            <a:r>
              <a:rPr lang="en-US" dirty="0" err="1"/>
              <a:t>CXR+Clinical</a:t>
            </a:r>
            <a:r>
              <a:rPr lang="en-US" dirty="0"/>
              <a:t> model has more false positive cases on Enlarged cardiac silhouette.</a:t>
            </a:r>
            <a:endParaRPr lang="en-AU" dirty="0"/>
          </a:p>
        </p:txBody>
      </p:sp>
      <p:sp>
        <p:nvSpPr>
          <p:cNvPr id="3" name="Content Placeholder 2">
            <a:extLst>
              <a:ext uri="{FF2B5EF4-FFF2-40B4-BE49-F238E27FC236}">
                <a16:creationId xmlns:a16="http://schemas.microsoft.com/office/drawing/2014/main" id="{451C482F-D31E-BF31-C2BD-C5265662B293}"/>
              </a:ext>
            </a:extLst>
          </p:cNvPr>
          <p:cNvSpPr>
            <a:spLocks noGrp="1"/>
          </p:cNvSpPr>
          <p:nvPr>
            <p:ph idx="1"/>
          </p:nvPr>
        </p:nvSpPr>
        <p:spPr>
          <a:xfrm>
            <a:off x="838200" y="1952084"/>
            <a:ext cx="10515600" cy="4351338"/>
          </a:xfrm>
        </p:spPr>
        <p:txBody>
          <a:bodyPr/>
          <a:lstStyle/>
          <a:p>
            <a:r>
              <a:rPr lang="en-US" dirty="0"/>
              <a:t>As the testing result shows, the </a:t>
            </a:r>
            <a:r>
              <a:rPr lang="en-US" dirty="0" err="1"/>
              <a:t>CXR+Clinical</a:t>
            </a:r>
            <a:r>
              <a:rPr lang="en-US" dirty="0"/>
              <a:t> model has higher recall on Enlarged cardiac silhouette but resulting more false positive cases.</a:t>
            </a:r>
            <a:endParaRPr lang="en-AU" dirty="0"/>
          </a:p>
        </p:txBody>
      </p:sp>
      <p:pic>
        <p:nvPicPr>
          <p:cNvPr id="5" name="Picture 4">
            <a:extLst>
              <a:ext uri="{FF2B5EF4-FFF2-40B4-BE49-F238E27FC236}">
                <a16:creationId xmlns:a16="http://schemas.microsoft.com/office/drawing/2014/main" id="{0DF07334-A21C-97A1-E55A-042B2D42B626}"/>
              </a:ext>
            </a:extLst>
          </p:cNvPr>
          <p:cNvPicPr>
            <a:picLocks noChangeAspect="1"/>
          </p:cNvPicPr>
          <p:nvPr/>
        </p:nvPicPr>
        <p:blipFill>
          <a:blip r:embed="rId2"/>
          <a:stretch>
            <a:fillRect/>
          </a:stretch>
        </p:blipFill>
        <p:spPr>
          <a:xfrm>
            <a:off x="901884" y="1604354"/>
            <a:ext cx="9723963" cy="274344"/>
          </a:xfrm>
          <a:prstGeom prst="rect">
            <a:avLst/>
          </a:prstGeom>
        </p:spPr>
      </p:pic>
      <p:pic>
        <p:nvPicPr>
          <p:cNvPr id="7" name="Picture 6" descr="A picture containing x-ray film, blur&#10;&#10;Description automatically generated">
            <a:extLst>
              <a:ext uri="{FF2B5EF4-FFF2-40B4-BE49-F238E27FC236}">
                <a16:creationId xmlns:a16="http://schemas.microsoft.com/office/drawing/2014/main" id="{95472CCF-57AB-A9B8-1D33-8396A0AC8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70" y="2667000"/>
            <a:ext cx="12192000" cy="2438400"/>
          </a:xfrm>
          <a:prstGeom prst="rect">
            <a:avLst/>
          </a:prstGeom>
        </p:spPr>
      </p:pic>
      <p:pic>
        <p:nvPicPr>
          <p:cNvPr id="9" name="Picture 8" descr="A picture containing text, different&#10;&#10;Description automatically generated">
            <a:extLst>
              <a:ext uri="{FF2B5EF4-FFF2-40B4-BE49-F238E27FC236}">
                <a16:creationId xmlns:a16="http://schemas.microsoft.com/office/drawing/2014/main" id="{1D46B158-BC53-FB26-3F8F-5BA2452C5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370" y="4714875"/>
            <a:ext cx="12192000" cy="2438400"/>
          </a:xfrm>
          <a:prstGeom prst="rect">
            <a:avLst/>
          </a:prstGeom>
        </p:spPr>
      </p:pic>
    </p:spTree>
    <p:extLst>
      <p:ext uri="{BB962C8B-B14F-4D97-AF65-F5344CB8AC3E}">
        <p14:creationId xmlns:p14="http://schemas.microsoft.com/office/powerpoint/2010/main" val="423887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511</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Mutilmodal Abnormality Detection - Result</vt:lpstr>
      <vt:lpstr>1. Adding clinical data improves AP and AR.</vt:lpstr>
      <vt:lpstr>2. The CXR+Clinical can detect Consolidation better on validation dataset.</vt:lpstr>
      <vt:lpstr>2. Adding clinical data improves generalisation.</vt:lpstr>
      <vt:lpstr>3. Training graphs show the same behavior.</vt:lpstr>
      <vt:lpstr>IoBB threshold and Score threshold.</vt:lpstr>
      <vt:lpstr>3. Adding clinical data improves score. (confidence)</vt:lpstr>
      <vt:lpstr>4. CXR+Clinical model has more false positive cases on Enlarged cardiac silhouette.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Mutilmodal Abnormality Detection - Result</dc:title>
  <dc:creator>Jr Hsieh</dc:creator>
  <cp:lastModifiedBy>Jr Hsieh</cp:lastModifiedBy>
  <cp:revision>6</cp:revision>
  <dcterms:created xsi:type="dcterms:W3CDTF">2022-05-10T04:02:49Z</dcterms:created>
  <dcterms:modified xsi:type="dcterms:W3CDTF">2022-05-10T23:58:16Z</dcterms:modified>
</cp:coreProperties>
</file>