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0" r:id="rId5"/>
    <p:sldId id="257" r:id="rId6"/>
    <p:sldId id="258" r:id="rId7"/>
    <p:sldId id="259" r:id="rId8"/>
    <p:sldId id="264"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8" autoAdjust="0"/>
    <p:restoredTop sz="97486" autoAdjust="0"/>
  </p:normalViewPr>
  <p:slideViewPr>
    <p:cSldViewPr snapToGrid="0">
      <p:cViewPr varScale="1">
        <p:scale>
          <a:sx n="161" d="100"/>
          <a:sy n="161" d="100"/>
        </p:scale>
        <p:origin x="1752" y="14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67369-5E7E-49E4-8171-33EFF743C8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213B0F0-CFFB-469C-9D7C-219BE3E658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E760EEDA-52CD-47A1-949E-C64FFA9E12FC}"/>
              </a:ext>
            </a:extLst>
          </p:cNvPr>
          <p:cNvSpPr>
            <a:spLocks noGrp="1"/>
          </p:cNvSpPr>
          <p:nvPr>
            <p:ph type="dt" sz="half" idx="10"/>
          </p:nvPr>
        </p:nvSpPr>
        <p:spPr/>
        <p:txBody>
          <a:bodyPr/>
          <a:lstStyle/>
          <a:p>
            <a:fld id="{51D1E073-71BE-411C-800A-8EA83B5E622E}" type="datetimeFigureOut">
              <a:rPr lang="en-AU" smtClean="0"/>
              <a:t>30/03/2022</a:t>
            </a:fld>
            <a:endParaRPr lang="en-AU"/>
          </a:p>
        </p:txBody>
      </p:sp>
      <p:sp>
        <p:nvSpPr>
          <p:cNvPr id="5" name="Footer Placeholder 4">
            <a:extLst>
              <a:ext uri="{FF2B5EF4-FFF2-40B4-BE49-F238E27FC236}">
                <a16:creationId xmlns:a16="http://schemas.microsoft.com/office/drawing/2014/main" id="{79F8F049-60EF-40AD-93F7-3CB65722883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B6C9715-B002-4494-8415-86C7BE1F5229}"/>
              </a:ext>
            </a:extLst>
          </p:cNvPr>
          <p:cNvSpPr>
            <a:spLocks noGrp="1"/>
          </p:cNvSpPr>
          <p:nvPr>
            <p:ph type="sldNum" sz="quarter" idx="12"/>
          </p:nvPr>
        </p:nvSpPr>
        <p:spPr/>
        <p:txBody>
          <a:bodyPr/>
          <a:lstStyle/>
          <a:p>
            <a:fld id="{72BA3684-D982-4249-96F5-9A314A524DB5}" type="slidenum">
              <a:rPr lang="en-AU" smtClean="0"/>
              <a:t>‹#›</a:t>
            </a:fld>
            <a:endParaRPr lang="en-AU"/>
          </a:p>
        </p:txBody>
      </p:sp>
    </p:spTree>
    <p:extLst>
      <p:ext uri="{BB962C8B-B14F-4D97-AF65-F5344CB8AC3E}">
        <p14:creationId xmlns:p14="http://schemas.microsoft.com/office/powerpoint/2010/main" val="238377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AB37B-7E2E-4DCE-AE86-BE2D1DA0E725}"/>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6E91D6D-3C92-498A-B28A-DCC8AC3282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7EC8E90-37AE-479F-9D04-9BCF54B95A59}"/>
              </a:ext>
            </a:extLst>
          </p:cNvPr>
          <p:cNvSpPr>
            <a:spLocks noGrp="1"/>
          </p:cNvSpPr>
          <p:nvPr>
            <p:ph type="dt" sz="half" idx="10"/>
          </p:nvPr>
        </p:nvSpPr>
        <p:spPr/>
        <p:txBody>
          <a:bodyPr/>
          <a:lstStyle/>
          <a:p>
            <a:fld id="{51D1E073-71BE-411C-800A-8EA83B5E622E}" type="datetimeFigureOut">
              <a:rPr lang="en-AU" smtClean="0"/>
              <a:t>30/03/2022</a:t>
            </a:fld>
            <a:endParaRPr lang="en-AU"/>
          </a:p>
        </p:txBody>
      </p:sp>
      <p:sp>
        <p:nvSpPr>
          <p:cNvPr id="5" name="Footer Placeholder 4">
            <a:extLst>
              <a:ext uri="{FF2B5EF4-FFF2-40B4-BE49-F238E27FC236}">
                <a16:creationId xmlns:a16="http://schemas.microsoft.com/office/drawing/2014/main" id="{E99B8B03-721C-4DA7-8D4F-6B99F1A20CB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9D51FEF-F4D4-4BA3-A4CB-30AFB7E18E2C}"/>
              </a:ext>
            </a:extLst>
          </p:cNvPr>
          <p:cNvSpPr>
            <a:spLocks noGrp="1"/>
          </p:cNvSpPr>
          <p:nvPr>
            <p:ph type="sldNum" sz="quarter" idx="12"/>
          </p:nvPr>
        </p:nvSpPr>
        <p:spPr/>
        <p:txBody>
          <a:bodyPr/>
          <a:lstStyle/>
          <a:p>
            <a:fld id="{72BA3684-D982-4249-96F5-9A314A524DB5}" type="slidenum">
              <a:rPr lang="en-AU" smtClean="0"/>
              <a:t>‹#›</a:t>
            </a:fld>
            <a:endParaRPr lang="en-AU"/>
          </a:p>
        </p:txBody>
      </p:sp>
    </p:spTree>
    <p:extLst>
      <p:ext uri="{BB962C8B-B14F-4D97-AF65-F5344CB8AC3E}">
        <p14:creationId xmlns:p14="http://schemas.microsoft.com/office/powerpoint/2010/main" val="195901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55A738-B2D3-47AE-9F1D-342F5403C4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A3A5F19-0A52-4A5B-B7F2-3181B0D465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EA4CFE6-668B-423A-88C9-51955D2EE22C}"/>
              </a:ext>
            </a:extLst>
          </p:cNvPr>
          <p:cNvSpPr>
            <a:spLocks noGrp="1"/>
          </p:cNvSpPr>
          <p:nvPr>
            <p:ph type="dt" sz="half" idx="10"/>
          </p:nvPr>
        </p:nvSpPr>
        <p:spPr/>
        <p:txBody>
          <a:bodyPr/>
          <a:lstStyle/>
          <a:p>
            <a:fld id="{51D1E073-71BE-411C-800A-8EA83B5E622E}" type="datetimeFigureOut">
              <a:rPr lang="en-AU" smtClean="0"/>
              <a:t>30/03/2022</a:t>
            </a:fld>
            <a:endParaRPr lang="en-AU"/>
          </a:p>
        </p:txBody>
      </p:sp>
      <p:sp>
        <p:nvSpPr>
          <p:cNvPr id="5" name="Footer Placeholder 4">
            <a:extLst>
              <a:ext uri="{FF2B5EF4-FFF2-40B4-BE49-F238E27FC236}">
                <a16:creationId xmlns:a16="http://schemas.microsoft.com/office/drawing/2014/main" id="{4BA2353A-0E61-4B41-B48A-6686FB8A44D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4F5598E-5657-486D-B4F0-632B41FD29CF}"/>
              </a:ext>
            </a:extLst>
          </p:cNvPr>
          <p:cNvSpPr>
            <a:spLocks noGrp="1"/>
          </p:cNvSpPr>
          <p:nvPr>
            <p:ph type="sldNum" sz="quarter" idx="12"/>
          </p:nvPr>
        </p:nvSpPr>
        <p:spPr/>
        <p:txBody>
          <a:bodyPr/>
          <a:lstStyle/>
          <a:p>
            <a:fld id="{72BA3684-D982-4249-96F5-9A314A524DB5}" type="slidenum">
              <a:rPr lang="en-AU" smtClean="0"/>
              <a:t>‹#›</a:t>
            </a:fld>
            <a:endParaRPr lang="en-AU"/>
          </a:p>
        </p:txBody>
      </p:sp>
    </p:spTree>
    <p:extLst>
      <p:ext uri="{BB962C8B-B14F-4D97-AF65-F5344CB8AC3E}">
        <p14:creationId xmlns:p14="http://schemas.microsoft.com/office/powerpoint/2010/main" val="921729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97EC3-808B-4D9D-B994-8E52AB8FDD9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335C521-36F9-4A7F-9A0B-359FD84A55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A0047AA-5029-4AE4-AC7F-368127052965}"/>
              </a:ext>
            </a:extLst>
          </p:cNvPr>
          <p:cNvSpPr>
            <a:spLocks noGrp="1"/>
          </p:cNvSpPr>
          <p:nvPr>
            <p:ph type="dt" sz="half" idx="10"/>
          </p:nvPr>
        </p:nvSpPr>
        <p:spPr/>
        <p:txBody>
          <a:bodyPr/>
          <a:lstStyle/>
          <a:p>
            <a:fld id="{51D1E073-71BE-411C-800A-8EA83B5E622E}" type="datetimeFigureOut">
              <a:rPr lang="en-AU" smtClean="0"/>
              <a:t>30/03/2022</a:t>
            </a:fld>
            <a:endParaRPr lang="en-AU"/>
          </a:p>
        </p:txBody>
      </p:sp>
      <p:sp>
        <p:nvSpPr>
          <p:cNvPr id="5" name="Footer Placeholder 4">
            <a:extLst>
              <a:ext uri="{FF2B5EF4-FFF2-40B4-BE49-F238E27FC236}">
                <a16:creationId xmlns:a16="http://schemas.microsoft.com/office/drawing/2014/main" id="{0D452A15-E099-407C-9F0B-BB52A45AF6E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F042EBD-A295-4348-9F8D-00BBEC60580F}"/>
              </a:ext>
            </a:extLst>
          </p:cNvPr>
          <p:cNvSpPr>
            <a:spLocks noGrp="1"/>
          </p:cNvSpPr>
          <p:nvPr>
            <p:ph type="sldNum" sz="quarter" idx="12"/>
          </p:nvPr>
        </p:nvSpPr>
        <p:spPr/>
        <p:txBody>
          <a:bodyPr/>
          <a:lstStyle/>
          <a:p>
            <a:fld id="{72BA3684-D982-4249-96F5-9A314A524DB5}" type="slidenum">
              <a:rPr lang="en-AU" smtClean="0"/>
              <a:t>‹#›</a:t>
            </a:fld>
            <a:endParaRPr lang="en-AU"/>
          </a:p>
        </p:txBody>
      </p:sp>
    </p:spTree>
    <p:extLst>
      <p:ext uri="{BB962C8B-B14F-4D97-AF65-F5344CB8AC3E}">
        <p14:creationId xmlns:p14="http://schemas.microsoft.com/office/powerpoint/2010/main" val="89507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0E1F1-6D11-4A90-8F14-FF19169BEA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845BA289-A8C1-454C-ABCC-60FAC4F8D4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16ACCC-31FF-455A-8948-C664FF51BDC4}"/>
              </a:ext>
            </a:extLst>
          </p:cNvPr>
          <p:cNvSpPr>
            <a:spLocks noGrp="1"/>
          </p:cNvSpPr>
          <p:nvPr>
            <p:ph type="dt" sz="half" idx="10"/>
          </p:nvPr>
        </p:nvSpPr>
        <p:spPr/>
        <p:txBody>
          <a:bodyPr/>
          <a:lstStyle/>
          <a:p>
            <a:fld id="{51D1E073-71BE-411C-800A-8EA83B5E622E}" type="datetimeFigureOut">
              <a:rPr lang="en-AU" smtClean="0"/>
              <a:t>30/03/2022</a:t>
            </a:fld>
            <a:endParaRPr lang="en-AU"/>
          </a:p>
        </p:txBody>
      </p:sp>
      <p:sp>
        <p:nvSpPr>
          <p:cNvPr id="5" name="Footer Placeholder 4">
            <a:extLst>
              <a:ext uri="{FF2B5EF4-FFF2-40B4-BE49-F238E27FC236}">
                <a16:creationId xmlns:a16="http://schemas.microsoft.com/office/drawing/2014/main" id="{8167BB4B-9D4E-4FA4-BB14-145BA60322B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D9E8161-EF89-444F-B25A-E822FC1FC490}"/>
              </a:ext>
            </a:extLst>
          </p:cNvPr>
          <p:cNvSpPr>
            <a:spLocks noGrp="1"/>
          </p:cNvSpPr>
          <p:nvPr>
            <p:ph type="sldNum" sz="quarter" idx="12"/>
          </p:nvPr>
        </p:nvSpPr>
        <p:spPr/>
        <p:txBody>
          <a:bodyPr/>
          <a:lstStyle/>
          <a:p>
            <a:fld id="{72BA3684-D982-4249-96F5-9A314A524DB5}" type="slidenum">
              <a:rPr lang="en-AU" smtClean="0"/>
              <a:t>‹#›</a:t>
            </a:fld>
            <a:endParaRPr lang="en-AU"/>
          </a:p>
        </p:txBody>
      </p:sp>
    </p:spTree>
    <p:extLst>
      <p:ext uri="{BB962C8B-B14F-4D97-AF65-F5344CB8AC3E}">
        <p14:creationId xmlns:p14="http://schemas.microsoft.com/office/powerpoint/2010/main" val="99385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6C648-A631-4E0B-9327-61B38B4984C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E71D1AB-9C4F-4F2F-BE18-E01C117881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06C8E6D0-97E0-44CE-A120-E0A4D406B1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674AE515-C886-41F6-BE5A-46A6A2206196}"/>
              </a:ext>
            </a:extLst>
          </p:cNvPr>
          <p:cNvSpPr>
            <a:spLocks noGrp="1"/>
          </p:cNvSpPr>
          <p:nvPr>
            <p:ph type="dt" sz="half" idx="10"/>
          </p:nvPr>
        </p:nvSpPr>
        <p:spPr/>
        <p:txBody>
          <a:bodyPr/>
          <a:lstStyle/>
          <a:p>
            <a:fld id="{51D1E073-71BE-411C-800A-8EA83B5E622E}" type="datetimeFigureOut">
              <a:rPr lang="en-AU" smtClean="0"/>
              <a:t>30/03/2022</a:t>
            </a:fld>
            <a:endParaRPr lang="en-AU"/>
          </a:p>
        </p:txBody>
      </p:sp>
      <p:sp>
        <p:nvSpPr>
          <p:cNvPr id="6" name="Footer Placeholder 5">
            <a:extLst>
              <a:ext uri="{FF2B5EF4-FFF2-40B4-BE49-F238E27FC236}">
                <a16:creationId xmlns:a16="http://schemas.microsoft.com/office/drawing/2014/main" id="{7C9024D2-7E31-4FA3-8326-E03671015D6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C28AFA1-6D33-438B-BBF1-68B275AEB005}"/>
              </a:ext>
            </a:extLst>
          </p:cNvPr>
          <p:cNvSpPr>
            <a:spLocks noGrp="1"/>
          </p:cNvSpPr>
          <p:nvPr>
            <p:ph type="sldNum" sz="quarter" idx="12"/>
          </p:nvPr>
        </p:nvSpPr>
        <p:spPr/>
        <p:txBody>
          <a:bodyPr/>
          <a:lstStyle/>
          <a:p>
            <a:fld id="{72BA3684-D982-4249-96F5-9A314A524DB5}" type="slidenum">
              <a:rPr lang="en-AU" smtClean="0"/>
              <a:t>‹#›</a:t>
            </a:fld>
            <a:endParaRPr lang="en-AU"/>
          </a:p>
        </p:txBody>
      </p:sp>
    </p:spTree>
    <p:extLst>
      <p:ext uri="{BB962C8B-B14F-4D97-AF65-F5344CB8AC3E}">
        <p14:creationId xmlns:p14="http://schemas.microsoft.com/office/powerpoint/2010/main" val="203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C7D64-66FA-427A-BE4F-EC2866E2BDD4}"/>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4E67AC3-961D-459B-82F0-8CAB44A00D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F36E7A-E3F7-466A-97A3-A3BD78D996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B0B86B7-3C9E-44A0-B2B5-B5CFD78033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EE0DBB-60FF-4BE9-9F44-976ADDBA22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006CFBD8-6B3D-4327-A942-202ED3D64F23}"/>
              </a:ext>
            </a:extLst>
          </p:cNvPr>
          <p:cNvSpPr>
            <a:spLocks noGrp="1"/>
          </p:cNvSpPr>
          <p:nvPr>
            <p:ph type="dt" sz="half" idx="10"/>
          </p:nvPr>
        </p:nvSpPr>
        <p:spPr/>
        <p:txBody>
          <a:bodyPr/>
          <a:lstStyle/>
          <a:p>
            <a:fld id="{51D1E073-71BE-411C-800A-8EA83B5E622E}" type="datetimeFigureOut">
              <a:rPr lang="en-AU" smtClean="0"/>
              <a:t>30/03/2022</a:t>
            </a:fld>
            <a:endParaRPr lang="en-AU"/>
          </a:p>
        </p:txBody>
      </p:sp>
      <p:sp>
        <p:nvSpPr>
          <p:cNvPr id="8" name="Footer Placeholder 7">
            <a:extLst>
              <a:ext uri="{FF2B5EF4-FFF2-40B4-BE49-F238E27FC236}">
                <a16:creationId xmlns:a16="http://schemas.microsoft.com/office/drawing/2014/main" id="{E97D1B41-FA05-403A-BF3C-D006965003C8}"/>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6088BCA6-ECF5-4B25-B025-CC06ACA67924}"/>
              </a:ext>
            </a:extLst>
          </p:cNvPr>
          <p:cNvSpPr>
            <a:spLocks noGrp="1"/>
          </p:cNvSpPr>
          <p:nvPr>
            <p:ph type="sldNum" sz="quarter" idx="12"/>
          </p:nvPr>
        </p:nvSpPr>
        <p:spPr/>
        <p:txBody>
          <a:bodyPr/>
          <a:lstStyle/>
          <a:p>
            <a:fld id="{72BA3684-D982-4249-96F5-9A314A524DB5}" type="slidenum">
              <a:rPr lang="en-AU" smtClean="0"/>
              <a:t>‹#›</a:t>
            </a:fld>
            <a:endParaRPr lang="en-AU"/>
          </a:p>
        </p:txBody>
      </p:sp>
    </p:spTree>
    <p:extLst>
      <p:ext uri="{BB962C8B-B14F-4D97-AF65-F5344CB8AC3E}">
        <p14:creationId xmlns:p14="http://schemas.microsoft.com/office/powerpoint/2010/main" val="2843578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E01CD-D502-4A3C-B1FA-A328569A5189}"/>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1B53A0BC-6C5C-47B3-8CF5-0E5735351A13}"/>
              </a:ext>
            </a:extLst>
          </p:cNvPr>
          <p:cNvSpPr>
            <a:spLocks noGrp="1"/>
          </p:cNvSpPr>
          <p:nvPr>
            <p:ph type="dt" sz="half" idx="10"/>
          </p:nvPr>
        </p:nvSpPr>
        <p:spPr/>
        <p:txBody>
          <a:bodyPr/>
          <a:lstStyle/>
          <a:p>
            <a:fld id="{51D1E073-71BE-411C-800A-8EA83B5E622E}" type="datetimeFigureOut">
              <a:rPr lang="en-AU" smtClean="0"/>
              <a:t>30/03/2022</a:t>
            </a:fld>
            <a:endParaRPr lang="en-AU"/>
          </a:p>
        </p:txBody>
      </p:sp>
      <p:sp>
        <p:nvSpPr>
          <p:cNvPr id="4" name="Footer Placeholder 3">
            <a:extLst>
              <a:ext uri="{FF2B5EF4-FFF2-40B4-BE49-F238E27FC236}">
                <a16:creationId xmlns:a16="http://schemas.microsoft.com/office/drawing/2014/main" id="{6EB8D89F-2277-4A01-9E8D-33A0C6AAA002}"/>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F22AEDB-EA8C-4736-9B7C-F576B5518CDD}"/>
              </a:ext>
            </a:extLst>
          </p:cNvPr>
          <p:cNvSpPr>
            <a:spLocks noGrp="1"/>
          </p:cNvSpPr>
          <p:nvPr>
            <p:ph type="sldNum" sz="quarter" idx="12"/>
          </p:nvPr>
        </p:nvSpPr>
        <p:spPr/>
        <p:txBody>
          <a:bodyPr/>
          <a:lstStyle/>
          <a:p>
            <a:fld id="{72BA3684-D982-4249-96F5-9A314A524DB5}" type="slidenum">
              <a:rPr lang="en-AU" smtClean="0"/>
              <a:t>‹#›</a:t>
            </a:fld>
            <a:endParaRPr lang="en-AU"/>
          </a:p>
        </p:txBody>
      </p:sp>
    </p:spTree>
    <p:extLst>
      <p:ext uri="{BB962C8B-B14F-4D97-AF65-F5344CB8AC3E}">
        <p14:creationId xmlns:p14="http://schemas.microsoft.com/office/powerpoint/2010/main" val="1141575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5F0CE1-D42F-4336-9CB3-94C49BA4CABC}"/>
              </a:ext>
            </a:extLst>
          </p:cNvPr>
          <p:cNvSpPr>
            <a:spLocks noGrp="1"/>
          </p:cNvSpPr>
          <p:nvPr>
            <p:ph type="dt" sz="half" idx="10"/>
          </p:nvPr>
        </p:nvSpPr>
        <p:spPr/>
        <p:txBody>
          <a:bodyPr/>
          <a:lstStyle/>
          <a:p>
            <a:fld id="{51D1E073-71BE-411C-800A-8EA83B5E622E}" type="datetimeFigureOut">
              <a:rPr lang="en-AU" smtClean="0"/>
              <a:t>30/03/2022</a:t>
            </a:fld>
            <a:endParaRPr lang="en-AU"/>
          </a:p>
        </p:txBody>
      </p:sp>
      <p:sp>
        <p:nvSpPr>
          <p:cNvPr id="3" name="Footer Placeholder 2">
            <a:extLst>
              <a:ext uri="{FF2B5EF4-FFF2-40B4-BE49-F238E27FC236}">
                <a16:creationId xmlns:a16="http://schemas.microsoft.com/office/drawing/2014/main" id="{2B045A7A-33C2-4F4D-9FEE-FD82172534CD}"/>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5816268-276C-4E2D-A7A4-747A8E21832B}"/>
              </a:ext>
            </a:extLst>
          </p:cNvPr>
          <p:cNvSpPr>
            <a:spLocks noGrp="1"/>
          </p:cNvSpPr>
          <p:nvPr>
            <p:ph type="sldNum" sz="quarter" idx="12"/>
          </p:nvPr>
        </p:nvSpPr>
        <p:spPr/>
        <p:txBody>
          <a:bodyPr/>
          <a:lstStyle/>
          <a:p>
            <a:fld id="{72BA3684-D982-4249-96F5-9A314A524DB5}" type="slidenum">
              <a:rPr lang="en-AU" smtClean="0"/>
              <a:t>‹#›</a:t>
            </a:fld>
            <a:endParaRPr lang="en-AU"/>
          </a:p>
        </p:txBody>
      </p:sp>
    </p:spTree>
    <p:extLst>
      <p:ext uri="{BB962C8B-B14F-4D97-AF65-F5344CB8AC3E}">
        <p14:creationId xmlns:p14="http://schemas.microsoft.com/office/powerpoint/2010/main" val="1614460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40F84-42E9-4B81-99F6-E0B7EA4454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049709DF-FC57-4A35-812A-47D157AB1B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8A616482-4435-4D6F-A90C-6CC6A2ABDC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3F2C43-8CB5-4E5D-B831-C5DC11F402DC}"/>
              </a:ext>
            </a:extLst>
          </p:cNvPr>
          <p:cNvSpPr>
            <a:spLocks noGrp="1"/>
          </p:cNvSpPr>
          <p:nvPr>
            <p:ph type="dt" sz="half" idx="10"/>
          </p:nvPr>
        </p:nvSpPr>
        <p:spPr/>
        <p:txBody>
          <a:bodyPr/>
          <a:lstStyle/>
          <a:p>
            <a:fld id="{51D1E073-71BE-411C-800A-8EA83B5E622E}" type="datetimeFigureOut">
              <a:rPr lang="en-AU" smtClean="0"/>
              <a:t>30/03/2022</a:t>
            </a:fld>
            <a:endParaRPr lang="en-AU"/>
          </a:p>
        </p:txBody>
      </p:sp>
      <p:sp>
        <p:nvSpPr>
          <p:cNvPr id="6" name="Footer Placeholder 5">
            <a:extLst>
              <a:ext uri="{FF2B5EF4-FFF2-40B4-BE49-F238E27FC236}">
                <a16:creationId xmlns:a16="http://schemas.microsoft.com/office/drawing/2014/main" id="{94284B2D-9BB6-45E1-8F29-E702971CA2A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E9B1A42-FE25-4436-8847-1B6A3583E3CD}"/>
              </a:ext>
            </a:extLst>
          </p:cNvPr>
          <p:cNvSpPr>
            <a:spLocks noGrp="1"/>
          </p:cNvSpPr>
          <p:nvPr>
            <p:ph type="sldNum" sz="quarter" idx="12"/>
          </p:nvPr>
        </p:nvSpPr>
        <p:spPr/>
        <p:txBody>
          <a:bodyPr/>
          <a:lstStyle/>
          <a:p>
            <a:fld id="{72BA3684-D982-4249-96F5-9A314A524DB5}" type="slidenum">
              <a:rPr lang="en-AU" smtClean="0"/>
              <a:t>‹#›</a:t>
            </a:fld>
            <a:endParaRPr lang="en-AU"/>
          </a:p>
        </p:txBody>
      </p:sp>
    </p:spTree>
    <p:extLst>
      <p:ext uri="{BB962C8B-B14F-4D97-AF65-F5344CB8AC3E}">
        <p14:creationId xmlns:p14="http://schemas.microsoft.com/office/powerpoint/2010/main" val="3648150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85AC-9B3F-471E-A2DA-EF85B566BC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BFB6625-1CFE-4B11-8128-313A97BCA7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5AA60E27-4A3C-4E2C-A2D8-EAC1B60191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795058-CDBA-4481-AD8C-9CEB1B98C21B}"/>
              </a:ext>
            </a:extLst>
          </p:cNvPr>
          <p:cNvSpPr>
            <a:spLocks noGrp="1"/>
          </p:cNvSpPr>
          <p:nvPr>
            <p:ph type="dt" sz="half" idx="10"/>
          </p:nvPr>
        </p:nvSpPr>
        <p:spPr/>
        <p:txBody>
          <a:bodyPr/>
          <a:lstStyle/>
          <a:p>
            <a:fld id="{51D1E073-71BE-411C-800A-8EA83B5E622E}" type="datetimeFigureOut">
              <a:rPr lang="en-AU" smtClean="0"/>
              <a:t>30/03/2022</a:t>
            </a:fld>
            <a:endParaRPr lang="en-AU"/>
          </a:p>
        </p:txBody>
      </p:sp>
      <p:sp>
        <p:nvSpPr>
          <p:cNvPr id="6" name="Footer Placeholder 5">
            <a:extLst>
              <a:ext uri="{FF2B5EF4-FFF2-40B4-BE49-F238E27FC236}">
                <a16:creationId xmlns:a16="http://schemas.microsoft.com/office/drawing/2014/main" id="{9A5E24B3-C8DC-4A32-B229-7F8CA26D49A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A812EFF-6EED-415A-8B72-3A2BC5382DD0}"/>
              </a:ext>
            </a:extLst>
          </p:cNvPr>
          <p:cNvSpPr>
            <a:spLocks noGrp="1"/>
          </p:cNvSpPr>
          <p:nvPr>
            <p:ph type="sldNum" sz="quarter" idx="12"/>
          </p:nvPr>
        </p:nvSpPr>
        <p:spPr/>
        <p:txBody>
          <a:bodyPr/>
          <a:lstStyle/>
          <a:p>
            <a:fld id="{72BA3684-D982-4249-96F5-9A314A524DB5}" type="slidenum">
              <a:rPr lang="en-AU" smtClean="0"/>
              <a:t>‹#›</a:t>
            </a:fld>
            <a:endParaRPr lang="en-AU"/>
          </a:p>
        </p:txBody>
      </p:sp>
    </p:spTree>
    <p:extLst>
      <p:ext uri="{BB962C8B-B14F-4D97-AF65-F5344CB8AC3E}">
        <p14:creationId xmlns:p14="http://schemas.microsoft.com/office/powerpoint/2010/main" val="2583731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00D301-FC04-45C4-A137-D4DE2DFFB7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D0FDB5C-8E2E-4159-9DA7-4F65D57867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415F24F-ED51-4477-9D58-8A40E70436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D1E073-71BE-411C-800A-8EA83B5E622E}" type="datetimeFigureOut">
              <a:rPr lang="en-AU" smtClean="0"/>
              <a:t>30/03/2022</a:t>
            </a:fld>
            <a:endParaRPr lang="en-AU"/>
          </a:p>
        </p:txBody>
      </p:sp>
      <p:sp>
        <p:nvSpPr>
          <p:cNvPr id="5" name="Footer Placeholder 4">
            <a:extLst>
              <a:ext uri="{FF2B5EF4-FFF2-40B4-BE49-F238E27FC236}">
                <a16:creationId xmlns:a16="http://schemas.microsoft.com/office/drawing/2014/main" id="{4A648463-3360-424B-88E7-689F789EF9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8328E383-A75D-4DC6-8AB5-09B8DE7D43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BA3684-D982-4249-96F5-9A314A524DB5}" type="slidenum">
              <a:rPr lang="en-AU" smtClean="0"/>
              <a:t>‹#›</a:t>
            </a:fld>
            <a:endParaRPr lang="en-AU"/>
          </a:p>
        </p:txBody>
      </p:sp>
    </p:spTree>
    <p:extLst>
      <p:ext uri="{BB962C8B-B14F-4D97-AF65-F5344CB8AC3E}">
        <p14:creationId xmlns:p14="http://schemas.microsoft.com/office/powerpoint/2010/main" val="281191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2B5B9-F467-4407-8050-88C945916C91}"/>
              </a:ext>
            </a:extLst>
          </p:cNvPr>
          <p:cNvSpPr>
            <a:spLocks noGrp="1"/>
          </p:cNvSpPr>
          <p:nvPr>
            <p:ph type="ctrTitle"/>
          </p:nvPr>
        </p:nvSpPr>
        <p:spPr/>
        <p:txBody>
          <a:bodyPr/>
          <a:lstStyle/>
          <a:p>
            <a:r>
              <a:rPr lang="en-AU" dirty="0"/>
              <a:t>Multimodal Abnormality Detection - 2</a:t>
            </a:r>
          </a:p>
        </p:txBody>
      </p:sp>
      <p:sp>
        <p:nvSpPr>
          <p:cNvPr id="3" name="Subtitle 2">
            <a:extLst>
              <a:ext uri="{FF2B5EF4-FFF2-40B4-BE49-F238E27FC236}">
                <a16:creationId xmlns:a16="http://schemas.microsoft.com/office/drawing/2014/main" id="{B286AAE7-ABCA-490B-8227-CF5C0FED555C}"/>
              </a:ext>
            </a:extLst>
          </p:cNvPr>
          <p:cNvSpPr>
            <a:spLocks noGrp="1"/>
          </p:cNvSpPr>
          <p:nvPr>
            <p:ph type="subTitle" idx="1"/>
          </p:nvPr>
        </p:nvSpPr>
        <p:spPr/>
        <p:txBody>
          <a:bodyPr/>
          <a:lstStyle/>
          <a:p>
            <a:endParaRPr lang="en-AU" dirty="0"/>
          </a:p>
        </p:txBody>
      </p:sp>
    </p:spTree>
    <p:extLst>
      <p:ext uri="{BB962C8B-B14F-4D97-AF65-F5344CB8AC3E}">
        <p14:creationId xmlns:p14="http://schemas.microsoft.com/office/powerpoint/2010/main" val="2924512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07DB28-7352-4FE6-A604-D0CA64A19F38}"/>
              </a:ext>
            </a:extLst>
          </p:cNvPr>
          <p:cNvSpPr>
            <a:spLocks noGrp="1"/>
          </p:cNvSpPr>
          <p:nvPr>
            <p:ph type="title"/>
          </p:nvPr>
        </p:nvSpPr>
        <p:spPr>
          <a:xfrm>
            <a:off x="499753" y="87962"/>
            <a:ext cx="10515600" cy="1325563"/>
          </a:xfrm>
        </p:spPr>
        <p:txBody>
          <a:bodyPr/>
          <a:lstStyle/>
          <a:p>
            <a:r>
              <a:rPr lang="en-AU" dirty="0"/>
              <a:t>Overfitting</a:t>
            </a:r>
          </a:p>
        </p:txBody>
      </p:sp>
      <p:sp>
        <p:nvSpPr>
          <p:cNvPr id="7" name="Content Placeholder 6">
            <a:extLst>
              <a:ext uri="{FF2B5EF4-FFF2-40B4-BE49-F238E27FC236}">
                <a16:creationId xmlns:a16="http://schemas.microsoft.com/office/drawing/2014/main" id="{5D2F37F9-FA31-4B5F-8172-C863EAD67590}"/>
              </a:ext>
            </a:extLst>
          </p:cNvPr>
          <p:cNvSpPr>
            <a:spLocks noGrp="1"/>
          </p:cNvSpPr>
          <p:nvPr>
            <p:ph idx="1"/>
          </p:nvPr>
        </p:nvSpPr>
        <p:spPr>
          <a:xfrm>
            <a:off x="736866" y="1071460"/>
            <a:ext cx="10515600" cy="4351338"/>
          </a:xfrm>
        </p:spPr>
        <p:txBody>
          <a:bodyPr/>
          <a:lstStyle/>
          <a:p>
            <a:pPr marL="0" indent="0">
              <a:buNone/>
            </a:pPr>
            <a:r>
              <a:rPr lang="en-AU" dirty="0"/>
              <a:t>In previous experiments, we found that the model trained with 100 epochs has a worse performance compared to the model with only 10 epochs training. After plotting the validation precision and recall, we found the model suffer from overfitting.</a:t>
            </a:r>
          </a:p>
        </p:txBody>
      </p:sp>
      <p:pic>
        <p:nvPicPr>
          <p:cNvPr id="8" name="Picture 4">
            <a:extLst>
              <a:ext uri="{FF2B5EF4-FFF2-40B4-BE49-F238E27FC236}">
                <a16:creationId xmlns:a16="http://schemas.microsoft.com/office/drawing/2014/main" id="{367AAC8D-EA14-448E-B23B-CD13053BE2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359" y="2859026"/>
            <a:ext cx="4201904" cy="303882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643FF8E-CC11-4FA5-B589-3B907193C04D}"/>
              </a:ext>
            </a:extLst>
          </p:cNvPr>
          <p:cNvSpPr txBox="1"/>
          <p:nvPr/>
        </p:nvSpPr>
        <p:spPr>
          <a:xfrm>
            <a:off x="1971283" y="5945394"/>
            <a:ext cx="1140056" cy="369332"/>
          </a:xfrm>
          <a:prstGeom prst="rect">
            <a:avLst/>
          </a:prstGeom>
          <a:noFill/>
        </p:spPr>
        <p:txBody>
          <a:bodyPr wrap="none" rtlCol="0">
            <a:spAutoFit/>
          </a:bodyPr>
          <a:lstStyle/>
          <a:p>
            <a:pPr algn="ctr"/>
            <a:r>
              <a:rPr lang="en-AU" dirty="0"/>
              <a:t>10 epochs</a:t>
            </a:r>
          </a:p>
        </p:txBody>
      </p:sp>
      <p:pic>
        <p:nvPicPr>
          <p:cNvPr id="10" name="Picture 4">
            <a:extLst>
              <a:ext uri="{FF2B5EF4-FFF2-40B4-BE49-F238E27FC236}">
                <a16:creationId xmlns:a16="http://schemas.microsoft.com/office/drawing/2014/main" id="{08AB9FC2-A9CF-4531-9976-60B212DC0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1453" y="2906569"/>
            <a:ext cx="2953295" cy="30388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DCDBC44-CE6A-48E6-81B0-C2F323A59214}"/>
              </a:ext>
            </a:extLst>
          </p:cNvPr>
          <p:cNvSpPr txBox="1"/>
          <p:nvPr/>
        </p:nvSpPr>
        <p:spPr>
          <a:xfrm>
            <a:off x="5839342" y="6033438"/>
            <a:ext cx="1437516" cy="369332"/>
          </a:xfrm>
          <a:prstGeom prst="rect">
            <a:avLst/>
          </a:prstGeom>
          <a:noFill/>
        </p:spPr>
        <p:txBody>
          <a:bodyPr wrap="square">
            <a:spAutoFit/>
          </a:bodyPr>
          <a:lstStyle/>
          <a:p>
            <a:pPr algn="ctr"/>
            <a:r>
              <a:rPr lang="en-AU" dirty="0"/>
              <a:t>10 epochs</a:t>
            </a:r>
          </a:p>
        </p:txBody>
      </p:sp>
      <p:pic>
        <p:nvPicPr>
          <p:cNvPr id="1026" name="Picture 2">
            <a:extLst>
              <a:ext uri="{FF2B5EF4-FFF2-40B4-BE49-F238E27FC236}">
                <a16:creationId xmlns:a16="http://schemas.microsoft.com/office/drawing/2014/main" id="{2A0F058F-3F75-4248-8740-BFD20B8D8B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64344" y="2600550"/>
            <a:ext cx="2248786" cy="389525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66E5F08-3640-4B6E-A719-A98D55080E96}"/>
              </a:ext>
            </a:extLst>
          </p:cNvPr>
          <p:cNvSpPr txBox="1"/>
          <p:nvPr/>
        </p:nvSpPr>
        <p:spPr>
          <a:xfrm>
            <a:off x="11159153" y="3429000"/>
            <a:ext cx="1032847" cy="369332"/>
          </a:xfrm>
          <a:prstGeom prst="rect">
            <a:avLst/>
          </a:prstGeom>
          <a:noFill/>
        </p:spPr>
        <p:txBody>
          <a:bodyPr wrap="none" rtlCol="0">
            <a:spAutoFit/>
          </a:bodyPr>
          <a:lstStyle/>
          <a:p>
            <a:r>
              <a:rPr lang="en-AU" dirty="0"/>
              <a:t>Precision</a:t>
            </a:r>
          </a:p>
        </p:txBody>
      </p:sp>
      <p:sp>
        <p:nvSpPr>
          <p:cNvPr id="15" name="TextBox 14">
            <a:extLst>
              <a:ext uri="{FF2B5EF4-FFF2-40B4-BE49-F238E27FC236}">
                <a16:creationId xmlns:a16="http://schemas.microsoft.com/office/drawing/2014/main" id="{90B3AAD9-F485-46F3-8C11-D88B2CE0B17E}"/>
              </a:ext>
            </a:extLst>
          </p:cNvPr>
          <p:cNvSpPr txBox="1"/>
          <p:nvPr/>
        </p:nvSpPr>
        <p:spPr>
          <a:xfrm>
            <a:off x="11252466" y="5494049"/>
            <a:ext cx="733342" cy="369332"/>
          </a:xfrm>
          <a:prstGeom prst="rect">
            <a:avLst/>
          </a:prstGeom>
          <a:noFill/>
        </p:spPr>
        <p:txBody>
          <a:bodyPr wrap="none" rtlCol="0">
            <a:spAutoFit/>
          </a:bodyPr>
          <a:lstStyle/>
          <a:p>
            <a:r>
              <a:rPr lang="en-AU" dirty="0"/>
              <a:t>Recall</a:t>
            </a:r>
          </a:p>
        </p:txBody>
      </p:sp>
      <p:sp>
        <p:nvSpPr>
          <p:cNvPr id="16" name="TextBox 15">
            <a:extLst>
              <a:ext uri="{FF2B5EF4-FFF2-40B4-BE49-F238E27FC236}">
                <a16:creationId xmlns:a16="http://schemas.microsoft.com/office/drawing/2014/main" id="{BE0041FC-1369-4C99-989F-3E3860E16AB1}"/>
              </a:ext>
            </a:extLst>
          </p:cNvPr>
          <p:cNvSpPr txBox="1"/>
          <p:nvPr/>
        </p:nvSpPr>
        <p:spPr>
          <a:xfrm>
            <a:off x="9622066" y="6479102"/>
            <a:ext cx="760144" cy="369332"/>
          </a:xfrm>
          <a:prstGeom prst="rect">
            <a:avLst/>
          </a:prstGeom>
          <a:noFill/>
        </p:spPr>
        <p:txBody>
          <a:bodyPr wrap="none" rtlCol="0">
            <a:spAutoFit/>
          </a:bodyPr>
          <a:lstStyle/>
          <a:p>
            <a:r>
              <a:rPr lang="en-AU" dirty="0"/>
              <a:t>Epoch</a:t>
            </a:r>
          </a:p>
        </p:txBody>
      </p:sp>
    </p:spTree>
    <p:extLst>
      <p:ext uri="{BB962C8B-B14F-4D97-AF65-F5344CB8AC3E}">
        <p14:creationId xmlns:p14="http://schemas.microsoft.com/office/powerpoint/2010/main" val="1423209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1EFB2-DAE4-4D41-A3A1-CE1C77562B56}"/>
              </a:ext>
            </a:extLst>
          </p:cNvPr>
          <p:cNvSpPr>
            <a:spLocks noGrp="1"/>
          </p:cNvSpPr>
          <p:nvPr>
            <p:ph type="title"/>
          </p:nvPr>
        </p:nvSpPr>
        <p:spPr/>
        <p:txBody>
          <a:bodyPr/>
          <a:lstStyle/>
          <a:p>
            <a:r>
              <a:rPr lang="en-AU" dirty="0"/>
              <a:t>Early stopping</a:t>
            </a:r>
          </a:p>
        </p:txBody>
      </p:sp>
      <p:sp>
        <p:nvSpPr>
          <p:cNvPr id="3" name="Content Placeholder 2">
            <a:extLst>
              <a:ext uri="{FF2B5EF4-FFF2-40B4-BE49-F238E27FC236}">
                <a16:creationId xmlns:a16="http://schemas.microsoft.com/office/drawing/2014/main" id="{EC37CD83-A887-41B4-8821-56CDC98C6434}"/>
              </a:ext>
            </a:extLst>
          </p:cNvPr>
          <p:cNvSpPr>
            <a:spLocks noGrp="1"/>
          </p:cNvSpPr>
          <p:nvPr>
            <p:ph idx="1"/>
          </p:nvPr>
        </p:nvSpPr>
        <p:spPr>
          <a:xfrm>
            <a:off x="923719" y="1404606"/>
            <a:ext cx="10515600" cy="4351338"/>
          </a:xfrm>
        </p:spPr>
        <p:txBody>
          <a:bodyPr/>
          <a:lstStyle/>
          <a:p>
            <a:pPr marL="0" indent="0">
              <a:buNone/>
            </a:pPr>
            <a:r>
              <a:rPr lang="en-AU" dirty="0"/>
              <a:t>To solve the overfitting issue, we adopted early stopping. This method is to save the model when it reach the peak performance before dropping. By doing this, we’re able to train the each model and get their optimal performance.</a:t>
            </a:r>
          </a:p>
        </p:txBody>
      </p:sp>
      <p:pic>
        <p:nvPicPr>
          <p:cNvPr id="5" name="Picture 4">
            <a:extLst>
              <a:ext uri="{FF2B5EF4-FFF2-40B4-BE49-F238E27FC236}">
                <a16:creationId xmlns:a16="http://schemas.microsoft.com/office/drawing/2014/main" id="{D02DD24A-28C2-4869-BCFA-75739F29137E}"/>
              </a:ext>
            </a:extLst>
          </p:cNvPr>
          <p:cNvPicPr>
            <a:picLocks noChangeAspect="1"/>
          </p:cNvPicPr>
          <p:nvPr/>
        </p:nvPicPr>
        <p:blipFill>
          <a:blip r:embed="rId2"/>
          <a:stretch>
            <a:fillRect/>
          </a:stretch>
        </p:blipFill>
        <p:spPr>
          <a:xfrm>
            <a:off x="5521756" y="2680089"/>
            <a:ext cx="4030105" cy="3982199"/>
          </a:xfrm>
          <a:prstGeom prst="rect">
            <a:avLst/>
          </a:prstGeom>
        </p:spPr>
      </p:pic>
      <p:cxnSp>
        <p:nvCxnSpPr>
          <p:cNvPr id="7" name="Straight Connector 6">
            <a:extLst>
              <a:ext uri="{FF2B5EF4-FFF2-40B4-BE49-F238E27FC236}">
                <a16:creationId xmlns:a16="http://schemas.microsoft.com/office/drawing/2014/main" id="{72902CE9-6C08-4638-B7DB-7FE21E608601}"/>
              </a:ext>
            </a:extLst>
          </p:cNvPr>
          <p:cNvCxnSpPr/>
          <p:nvPr/>
        </p:nvCxnSpPr>
        <p:spPr>
          <a:xfrm>
            <a:off x="9354509" y="2736622"/>
            <a:ext cx="0" cy="263136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A826FDF-1BD1-4C2E-A078-31424B4A95BB}"/>
              </a:ext>
            </a:extLst>
          </p:cNvPr>
          <p:cNvSpPr txBox="1"/>
          <p:nvPr/>
        </p:nvSpPr>
        <p:spPr>
          <a:xfrm>
            <a:off x="9040064" y="5424521"/>
            <a:ext cx="628890" cy="369332"/>
          </a:xfrm>
          <a:prstGeom prst="rect">
            <a:avLst/>
          </a:prstGeom>
          <a:noFill/>
        </p:spPr>
        <p:txBody>
          <a:bodyPr wrap="none" rtlCol="0">
            <a:spAutoFit/>
          </a:bodyPr>
          <a:lstStyle/>
          <a:p>
            <a:r>
              <a:rPr lang="en-AU" dirty="0">
                <a:solidFill>
                  <a:srgbClr val="FF0000"/>
                </a:solidFill>
              </a:rPr>
              <a:t>Peak</a:t>
            </a:r>
          </a:p>
        </p:txBody>
      </p:sp>
    </p:spTree>
    <p:extLst>
      <p:ext uri="{BB962C8B-B14F-4D97-AF65-F5344CB8AC3E}">
        <p14:creationId xmlns:p14="http://schemas.microsoft.com/office/powerpoint/2010/main" val="6958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E10A6-E76C-453F-8C6B-1D0EBAF2FA01}"/>
              </a:ext>
            </a:extLst>
          </p:cNvPr>
          <p:cNvSpPr>
            <a:spLocks noGrp="1"/>
          </p:cNvSpPr>
          <p:nvPr>
            <p:ph type="title"/>
          </p:nvPr>
        </p:nvSpPr>
        <p:spPr/>
        <p:txBody>
          <a:bodyPr/>
          <a:lstStyle/>
          <a:p>
            <a:r>
              <a:rPr lang="en-US" dirty="0"/>
              <a:t>Performance </a:t>
            </a:r>
            <a:r>
              <a:rPr lang="en-US" dirty="0" err="1"/>
              <a:t>IoU</a:t>
            </a:r>
            <a:r>
              <a:rPr lang="en-US" dirty="0"/>
              <a:t> Table</a:t>
            </a:r>
            <a:endParaRPr lang="en-AU" dirty="0"/>
          </a:p>
        </p:txBody>
      </p:sp>
      <p:pic>
        <p:nvPicPr>
          <p:cNvPr id="5" name="Picture 4" descr="Chart&#10;&#10;Description automatically generated">
            <a:extLst>
              <a:ext uri="{FF2B5EF4-FFF2-40B4-BE49-F238E27FC236}">
                <a16:creationId xmlns:a16="http://schemas.microsoft.com/office/drawing/2014/main" id="{B9EAFF4D-9FAE-4745-A56E-9A6B3DD1B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73601"/>
            <a:ext cx="9665227" cy="4553721"/>
          </a:xfrm>
          <a:prstGeom prst="rect">
            <a:avLst/>
          </a:prstGeom>
        </p:spPr>
      </p:pic>
      <p:sp>
        <p:nvSpPr>
          <p:cNvPr id="6" name="TextBox 5">
            <a:extLst>
              <a:ext uri="{FF2B5EF4-FFF2-40B4-BE49-F238E27FC236}">
                <a16:creationId xmlns:a16="http://schemas.microsoft.com/office/drawing/2014/main" id="{D0B3D5C2-0769-443E-9CDC-C73CA578EB6E}"/>
              </a:ext>
            </a:extLst>
          </p:cNvPr>
          <p:cNvSpPr txBox="1"/>
          <p:nvPr/>
        </p:nvSpPr>
        <p:spPr>
          <a:xfrm>
            <a:off x="980185" y="6027322"/>
            <a:ext cx="7097712" cy="646331"/>
          </a:xfrm>
          <a:prstGeom prst="rect">
            <a:avLst/>
          </a:prstGeom>
          <a:noFill/>
        </p:spPr>
        <p:txBody>
          <a:bodyPr wrap="none" rtlCol="0">
            <a:spAutoFit/>
          </a:bodyPr>
          <a:lstStyle/>
          <a:p>
            <a:r>
              <a:rPr lang="en-US" dirty="0"/>
              <a:t>In this table, we can see </a:t>
            </a:r>
            <a:r>
              <a:rPr lang="en-US" i="1" dirty="0"/>
              <a:t>our model with clinical </a:t>
            </a:r>
            <a:r>
              <a:rPr lang="en-US" dirty="0"/>
              <a:t>perform best.</a:t>
            </a:r>
          </a:p>
          <a:p>
            <a:r>
              <a:rPr lang="en-US" dirty="0"/>
              <a:t>(</a:t>
            </a:r>
            <a:r>
              <a:rPr lang="en-US" b="1" dirty="0"/>
              <a:t>Note</a:t>
            </a:r>
            <a:r>
              <a:rPr lang="en-US" dirty="0"/>
              <a:t>: In the medical domain, a higher recall is preferable than precision.)</a:t>
            </a:r>
            <a:endParaRPr lang="en-AU" dirty="0"/>
          </a:p>
        </p:txBody>
      </p:sp>
    </p:spTree>
    <p:extLst>
      <p:ext uri="{BB962C8B-B14F-4D97-AF65-F5344CB8AC3E}">
        <p14:creationId xmlns:p14="http://schemas.microsoft.com/office/powerpoint/2010/main" val="1954932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1884FB-0E48-4955-87F7-539E76BE2239}"/>
              </a:ext>
            </a:extLst>
          </p:cNvPr>
          <p:cNvSpPr>
            <a:spLocks noGrp="1"/>
          </p:cNvSpPr>
          <p:nvPr>
            <p:ph type="title"/>
          </p:nvPr>
        </p:nvSpPr>
        <p:spPr/>
        <p:txBody>
          <a:bodyPr/>
          <a:lstStyle/>
          <a:p>
            <a:r>
              <a:rPr lang="en-US" altLang="zh-TW" dirty="0"/>
              <a:t>Low Recall and Precision.</a:t>
            </a:r>
            <a:endParaRPr lang="en-AU" dirty="0"/>
          </a:p>
        </p:txBody>
      </p:sp>
      <p:sp>
        <p:nvSpPr>
          <p:cNvPr id="5" name="Text Placeholder 4">
            <a:extLst>
              <a:ext uri="{FF2B5EF4-FFF2-40B4-BE49-F238E27FC236}">
                <a16:creationId xmlns:a16="http://schemas.microsoft.com/office/drawing/2014/main" id="{EF6BE64D-FE48-4FBD-833A-20DC06C0A9A5}"/>
              </a:ext>
            </a:extLst>
          </p:cNvPr>
          <p:cNvSpPr>
            <a:spLocks noGrp="1"/>
          </p:cNvSpPr>
          <p:nvPr>
            <p:ph type="body" idx="1"/>
          </p:nvPr>
        </p:nvSpPr>
        <p:spPr/>
        <p:txBody>
          <a:bodyPr/>
          <a:lstStyle/>
          <a:p>
            <a:r>
              <a:rPr lang="en-AU" dirty="0"/>
              <a:t>Inconsistency in dataset.</a:t>
            </a:r>
          </a:p>
        </p:txBody>
      </p:sp>
    </p:spTree>
    <p:extLst>
      <p:ext uri="{BB962C8B-B14F-4D97-AF65-F5344CB8AC3E}">
        <p14:creationId xmlns:p14="http://schemas.microsoft.com/office/powerpoint/2010/main" val="3994767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16E2F5-7606-4AD1-80A0-4E0D77439292}"/>
              </a:ext>
            </a:extLst>
          </p:cNvPr>
          <p:cNvSpPr>
            <a:spLocks noGrp="1"/>
          </p:cNvSpPr>
          <p:nvPr>
            <p:ph type="title"/>
          </p:nvPr>
        </p:nvSpPr>
        <p:spPr/>
        <p:txBody>
          <a:bodyPr>
            <a:normAutofit/>
          </a:bodyPr>
          <a:lstStyle/>
          <a:p>
            <a:r>
              <a:rPr lang="en-AU" sz="3600" dirty="0"/>
              <a:t>Not performing well, if you just look at one instance. </a:t>
            </a:r>
          </a:p>
        </p:txBody>
      </p:sp>
      <p:pic>
        <p:nvPicPr>
          <p:cNvPr id="6" name="Picture 5">
            <a:extLst>
              <a:ext uri="{FF2B5EF4-FFF2-40B4-BE49-F238E27FC236}">
                <a16:creationId xmlns:a16="http://schemas.microsoft.com/office/drawing/2014/main" id="{77E50800-4D5B-43CF-B9B8-B92F19601E30}"/>
              </a:ext>
            </a:extLst>
          </p:cNvPr>
          <p:cNvPicPr>
            <a:picLocks noChangeAspect="1"/>
          </p:cNvPicPr>
          <p:nvPr/>
        </p:nvPicPr>
        <p:blipFill>
          <a:blip r:embed="rId2"/>
          <a:stretch>
            <a:fillRect/>
          </a:stretch>
        </p:blipFill>
        <p:spPr>
          <a:xfrm>
            <a:off x="1728843" y="1788380"/>
            <a:ext cx="9301882" cy="4251552"/>
          </a:xfrm>
          <a:prstGeom prst="rect">
            <a:avLst/>
          </a:prstGeom>
        </p:spPr>
      </p:pic>
    </p:spTree>
    <p:extLst>
      <p:ext uri="{BB962C8B-B14F-4D97-AF65-F5344CB8AC3E}">
        <p14:creationId xmlns:p14="http://schemas.microsoft.com/office/powerpoint/2010/main" val="3107403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2B3BA-DC7A-4A91-BA2C-96F8DE2B5CEC}"/>
              </a:ext>
            </a:extLst>
          </p:cNvPr>
          <p:cNvSpPr>
            <a:spLocks noGrp="1"/>
          </p:cNvSpPr>
          <p:nvPr>
            <p:ph type="title"/>
          </p:nvPr>
        </p:nvSpPr>
        <p:spPr/>
        <p:txBody>
          <a:bodyPr>
            <a:normAutofit fontScale="90000"/>
          </a:bodyPr>
          <a:lstStyle/>
          <a:p>
            <a:r>
              <a:rPr lang="en-AU" dirty="0"/>
              <a:t>However,</a:t>
            </a:r>
            <a:br>
              <a:rPr lang="en-AU" dirty="0"/>
            </a:br>
            <a:r>
              <a:rPr lang="en-AU" sz="2000" dirty="0"/>
              <a:t>This same image is annotated by 5 different radiologists, and the annotations can be very different. </a:t>
            </a:r>
            <a:br>
              <a:rPr lang="en-AU" dirty="0"/>
            </a:br>
            <a:r>
              <a:rPr lang="en-AU" sz="2000" dirty="0"/>
              <a:t>And, the model actually pick up all of them. </a:t>
            </a:r>
            <a:br>
              <a:rPr lang="en-AU" sz="2000" dirty="0"/>
            </a:br>
            <a:r>
              <a:rPr lang="en-AU" sz="2000" dirty="0"/>
              <a:t>This inconsistency is also the reason why the precision and recall are not high.</a:t>
            </a:r>
          </a:p>
        </p:txBody>
      </p:sp>
      <p:pic>
        <p:nvPicPr>
          <p:cNvPr id="7" name="Picture 6">
            <a:extLst>
              <a:ext uri="{FF2B5EF4-FFF2-40B4-BE49-F238E27FC236}">
                <a16:creationId xmlns:a16="http://schemas.microsoft.com/office/drawing/2014/main" id="{2AAA26AB-0D67-4BEF-9090-FDB9B925639C}"/>
              </a:ext>
            </a:extLst>
          </p:cNvPr>
          <p:cNvPicPr>
            <a:picLocks noChangeAspect="1"/>
          </p:cNvPicPr>
          <p:nvPr/>
        </p:nvPicPr>
        <p:blipFill>
          <a:blip r:embed="rId2"/>
          <a:stretch>
            <a:fillRect/>
          </a:stretch>
        </p:blipFill>
        <p:spPr>
          <a:xfrm>
            <a:off x="505371" y="2580315"/>
            <a:ext cx="2376206" cy="1970410"/>
          </a:xfrm>
          <a:prstGeom prst="rect">
            <a:avLst/>
          </a:prstGeom>
        </p:spPr>
      </p:pic>
      <p:pic>
        <p:nvPicPr>
          <p:cNvPr id="5" name="Picture 4">
            <a:extLst>
              <a:ext uri="{FF2B5EF4-FFF2-40B4-BE49-F238E27FC236}">
                <a16:creationId xmlns:a16="http://schemas.microsoft.com/office/drawing/2014/main" id="{AF819410-2F4C-4548-BA27-FECDD38A9E93}"/>
              </a:ext>
            </a:extLst>
          </p:cNvPr>
          <p:cNvPicPr>
            <a:picLocks noChangeAspect="1"/>
          </p:cNvPicPr>
          <p:nvPr/>
        </p:nvPicPr>
        <p:blipFill>
          <a:blip r:embed="rId3"/>
          <a:stretch>
            <a:fillRect/>
          </a:stretch>
        </p:blipFill>
        <p:spPr>
          <a:xfrm>
            <a:off x="505370" y="4642214"/>
            <a:ext cx="2376330" cy="1970409"/>
          </a:xfrm>
          <a:prstGeom prst="rect">
            <a:avLst/>
          </a:prstGeom>
        </p:spPr>
      </p:pic>
      <p:pic>
        <p:nvPicPr>
          <p:cNvPr id="11" name="Picture 10">
            <a:extLst>
              <a:ext uri="{FF2B5EF4-FFF2-40B4-BE49-F238E27FC236}">
                <a16:creationId xmlns:a16="http://schemas.microsoft.com/office/drawing/2014/main" id="{D0916B5D-FF1D-4B45-A0E0-247FE4BE25A5}"/>
              </a:ext>
            </a:extLst>
          </p:cNvPr>
          <p:cNvPicPr>
            <a:picLocks noChangeAspect="1"/>
          </p:cNvPicPr>
          <p:nvPr/>
        </p:nvPicPr>
        <p:blipFill>
          <a:blip r:embed="rId4"/>
          <a:stretch>
            <a:fillRect/>
          </a:stretch>
        </p:blipFill>
        <p:spPr>
          <a:xfrm>
            <a:off x="3078838" y="4642214"/>
            <a:ext cx="2355287" cy="1957807"/>
          </a:xfrm>
          <a:prstGeom prst="rect">
            <a:avLst/>
          </a:prstGeom>
        </p:spPr>
      </p:pic>
      <p:pic>
        <p:nvPicPr>
          <p:cNvPr id="13" name="Picture 12">
            <a:extLst>
              <a:ext uri="{FF2B5EF4-FFF2-40B4-BE49-F238E27FC236}">
                <a16:creationId xmlns:a16="http://schemas.microsoft.com/office/drawing/2014/main" id="{A0A84653-9351-420C-B8BA-D99BB31E1811}"/>
              </a:ext>
            </a:extLst>
          </p:cNvPr>
          <p:cNvPicPr>
            <a:picLocks noChangeAspect="1"/>
          </p:cNvPicPr>
          <p:nvPr/>
        </p:nvPicPr>
        <p:blipFill>
          <a:blip r:embed="rId5"/>
          <a:stretch>
            <a:fillRect/>
          </a:stretch>
        </p:blipFill>
        <p:spPr>
          <a:xfrm>
            <a:off x="3078839" y="2580316"/>
            <a:ext cx="2355287" cy="1970409"/>
          </a:xfrm>
          <a:prstGeom prst="rect">
            <a:avLst/>
          </a:prstGeom>
        </p:spPr>
      </p:pic>
      <p:pic>
        <p:nvPicPr>
          <p:cNvPr id="15" name="Picture 14">
            <a:extLst>
              <a:ext uri="{FF2B5EF4-FFF2-40B4-BE49-F238E27FC236}">
                <a16:creationId xmlns:a16="http://schemas.microsoft.com/office/drawing/2014/main" id="{08D795E3-34C8-4480-B5D2-23B504B88D81}"/>
              </a:ext>
            </a:extLst>
          </p:cNvPr>
          <p:cNvPicPr>
            <a:picLocks noChangeAspect="1"/>
          </p:cNvPicPr>
          <p:nvPr/>
        </p:nvPicPr>
        <p:blipFill>
          <a:blip r:embed="rId6"/>
          <a:stretch>
            <a:fillRect/>
          </a:stretch>
        </p:blipFill>
        <p:spPr>
          <a:xfrm>
            <a:off x="5542115" y="2580316"/>
            <a:ext cx="2355288" cy="1956442"/>
          </a:xfrm>
          <a:prstGeom prst="rect">
            <a:avLst/>
          </a:prstGeom>
        </p:spPr>
      </p:pic>
      <p:sp>
        <p:nvSpPr>
          <p:cNvPr id="16" name="Rectangle 15">
            <a:extLst>
              <a:ext uri="{FF2B5EF4-FFF2-40B4-BE49-F238E27FC236}">
                <a16:creationId xmlns:a16="http://schemas.microsoft.com/office/drawing/2014/main" id="{05E3861E-F65D-4A5E-8A55-3BB668ED96F1}"/>
              </a:ext>
            </a:extLst>
          </p:cNvPr>
          <p:cNvSpPr/>
          <p:nvPr/>
        </p:nvSpPr>
        <p:spPr>
          <a:xfrm>
            <a:off x="261257" y="2357252"/>
            <a:ext cx="7935451" cy="4425096"/>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TextBox 16">
            <a:extLst>
              <a:ext uri="{FF2B5EF4-FFF2-40B4-BE49-F238E27FC236}">
                <a16:creationId xmlns:a16="http://schemas.microsoft.com/office/drawing/2014/main" id="{B9EC0FB3-F911-46BC-BE10-CC4AAED4903F}"/>
              </a:ext>
            </a:extLst>
          </p:cNvPr>
          <p:cNvSpPr txBox="1"/>
          <p:nvPr/>
        </p:nvSpPr>
        <p:spPr>
          <a:xfrm>
            <a:off x="5542115" y="5359507"/>
            <a:ext cx="2144370" cy="523220"/>
          </a:xfrm>
          <a:prstGeom prst="rect">
            <a:avLst/>
          </a:prstGeom>
          <a:noFill/>
        </p:spPr>
        <p:txBody>
          <a:bodyPr wrap="none" rtlCol="0">
            <a:spAutoFit/>
          </a:bodyPr>
          <a:lstStyle/>
          <a:p>
            <a:r>
              <a:rPr lang="en-AU" sz="2800" dirty="0">
                <a:solidFill>
                  <a:schemeClr val="accent2"/>
                </a:solidFill>
              </a:rPr>
              <a:t>Ground Truth</a:t>
            </a:r>
          </a:p>
        </p:txBody>
      </p:sp>
      <p:sp>
        <p:nvSpPr>
          <p:cNvPr id="18" name="Rectangle 17">
            <a:extLst>
              <a:ext uri="{FF2B5EF4-FFF2-40B4-BE49-F238E27FC236}">
                <a16:creationId xmlns:a16="http://schemas.microsoft.com/office/drawing/2014/main" id="{F2EEC5B5-799E-4327-8BB7-C1E63C98513B}"/>
              </a:ext>
            </a:extLst>
          </p:cNvPr>
          <p:cNvSpPr/>
          <p:nvPr/>
        </p:nvSpPr>
        <p:spPr>
          <a:xfrm>
            <a:off x="8440821" y="2324210"/>
            <a:ext cx="3625264" cy="442509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TextBox 18">
            <a:extLst>
              <a:ext uri="{FF2B5EF4-FFF2-40B4-BE49-F238E27FC236}">
                <a16:creationId xmlns:a16="http://schemas.microsoft.com/office/drawing/2014/main" id="{F97653DF-3D70-4E7E-A496-1A012E23998F}"/>
              </a:ext>
            </a:extLst>
          </p:cNvPr>
          <p:cNvSpPr txBox="1"/>
          <p:nvPr/>
        </p:nvSpPr>
        <p:spPr>
          <a:xfrm>
            <a:off x="9417294" y="2569975"/>
            <a:ext cx="1672317" cy="523220"/>
          </a:xfrm>
          <a:prstGeom prst="rect">
            <a:avLst/>
          </a:prstGeom>
          <a:noFill/>
        </p:spPr>
        <p:txBody>
          <a:bodyPr wrap="none" rtlCol="0">
            <a:spAutoFit/>
          </a:bodyPr>
          <a:lstStyle/>
          <a:p>
            <a:r>
              <a:rPr lang="en-AU" sz="2800" dirty="0">
                <a:solidFill>
                  <a:srgbClr val="FF0000"/>
                </a:solidFill>
              </a:rPr>
              <a:t>Prediction</a:t>
            </a:r>
          </a:p>
        </p:txBody>
      </p:sp>
      <p:pic>
        <p:nvPicPr>
          <p:cNvPr id="21" name="Picture 20">
            <a:extLst>
              <a:ext uri="{FF2B5EF4-FFF2-40B4-BE49-F238E27FC236}">
                <a16:creationId xmlns:a16="http://schemas.microsoft.com/office/drawing/2014/main" id="{82EBB9FF-7144-4A23-841C-36DE656E28F3}"/>
              </a:ext>
            </a:extLst>
          </p:cNvPr>
          <p:cNvPicPr>
            <a:picLocks noChangeAspect="1"/>
          </p:cNvPicPr>
          <p:nvPr/>
        </p:nvPicPr>
        <p:blipFill>
          <a:blip r:embed="rId7"/>
          <a:stretch>
            <a:fillRect/>
          </a:stretch>
        </p:blipFill>
        <p:spPr>
          <a:xfrm>
            <a:off x="8615806" y="3269655"/>
            <a:ext cx="3275291" cy="2745118"/>
          </a:xfrm>
          <a:prstGeom prst="rect">
            <a:avLst/>
          </a:prstGeom>
        </p:spPr>
      </p:pic>
    </p:spTree>
    <p:extLst>
      <p:ext uri="{BB962C8B-B14F-4D97-AF65-F5344CB8AC3E}">
        <p14:creationId xmlns:p14="http://schemas.microsoft.com/office/powerpoint/2010/main" val="2208606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184F4-3F57-4867-9B32-FC5285FB36E9}"/>
              </a:ext>
            </a:extLst>
          </p:cNvPr>
          <p:cNvSpPr>
            <a:spLocks noGrp="1"/>
          </p:cNvSpPr>
          <p:nvPr>
            <p:ph type="title"/>
          </p:nvPr>
        </p:nvSpPr>
        <p:spPr/>
        <p:txBody>
          <a:bodyPr/>
          <a:lstStyle/>
          <a:p>
            <a:r>
              <a:rPr lang="en-AU" dirty="0"/>
              <a:t>Another Example</a:t>
            </a:r>
          </a:p>
        </p:txBody>
      </p:sp>
      <p:pic>
        <p:nvPicPr>
          <p:cNvPr id="4" name="Picture 3" descr="A picture containing text&#10;&#10;Description automatically generated">
            <a:extLst>
              <a:ext uri="{FF2B5EF4-FFF2-40B4-BE49-F238E27FC236}">
                <a16:creationId xmlns:a16="http://schemas.microsoft.com/office/drawing/2014/main" id="{0C6E84D5-3017-4F04-8A80-DD3989CE11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39" y="1641909"/>
            <a:ext cx="12192000" cy="1887886"/>
          </a:xfrm>
          <a:prstGeom prst="rect">
            <a:avLst/>
          </a:prstGeom>
        </p:spPr>
      </p:pic>
      <p:sp>
        <p:nvSpPr>
          <p:cNvPr id="5" name="TextBox 4">
            <a:extLst>
              <a:ext uri="{FF2B5EF4-FFF2-40B4-BE49-F238E27FC236}">
                <a16:creationId xmlns:a16="http://schemas.microsoft.com/office/drawing/2014/main" id="{DF741328-344C-4BFE-8D6B-32C5BDBCF1E2}"/>
              </a:ext>
            </a:extLst>
          </p:cNvPr>
          <p:cNvSpPr txBox="1"/>
          <p:nvPr/>
        </p:nvSpPr>
        <p:spPr>
          <a:xfrm>
            <a:off x="7065819" y="1122219"/>
            <a:ext cx="1445845" cy="369332"/>
          </a:xfrm>
          <a:prstGeom prst="rect">
            <a:avLst/>
          </a:prstGeom>
          <a:noFill/>
        </p:spPr>
        <p:txBody>
          <a:bodyPr wrap="none" rtlCol="0">
            <a:spAutoFit/>
          </a:bodyPr>
          <a:lstStyle/>
          <a:p>
            <a:r>
              <a:rPr lang="en-AU" dirty="0"/>
              <a:t>Ground Truth</a:t>
            </a:r>
          </a:p>
        </p:txBody>
      </p:sp>
      <p:sp>
        <p:nvSpPr>
          <p:cNvPr id="6" name="TextBox 5">
            <a:extLst>
              <a:ext uri="{FF2B5EF4-FFF2-40B4-BE49-F238E27FC236}">
                <a16:creationId xmlns:a16="http://schemas.microsoft.com/office/drawing/2014/main" id="{9A933BAB-FB83-4857-BE56-EC87E3031680}"/>
              </a:ext>
            </a:extLst>
          </p:cNvPr>
          <p:cNvSpPr txBox="1"/>
          <p:nvPr/>
        </p:nvSpPr>
        <p:spPr>
          <a:xfrm>
            <a:off x="7369813" y="4846759"/>
            <a:ext cx="1141851" cy="369332"/>
          </a:xfrm>
          <a:prstGeom prst="rect">
            <a:avLst/>
          </a:prstGeom>
          <a:noFill/>
        </p:spPr>
        <p:txBody>
          <a:bodyPr wrap="none" rtlCol="0">
            <a:spAutoFit/>
          </a:bodyPr>
          <a:lstStyle/>
          <a:p>
            <a:r>
              <a:rPr lang="en-AU" dirty="0"/>
              <a:t>Prediction</a:t>
            </a:r>
          </a:p>
        </p:txBody>
      </p:sp>
      <p:pic>
        <p:nvPicPr>
          <p:cNvPr id="8" name="Picture 7">
            <a:extLst>
              <a:ext uri="{FF2B5EF4-FFF2-40B4-BE49-F238E27FC236}">
                <a16:creationId xmlns:a16="http://schemas.microsoft.com/office/drawing/2014/main" id="{B8712053-DF70-4507-82DD-A80DBCD3CB39}"/>
              </a:ext>
            </a:extLst>
          </p:cNvPr>
          <p:cNvPicPr>
            <a:picLocks noChangeAspect="1"/>
          </p:cNvPicPr>
          <p:nvPr/>
        </p:nvPicPr>
        <p:blipFill>
          <a:blip r:embed="rId3"/>
          <a:stretch>
            <a:fillRect/>
          </a:stretch>
        </p:blipFill>
        <p:spPr>
          <a:xfrm>
            <a:off x="3751983" y="3680153"/>
            <a:ext cx="3450401" cy="3018676"/>
          </a:xfrm>
          <a:prstGeom prst="rect">
            <a:avLst/>
          </a:prstGeom>
        </p:spPr>
      </p:pic>
    </p:spTree>
    <p:extLst>
      <p:ext uri="{BB962C8B-B14F-4D97-AF65-F5344CB8AC3E}">
        <p14:creationId xmlns:p14="http://schemas.microsoft.com/office/powerpoint/2010/main" val="896058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A08B8-D909-44CA-AB4D-2C3B891BBECB}"/>
              </a:ext>
            </a:extLst>
          </p:cNvPr>
          <p:cNvSpPr>
            <a:spLocks noGrp="1"/>
          </p:cNvSpPr>
          <p:nvPr>
            <p:ph type="title"/>
          </p:nvPr>
        </p:nvSpPr>
        <p:spPr/>
        <p:txBody>
          <a:bodyPr/>
          <a:lstStyle/>
          <a:p>
            <a:r>
              <a:rPr lang="en-US" altLang="zh-TW" dirty="0"/>
              <a:t>Even in our own dataset.</a:t>
            </a:r>
            <a:endParaRPr lang="en-AU" dirty="0"/>
          </a:p>
        </p:txBody>
      </p:sp>
      <p:pic>
        <p:nvPicPr>
          <p:cNvPr id="4" name="Picture 3">
            <a:extLst>
              <a:ext uri="{FF2B5EF4-FFF2-40B4-BE49-F238E27FC236}">
                <a16:creationId xmlns:a16="http://schemas.microsoft.com/office/drawing/2014/main" id="{4CD53B84-AFFB-4F14-B284-34821483FFB8}"/>
              </a:ext>
            </a:extLst>
          </p:cNvPr>
          <p:cNvPicPr>
            <a:picLocks noChangeAspect="1"/>
          </p:cNvPicPr>
          <p:nvPr/>
        </p:nvPicPr>
        <p:blipFill>
          <a:blip r:embed="rId2"/>
          <a:stretch>
            <a:fillRect/>
          </a:stretch>
        </p:blipFill>
        <p:spPr>
          <a:xfrm>
            <a:off x="747098" y="2054806"/>
            <a:ext cx="4476165" cy="3855902"/>
          </a:xfrm>
          <a:prstGeom prst="rect">
            <a:avLst/>
          </a:prstGeom>
        </p:spPr>
      </p:pic>
      <p:pic>
        <p:nvPicPr>
          <p:cNvPr id="6" name="Picture 5">
            <a:extLst>
              <a:ext uri="{FF2B5EF4-FFF2-40B4-BE49-F238E27FC236}">
                <a16:creationId xmlns:a16="http://schemas.microsoft.com/office/drawing/2014/main" id="{1D05C866-43CA-4C7C-9418-B9B1BB106143}"/>
              </a:ext>
            </a:extLst>
          </p:cNvPr>
          <p:cNvPicPr>
            <a:picLocks noChangeAspect="1"/>
          </p:cNvPicPr>
          <p:nvPr/>
        </p:nvPicPr>
        <p:blipFill>
          <a:blip r:embed="rId3"/>
          <a:stretch>
            <a:fillRect/>
          </a:stretch>
        </p:blipFill>
        <p:spPr>
          <a:xfrm>
            <a:off x="6641019" y="1934774"/>
            <a:ext cx="4803883" cy="4031267"/>
          </a:xfrm>
          <a:prstGeom prst="rect">
            <a:avLst/>
          </a:prstGeom>
        </p:spPr>
      </p:pic>
    </p:spTree>
    <p:extLst>
      <p:ext uri="{BB962C8B-B14F-4D97-AF65-F5344CB8AC3E}">
        <p14:creationId xmlns:p14="http://schemas.microsoft.com/office/powerpoint/2010/main" val="385458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220</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Multimodal Abnormality Detection - 2</vt:lpstr>
      <vt:lpstr>Overfitting</vt:lpstr>
      <vt:lpstr>Early stopping</vt:lpstr>
      <vt:lpstr>Performance IoU Table</vt:lpstr>
      <vt:lpstr>Low Recall and Precision.</vt:lpstr>
      <vt:lpstr>Not performing well, if you just look at one instance. </vt:lpstr>
      <vt:lpstr>However, This same image is annotated by 5 different radiologists, and the annotations can be very different.  And, the model actually pick up all of them.  This inconsistency is also the reason why the precision and recall are not high.</vt:lpstr>
      <vt:lpstr>Another Example</vt:lpstr>
      <vt:lpstr>Even in our own dataset.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Multimodal Abnormality Detection - 2</dc:title>
  <dc:creator>Jr Hsieh</dc:creator>
  <cp:lastModifiedBy>Jr Hsieh</cp:lastModifiedBy>
  <cp:revision>6</cp:revision>
  <dcterms:created xsi:type="dcterms:W3CDTF">2022-03-16T11:12:28Z</dcterms:created>
  <dcterms:modified xsi:type="dcterms:W3CDTF">2022-03-29T21:58:29Z</dcterms:modified>
</cp:coreProperties>
</file>