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15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5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6883DDF-55C5-4218-BB07-DD5F06D65A34}" type="datetimeFigureOut">
              <a:rPr lang="zh-TW" altLang="en-US"/>
              <a:pPr>
                <a:defRPr/>
              </a:pPr>
              <a:t>2013/5/10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TW" altLang="en-US" noProof="0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noProof="0" smtClean="0"/>
              <a:t>按一下以編輯母片文字樣式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  <a:endParaRPr lang="zh-TW" altLang="en-US" noProof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DBCDF11D-74FA-4BE3-BCE7-F4F0AB1A88A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45569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TW" altLang="en-US" smtClean="0"/>
              <a:t>西里西亞：今天這裡是在波蘭西南部，歷史上這裡被德國，奧地利，波蘭輪流統治過</a:t>
            </a:r>
          </a:p>
        </p:txBody>
      </p:sp>
      <p:sp>
        <p:nvSpPr>
          <p:cNvPr id="21507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37E5606-1324-41F8-9F96-1F207021D166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投影片圖像版面配置區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備忘稿版面配置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zh-TW" altLang="en-US" smtClean="0"/>
              <a:t>巴塞爾位在瑞士境內</a:t>
            </a:r>
          </a:p>
        </p:txBody>
      </p:sp>
      <p:sp>
        <p:nvSpPr>
          <p:cNvPr id="26627" name="投影片編號版面配置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901DBB8-5D3F-44E9-8770-0AAC7C1B46E9}" type="slidenum">
              <a:rPr lang="zh-TW" alt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7AB496-D44A-498C-9562-A5FBDFEDC346}" type="datetimeFigureOut">
              <a:rPr lang="zh-TW" altLang="en-US"/>
              <a:pPr>
                <a:defRPr/>
              </a:pPr>
              <a:t>2013/5/10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64F7C0-5710-42E5-B9B1-0C5CA4E12897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3915AB-FC86-4666-930A-5B382184BDE7}" type="datetimeFigureOut">
              <a:rPr lang="zh-TW" altLang="en-US"/>
              <a:pPr>
                <a:defRPr/>
              </a:pPr>
              <a:t>2013/5/10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29C4E-919E-4C92-9EA5-B402E0D4F8A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7451FB-D27C-4A19-8D28-5500D6DD2B48}" type="datetimeFigureOut">
              <a:rPr lang="zh-TW" altLang="en-US"/>
              <a:pPr>
                <a:defRPr/>
              </a:pPr>
              <a:t>2013/5/10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7D1F93-EF3D-45F3-8F5C-BC424290290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5B4A32-A1B1-4678-BA54-62DEC80A8250}" type="datetimeFigureOut">
              <a:rPr lang="zh-TW" altLang="en-US"/>
              <a:pPr>
                <a:defRPr/>
              </a:pPr>
              <a:t>2013/5/10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BE1741-D196-40F3-BD5B-B050DF6E0D2D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7A0077-6862-4E42-85B5-D5CD9AA1CA31}" type="datetimeFigureOut">
              <a:rPr lang="zh-TW" altLang="en-US"/>
              <a:pPr>
                <a:defRPr/>
              </a:pPr>
              <a:t>2013/5/10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BB256C-9826-4DBE-9669-BF88B6E3237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1643B4-1C09-471A-9614-0B74E9B655EE}" type="datetimeFigureOut">
              <a:rPr lang="zh-TW" altLang="en-US"/>
              <a:pPr>
                <a:defRPr/>
              </a:pPr>
              <a:t>2013/5/10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FB7A5-A55B-4A3B-B06B-6CCA24B176A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6A8BB-433C-4F16-8F66-878BC46D529B}" type="datetimeFigureOut">
              <a:rPr lang="zh-TW" altLang="en-US"/>
              <a:pPr>
                <a:defRPr/>
              </a:pPr>
              <a:t>2013/5/10</a:t>
            </a:fld>
            <a:endParaRPr lang="zh-TW" altLang="en-US"/>
          </a:p>
        </p:txBody>
      </p:sp>
      <p:sp>
        <p:nvSpPr>
          <p:cNvPr id="8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9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EC83B-9E7A-4466-9F6C-2EA1FB37019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D1715-DE6F-4301-80DA-9FE878F8EF82}" type="datetimeFigureOut">
              <a:rPr lang="zh-TW" altLang="en-US"/>
              <a:pPr>
                <a:defRPr/>
              </a:pPr>
              <a:t>2013/5/10</a:t>
            </a:fld>
            <a:endParaRPr lang="zh-TW" altLang="en-US"/>
          </a:p>
        </p:txBody>
      </p:sp>
      <p:sp>
        <p:nvSpPr>
          <p:cNvPr id="4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1D924C-53B0-457F-865C-521E6FF11E9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2B562-6F61-4CA3-8EB5-933B90709937}" type="datetimeFigureOut">
              <a:rPr lang="zh-TW" altLang="en-US"/>
              <a:pPr>
                <a:defRPr/>
              </a:pPr>
              <a:t>2013/5/10</a:t>
            </a:fld>
            <a:endParaRPr lang="zh-TW" altLang="en-US"/>
          </a:p>
        </p:txBody>
      </p:sp>
      <p:sp>
        <p:nvSpPr>
          <p:cNvPr id="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A7E4CC-9078-443F-9FCB-DD121E8A58E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3C0C55-A32A-4B1B-ADE0-AD4F4D87A6F2}" type="datetimeFigureOut">
              <a:rPr lang="zh-TW" altLang="en-US"/>
              <a:pPr>
                <a:defRPr/>
              </a:pPr>
              <a:t>2013/5/10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FCA28-B596-4C68-96F8-7108FBDAF5D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535DFF-773B-4441-B181-D993EBC55A55}" type="datetimeFigureOut">
              <a:rPr lang="zh-TW" altLang="en-US"/>
              <a:pPr>
                <a:defRPr/>
              </a:pPr>
              <a:t>2013/5/10</a:t>
            </a:fld>
            <a:endParaRPr lang="zh-TW" altLang="en-US"/>
          </a:p>
        </p:txBody>
      </p:sp>
      <p:sp>
        <p:nvSpPr>
          <p:cNvPr id="6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7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B1220-1212-4219-AAAA-AD8532E2CFC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標題版面配置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文字版面配置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6B2A85B-5552-472E-9FE7-F04BB423A8CE}" type="datetimeFigureOut">
              <a:rPr lang="zh-TW" altLang="en-US"/>
              <a:pPr>
                <a:defRPr/>
              </a:pPr>
              <a:t>2013/5/10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6B956E83-383A-4C61-B0C9-8B10D302F15A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新細明體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mtClean="0"/>
              <a:t>德國史筆記</a:t>
            </a:r>
            <a:r>
              <a:rPr lang="en-US" altLang="zh-TW" smtClean="0"/>
              <a:t>(</a:t>
            </a:r>
            <a:r>
              <a:rPr lang="zh-TW" altLang="en-US" smtClean="0"/>
              <a:t>二</a:t>
            </a:r>
            <a:r>
              <a:rPr lang="en-US" altLang="zh-TW" smtClean="0"/>
              <a:t>)</a:t>
            </a:r>
            <a:endParaRPr lang="zh-TW" altLang="en-US" smtClean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24578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1991</a:t>
            </a:r>
            <a:r>
              <a:rPr lang="zh-TW" altLang="en-US" dirty="0" smtClean="0"/>
              <a:t>年</a:t>
            </a:r>
            <a:r>
              <a:rPr lang="en-US" altLang="zh-TW" dirty="0" smtClean="0"/>
              <a:t>8</a:t>
            </a:r>
            <a:r>
              <a:rPr lang="zh-TW" altLang="en-US" dirty="0" smtClean="0"/>
              <a:t>月</a:t>
            </a:r>
            <a:r>
              <a:rPr lang="en-US" altLang="zh-TW" dirty="0" smtClean="0"/>
              <a:t>17</a:t>
            </a:r>
            <a:r>
              <a:rPr lang="zh-TW" altLang="en-US" dirty="0" smtClean="0"/>
              <a:t>日，腓特烈二世的棺木被移回波茨坦，德國總理</a:t>
            </a:r>
            <a:r>
              <a:rPr lang="en-US" altLang="zh-TW" dirty="0" smtClean="0"/>
              <a:t>Kohl</a:t>
            </a:r>
            <a:r>
              <a:rPr lang="zh-TW" altLang="en-US" dirty="0" smtClean="0"/>
              <a:t>稱其為國君，因為他跟俾斯麥，希特勒有關係而遭到反對</a:t>
            </a:r>
            <a:endParaRPr lang="en-US" altLang="zh-TW" dirty="0" smtClean="0"/>
          </a:p>
          <a:p>
            <a:r>
              <a:rPr lang="zh-TW" altLang="en-US" smtClean="0"/>
              <a:t>他死後沒有留下小孩，因此由其姪子腓特烈威廉二世即位</a:t>
            </a:r>
            <a:endParaRPr lang="en-US" altLang="zh-TW" dirty="0" smtClean="0"/>
          </a:p>
          <a:p>
            <a:r>
              <a:rPr lang="zh-TW" altLang="en-US" dirty="0" smtClean="0"/>
              <a:t>對內他大興土木，興建布蘭登堡門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Brandenburgtor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，對外他參與瓜分波蘭兩次，分別是在</a:t>
            </a:r>
            <a:r>
              <a:rPr lang="en-US" altLang="zh-TW" dirty="0" smtClean="0"/>
              <a:t>1793</a:t>
            </a:r>
            <a:r>
              <a:rPr lang="zh-TW" altLang="en-US" dirty="0" smtClean="0"/>
              <a:t>年和</a:t>
            </a:r>
            <a:r>
              <a:rPr lang="en-US" altLang="zh-TW" dirty="0" smtClean="0"/>
              <a:t>1795</a:t>
            </a:r>
            <a:r>
              <a:rPr lang="zh-TW" altLang="en-US" dirty="0" smtClean="0"/>
              <a:t>年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25602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zh-TW" altLang="en-US" smtClean="0"/>
              <a:t>他即位之後不久，法國就展開了法國大革命，普魯士一開始維持中立，但是當法國企圖殺害路易十六後，普魯士就和奧地利組成第一次反法同盟，與法國交戰</a:t>
            </a:r>
            <a:endParaRPr lang="en-US" altLang="zh-TW" smtClean="0"/>
          </a:p>
          <a:p>
            <a:r>
              <a:rPr lang="zh-TW" altLang="en-US" smtClean="0"/>
              <a:t>結果打成平手，法國國會就決定處死路易十六</a:t>
            </a:r>
            <a:endParaRPr lang="en-US" altLang="zh-TW" smtClean="0"/>
          </a:p>
          <a:p>
            <a:r>
              <a:rPr lang="en-US" altLang="zh-TW" smtClean="0"/>
              <a:t>1795</a:t>
            </a:r>
            <a:r>
              <a:rPr lang="zh-TW" altLang="en-US" smtClean="0"/>
              <a:t>年</a:t>
            </a:r>
            <a:r>
              <a:rPr lang="en-US" altLang="zh-TW" smtClean="0"/>
              <a:t>4</a:t>
            </a:r>
            <a:r>
              <a:rPr lang="zh-TW" altLang="en-US" smtClean="0"/>
              <a:t>月</a:t>
            </a:r>
            <a:r>
              <a:rPr lang="en-US" altLang="zh-TW" smtClean="0"/>
              <a:t>5</a:t>
            </a:r>
            <a:r>
              <a:rPr lang="zh-TW" altLang="en-US" smtClean="0"/>
              <a:t>日，普魯士與法國簽訂巴塞爾條約</a:t>
            </a:r>
            <a:r>
              <a:rPr lang="en-US" altLang="zh-TW" smtClean="0"/>
              <a:t>(Friede v. Basel)</a:t>
            </a:r>
            <a:r>
              <a:rPr lang="zh-TW" altLang="en-US" smtClean="0"/>
              <a:t>，法國佔領萊茵河左岸</a:t>
            </a:r>
            <a:r>
              <a:rPr lang="en-US" altLang="zh-TW" smtClean="0"/>
              <a:t>(</a:t>
            </a:r>
            <a:r>
              <a:rPr lang="zh-TW" altLang="en-US" smtClean="0"/>
              <a:t>萊茵河西岸</a:t>
            </a:r>
            <a:r>
              <a:rPr lang="en-US" altLang="zh-TW" smtClean="0"/>
              <a:t>)</a:t>
            </a:r>
            <a:r>
              <a:rPr lang="zh-TW" altLang="en-US" smtClean="0"/>
              <a:t>，北德維持中立，普魯士退出第一次反法同盟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15362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zh-TW" altLang="en-US" smtClean="0"/>
              <a:t>路易十四頒布楓丹白露詔書</a:t>
            </a:r>
            <a:r>
              <a:rPr lang="en-US" altLang="zh-TW" smtClean="0"/>
              <a:t>(Edikt von Fontanblean)</a:t>
            </a:r>
            <a:r>
              <a:rPr lang="zh-TW" altLang="en-US" smtClean="0"/>
              <a:t>，取消南特詔書</a:t>
            </a:r>
            <a:r>
              <a:rPr lang="en-US" altLang="zh-TW" smtClean="0"/>
              <a:t>(Edikt von Nantes)</a:t>
            </a:r>
            <a:r>
              <a:rPr lang="zh-TW" altLang="en-US" smtClean="0"/>
              <a:t>，這時腓特烈威廉頒布波茨坦詔書</a:t>
            </a:r>
            <a:r>
              <a:rPr lang="en-US" altLang="zh-TW" smtClean="0"/>
              <a:t>(Edikt von Potsdam)</a:t>
            </a:r>
            <a:r>
              <a:rPr lang="zh-TW" altLang="en-US" smtClean="0"/>
              <a:t>，鼓勵</a:t>
            </a:r>
            <a:r>
              <a:rPr lang="en-US" altLang="zh-TW" smtClean="0"/>
              <a:t>Hugenots</a:t>
            </a:r>
            <a:r>
              <a:rPr lang="zh-TW" altLang="en-US" smtClean="0"/>
              <a:t>教徒來布蘭登堡侯國居住，教徒當中有很多是商人，教師，技師。因此提升人口素質</a:t>
            </a:r>
            <a:endParaRPr lang="en-US" altLang="zh-TW" smtClean="0"/>
          </a:p>
          <a:p>
            <a:r>
              <a:rPr lang="en-US" altLang="zh-TW" smtClean="0"/>
              <a:t>Hugenotes</a:t>
            </a:r>
            <a:r>
              <a:rPr lang="zh-TW" altLang="en-US" smtClean="0"/>
              <a:t>教徒在法國境內原有三萬五千人，其中兩萬多人遷至布蘭登堡，結果導致現在柏林境內，法國人佔了六分之一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16386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zh-TW" altLang="en-US" smtClean="0"/>
              <a:t>西元</a:t>
            </a:r>
            <a:r>
              <a:rPr lang="en-US" altLang="zh-TW" smtClean="0"/>
              <a:t>1688</a:t>
            </a:r>
            <a:r>
              <a:rPr lang="zh-TW" altLang="en-US" smtClean="0"/>
              <a:t>年，腓特烈威廉去世，由腓特烈一世</a:t>
            </a:r>
            <a:r>
              <a:rPr lang="en-US" altLang="zh-TW" smtClean="0"/>
              <a:t>(Friedrich I)</a:t>
            </a:r>
            <a:r>
              <a:rPr lang="zh-TW" altLang="en-US" smtClean="0"/>
              <a:t>即位</a:t>
            </a:r>
            <a:endParaRPr lang="en-US" altLang="zh-TW" smtClean="0"/>
          </a:p>
          <a:p>
            <a:r>
              <a:rPr lang="zh-TW" altLang="en-US" smtClean="0"/>
              <a:t>他在</a:t>
            </a:r>
            <a:r>
              <a:rPr lang="en-US" altLang="zh-TW" smtClean="0"/>
              <a:t>1701</a:t>
            </a:r>
            <a:r>
              <a:rPr lang="zh-TW" altLang="en-US" smtClean="0"/>
              <a:t>年加冕為普魯士國王，但這時他只佔領東普魯士，西普魯士仍然被波蘭佔領，所以國王這個詞用德語描述的話是</a:t>
            </a:r>
            <a:r>
              <a:rPr lang="en-US" altLang="zh-TW" smtClean="0"/>
              <a:t>Konig in Preußen</a:t>
            </a:r>
          </a:p>
          <a:p>
            <a:r>
              <a:rPr lang="zh-TW" altLang="en-US" smtClean="0"/>
              <a:t>他死於</a:t>
            </a:r>
            <a:r>
              <a:rPr lang="en-US" altLang="zh-TW" smtClean="0"/>
              <a:t>1713</a:t>
            </a:r>
            <a:r>
              <a:rPr lang="zh-TW" altLang="en-US" smtClean="0"/>
              <a:t>年，留下</a:t>
            </a:r>
            <a:r>
              <a:rPr lang="en-US" altLang="zh-TW" smtClean="0"/>
              <a:t>2000</a:t>
            </a:r>
            <a:r>
              <a:rPr lang="zh-TW" altLang="en-US" smtClean="0"/>
              <a:t>萬</a:t>
            </a:r>
            <a:r>
              <a:rPr lang="en-US" altLang="zh-TW" smtClean="0"/>
              <a:t>Taler</a:t>
            </a:r>
            <a:r>
              <a:rPr lang="zh-TW" altLang="en-US" smtClean="0"/>
              <a:t>的債務，而王位由腓特烈威廉一世</a:t>
            </a:r>
            <a:r>
              <a:rPr lang="en-US" altLang="zh-TW" smtClean="0"/>
              <a:t>(Friedrich Wilhelm I)</a:t>
            </a:r>
            <a:r>
              <a:rPr lang="zh-TW" altLang="en-US" smtClean="0"/>
              <a:t>繼承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17410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zh-TW" altLang="en-US" smtClean="0"/>
              <a:t>他將軍隊規模從四萬人擴增到八萬四千人，而柏林境內當時的人口有十萬，軍人就佔了兩萬。這樣軍費就變得十分龐大，占了政府預算的三分之二</a:t>
            </a:r>
            <a:endParaRPr lang="en-US" altLang="zh-TW" smtClean="0"/>
          </a:p>
          <a:p>
            <a:r>
              <a:rPr lang="zh-TW" altLang="en-US" smtClean="0"/>
              <a:t>由於他父親累積了不少債務，因此在擴充軍隊時，他不再用錢買士兵，也就是不再用募兵制。而是實施徵兵制。其中士兵來自農民</a:t>
            </a:r>
            <a:r>
              <a:rPr lang="en-US" altLang="zh-TW" smtClean="0"/>
              <a:t>(Bauer)</a:t>
            </a:r>
            <a:r>
              <a:rPr lang="zh-TW" altLang="en-US" smtClean="0"/>
              <a:t>，軍官來自容克</a:t>
            </a:r>
            <a:r>
              <a:rPr lang="en-US" altLang="zh-TW" smtClean="0"/>
              <a:t>(</a:t>
            </a:r>
            <a:r>
              <a:rPr lang="zh-TW" altLang="en-US" smtClean="0"/>
              <a:t>地主和貴族，</a:t>
            </a:r>
            <a:r>
              <a:rPr lang="en-US" altLang="zh-TW" smtClean="0"/>
              <a:t>Junket)</a:t>
            </a:r>
            <a:endParaRPr lang="zh-TW" altLang="en-US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18434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zh-TW" altLang="en-US" smtClean="0"/>
              <a:t>他治理軍隊的方式，是對士兵灌輸義務</a:t>
            </a:r>
            <a:r>
              <a:rPr lang="en-US" altLang="zh-TW" smtClean="0"/>
              <a:t>(Pflicht</a:t>
            </a:r>
            <a:r>
              <a:rPr lang="zh-TW" altLang="en-US" smtClean="0"/>
              <a:t>，英文叫</a:t>
            </a:r>
            <a:r>
              <a:rPr lang="en-US" altLang="zh-TW" smtClean="0"/>
              <a:t>Duty)</a:t>
            </a:r>
            <a:r>
              <a:rPr lang="zh-TW" altLang="en-US" smtClean="0"/>
              <a:t>的觀念，並設立黑鷹十字章，想藉此激發士兵精神</a:t>
            </a:r>
            <a:endParaRPr lang="en-US" altLang="zh-TW" smtClean="0"/>
          </a:p>
          <a:p>
            <a:r>
              <a:rPr lang="zh-TW" altLang="en-US" smtClean="0"/>
              <a:t>腓特烈威廉一世主張節儉</a:t>
            </a:r>
            <a:r>
              <a:rPr lang="en-US" altLang="zh-TW" smtClean="0"/>
              <a:t>(Sparsamkeit)</a:t>
            </a:r>
            <a:r>
              <a:rPr lang="zh-TW" altLang="en-US" smtClean="0"/>
              <a:t>，結果王室支出剩原來四分之一。國庫收入也從</a:t>
            </a:r>
            <a:r>
              <a:rPr lang="en-US" altLang="zh-TW" smtClean="0"/>
              <a:t>340</a:t>
            </a:r>
            <a:r>
              <a:rPr lang="zh-TW" altLang="en-US" smtClean="0"/>
              <a:t>萬</a:t>
            </a:r>
            <a:r>
              <a:rPr lang="en-US" altLang="zh-TW" smtClean="0"/>
              <a:t>Taler</a:t>
            </a:r>
            <a:r>
              <a:rPr lang="zh-TW" altLang="en-US" smtClean="0"/>
              <a:t>成長到</a:t>
            </a:r>
            <a:r>
              <a:rPr lang="en-US" altLang="zh-TW" smtClean="0"/>
              <a:t>700</a:t>
            </a:r>
            <a:r>
              <a:rPr lang="zh-TW" altLang="en-US" smtClean="0"/>
              <a:t>萬</a:t>
            </a:r>
            <a:r>
              <a:rPr lang="en-US" altLang="zh-TW" smtClean="0"/>
              <a:t>Taler</a:t>
            </a:r>
            <a:r>
              <a:rPr lang="zh-TW" altLang="en-US" smtClean="0"/>
              <a:t>，到他死時他留下了</a:t>
            </a:r>
            <a:r>
              <a:rPr lang="en-US" altLang="zh-TW" smtClean="0"/>
              <a:t>800</a:t>
            </a:r>
            <a:r>
              <a:rPr lang="zh-TW" altLang="en-US" smtClean="0"/>
              <a:t>萬</a:t>
            </a:r>
            <a:r>
              <a:rPr lang="en-US" altLang="zh-TW" smtClean="0"/>
              <a:t>Taler</a:t>
            </a:r>
          </a:p>
          <a:p>
            <a:r>
              <a:rPr lang="zh-TW" altLang="en-US" smtClean="0"/>
              <a:t>在</a:t>
            </a:r>
            <a:r>
              <a:rPr lang="en-US" altLang="zh-TW" smtClean="0"/>
              <a:t>1732</a:t>
            </a:r>
            <a:r>
              <a:rPr lang="zh-TW" altLang="en-US" smtClean="0"/>
              <a:t>年，位在奧地利的</a:t>
            </a:r>
            <a:r>
              <a:rPr lang="en-US" altLang="zh-TW" smtClean="0"/>
              <a:t>Salzburg</a:t>
            </a:r>
            <a:r>
              <a:rPr lang="zh-TW" altLang="en-US" smtClean="0"/>
              <a:t>的新教徒被驅逐，他們移居到布蘭登堡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19458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在</a:t>
            </a:r>
            <a:r>
              <a:rPr lang="en-US" altLang="zh-TW" dirty="0" smtClean="0"/>
              <a:t>1740</a:t>
            </a:r>
            <a:r>
              <a:rPr lang="zh-TW" altLang="en-US" dirty="0" smtClean="0"/>
              <a:t>年，腓特烈威廉一世去世，由腓特烈二世</a:t>
            </a:r>
            <a:r>
              <a:rPr lang="en-US" altLang="zh-TW" dirty="0" smtClean="0"/>
              <a:t>(Friedrich II)</a:t>
            </a:r>
            <a:r>
              <a:rPr lang="zh-TW" altLang="en-US" dirty="0" smtClean="0"/>
              <a:t>即位</a:t>
            </a:r>
            <a:endParaRPr lang="en-US" altLang="zh-TW" dirty="0" smtClean="0"/>
          </a:p>
          <a:p>
            <a:r>
              <a:rPr lang="zh-TW" altLang="en-US" dirty="0" smtClean="0"/>
              <a:t>他又被稱作腓特烈大帝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Friderich</a:t>
            </a:r>
            <a:r>
              <a:rPr lang="en-US" altLang="zh-TW" dirty="0" smtClean="0"/>
              <a:t> der </a:t>
            </a:r>
            <a:r>
              <a:rPr lang="en-US" altLang="zh-TW" dirty="0" err="1" smtClean="0"/>
              <a:t>Große</a:t>
            </a:r>
            <a:r>
              <a:rPr lang="en-US" altLang="zh-TW" dirty="0" smtClean="0"/>
              <a:t> v. </a:t>
            </a:r>
            <a:r>
              <a:rPr lang="en-US" altLang="zh-TW" dirty="0" err="1" smtClean="0"/>
              <a:t>Preußen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他則因為喜好音樂，哲學，自稱自己是無愁宮哲人</a:t>
            </a:r>
            <a:r>
              <a:rPr lang="en-US" altLang="zh-TW" dirty="0" smtClean="0"/>
              <a:t>(Der </a:t>
            </a:r>
            <a:r>
              <a:rPr lang="en-US" altLang="zh-TW" dirty="0" err="1" smtClean="0"/>
              <a:t>Philosoph</a:t>
            </a:r>
            <a:r>
              <a:rPr lang="en-US" altLang="zh-TW" dirty="0" smtClean="0"/>
              <a:t> v. </a:t>
            </a:r>
            <a:r>
              <a:rPr lang="en-US" altLang="zh-TW" dirty="0" err="1" smtClean="0"/>
              <a:t>Sanssouci</a:t>
            </a:r>
            <a:r>
              <a:rPr lang="en-US" altLang="zh-TW" dirty="0" smtClean="0"/>
              <a:t>)</a:t>
            </a:r>
          </a:p>
          <a:p>
            <a:r>
              <a:rPr lang="zh-TW" altLang="en-US" smtClean="0"/>
              <a:t>他進一步</a:t>
            </a:r>
            <a:r>
              <a:rPr lang="zh-TW" altLang="en-US" smtClean="0"/>
              <a:t>擴充軍隊，使軍隊人數由</a:t>
            </a:r>
            <a:r>
              <a:rPr lang="en-US" altLang="zh-TW" dirty="0" smtClean="0"/>
              <a:t>8</a:t>
            </a:r>
            <a:r>
              <a:rPr lang="zh-TW" altLang="en-US" dirty="0" smtClean="0"/>
              <a:t>萬</a:t>
            </a:r>
            <a:r>
              <a:rPr lang="en-US" altLang="zh-TW" dirty="0" smtClean="0"/>
              <a:t>4</a:t>
            </a:r>
            <a:r>
              <a:rPr lang="zh-TW" altLang="en-US" dirty="0" smtClean="0"/>
              <a:t>千人增加到</a:t>
            </a:r>
            <a:r>
              <a:rPr lang="en-US" altLang="zh-TW" dirty="0" smtClean="0"/>
              <a:t>20</a:t>
            </a:r>
            <a:r>
              <a:rPr lang="zh-TW" altLang="en-US" dirty="0" smtClean="0"/>
              <a:t>萬人，是法國的</a:t>
            </a:r>
            <a:r>
              <a:rPr lang="en-US" altLang="zh-TW" dirty="0" smtClean="0"/>
              <a:t>4</a:t>
            </a:r>
            <a:r>
              <a:rPr lang="zh-TW" altLang="en-US" dirty="0" smtClean="0"/>
              <a:t>倍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2048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之後戰爭爆發，普魯士與奧地利打了兩次西里西亞戰爭</a:t>
            </a:r>
            <a:r>
              <a:rPr lang="en-US" altLang="zh-TW" smtClean="0"/>
              <a:t>(Schlesien War)</a:t>
            </a:r>
            <a:r>
              <a:rPr lang="zh-TW" altLang="en-US" smtClean="0"/>
              <a:t>，取得</a:t>
            </a:r>
            <a:r>
              <a:rPr lang="en-US" altLang="zh-TW" smtClean="0"/>
              <a:t>Schlesien</a:t>
            </a:r>
            <a:r>
              <a:rPr lang="zh-TW" altLang="en-US" smtClean="0"/>
              <a:t>，這裡對普魯士而言是重要的穀倉</a:t>
            </a:r>
            <a:endParaRPr lang="en-US" altLang="zh-TW" smtClean="0"/>
          </a:p>
          <a:p>
            <a:r>
              <a:rPr lang="zh-TW" altLang="en-US" smtClean="0"/>
              <a:t>奧地利當時是由</a:t>
            </a:r>
            <a:r>
              <a:rPr lang="en-US" altLang="zh-TW" smtClean="0"/>
              <a:t>Maria Theressa</a:t>
            </a:r>
            <a:r>
              <a:rPr lang="zh-TW" altLang="en-US" smtClean="0"/>
              <a:t>統治</a:t>
            </a:r>
            <a:endParaRPr lang="en-US" altLang="zh-TW" smtClean="0"/>
          </a:p>
          <a:p>
            <a:r>
              <a:rPr lang="zh-TW" altLang="en-US" smtClean="0"/>
              <a:t>之後在</a:t>
            </a:r>
            <a:r>
              <a:rPr lang="en-US" altLang="zh-TW" smtClean="0"/>
              <a:t>1756</a:t>
            </a:r>
            <a:r>
              <a:rPr lang="zh-TW" altLang="en-US" smtClean="0"/>
              <a:t>年，七年戰爭開打，普魯士對抗俄國，奧地利，法國。這是一場第三名對第一＋第二＋第四名的戰爭，結果打成平手，普魯士在戰後成為歐洲強權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22530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在外交方面，他在</a:t>
            </a:r>
            <a:r>
              <a:rPr lang="en-US" altLang="zh-TW" smtClean="0"/>
              <a:t>1772</a:t>
            </a:r>
            <a:r>
              <a:rPr lang="zh-TW" altLang="en-US" smtClean="0"/>
              <a:t>年與奧地利，俄國共同瓜分波蘭，普魯士因此拿到西普魯士，因此腓特烈二世就成為</a:t>
            </a:r>
            <a:r>
              <a:rPr lang="en-US" altLang="zh-TW" smtClean="0"/>
              <a:t>konig von Preußen</a:t>
            </a:r>
          </a:p>
          <a:p>
            <a:r>
              <a:rPr lang="zh-TW" altLang="en-US" smtClean="0"/>
              <a:t>這是波蘭第一次被列強瓜分，之後她還會被瓜分很多次</a:t>
            </a:r>
            <a:endParaRPr lang="en-US" altLang="zh-TW" smtClean="0"/>
          </a:p>
          <a:p>
            <a:r>
              <a:rPr lang="zh-TW" altLang="en-US" smtClean="0"/>
              <a:t>他教育軍人的方式跟他父親不同，他強調榮譽</a:t>
            </a:r>
            <a:r>
              <a:rPr lang="en-US" altLang="zh-TW" smtClean="0"/>
              <a:t>(Ehre)</a:t>
            </a:r>
            <a:r>
              <a:rPr lang="zh-TW" altLang="en-US" smtClean="0"/>
              <a:t>，企圖讓士兵產生自律。並將徵兵改回募兵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23554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/>
          <a:lstStyle/>
          <a:p>
            <a:r>
              <a:rPr lang="en-US" altLang="zh-TW" smtClean="0"/>
              <a:t>1786</a:t>
            </a:r>
            <a:r>
              <a:rPr lang="zh-TW" altLang="en-US" smtClean="0"/>
              <a:t>年他死去，葬於無愁宮，其位於波茨坦</a:t>
            </a:r>
            <a:endParaRPr lang="en-US" altLang="zh-TW" smtClean="0"/>
          </a:p>
          <a:p>
            <a:r>
              <a:rPr lang="zh-TW" altLang="en-US" smtClean="0"/>
              <a:t>從此波茨坦在政治上成為一個很有意義的地方，因此俾斯麥在德意志帝國成立之後，主持第一次國會開幕的地點就在這。而希特勒在掌權後，主持國會開幕的地點也在這</a:t>
            </a:r>
            <a:endParaRPr lang="en-US" altLang="zh-TW" smtClean="0"/>
          </a:p>
          <a:p>
            <a:r>
              <a:rPr lang="zh-TW" altLang="en-US" smtClean="0"/>
              <a:t>二次世界大戰末期，其棺材被遷至南德，直到</a:t>
            </a:r>
            <a:r>
              <a:rPr lang="en-US" altLang="zh-TW" smtClean="0"/>
              <a:t>1991</a:t>
            </a:r>
            <a:r>
              <a:rPr lang="zh-TW" altLang="en-US" smtClean="0"/>
              <a:t>年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</TotalTime>
  <Words>909</Words>
  <Application>Microsoft Office PowerPoint</Application>
  <PresentationFormat>如螢幕大小 (4:3)</PresentationFormat>
  <Paragraphs>34</Paragraphs>
  <Slides>11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2" baseType="lpstr">
      <vt:lpstr>Office 佈景主題</vt:lpstr>
      <vt:lpstr>德國史筆記(二)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德國史筆記(二)</dc:title>
  <dc:creator>user</dc:creator>
  <cp:lastModifiedBy>user</cp:lastModifiedBy>
  <cp:revision>18</cp:revision>
  <dcterms:created xsi:type="dcterms:W3CDTF">2013-04-03T15:53:57Z</dcterms:created>
  <dcterms:modified xsi:type="dcterms:W3CDTF">2013-05-10T03:29:31Z</dcterms:modified>
</cp:coreProperties>
</file>