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15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61FF2855-2E26-46E2-BDCB-B5463F284B5E}" type="datetimeFigureOut">
              <a:rPr lang="zh-TW" altLang="en-US" smtClean="0"/>
              <a:t>2013/4/26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242B516-C5EC-491E-BA9E-2567A7C30219}" type="slidenum">
              <a:rPr lang="zh-TW" altLang="en-US" smtClean="0"/>
              <a:t>‹#›</a:t>
            </a:fld>
            <a:endParaRPr lang="zh-TW" altLang="en-US"/>
          </a:p>
        </p:txBody>
      </p:sp>
    </p:spTree>
    <p:extLst>
      <p:ext uri="{BB962C8B-B14F-4D97-AF65-F5344CB8AC3E}">
        <p14:creationId xmlns:p14="http://schemas.microsoft.com/office/powerpoint/2010/main" val="3647343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61FF2855-2E26-46E2-BDCB-B5463F284B5E}" type="datetimeFigureOut">
              <a:rPr lang="zh-TW" altLang="en-US" smtClean="0"/>
              <a:t>2013/4/26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242B516-C5EC-491E-BA9E-2567A7C30219}" type="slidenum">
              <a:rPr lang="zh-TW" altLang="en-US" smtClean="0"/>
              <a:t>‹#›</a:t>
            </a:fld>
            <a:endParaRPr lang="zh-TW" altLang="en-US"/>
          </a:p>
        </p:txBody>
      </p:sp>
    </p:spTree>
    <p:extLst>
      <p:ext uri="{BB962C8B-B14F-4D97-AF65-F5344CB8AC3E}">
        <p14:creationId xmlns:p14="http://schemas.microsoft.com/office/powerpoint/2010/main" val="69625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61FF2855-2E26-46E2-BDCB-B5463F284B5E}" type="datetimeFigureOut">
              <a:rPr lang="zh-TW" altLang="en-US" smtClean="0"/>
              <a:t>2013/4/26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242B516-C5EC-491E-BA9E-2567A7C30219}" type="slidenum">
              <a:rPr lang="zh-TW" altLang="en-US" smtClean="0"/>
              <a:t>‹#›</a:t>
            </a:fld>
            <a:endParaRPr lang="zh-TW" altLang="en-US"/>
          </a:p>
        </p:txBody>
      </p:sp>
    </p:spTree>
    <p:extLst>
      <p:ext uri="{BB962C8B-B14F-4D97-AF65-F5344CB8AC3E}">
        <p14:creationId xmlns:p14="http://schemas.microsoft.com/office/powerpoint/2010/main" val="4031301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61FF2855-2E26-46E2-BDCB-B5463F284B5E}" type="datetimeFigureOut">
              <a:rPr lang="zh-TW" altLang="en-US" smtClean="0"/>
              <a:t>2013/4/26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242B516-C5EC-491E-BA9E-2567A7C30219}" type="slidenum">
              <a:rPr lang="zh-TW" altLang="en-US" smtClean="0"/>
              <a:t>‹#›</a:t>
            </a:fld>
            <a:endParaRPr lang="zh-TW" altLang="en-US"/>
          </a:p>
        </p:txBody>
      </p:sp>
    </p:spTree>
    <p:extLst>
      <p:ext uri="{BB962C8B-B14F-4D97-AF65-F5344CB8AC3E}">
        <p14:creationId xmlns:p14="http://schemas.microsoft.com/office/powerpoint/2010/main" val="3030449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61FF2855-2E26-46E2-BDCB-B5463F284B5E}" type="datetimeFigureOut">
              <a:rPr lang="zh-TW" altLang="en-US" smtClean="0"/>
              <a:t>2013/4/26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242B516-C5EC-491E-BA9E-2567A7C30219}" type="slidenum">
              <a:rPr lang="zh-TW" altLang="en-US" smtClean="0"/>
              <a:t>‹#›</a:t>
            </a:fld>
            <a:endParaRPr lang="zh-TW" altLang="en-US"/>
          </a:p>
        </p:txBody>
      </p:sp>
    </p:spTree>
    <p:extLst>
      <p:ext uri="{BB962C8B-B14F-4D97-AF65-F5344CB8AC3E}">
        <p14:creationId xmlns:p14="http://schemas.microsoft.com/office/powerpoint/2010/main" val="3870862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61FF2855-2E26-46E2-BDCB-B5463F284B5E}" type="datetimeFigureOut">
              <a:rPr lang="zh-TW" altLang="en-US" smtClean="0"/>
              <a:t>2013/4/26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242B516-C5EC-491E-BA9E-2567A7C30219}" type="slidenum">
              <a:rPr lang="zh-TW" altLang="en-US" smtClean="0"/>
              <a:t>‹#›</a:t>
            </a:fld>
            <a:endParaRPr lang="zh-TW" altLang="en-US"/>
          </a:p>
        </p:txBody>
      </p:sp>
    </p:spTree>
    <p:extLst>
      <p:ext uri="{BB962C8B-B14F-4D97-AF65-F5344CB8AC3E}">
        <p14:creationId xmlns:p14="http://schemas.microsoft.com/office/powerpoint/2010/main" val="733866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61FF2855-2E26-46E2-BDCB-B5463F284B5E}" type="datetimeFigureOut">
              <a:rPr lang="zh-TW" altLang="en-US" smtClean="0"/>
              <a:t>2013/4/26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242B516-C5EC-491E-BA9E-2567A7C30219}" type="slidenum">
              <a:rPr lang="zh-TW" altLang="en-US" smtClean="0"/>
              <a:t>‹#›</a:t>
            </a:fld>
            <a:endParaRPr lang="zh-TW" altLang="en-US"/>
          </a:p>
        </p:txBody>
      </p:sp>
    </p:spTree>
    <p:extLst>
      <p:ext uri="{BB962C8B-B14F-4D97-AF65-F5344CB8AC3E}">
        <p14:creationId xmlns:p14="http://schemas.microsoft.com/office/powerpoint/2010/main" val="3974628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61FF2855-2E26-46E2-BDCB-B5463F284B5E}" type="datetimeFigureOut">
              <a:rPr lang="zh-TW" altLang="en-US" smtClean="0"/>
              <a:t>2013/4/26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242B516-C5EC-491E-BA9E-2567A7C30219}" type="slidenum">
              <a:rPr lang="zh-TW" altLang="en-US" smtClean="0"/>
              <a:t>‹#›</a:t>
            </a:fld>
            <a:endParaRPr lang="zh-TW" altLang="en-US"/>
          </a:p>
        </p:txBody>
      </p:sp>
    </p:spTree>
    <p:extLst>
      <p:ext uri="{BB962C8B-B14F-4D97-AF65-F5344CB8AC3E}">
        <p14:creationId xmlns:p14="http://schemas.microsoft.com/office/powerpoint/2010/main" val="3308874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1FF2855-2E26-46E2-BDCB-B5463F284B5E}" type="datetimeFigureOut">
              <a:rPr lang="zh-TW" altLang="en-US" smtClean="0"/>
              <a:t>2013/4/26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242B516-C5EC-491E-BA9E-2567A7C30219}" type="slidenum">
              <a:rPr lang="zh-TW" altLang="en-US" smtClean="0"/>
              <a:t>‹#›</a:t>
            </a:fld>
            <a:endParaRPr lang="zh-TW" altLang="en-US"/>
          </a:p>
        </p:txBody>
      </p:sp>
    </p:spTree>
    <p:extLst>
      <p:ext uri="{BB962C8B-B14F-4D97-AF65-F5344CB8AC3E}">
        <p14:creationId xmlns:p14="http://schemas.microsoft.com/office/powerpoint/2010/main" val="1515818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61FF2855-2E26-46E2-BDCB-B5463F284B5E}" type="datetimeFigureOut">
              <a:rPr lang="zh-TW" altLang="en-US" smtClean="0"/>
              <a:t>2013/4/26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242B516-C5EC-491E-BA9E-2567A7C30219}" type="slidenum">
              <a:rPr lang="zh-TW" altLang="en-US" smtClean="0"/>
              <a:t>‹#›</a:t>
            </a:fld>
            <a:endParaRPr lang="zh-TW" altLang="en-US"/>
          </a:p>
        </p:txBody>
      </p:sp>
    </p:spTree>
    <p:extLst>
      <p:ext uri="{BB962C8B-B14F-4D97-AF65-F5344CB8AC3E}">
        <p14:creationId xmlns:p14="http://schemas.microsoft.com/office/powerpoint/2010/main" val="3054361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61FF2855-2E26-46E2-BDCB-B5463F284B5E}" type="datetimeFigureOut">
              <a:rPr lang="zh-TW" altLang="en-US" smtClean="0"/>
              <a:t>2013/4/26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242B516-C5EC-491E-BA9E-2567A7C30219}" type="slidenum">
              <a:rPr lang="zh-TW" altLang="en-US" smtClean="0"/>
              <a:t>‹#›</a:t>
            </a:fld>
            <a:endParaRPr lang="zh-TW" altLang="en-US"/>
          </a:p>
        </p:txBody>
      </p:sp>
    </p:spTree>
    <p:extLst>
      <p:ext uri="{BB962C8B-B14F-4D97-AF65-F5344CB8AC3E}">
        <p14:creationId xmlns:p14="http://schemas.microsoft.com/office/powerpoint/2010/main" val="3861408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FF2855-2E26-46E2-BDCB-B5463F284B5E}" type="datetimeFigureOut">
              <a:rPr lang="zh-TW" altLang="en-US" smtClean="0"/>
              <a:t>2013/4/26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42B516-C5EC-491E-BA9E-2567A7C30219}" type="slidenum">
              <a:rPr lang="zh-TW" altLang="en-US" smtClean="0"/>
              <a:t>‹#›</a:t>
            </a:fld>
            <a:endParaRPr lang="zh-TW" altLang="en-US"/>
          </a:p>
        </p:txBody>
      </p:sp>
    </p:spTree>
    <p:extLst>
      <p:ext uri="{BB962C8B-B14F-4D97-AF65-F5344CB8AC3E}">
        <p14:creationId xmlns:p14="http://schemas.microsoft.com/office/powerpoint/2010/main" val="593927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德國史筆記</a:t>
            </a:r>
            <a:r>
              <a:rPr lang="en-US" altLang="zh-TW" dirty="0" smtClean="0"/>
              <a:t>(</a:t>
            </a:r>
            <a:r>
              <a:rPr lang="zh-TW" altLang="en-US" dirty="0"/>
              <a:t>五</a:t>
            </a:r>
            <a:r>
              <a:rPr lang="en-US" altLang="zh-TW" dirty="0" smtClean="0"/>
              <a:t>)</a:t>
            </a:r>
            <a:endParaRPr lang="zh-TW" altLang="en-US"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622596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smtClean="0"/>
              <a:t>憲法也規定統一的德意志將是君主立憲的國家，因此國民會議想要推選普魯士國王腓特烈威廉四世為德意志帝國皇帝，不過腓特烈威廉四世拒絕</a:t>
            </a:r>
            <a:endParaRPr lang="en-US" altLang="zh-TW" dirty="0" smtClean="0"/>
          </a:p>
          <a:p>
            <a:r>
              <a:rPr lang="zh-TW" altLang="en-US" dirty="0"/>
              <a:t>腓特烈威廉四世希望自己是</a:t>
            </a:r>
            <a:r>
              <a:rPr lang="zh-TW" altLang="en-US" dirty="0" smtClean="0"/>
              <a:t>君權神授</a:t>
            </a:r>
            <a:r>
              <a:rPr lang="en-US" altLang="zh-TW" dirty="0" smtClean="0"/>
              <a:t>(</a:t>
            </a:r>
            <a:r>
              <a:rPr lang="en-US" altLang="zh-TW" dirty="0" err="1" smtClean="0"/>
              <a:t>Gottesgenaden</a:t>
            </a:r>
            <a:r>
              <a:rPr lang="en-US" altLang="zh-TW" dirty="0" smtClean="0"/>
              <a:t>)</a:t>
            </a:r>
            <a:r>
              <a:rPr lang="zh-TW" altLang="en-US" dirty="0" smtClean="0"/>
              <a:t>的</a:t>
            </a:r>
            <a:r>
              <a:rPr lang="zh-TW" altLang="en-US" dirty="0"/>
              <a:t>國王而不是人民選</a:t>
            </a:r>
            <a:r>
              <a:rPr lang="zh-TW" altLang="en-US" dirty="0" smtClean="0"/>
              <a:t>出來</a:t>
            </a:r>
            <a:r>
              <a:rPr lang="en-US" altLang="zh-TW" dirty="0" smtClean="0"/>
              <a:t>(</a:t>
            </a:r>
            <a:r>
              <a:rPr lang="en-US" altLang="zh-TW" dirty="0" err="1" smtClean="0"/>
              <a:t>Volkskaisertum</a:t>
            </a:r>
            <a:r>
              <a:rPr lang="en-US" altLang="zh-TW" dirty="0" smtClean="0"/>
              <a:t>)</a:t>
            </a:r>
            <a:r>
              <a:rPr lang="zh-TW" altLang="en-US" dirty="0" smtClean="0"/>
              <a:t>的皇帝。這引發人民暴動</a:t>
            </a:r>
            <a:endParaRPr lang="en-US" altLang="zh-TW" dirty="0" smtClean="0"/>
          </a:p>
          <a:p>
            <a:r>
              <a:rPr lang="en-US" altLang="zh-TW" dirty="0" err="1" smtClean="0"/>
              <a:t>Pfalz</a:t>
            </a:r>
            <a:r>
              <a:rPr lang="zh-TW" altLang="en-US" dirty="0" smtClean="0"/>
              <a:t>暴動被鎮壓</a:t>
            </a:r>
            <a:endParaRPr lang="zh-TW" altLang="en-US" dirty="0" smtClean="0"/>
          </a:p>
        </p:txBody>
      </p:sp>
    </p:spTree>
    <p:extLst>
      <p:ext uri="{BB962C8B-B14F-4D97-AF65-F5344CB8AC3E}">
        <p14:creationId xmlns:p14="http://schemas.microsoft.com/office/powerpoint/2010/main" val="101905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1848</a:t>
            </a:r>
            <a:r>
              <a:rPr lang="zh-TW" altLang="en-US" dirty="0" smtClean="0"/>
              <a:t>年歷史詮釋</a:t>
            </a:r>
            <a:endParaRPr lang="zh-TW" altLang="en-US" dirty="0"/>
          </a:p>
        </p:txBody>
      </p:sp>
      <p:sp>
        <p:nvSpPr>
          <p:cNvPr id="3" name="內容版面配置區 2"/>
          <p:cNvSpPr>
            <a:spLocks noGrp="1"/>
          </p:cNvSpPr>
          <p:nvPr>
            <p:ph idx="1"/>
          </p:nvPr>
        </p:nvSpPr>
        <p:spPr/>
        <p:txBody>
          <a:bodyPr/>
          <a:lstStyle/>
          <a:p>
            <a:r>
              <a:rPr lang="zh-TW" altLang="en-US" dirty="0" smtClean="0"/>
              <a:t>小德意志史家：</a:t>
            </a:r>
            <a:r>
              <a:rPr lang="en-US" altLang="zh-TW" dirty="0" smtClean="0"/>
              <a:t>1848</a:t>
            </a:r>
            <a:r>
              <a:rPr lang="zh-TW" altLang="en-US" dirty="0" smtClean="0"/>
              <a:t>年的失敗改變德意志統一的方式，由理想</a:t>
            </a:r>
            <a:r>
              <a:rPr lang="en-US" altLang="zh-TW" dirty="0" smtClean="0"/>
              <a:t>(</a:t>
            </a:r>
            <a:r>
              <a:rPr lang="en-US" altLang="zh-TW" dirty="0" err="1" smtClean="0"/>
              <a:t>Idealismus</a:t>
            </a:r>
            <a:r>
              <a:rPr lang="en-US" altLang="zh-TW" dirty="0" smtClean="0"/>
              <a:t>)</a:t>
            </a:r>
            <a:r>
              <a:rPr lang="zh-TW" altLang="en-US" dirty="0" smtClean="0"/>
              <a:t>轉成現實</a:t>
            </a:r>
            <a:r>
              <a:rPr lang="en-US" altLang="zh-TW" dirty="0" smtClean="0"/>
              <a:t>(</a:t>
            </a:r>
            <a:r>
              <a:rPr lang="en-US" altLang="zh-TW" dirty="0" err="1" smtClean="0"/>
              <a:t>Realismus</a:t>
            </a:r>
            <a:r>
              <a:rPr lang="en-US" altLang="zh-TW" dirty="0" smtClean="0"/>
              <a:t>)</a:t>
            </a:r>
            <a:r>
              <a:rPr lang="zh-TW" altLang="en-US" dirty="0" smtClean="0"/>
              <a:t>；且對於溫和自由派妥協而追求自由的態度表示肯定</a:t>
            </a:r>
            <a:endParaRPr lang="en-US" altLang="zh-TW" dirty="0" smtClean="0"/>
          </a:p>
          <a:p>
            <a:r>
              <a:rPr lang="zh-TW" altLang="en-US" dirty="0" smtClean="0"/>
              <a:t>二戰後的史家：溫和</a:t>
            </a:r>
            <a:r>
              <a:rPr lang="zh-TW" altLang="en-US" dirty="0"/>
              <a:t>自由派等於具有啟蒙思想的保守派，認為他們是將統一看得比自由</a:t>
            </a:r>
            <a:r>
              <a:rPr lang="zh-TW" altLang="en-US" dirty="0" smtClean="0"/>
              <a:t>重要；對於政府向議會負責的規定表示肯定</a:t>
            </a:r>
            <a:endParaRPr lang="zh-TW" altLang="en-US" dirty="0"/>
          </a:p>
        </p:txBody>
      </p:sp>
    </p:spTree>
    <p:extLst>
      <p:ext uri="{BB962C8B-B14F-4D97-AF65-F5344CB8AC3E}">
        <p14:creationId xmlns:p14="http://schemas.microsoft.com/office/powerpoint/2010/main" val="3996977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smtClean="0"/>
              <a:t>自由主義史家：這是範圍僅限於中產階級的革命，民族主義被認為比自由更重要，形成國家主義；會議又與保守派合作。民族主義成為納粹主義的先驅，因此是悲劇的開端</a:t>
            </a:r>
            <a:endParaRPr lang="zh-TW" altLang="en-US" dirty="0"/>
          </a:p>
        </p:txBody>
      </p:sp>
    </p:spTree>
    <p:extLst>
      <p:ext uri="{BB962C8B-B14F-4D97-AF65-F5344CB8AC3E}">
        <p14:creationId xmlns:p14="http://schemas.microsoft.com/office/powerpoint/2010/main" val="1432632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1848</a:t>
            </a:r>
            <a:r>
              <a:rPr lang="zh-TW" altLang="en-US" dirty="0" smtClean="0"/>
              <a:t>年德意志革命</a:t>
            </a:r>
            <a:endParaRPr lang="zh-TW" altLang="en-US" dirty="0"/>
          </a:p>
        </p:txBody>
      </p:sp>
      <p:sp>
        <p:nvSpPr>
          <p:cNvPr id="3" name="內容版面配置區 2"/>
          <p:cNvSpPr>
            <a:spLocks noGrp="1"/>
          </p:cNvSpPr>
          <p:nvPr>
            <p:ph idx="1"/>
          </p:nvPr>
        </p:nvSpPr>
        <p:spPr>
          <a:xfrm>
            <a:off x="457200" y="1600200"/>
            <a:ext cx="8229600" cy="5257800"/>
          </a:xfrm>
        </p:spPr>
        <p:txBody>
          <a:bodyPr>
            <a:normAutofit/>
          </a:bodyPr>
          <a:lstStyle/>
          <a:p>
            <a:r>
              <a:rPr lang="zh-TW" altLang="en-US" dirty="0" smtClean="0"/>
              <a:t>法國的二月革命刺激中歐三月革命的發生</a:t>
            </a:r>
            <a:endParaRPr lang="en-US" altLang="zh-TW" dirty="0" smtClean="0"/>
          </a:p>
          <a:p>
            <a:r>
              <a:rPr lang="zh-TW" altLang="en-US" dirty="0"/>
              <a:t>自由派向政府要求新聞結社自由</a:t>
            </a:r>
            <a:r>
              <a:rPr lang="zh-TW" altLang="en-US" dirty="0" smtClean="0"/>
              <a:t>，刑事陪審制，制憲；這稱為三月要求。政府迫於形勢而答應</a:t>
            </a:r>
            <a:endParaRPr lang="en-US" altLang="zh-TW" dirty="0" smtClean="0"/>
          </a:p>
          <a:p>
            <a:r>
              <a:rPr lang="zh-TW" altLang="en-US" dirty="0"/>
              <a:t>奧地利</a:t>
            </a:r>
            <a:r>
              <a:rPr lang="zh-TW" altLang="en-US" dirty="0" smtClean="0"/>
              <a:t>帝國首相兼外交大臣</a:t>
            </a:r>
            <a:r>
              <a:rPr lang="zh-TW" altLang="en-US" dirty="0"/>
              <a:t>梅特涅</a:t>
            </a:r>
            <a:r>
              <a:rPr lang="zh-TW" altLang="en-US" dirty="0" smtClean="0"/>
              <a:t>逃亡，之後奧地利制定憲法</a:t>
            </a:r>
            <a:endParaRPr lang="en-US" altLang="zh-TW" dirty="0" smtClean="0"/>
          </a:p>
          <a:p>
            <a:r>
              <a:rPr lang="zh-TW" altLang="en-US" dirty="0"/>
              <a:t>在普魯士首都柏林，示威群眾與軍隊發生</a:t>
            </a:r>
            <a:r>
              <a:rPr lang="zh-TW" altLang="en-US" dirty="0" smtClean="0"/>
              <a:t>衝突。普魯士國王腓特烈威廉四世著三色服遊行，企圖拉攏民心</a:t>
            </a:r>
            <a:endParaRPr lang="zh-TW" altLang="en-US" dirty="0"/>
          </a:p>
        </p:txBody>
      </p:sp>
    </p:spTree>
    <p:extLst>
      <p:ext uri="{BB962C8B-B14F-4D97-AF65-F5344CB8AC3E}">
        <p14:creationId xmlns:p14="http://schemas.microsoft.com/office/powerpoint/2010/main" val="2975480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smtClean="0"/>
              <a:t>1848</a:t>
            </a:r>
            <a:r>
              <a:rPr lang="zh-TW" altLang="en-US" dirty="0" smtClean="0"/>
              <a:t>年</a:t>
            </a:r>
            <a:r>
              <a:rPr lang="en-US" altLang="zh-TW" dirty="0" smtClean="0"/>
              <a:t>3</a:t>
            </a:r>
            <a:r>
              <a:rPr lang="zh-TW" altLang="en-US" dirty="0" smtClean="0"/>
              <a:t>月</a:t>
            </a:r>
            <a:r>
              <a:rPr lang="en-US" altLang="zh-TW" dirty="0" smtClean="0"/>
              <a:t>5</a:t>
            </a:r>
            <a:r>
              <a:rPr lang="zh-TW" altLang="en-US" dirty="0" smtClean="0"/>
              <a:t>日，德意志境內反對政府的政治家組成七人委員會在海德堡集合，決定召開關於制定憲法的預備議會，並決定這個議會的規模是</a:t>
            </a:r>
            <a:r>
              <a:rPr lang="en-US" altLang="zh-TW" dirty="0" smtClean="0"/>
              <a:t>500</a:t>
            </a:r>
            <a:r>
              <a:rPr lang="zh-TW" altLang="en-US" dirty="0" smtClean="0"/>
              <a:t>人</a:t>
            </a:r>
            <a:endParaRPr lang="en-US" altLang="zh-TW" dirty="0" smtClean="0"/>
          </a:p>
          <a:p>
            <a:r>
              <a:rPr lang="en-US" altLang="zh-TW" dirty="0" smtClean="0"/>
              <a:t>3</a:t>
            </a:r>
            <a:r>
              <a:rPr lang="zh-TW" altLang="en-US" dirty="0" smtClean="0"/>
              <a:t>月</a:t>
            </a:r>
            <a:r>
              <a:rPr lang="en-US" altLang="zh-TW" dirty="0" smtClean="0"/>
              <a:t>31</a:t>
            </a:r>
            <a:r>
              <a:rPr lang="zh-TW" altLang="en-US" dirty="0" smtClean="0"/>
              <a:t>日，預備議會在法蘭克福的保羅教堂召開，決定召開制憲會議</a:t>
            </a:r>
            <a:endParaRPr lang="en-US" altLang="zh-TW" dirty="0" smtClean="0"/>
          </a:p>
          <a:p>
            <a:r>
              <a:rPr lang="en-US" altLang="zh-TW" dirty="0" smtClean="0"/>
              <a:t>5</a:t>
            </a:r>
            <a:r>
              <a:rPr lang="zh-TW" altLang="en-US" dirty="0" smtClean="0"/>
              <a:t>月</a:t>
            </a:r>
            <a:r>
              <a:rPr lang="en-US" altLang="zh-TW" dirty="0" smtClean="0"/>
              <a:t>18</a:t>
            </a:r>
            <a:r>
              <a:rPr lang="zh-TW" altLang="en-US" dirty="0" smtClean="0"/>
              <a:t>日，制憲會議召開，稱為法蘭克福國民會議</a:t>
            </a:r>
            <a:r>
              <a:rPr lang="en-US" altLang="zh-TW" dirty="0" smtClean="0"/>
              <a:t>(Die National-</a:t>
            </a:r>
            <a:r>
              <a:rPr lang="en-US" altLang="zh-TW" dirty="0" err="1" smtClean="0"/>
              <a:t>versammlung</a:t>
            </a:r>
            <a:r>
              <a:rPr lang="en-US" altLang="zh-TW" dirty="0" smtClean="0"/>
              <a:t>)</a:t>
            </a:r>
            <a:endParaRPr lang="zh-TW" altLang="en-US" dirty="0"/>
          </a:p>
        </p:txBody>
      </p:sp>
    </p:spTree>
    <p:extLst>
      <p:ext uri="{BB962C8B-B14F-4D97-AF65-F5344CB8AC3E}">
        <p14:creationId xmlns:p14="http://schemas.microsoft.com/office/powerpoint/2010/main" val="4289355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457200" y="1600200"/>
            <a:ext cx="8229600" cy="5257800"/>
          </a:xfrm>
        </p:spPr>
        <p:txBody>
          <a:bodyPr>
            <a:normAutofit/>
          </a:bodyPr>
          <a:lstStyle/>
          <a:p>
            <a:r>
              <a:rPr lang="zh-TW" altLang="en-US" dirty="0"/>
              <a:t>這會議</a:t>
            </a:r>
            <a:r>
              <a:rPr lang="zh-TW" altLang="en-US" dirty="0" smtClean="0"/>
              <a:t>有</a:t>
            </a:r>
            <a:r>
              <a:rPr lang="en-US" altLang="zh-TW" dirty="0" smtClean="0"/>
              <a:t>831</a:t>
            </a:r>
            <a:r>
              <a:rPr lang="zh-TW" altLang="en-US" dirty="0" smtClean="0"/>
              <a:t>人，實際上有</a:t>
            </a:r>
            <a:r>
              <a:rPr lang="en-US" altLang="zh-TW" dirty="0" smtClean="0"/>
              <a:t>400-500</a:t>
            </a:r>
            <a:r>
              <a:rPr lang="zh-TW" altLang="en-US" dirty="0" smtClean="0"/>
              <a:t>人，因為議員大多是教授，所以又稱教授議會</a:t>
            </a:r>
            <a:endParaRPr lang="en-US" altLang="zh-TW" dirty="0" smtClean="0"/>
          </a:p>
          <a:p>
            <a:r>
              <a:rPr lang="zh-TW" altLang="en-US" dirty="0"/>
              <a:t>與會者為左派</a:t>
            </a:r>
            <a:r>
              <a:rPr lang="zh-TW" altLang="en-US" dirty="0" smtClean="0"/>
              <a:t>與</a:t>
            </a:r>
            <a:r>
              <a:rPr lang="zh-TW" altLang="en-US" dirty="0"/>
              <a:t>自由</a:t>
            </a:r>
            <a:r>
              <a:rPr lang="zh-TW" altLang="en-US" dirty="0" smtClean="0"/>
              <a:t>派，保守派</a:t>
            </a:r>
            <a:r>
              <a:rPr lang="zh-TW" altLang="en-US" dirty="0"/>
              <a:t>則抵制這場</a:t>
            </a:r>
            <a:r>
              <a:rPr lang="zh-TW" altLang="en-US" dirty="0" smtClean="0"/>
              <a:t>會議。左派和自由派的分歧促使不同政黨的形成</a:t>
            </a:r>
            <a:endParaRPr lang="en-US" altLang="zh-TW" dirty="0" smtClean="0"/>
          </a:p>
          <a:p>
            <a:r>
              <a:rPr lang="zh-TW" altLang="en-US" dirty="0"/>
              <a:t>左派主張民主共和</a:t>
            </a:r>
            <a:r>
              <a:rPr lang="zh-TW" altLang="en-US" dirty="0" smtClean="0"/>
              <a:t>，自由派則又分為保守派與中間派；自由保守派主張制憲，向諸侯妥協，自由中間派再分為左派和右派；左派反對向諸侯妥協，右派主張君主立憲</a:t>
            </a:r>
            <a:endParaRPr lang="zh-TW" altLang="en-US" dirty="0"/>
          </a:p>
        </p:txBody>
      </p:sp>
    </p:spTree>
    <p:extLst>
      <p:ext uri="{BB962C8B-B14F-4D97-AF65-F5344CB8AC3E}">
        <p14:creationId xmlns:p14="http://schemas.microsoft.com/office/powerpoint/2010/main" val="1336451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smtClean="0"/>
              <a:t>法蘭克福國民會議建立了中央政權，這個政權由帝國臨時元首</a:t>
            </a:r>
            <a:r>
              <a:rPr lang="en-US" altLang="zh-TW" dirty="0" smtClean="0"/>
              <a:t>(</a:t>
            </a:r>
            <a:r>
              <a:rPr lang="en-US" altLang="zh-TW" dirty="0" err="1" smtClean="0"/>
              <a:t>Reichsverweser</a:t>
            </a:r>
            <a:r>
              <a:rPr lang="en-US" altLang="zh-TW" dirty="0" smtClean="0"/>
              <a:t>)</a:t>
            </a:r>
            <a:r>
              <a:rPr lang="zh-TW" altLang="en-US" dirty="0" smtClean="0"/>
              <a:t>和總理統治，第一個元首為</a:t>
            </a:r>
            <a:r>
              <a:rPr lang="en-US" altLang="zh-TW" dirty="0" err="1" smtClean="0"/>
              <a:t>Erzherzog</a:t>
            </a:r>
            <a:r>
              <a:rPr lang="en-US" altLang="zh-TW" dirty="0" smtClean="0"/>
              <a:t> Johann</a:t>
            </a:r>
            <a:r>
              <a:rPr lang="zh-TW" altLang="en-US" dirty="0" smtClean="0"/>
              <a:t>，總理則為</a:t>
            </a:r>
            <a:r>
              <a:rPr lang="en-US" altLang="zh-TW" dirty="0" smtClean="0"/>
              <a:t>Heinrich v. </a:t>
            </a:r>
            <a:r>
              <a:rPr lang="en-US" altLang="zh-TW" dirty="0" err="1" smtClean="0"/>
              <a:t>Gagern</a:t>
            </a:r>
            <a:endParaRPr lang="en-US" altLang="zh-TW" dirty="0" smtClean="0"/>
          </a:p>
          <a:p>
            <a:r>
              <a:rPr lang="zh-TW" altLang="en-US" dirty="0"/>
              <a:t>之後各邦對軍隊下令服從帝國臨時</a:t>
            </a:r>
            <a:r>
              <a:rPr lang="zh-TW" altLang="en-US" dirty="0" smtClean="0"/>
              <a:t>元首</a:t>
            </a:r>
            <a:endParaRPr lang="en-US" altLang="zh-TW" dirty="0" smtClean="0"/>
          </a:p>
          <a:p>
            <a:r>
              <a:rPr lang="zh-TW" altLang="en-US" dirty="0"/>
              <a:t>會議還通過了憲法，是德意志境內第一部憲法</a:t>
            </a:r>
          </a:p>
        </p:txBody>
      </p:sp>
    </p:spTree>
    <p:extLst>
      <p:ext uri="{BB962C8B-B14F-4D97-AF65-F5344CB8AC3E}">
        <p14:creationId xmlns:p14="http://schemas.microsoft.com/office/powerpoint/2010/main" val="2530320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什列斯威</a:t>
            </a:r>
            <a:r>
              <a:rPr lang="en-US" altLang="zh-TW" dirty="0" smtClean="0"/>
              <a:t>-</a:t>
            </a:r>
            <a:r>
              <a:rPr lang="zh-TW" altLang="en-US" dirty="0" smtClean="0"/>
              <a:t>霍爾斯坦問題</a:t>
            </a:r>
            <a:endParaRPr lang="zh-TW" altLang="en-US" dirty="0"/>
          </a:p>
        </p:txBody>
      </p:sp>
      <p:sp>
        <p:nvSpPr>
          <p:cNvPr id="3" name="內容版面配置區 2"/>
          <p:cNvSpPr>
            <a:spLocks noGrp="1"/>
          </p:cNvSpPr>
          <p:nvPr>
            <p:ph idx="1"/>
          </p:nvPr>
        </p:nvSpPr>
        <p:spPr>
          <a:xfrm>
            <a:off x="457200" y="1600200"/>
            <a:ext cx="8229600" cy="5257800"/>
          </a:xfrm>
        </p:spPr>
        <p:txBody>
          <a:bodyPr>
            <a:normAutofit/>
          </a:bodyPr>
          <a:lstStyle/>
          <a:p>
            <a:r>
              <a:rPr lang="en-US" altLang="zh-TW" dirty="0" smtClean="0"/>
              <a:t>1848</a:t>
            </a:r>
            <a:r>
              <a:rPr lang="zh-TW" altLang="en-US" dirty="0" smtClean="0"/>
              <a:t>年，丹麥修憲，要將什列斯威納入版圖，引起霍爾斯坦境內德意志民族的緊張，他們在基爾成立政府，並向法蘭克福國民會議求援</a:t>
            </a:r>
            <a:endParaRPr lang="en-US" altLang="zh-TW" dirty="0" smtClean="0"/>
          </a:p>
          <a:p>
            <a:r>
              <a:rPr lang="zh-TW" altLang="en-US" dirty="0"/>
              <a:t>於是德丹戰爭展開，德意志軍隊由</a:t>
            </a:r>
            <a:r>
              <a:rPr lang="zh-TW" altLang="en-US" dirty="0" smtClean="0"/>
              <a:t>普魯士軍組成，他們擊敗了丹麥，但是在其他國家干涉下，普魯士退兵。簽訂了</a:t>
            </a:r>
            <a:r>
              <a:rPr lang="en-US" altLang="zh-TW" dirty="0" smtClean="0"/>
              <a:t>Malmo</a:t>
            </a:r>
            <a:r>
              <a:rPr lang="zh-TW" altLang="en-US" dirty="0" smtClean="0"/>
              <a:t>停戰協定，國民會議面對被迫退兵，簽訂協定的情況下向外國妥協，表決通過停戰協定</a:t>
            </a:r>
            <a:endParaRPr lang="zh-TW" altLang="en-US" dirty="0"/>
          </a:p>
        </p:txBody>
      </p:sp>
    </p:spTree>
    <p:extLst>
      <p:ext uri="{BB962C8B-B14F-4D97-AF65-F5344CB8AC3E}">
        <p14:creationId xmlns:p14="http://schemas.microsoft.com/office/powerpoint/2010/main" val="375079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smtClean="0"/>
              <a:t>國民會議這一決定使得其聲望大跌，且因為自己沒有軍隊，執行會議決策時困難重重</a:t>
            </a:r>
            <a:endParaRPr lang="en-US" altLang="zh-TW" dirty="0" smtClean="0"/>
          </a:p>
        </p:txBody>
      </p:sp>
    </p:spTree>
    <p:extLst>
      <p:ext uri="{BB962C8B-B14F-4D97-AF65-F5344CB8AC3E}">
        <p14:creationId xmlns:p14="http://schemas.microsoft.com/office/powerpoint/2010/main" val="24215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民族統一問題</a:t>
            </a:r>
            <a:endParaRPr lang="zh-TW" altLang="en-US" dirty="0"/>
          </a:p>
        </p:txBody>
      </p:sp>
      <p:sp>
        <p:nvSpPr>
          <p:cNvPr id="3" name="內容版面配置區 2"/>
          <p:cNvSpPr>
            <a:spLocks noGrp="1"/>
          </p:cNvSpPr>
          <p:nvPr>
            <p:ph idx="1"/>
          </p:nvPr>
        </p:nvSpPr>
        <p:spPr>
          <a:xfrm>
            <a:off x="457200" y="1600200"/>
            <a:ext cx="8229600" cy="5257800"/>
          </a:xfrm>
        </p:spPr>
        <p:txBody>
          <a:bodyPr>
            <a:normAutofit/>
          </a:bodyPr>
          <a:lstStyle/>
          <a:p>
            <a:r>
              <a:rPr lang="zh-TW" altLang="en-US" dirty="0" smtClean="0"/>
              <a:t>國民會議除了建立政府，制定憲法外，還決定德意志邦國統一的方式。當時被討論的統一德意志的方式有兩種，一種是大德意志方案，另一種是小德意志方案</a:t>
            </a:r>
            <a:endParaRPr lang="en-US" altLang="zh-TW" dirty="0" smtClean="0"/>
          </a:p>
          <a:p>
            <a:r>
              <a:rPr lang="zh-TW" altLang="en-US" dirty="0" smtClean="0"/>
              <a:t>大德意志方案是將德意志各個邦國和哈布斯堡王室領地合併成中歐邦聯，如果中歐邦聯真的建立，其將包含七千萬人口</a:t>
            </a:r>
            <a:endParaRPr lang="en-US" altLang="zh-TW" dirty="0" smtClean="0"/>
          </a:p>
          <a:p>
            <a:r>
              <a:rPr lang="zh-TW" altLang="en-US" dirty="0"/>
              <a:t>小德意志方案是將哈布斯堡王室排除，由普魯士領導所有邦國</a:t>
            </a:r>
            <a:endParaRPr lang="en-US" altLang="zh-TW" dirty="0" smtClean="0"/>
          </a:p>
          <a:p>
            <a:endParaRPr lang="zh-TW" altLang="en-US" dirty="0"/>
          </a:p>
        </p:txBody>
      </p:sp>
    </p:spTree>
    <p:extLst>
      <p:ext uri="{BB962C8B-B14F-4D97-AF65-F5344CB8AC3E}">
        <p14:creationId xmlns:p14="http://schemas.microsoft.com/office/powerpoint/2010/main" val="73458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457200" y="1600200"/>
            <a:ext cx="8229600" cy="5257800"/>
          </a:xfrm>
        </p:spPr>
        <p:txBody>
          <a:bodyPr>
            <a:normAutofit/>
          </a:bodyPr>
          <a:lstStyle/>
          <a:p>
            <a:r>
              <a:rPr lang="zh-TW" altLang="en-US" dirty="0" smtClean="0"/>
              <a:t>最後會議決定採用小德意志方案。因此憲法的適用範圍僅限於德意志邦國。匈牙利，義大利北部被除外。且德意志邦國不能與非德意志邦國國家合併，因此若奧地利要加入德意志統一的一部分的話就要放棄匈牙利，但奧地利不放棄匈牙利，故奧地利也被排除到德意志統一範圍之外</a:t>
            </a:r>
            <a:endParaRPr lang="en-US" altLang="zh-TW" dirty="0" smtClean="0"/>
          </a:p>
        </p:txBody>
      </p:sp>
    </p:spTree>
    <p:extLst>
      <p:ext uri="{BB962C8B-B14F-4D97-AF65-F5344CB8AC3E}">
        <p14:creationId xmlns:p14="http://schemas.microsoft.com/office/powerpoint/2010/main" val="94124981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TotalTime>
  <Words>782</Words>
  <Application>Microsoft Office PowerPoint</Application>
  <PresentationFormat>如螢幕大小 (4:3)</PresentationFormat>
  <Paragraphs>31</Paragraphs>
  <Slides>12</Slides>
  <Notes>0</Notes>
  <HiddenSlides>0</HiddenSlides>
  <MMClips>0</MMClips>
  <ScaleCrop>false</ScaleCrop>
  <HeadingPairs>
    <vt:vector size="4" baseType="variant">
      <vt:variant>
        <vt:lpstr>佈景主題</vt:lpstr>
      </vt:variant>
      <vt:variant>
        <vt:i4>1</vt:i4>
      </vt:variant>
      <vt:variant>
        <vt:lpstr>投影片標題</vt:lpstr>
      </vt:variant>
      <vt:variant>
        <vt:i4>12</vt:i4>
      </vt:variant>
    </vt:vector>
  </HeadingPairs>
  <TitlesOfParts>
    <vt:vector size="13" baseType="lpstr">
      <vt:lpstr>Office 佈景主題</vt:lpstr>
      <vt:lpstr>德國史筆記(五)</vt:lpstr>
      <vt:lpstr>1848年德意志革命</vt:lpstr>
      <vt:lpstr>PowerPoint 簡報</vt:lpstr>
      <vt:lpstr>PowerPoint 簡報</vt:lpstr>
      <vt:lpstr>PowerPoint 簡報</vt:lpstr>
      <vt:lpstr>什列斯威-霍爾斯坦問題</vt:lpstr>
      <vt:lpstr>PowerPoint 簡報</vt:lpstr>
      <vt:lpstr>民族統一問題</vt:lpstr>
      <vt:lpstr>PowerPoint 簡報</vt:lpstr>
      <vt:lpstr>PowerPoint 簡報</vt:lpstr>
      <vt:lpstr>1848年歷史詮釋</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德國史筆記(七)</dc:title>
  <dc:creator>user</dc:creator>
  <cp:lastModifiedBy>user</cp:lastModifiedBy>
  <cp:revision>14</cp:revision>
  <dcterms:created xsi:type="dcterms:W3CDTF">2013-04-26T08:15:51Z</dcterms:created>
  <dcterms:modified xsi:type="dcterms:W3CDTF">2013-04-26T12:09:27Z</dcterms:modified>
</cp:coreProperties>
</file>