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2" d="100"/>
        <a:sy n="152" d="100"/>
      </p:scale>
      <p:origin x="0" y="33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E6F5A-0952-49DF-9A3F-B870E4D41BAC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964468-AA66-4C8D-85E5-D4193963572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8FE0-4D18-4240-8EB5-9B22CAE28A7E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A1D0C-7AEA-4A20-BBAF-5730D1A416E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C85A7-4125-418F-A97F-9A2B6109C181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93B25C-4462-42DB-86E8-DB15F4B67F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E6CED-3BF0-4F9F-A139-B55475E31D27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10924-67E7-43FB-A5E2-463D9779C3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67F8C1-1301-404F-BF06-2262A4611829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4A298-5FCD-4B0F-A196-D6902AC26BD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22D1EF-5299-4158-A082-9EE89E8CAA54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D9D920-E243-4CEE-B7BA-37CD0000166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5C99B-F7C5-4A01-921D-E3D1584B20C9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38ABA0-2EFF-4B28-926C-D09AF4A030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D2ACF0-F893-4779-961A-4DC57D058224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05132-D93F-4006-A443-69444783D21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9589-1A76-454E-89CD-858ECA7B2CF0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315203-3094-4147-8DD2-4F639BBCAA3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F5934-B333-4C94-B11C-23F750D63050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CFECC-F303-4184-97E3-89F98DE799D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7CF3B5-EA7E-4A72-B8DD-C812DED6DFE9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BAF5A-3385-4AD7-8ED7-EDA0D1B4EEC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7B9E0EE-B527-421D-AECA-4A9259B6EA1F}" type="datetimeFigureOut">
              <a:rPr lang="zh-TW" altLang="en-US"/>
              <a:pPr>
                <a:defRPr/>
              </a:pPr>
              <a:t>2013/5/20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5A8C503-5A7A-4CAA-9ADD-F50561D7463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德國史筆記</a:t>
            </a:r>
            <a:r>
              <a:rPr lang="en-US" altLang="zh-TW" smtClean="0"/>
              <a:t>(</a:t>
            </a:r>
            <a:r>
              <a:rPr lang="zh-TW" altLang="en-US" smtClean="0"/>
              <a:t>八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573713"/>
          </a:xfrm>
        </p:spPr>
        <p:txBody>
          <a:bodyPr/>
          <a:lstStyle/>
          <a:p>
            <a:r>
              <a:rPr lang="zh-TW" altLang="en-US" smtClean="0"/>
              <a:t>在威廉二世的新路線下，</a:t>
            </a:r>
            <a:r>
              <a:rPr lang="en-US" altLang="zh-TW" smtClean="0"/>
              <a:t>Alfred v. Tirpitz</a:t>
            </a:r>
            <a:r>
              <a:rPr lang="zh-TW" altLang="en-US" smtClean="0"/>
              <a:t>提出建立遠洋艦隊</a:t>
            </a:r>
            <a:endParaRPr lang="en-US" altLang="zh-TW" smtClean="0"/>
          </a:p>
          <a:p>
            <a:r>
              <a:rPr lang="en-US" altLang="zh-TW" smtClean="0"/>
              <a:t>1898</a:t>
            </a:r>
            <a:r>
              <a:rPr lang="zh-TW" altLang="en-US" smtClean="0"/>
              <a:t>年，第一次</a:t>
            </a:r>
            <a:r>
              <a:rPr lang="en-US" altLang="zh-TW" smtClean="0"/>
              <a:t>Flotten-gesetz(</a:t>
            </a:r>
            <a:r>
              <a:rPr lang="zh-TW" altLang="en-US" smtClean="0"/>
              <a:t>造艦法</a:t>
            </a:r>
            <a:r>
              <a:rPr lang="en-US" altLang="zh-TW" smtClean="0"/>
              <a:t>)</a:t>
            </a:r>
            <a:r>
              <a:rPr lang="zh-TW" altLang="en-US" smtClean="0"/>
              <a:t>，計劃在六年內建立兩支遠洋艦隊，花費六億馬克。這比法國將錢借給俄國做金錢外交來的好</a:t>
            </a:r>
            <a:endParaRPr lang="en-US" altLang="zh-TW" smtClean="0"/>
          </a:p>
          <a:p>
            <a:r>
              <a:rPr lang="en-US" altLang="zh-TW" smtClean="0"/>
              <a:t>1900</a:t>
            </a:r>
            <a:r>
              <a:rPr lang="zh-TW" altLang="en-US" smtClean="0"/>
              <a:t>年，第二次造艦法</a:t>
            </a:r>
            <a:endParaRPr lang="en-US" altLang="zh-TW" smtClean="0"/>
          </a:p>
          <a:p>
            <a:r>
              <a:rPr lang="zh-TW" altLang="en-US" smtClean="0"/>
              <a:t>這導致英國與德國之間，軍備競賽</a:t>
            </a:r>
            <a:endParaRPr lang="en-US" altLang="zh-TW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1905</a:t>
            </a:r>
            <a:r>
              <a:rPr lang="zh-TW" altLang="en-US" smtClean="0"/>
              <a:t>年，英國提出雙重武力標準</a:t>
            </a:r>
            <a:r>
              <a:rPr lang="en-US" altLang="zh-TW" smtClean="0"/>
              <a:t>(two power standard)</a:t>
            </a:r>
            <a:r>
              <a:rPr lang="zh-TW" altLang="en-US" smtClean="0"/>
              <a:t>。海軍軍艦噸位總數為德國兩倍、淘汰舊艦</a:t>
            </a:r>
            <a:endParaRPr lang="en-US" altLang="zh-TW" smtClean="0"/>
          </a:p>
          <a:p>
            <a:r>
              <a:rPr lang="zh-TW" altLang="en-US" smtClean="0"/>
              <a:t>威廉二世的新路線促使德國興建巴格達鐵路，</a:t>
            </a:r>
            <a:r>
              <a:rPr lang="zh-TW" altLang="en-US" smtClean="0">
                <a:solidFill>
                  <a:srgbClr val="FF0000"/>
                </a:solidFill>
              </a:rPr>
              <a:t>以下的部分跟「近代世界的形成筆記</a:t>
            </a:r>
            <a:r>
              <a:rPr lang="en-US" altLang="zh-TW" smtClean="0">
                <a:solidFill>
                  <a:srgbClr val="FF0000"/>
                </a:solidFill>
              </a:rPr>
              <a:t>(</a:t>
            </a:r>
            <a:r>
              <a:rPr lang="zh-TW" altLang="en-US" smtClean="0">
                <a:solidFill>
                  <a:srgbClr val="FF0000"/>
                </a:solidFill>
              </a:rPr>
              <a:t>八</a:t>
            </a:r>
            <a:r>
              <a:rPr lang="en-US" altLang="zh-TW" smtClean="0">
                <a:solidFill>
                  <a:srgbClr val="FF0000"/>
                </a:solidFill>
              </a:rPr>
              <a:t>)</a:t>
            </a:r>
            <a:r>
              <a:rPr lang="zh-TW" altLang="en-US" smtClean="0">
                <a:solidFill>
                  <a:srgbClr val="FF0000"/>
                </a:solidFill>
              </a:rPr>
              <a:t>」第三頁的部分重疊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433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smtClean="0"/>
              <a:t>1890</a:t>
            </a:r>
            <a:r>
              <a:rPr lang="zh-TW" altLang="en-US" smtClean="0"/>
              <a:t>年，俾斯麥在國會大選失利，他建議改選，新皇帝威廉二世拒絕。威廉二世取消</a:t>
            </a:r>
            <a:r>
              <a:rPr lang="en-US" altLang="zh-TW" smtClean="0"/>
              <a:t>1852</a:t>
            </a:r>
            <a:r>
              <a:rPr lang="zh-TW" altLang="en-US" smtClean="0"/>
              <a:t>慣例，也就是各部會首長不再向首相報告，改向皇帝報告。以前是部會首長先向首相報告，首相整理後向皇帝報告。引發俾斯麥去職</a:t>
            </a:r>
            <a:endParaRPr lang="en-US" altLang="zh-TW" smtClean="0"/>
          </a:p>
          <a:p>
            <a:r>
              <a:rPr lang="zh-TW" altLang="en-US" smtClean="0"/>
              <a:t>俾斯麥下台後的德國，在</a:t>
            </a:r>
            <a:r>
              <a:rPr lang="en-US" altLang="zh-TW" smtClean="0"/>
              <a:t>1895</a:t>
            </a:r>
            <a:r>
              <a:rPr lang="zh-TW" altLang="en-US" smtClean="0"/>
              <a:t>年有高度景氣，引發第二波工業革命，也就是化工，電氣業的發展。大企業，例如西門子，支配市場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新首相是</a:t>
            </a:r>
            <a:r>
              <a:rPr lang="en-US" altLang="zh-TW" smtClean="0"/>
              <a:t>Caprivi</a:t>
            </a:r>
            <a:r>
              <a:rPr lang="zh-TW" altLang="en-US" smtClean="0"/>
              <a:t>，他向社民黨修好遭拒，而國會不通過顛覆案，拘禁令。於是他恢復俾斯麥的鎮壓政策</a:t>
            </a:r>
            <a:endParaRPr lang="en-US" altLang="zh-TW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德國外交佈局</a:t>
            </a:r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1814/15</a:t>
            </a:r>
            <a:r>
              <a:rPr lang="zh-TW" altLang="en-US" smtClean="0"/>
              <a:t>年五強：英法</a:t>
            </a:r>
            <a:r>
              <a:rPr lang="en-US" altLang="zh-TW" smtClean="0"/>
              <a:t>(</a:t>
            </a:r>
            <a:r>
              <a:rPr lang="zh-TW" altLang="en-US" smtClean="0"/>
              <a:t>法國後來才加入</a:t>
            </a:r>
            <a:r>
              <a:rPr lang="en-US" altLang="zh-TW" smtClean="0"/>
              <a:t>)</a:t>
            </a:r>
            <a:r>
              <a:rPr lang="zh-TW" altLang="en-US" smtClean="0"/>
              <a:t>普奧俄。形成列強體系，維持歐洲均勢</a:t>
            </a:r>
            <a:endParaRPr lang="en-US" altLang="zh-TW" smtClean="0"/>
          </a:p>
          <a:p>
            <a:r>
              <a:rPr lang="en-US" altLang="zh-TW" smtClean="0"/>
              <a:t>1818</a:t>
            </a:r>
            <a:r>
              <a:rPr lang="zh-TW" altLang="en-US" smtClean="0"/>
              <a:t>年法國加入，</a:t>
            </a:r>
            <a:r>
              <a:rPr lang="en-US" altLang="zh-TW" smtClean="0"/>
              <a:t>1856</a:t>
            </a:r>
            <a:r>
              <a:rPr lang="zh-TW" altLang="en-US" smtClean="0"/>
              <a:t>年土耳其加入，</a:t>
            </a:r>
            <a:r>
              <a:rPr lang="en-US" altLang="zh-TW" smtClean="0"/>
              <a:t>1871</a:t>
            </a:r>
            <a:r>
              <a:rPr lang="zh-TW" altLang="en-US" smtClean="0"/>
              <a:t>年因德國統一而失控</a:t>
            </a:r>
            <a:endParaRPr lang="en-US" altLang="zh-TW" smtClean="0"/>
          </a:p>
          <a:p>
            <a:r>
              <a:rPr lang="en-US" altLang="zh-TW" smtClean="0"/>
              <a:t>1871</a:t>
            </a:r>
            <a:r>
              <a:rPr lang="zh-TW" altLang="en-US" smtClean="0"/>
              <a:t>年後，俾斯麥的佈局是採取</a:t>
            </a:r>
            <a:r>
              <a:rPr lang="en-US" altLang="zh-TW" smtClean="0"/>
              <a:t>Politik der Saturierheit (</a:t>
            </a:r>
            <a:r>
              <a:rPr lang="zh-TW" altLang="en-US" smtClean="0"/>
              <a:t>飽和政策</a:t>
            </a:r>
            <a:r>
              <a:rPr lang="en-US" altLang="zh-TW" smtClean="0"/>
              <a:t>)</a:t>
            </a:r>
            <a:r>
              <a:rPr lang="zh-TW" altLang="en-US" smtClean="0"/>
              <a:t>，聲稱德國已經飽了，不會再侵略。又稱</a:t>
            </a:r>
            <a:r>
              <a:rPr lang="en-US" altLang="zh-TW" smtClean="0"/>
              <a:t>Status quo</a:t>
            </a:r>
            <a:r>
              <a:rPr lang="zh-TW" altLang="en-US" smtClean="0"/>
              <a:t> </a:t>
            </a:r>
            <a:r>
              <a:rPr lang="en-US" altLang="zh-TW" smtClean="0"/>
              <a:t>politik(</a:t>
            </a:r>
            <a:r>
              <a:rPr lang="zh-TW" altLang="en-US" smtClean="0"/>
              <a:t>謹慎防禦策略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法國於</a:t>
            </a:r>
            <a:r>
              <a:rPr lang="en-US" altLang="zh-TW" smtClean="0"/>
              <a:t>1871</a:t>
            </a:r>
            <a:r>
              <a:rPr lang="zh-TW" altLang="en-US" smtClean="0"/>
              <a:t>年開始接觸俄國，</a:t>
            </a:r>
            <a:r>
              <a:rPr lang="en-US" altLang="zh-TW" smtClean="0"/>
              <a:t>1875</a:t>
            </a:r>
            <a:r>
              <a:rPr lang="zh-TW" altLang="en-US" smtClean="0"/>
              <a:t>年提出「軍事幹部法」，開始擴軍。德國以</a:t>
            </a:r>
            <a:r>
              <a:rPr lang="en-US" altLang="zh-TW" smtClean="0"/>
              <a:t>Pra Ventiv-Krieg(</a:t>
            </a:r>
            <a:r>
              <a:rPr lang="zh-TW" altLang="en-US" smtClean="0"/>
              <a:t>預防戰。也就是設定假想敵</a:t>
            </a:r>
            <a:r>
              <a:rPr lang="en-US" altLang="zh-TW" smtClean="0"/>
              <a:t>)</a:t>
            </a:r>
            <a:r>
              <a:rPr lang="zh-TW" altLang="en-US" smtClean="0"/>
              <a:t>回應</a:t>
            </a:r>
            <a:endParaRPr lang="en-US" altLang="zh-TW" smtClean="0"/>
          </a:p>
          <a:p>
            <a:r>
              <a:rPr lang="zh-TW" altLang="en-US" smtClean="0"/>
              <a:t>英國於</a:t>
            </a:r>
            <a:r>
              <a:rPr lang="en-US" altLang="zh-TW" smtClean="0"/>
              <a:t>1871</a:t>
            </a:r>
            <a:r>
              <a:rPr lang="zh-TW" altLang="en-US" smtClean="0"/>
              <a:t>年提出列強召開集體安全協商，這在</a:t>
            </a:r>
            <a:r>
              <a:rPr lang="en-US" altLang="zh-TW" smtClean="0"/>
              <a:t>1878</a:t>
            </a:r>
            <a:r>
              <a:rPr lang="zh-TW" altLang="en-US" smtClean="0"/>
              <a:t>年的柏林會議實現</a:t>
            </a:r>
            <a:endParaRPr lang="en-US" altLang="zh-TW" smtClean="0"/>
          </a:p>
          <a:p>
            <a:r>
              <a:rPr lang="en-US" altLang="zh-TW" smtClean="0"/>
              <a:t>1873</a:t>
            </a:r>
            <a:r>
              <a:rPr lang="zh-TW" altLang="en-US" smtClean="0"/>
              <a:t>年，德俄軍事協定，俄奧政治協商。產生德俄奧三皇協議，以孤立法國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smtClean="0"/>
              <a:t>1875</a:t>
            </a:r>
            <a:r>
              <a:rPr lang="zh-TW" altLang="en-US" smtClean="0"/>
              <a:t>年，近東危機。俄國想藉機佔領巴爾幹半島，於是第八次俄土戰爭開打</a:t>
            </a:r>
            <a:endParaRPr lang="en-US" altLang="zh-TW" smtClean="0"/>
          </a:p>
          <a:p>
            <a:r>
              <a:rPr lang="en-US" altLang="zh-TW" smtClean="0"/>
              <a:t>1878</a:t>
            </a:r>
            <a:r>
              <a:rPr lang="zh-TW" altLang="en-US" smtClean="0"/>
              <a:t>年，俄土簽訂</a:t>
            </a:r>
            <a:r>
              <a:rPr lang="en-US" altLang="zh-TW" smtClean="0"/>
              <a:t>Friede v. Sanstefano</a:t>
            </a:r>
            <a:r>
              <a:rPr lang="zh-TW" altLang="en-US" smtClean="0"/>
              <a:t>。規定成立大保加利亞王國，俄國有兩年駐兵權。這讓俄國可出土耳其海峽，於是英國，奧匈帝國出兵</a:t>
            </a:r>
            <a:endParaRPr lang="en-US" altLang="zh-TW" smtClean="0"/>
          </a:p>
          <a:p>
            <a:r>
              <a:rPr lang="zh-TW" altLang="en-US" smtClean="0"/>
              <a:t>同年柏林會議召開，俄國取得</a:t>
            </a:r>
            <a:r>
              <a:rPr lang="en-US" altLang="zh-TW" smtClean="0"/>
              <a:t>Bessarabia</a:t>
            </a:r>
            <a:r>
              <a:rPr lang="zh-TW" altLang="en-US" smtClean="0"/>
              <a:t>，但失去大保加利亞。奧匈帝國取得波士尼亞</a:t>
            </a:r>
            <a:r>
              <a:rPr lang="en-US" altLang="zh-TW" smtClean="0"/>
              <a:t>(Bosnia)</a:t>
            </a:r>
            <a:r>
              <a:rPr lang="zh-TW" altLang="en-US" smtClean="0"/>
              <a:t>，</a:t>
            </a:r>
            <a:r>
              <a:rPr lang="en-US" altLang="zh-TW" smtClean="0"/>
              <a:t>Herzogowina</a:t>
            </a:r>
            <a:r>
              <a:rPr lang="zh-TW" altLang="en-US" smtClean="0"/>
              <a:t>。英國取得賽普勒斯</a:t>
            </a:r>
            <a:endParaRPr lang="en-US" altLang="zh-TW" smtClean="0"/>
          </a:p>
          <a:p>
            <a:endParaRPr lang="en-US" altLang="zh-TW" smtClean="0"/>
          </a:p>
          <a:p>
            <a:endParaRPr lang="zh-TW" alt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57813"/>
          </a:xfrm>
        </p:spPr>
        <p:txBody>
          <a:bodyPr/>
          <a:lstStyle/>
          <a:p>
            <a:r>
              <a:rPr lang="en-US" altLang="zh-TW" smtClean="0"/>
              <a:t>1879</a:t>
            </a:r>
            <a:r>
              <a:rPr lang="zh-TW" altLang="en-US" smtClean="0"/>
              <a:t>年，德奧建立軍事同盟</a:t>
            </a:r>
            <a:r>
              <a:rPr lang="en-US" altLang="zh-TW" smtClean="0"/>
              <a:t>(Zwei bund)</a:t>
            </a:r>
            <a:r>
              <a:rPr lang="zh-TW" altLang="en-US" smtClean="0"/>
              <a:t>。這是針對俄國的</a:t>
            </a:r>
            <a:endParaRPr lang="en-US" altLang="zh-TW" smtClean="0"/>
          </a:p>
          <a:p>
            <a:r>
              <a:rPr lang="en-US" altLang="zh-TW" smtClean="0"/>
              <a:t>1881</a:t>
            </a:r>
            <a:r>
              <a:rPr lang="zh-TW" altLang="en-US" smtClean="0"/>
              <a:t>年，德俄奧簽三皇條約，這個條約是拿來哄俄國，是假的</a:t>
            </a:r>
            <a:endParaRPr lang="en-US" altLang="zh-TW" smtClean="0"/>
          </a:p>
          <a:p>
            <a:r>
              <a:rPr lang="en-US" altLang="zh-TW" smtClean="0"/>
              <a:t>1887</a:t>
            </a:r>
            <a:r>
              <a:rPr lang="zh-TW" altLang="en-US" smtClean="0"/>
              <a:t>年，德俄簽雙重保障條約</a:t>
            </a:r>
            <a:r>
              <a:rPr lang="en-US" altLang="zh-TW" smtClean="0"/>
              <a:t>(Rückversicherungs-vertrag)</a:t>
            </a:r>
            <a:r>
              <a:rPr lang="zh-TW" altLang="en-US" smtClean="0"/>
              <a:t>。規定德對法作戰時，俄國中立。俄國對奧匈帝國作戰時，德國中立。德國支持俄國併吞保加利亞。德國對俄國在地中海活動保持中立，之所以不支持俄國，是因為怕激怒英國</a:t>
            </a:r>
            <a:endParaRPr lang="en-US" altLang="zh-TW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德國藉此警告奧匈帝國</a:t>
            </a:r>
            <a:endParaRPr lang="en-US" altLang="zh-TW" smtClean="0"/>
          </a:p>
          <a:p>
            <a:r>
              <a:rPr lang="zh-TW" altLang="en-US" smtClean="0"/>
              <a:t>俾斯麥於</a:t>
            </a:r>
            <a:r>
              <a:rPr lang="en-US" altLang="zh-TW" smtClean="0"/>
              <a:t>1890</a:t>
            </a:r>
            <a:r>
              <a:rPr lang="zh-TW" altLang="en-US" smtClean="0"/>
              <a:t>年辭去首相職位。威廉二世以德奧同盟取代雙重保障條約</a:t>
            </a:r>
            <a:endParaRPr lang="en-US" altLang="zh-TW" smtClean="0"/>
          </a:p>
          <a:p>
            <a:r>
              <a:rPr lang="zh-TW" altLang="en-US" smtClean="0"/>
              <a:t>德國外交部領導人</a:t>
            </a:r>
            <a:r>
              <a:rPr lang="en-US" altLang="zh-TW" smtClean="0"/>
              <a:t>Friedrich Baron v. Holstein</a:t>
            </a:r>
            <a:r>
              <a:rPr lang="zh-TW" altLang="en-US" smtClean="0"/>
              <a:t>提出德俄矛盾無解、對英國無須友好、對法國強硬</a:t>
            </a:r>
            <a:endParaRPr lang="en-US" altLang="zh-TW" smtClean="0"/>
          </a:p>
          <a:p>
            <a:r>
              <a:rPr lang="zh-TW" altLang="en-US" smtClean="0"/>
              <a:t>新首相</a:t>
            </a:r>
            <a:r>
              <a:rPr lang="en-US" altLang="zh-TW" smtClean="0"/>
              <a:t>Leo Graf v. Caprivi</a:t>
            </a:r>
            <a:r>
              <a:rPr lang="zh-TW" altLang="en-US" smtClean="0"/>
              <a:t>認為：俾斯麥結盟體系太複雜，就像是雜耍時一次丟五顆球、兩面作戰不可免</a:t>
            </a:r>
          </a:p>
          <a:p>
            <a:endParaRPr lang="zh-TW" altLang="en-US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1506" name="內容版面配置區 2"/>
          <p:cNvSpPr>
            <a:spLocks noGrp="1"/>
          </p:cNvSpPr>
          <p:nvPr>
            <p:ph idx="1"/>
          </p:nvPr>
        </p:nvSpPr>
        <p:spPr>
          <a:xfrm>
            <a:off x="468313" y="1600200"/>
            <a:ext cx="8229600" cy="4525963"/>
          </a:xfrm>
        </p:spPr>
        <p:txBody>
          <a:bodyPr/>
          <a:lstStyle/>
          <a:p>
            <a:r>
              <a:rPr lang="zh-TW" altLang="en-US" smtClean="0"/>
              <a:t>德國於</a:t>
            </a:r>
            <a:r>
              <a:rPr lang="en-US" altLang="zh-TW" smtClean="0"/>
              <a:t>1893</a:t>
            </a:r>
            <a:r>
              <a:rPr lang="zh-TW" altLang="en-US" smtClean="0"/>
              <a:t>年提出軍事改革方案，得使兵力不斷上升。由</a:t>
            </a:r>
            <a:r>
              <a:rPr lang="en-US" altLang="zh-TW" smtClean="0"/>
              <a:t>50</a:t>
            </a:r>
            <a:r>
              <a:rPr lang="zh-TW" altLang="en-US" smtClean="0"/>
              <a:t>萬</a:t>
            </a:r>
            <a:r>
              <a:rPr lang="en-US" altLang="zh-TW" smtClean="0"/>
              <a:t>2</a:t>
            </a:r>
            <a:r>
              <a:rPr lang="zh-TW" altLang="en-US" smtClean="0"/>
              <a:t>千人開始，到了</a:t>
            </a:r>
            <a:r>
              <a:rPr lang="en-US" altLang="zh-TW" smtClean="0"/>
              <a:t>1905</a:t>
            </a:r>
            <a:r>
              <a:rPr lang="zh-TW" altLang="en-US" smtClean="0"/>
              <a:t>年成為</a:t>
            </a:r>
            <a:r>
              <a:rPr lang="en-US" altLang="zh-TW" smtClean="0"/>
              <a:t>78</a:t>
            </a:r>
            <a:r>
              <a:rPr lang="zh-TW" altLang="en-US" smtClean="0"/>
              <a:t>萬人，</a:t>
            </a:r>
            <a:r>
              <a:rPr lang="en-US" altLang="zh-TW" smtClean="0"/>
              <a:t>1918</a:t>
            </a:r>
            <a:r>
              <a:rPr lang="zh-TW" altLang="en-US" smtClean="0"/>
              <a:t>年成為</a:t>
            </a:r>
            <a:r>
              <a:rPr lang="en-US" altLang="zh-TW" smtClean="0"/>
              <a:t>200</a:t>
            </a:r>
            <a:r>
              <a:rPr lang="zh-TW" altLang="en-US" smtClean="0"/>
              <a:t>萬人</a:t>
            </a:r>
            <a:endParaRPr lang="en-US" altLang="zh-TW" smtClean="0"/>
          </a:p>
          <a:p>
            <a:r>
              <a:rPr lang="zh-TW" altLang="en-US" smtClean="0"/>
              <a:t>俄國因等不到德國的續約，轉而接近法國。早在</a:t>
            </a:r>
            <a:r>
              <a:rPr lang="en-US" altLang="zh-TW" smtClean="0"/>
              <a:t>1888</a:t>
            </a:r>
            <a:r>
              <a:rPr lang="zh-TW" altLang="en-US" smtClean="0"/>
              <a:t>年，法國就開始提供俄國貸款，直到</a:t>
            </a:r>
            <a:r>
              <a:rPr lang="en-US" altLang="zh-TW" smtClean="0"/>
              <a:t>1896</a:t>
            </a:r>
            <a:r>
              <a:rPr lang="zh-TW" altLang="en-US" smtClean="0"/>
              <a:t>年，一共借了</a:t>
            </a:r>
            <a:r>
              <a:rPr lang="en-US" altLang="zh-TW" smtClean="0"/>
              <a:t>55</a:t>
            </a:r>
            <a:r>
              <a:rPr lang="zh-TW" altLang="en-US" smtClean="0"/>
              <a:t>億法郎，這些錢拿不回來</a:t>
            </a:r>
            <a:endParaRPr lang="en-US" altLang="zh-TW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990</Words>
  <Application>Microsoft Office PowerPoint</Application>
  <PresentationFormat>如螢幕大小 (4:3)</PresentationFormat>
  <Paragraphs>29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簡報設計範本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Calibri</vt:lpstr>
      <vt:lpstr>新細明體</vt:lpstr>
      <vt:lpstr>Arial</vt:lpstr>
      <vt:lpstr>Office 佈景主題</vt:lpstr>
      <vt:lpstr>德國史筆記(八)</vt:lpstr>
      <vt:lpstr>投影片 2</vt:lpstr>
      <vt:lpstr>投影片 3</vt:lpstr>
      <vt:lpstr>德國外交佈局</vt:lpstr>
      <vt:lpstr>投影片 5</vt:lpstr>
      <vt:lpstr>投影片 6</vt:lpstr>
      <vt:lpstr>投影片 7</vt:lpstr>
      <vt:lpstr>投影片 8</vt:lpstr>
      <vt:lpstr>投影片 9</vt:lpstr>
      <vt:lpstr>投影片 10</vt:lpstr>
      <vt:lpstr>投影片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德國史筆記(八)</dc:title>
  <dc:creator>user</dc:creator>
  <cp:lastModifiedBy>PCROOM328</cp:lastModifiedBy>
  <cp:revision>15</cp:revision>
  <dcterms:created xsi:type="dcterms:W3CDTF">2013-05-01T14:42:52Z</dcterms:created>
  <dcterms:modified xsi:type="dcterms:W3CDTF">2013-05-20T05:00:04Z</dcterms:modified>
</cp:coreProperties>
</file>