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66" r:id="rId14"/>
    <p:sldId id="267" r:id="rId15"/>
    <p:sldId id="268" r:id="rId16"/>
  </p:sldIdLst>
  <p:sldSz cx="9144000" cy="6858000" type="screen4x3"/>
  <p:notesSz cx="6858000" cy="9144000"/>
  <p:defaultTextStyle>
    <a:defPPr>
      <a:defRPr lang="zh-CN"/>
    </a:defPPr>
    <a:lvl1pPr algn="l" defTabSz="457200" rtl="0" fontAlgn="base">
      <a:spcBef>
        <a:spcPct val="0"/>
      </a:spcBef>
      <a:spcAft>
        <a:spcPct val="0"/>
      </a:spcAft>
      <a:defRPr kumimoji="1" kern="1200">
        <a:solidFill>
          <a:schemeClr val="tx1"/>
        </a:solidFill>
        <a:latin typeface="Arial" charset="0"/>
        <a:ea typeface="新細明體" charset="-120"/>
        <a:cs typeface="+mn-cs"/>
      </a:defRPr>
    </a:lvl1pPr>
    <a:lvl2pPr marL="457200" algn="l" defTabSz="457200" rtl="0" fontAlgn="base">
      <a:spcBef>
        <a:spcPct val="0"/>
      </a:spcBef>
      <a:spcAft>
        <a:spcPct val="0"/>
      </a:spcAft>
      <a:defRPr kumimoji="1" kern="1200">
        <a:solidFill>
          <a:schemeClr val="tx1"/>
        </a:solidFill>
        <a:latin typeface="Arial" charset="0"/>
        <a:ea typeface="新細明體" charset="-120"/>
        <a:cs typeface="+mn-cs"/>
      </a:defRPr>
    </a:lvl2pPr>
    <a:lvl3pPr marL="914400" algn="l" defTabSz="457200" rtl="0" fontAlgn="base">
      <a:spcBef>
        <a:spcPct val="0"/>
      </a:spcBef>
      <a:spcAft>
        <a:spcPct val="0"/>
      </a:spcAft>
      <a:defRPr kumimoji="1" kern="1200">
        <a:solidFill>
          <a:schemeClr val="tx1"/>
        </a:solidFill>
        <a:latin typeface="Arial" charset="0"/>
        <a:ea typeface="新細明體" charset="-120"/>
        <a:cs typeface="+mn-cs"/>
      </a:defRPr>
    </a:lvl3pPr>
    <a:lvl4pPr marL="1371600" algn="l" defTabSz="457200" rtl="0" fontAlgn="base">
      <a:spcBef>
        <a:spcPct val="0"/>
      </a:spcBef>
      <a:spcAft>
        <a:spcPct val="0"/>
      </a:spcAft>
      <a:defRPr kumimoji="1" kern="1200">
        <a:solidFill>
          <a:schemeClr val="tx1"/>
        </a:solidFill>
        <a:latin typeface="Arial" charset="0"/>
        <a:ea typeface="新細明體" charset="-120"/>
        <a:cs typeface="+mn-cs"/>
      </a:defRPr>
    </a:lvl4pPr>
    <a:lvl5pPr marL="1828800" algn="l" defTabSz="457200"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9" d="100"/>
          <a:sy n="49" d="100"/>
        </p:scale>
        <p:origin x="-1277" y="-72"/>
      </p:cViewPr>
      <p:guideLst>
        <p:guide orient="horz" pos="2160"/>
        <p:guide pos="2880"/>
      </p:guideLst>
    </p:cSldViewPr>
  </p:slideViewPr>
  <p:notesTextViewPr>
    <p:cViewPr>
      <p:scale>
        <a:sx n="100" d="100"/>
        <a:sy n="100" d="100"/>
      </p:scale>
      <p:origin x="0" y="0"/>
    </p:cViewPr>
  </p:notesTextViewPr>
  <p:sorterViewPr>
    <p:cViewPr>
      <p:scale>
        <a:sx n="152" d="100"/>
        <a:sy n="152" d="100"/>
      </p:scale>
      <p:origin x="0" y="874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TW"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9A4FC21-1121-4665-9C20-7CF1CA791EB8}" type="datetimeFigureOut">
              <a:rPr lang="zh-CN" altLang="en-US"/>
              <a:pPr>
                <a:defRPr/>
              </a:pPr>
              <a:t>2013/10/24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9197B3A1-BD74-4AE9-8BE7-AD553B27D39E}"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6A5123F-CD59-4A94-A501-7FB131FE3902}" type="datetimeFigureOut">
              <a:rPr lang="zh-CN" altLang="en-US"/>
              <a:pPr>
                <a:defRPr/>
              </a:pPr>
              <a:t>2013/10/24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B6AC3CA5-17AC-45FF-B7C6-A0465F1CC59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TW" altLang="en-US" smtClean="0"/>
              <a:t>单击此处编辑母版标题样式</a:t>
            </a:r>
            <a:endParaRPr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A124785-6BD7-4928-BC64-917D16CAF28C}" type="datetimeFigureOut">
              <a:rPr lang="zh-CN" altLang="en-US"/>
              <a:pPr>
                <a:defRPr/>
              </a:pPr>
              <a:t>2013/10/24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60A4D2FE-E835-4577-9391-5ABC679A28A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40778BE-B79A-4F3F-B2DD-E5FC38F278F5}" type="datetimeFigureOut">
              <a:rPr lang="zh-CN" altLang="en-US"/>
              <a:pPr>
                <a:defRPr/>
              </a:pPr>
              <a:t>2013/10/24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74E0F631-A35D-4212-B77B-2CC8DC06054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TW"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806A3FD7-4572-4E7D-925C-F5C10CB281CD}" type="datetimeFigureOut">
              <a:rPr lang="zh-CN" altLang="en-US"/>
              <a:pPr>
                <a:defRPr/>
              </a:pPr>
              <a:t>2013/10/24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FB891E93-2F18-485B-9574-6F03A2A6867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E3465329-794A-49B2-A876-22C2BEEA716F}" type="datetimeFigureOut">
              <a:rPr lang="zh-CN" altLang="en-US"/>
              <a:pPr>
                <a:defRPr/>
              </a:pPr>
              <a:t>2013/10/24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F60297A0-17A4-4382-822E-2D47684B3C17}"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TW"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DBB2D40F-733A-4855-B22E-C7C7025AD892}" type="datetimeFigureOut">
              <a:rPr lang="zh-CN" altLang="en-US"/>
              <a:pPr>
                <a:defRPr/>
              </a:pPr>
              <a:t>2013/10/24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B020699B-01BB-4D46-807A-74433AF8182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TW"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9BE8612-BEFC-45A2-A41E-E1E22C2C5C99}" type="datetimeFigureOut">
              <a:rPr lang="zh-CN" altLang="en-US"/>
              <a:pPr>
                <a:defRPr/>
              </a:pPr>
              <a:t>2013/10/24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AFA9CB31-5AFB-4ED5-B4A5-FAA9E8A8F43E}"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610A406-C2B9-453C-A71A-4998C8E4C52F}" type="datetimeFigureOut">
              <a:rPr lang="zh-CN" altLang="en-US"/>
              <a:pPr>
                <a:defRPr/>
              </a:pPr>
              <a:t>2013/10/24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D8E2B1F5-1B1C-4CFC-A382-6A9ED2631B0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TW"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4F16112-2F92-4A93-B307-FA72EF2B6201}" type="datetimeFigureOut">
              <a:rPr lang="zh-CN" altLang="en-US"/>
              <a:pPr>
                <a:defRPr/>
              </a:pPr>
              <a:t>2013/10/24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02B0CF13-4020-487D-8B81-AB80B826063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TW"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CA1A197-7709-499E-AB3D-B3FFA1AED556}" type="datetimeFigureOut">
              <a:rPr lang="zh-CN" altLang="en-US"/>
              <a:pPr>
                <a:defRPr/>
              </a:pPr>
              <a:t>2013/10/24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F2F8D8DE-BB70-44F6-9306-DE99EBE1A73C}"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单击此处编辑母版标题样式</a:t>
            </a:r>
            <a:endParaRPr lang="zh-CN" altLang="en-US" smtClean="0"/>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单击此处编辑母版文本样式</a:t>
            </a:r>
          </a:p>
          <a:p>
            <a:pPr lvl="1"/>
            <a:r>
              <a:rPr lang="zh-TW" altLang="en-US" smtClean="0"/>
              <a:t>二级</a:t>
            </a:r>
          </a:p>
          <a:p>
            <a:pPr lvl="2"/>
            <a:r>
              <a:rPr lang="zh-TW" altLang="en-US" smtClean="0"/>
              <a:t>三级</a:t>
            </a:r>
          </a:p>
          <a:p>
            <a:pPr lvl="3"/>
            <a:r>
              <a:rPr lang="zh-TW" altLang="en-US" smtClean="0"/>
              <a:t>四级</a:t>
            </a:r>
          </a:p>
          <a:p>
            <a:pPr lvl="4"/>
            <a:r>
              <a:rPr lang="zh-TW" altLang="en-US" smtClean="0"/>
              <a:t>五级</a:t>
            </a:r>
            <a:endParaRPr lang="zh-CN" altLang="en-US" smtClean="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82F26B5-EAD8-4D46-8A76-EF5D54DFF29F}" type="datetimeFigureOut">
              <a:rPr lang="zh-CN" altLang="en-US"/>
              <a:pPr>
                <a:defRPr/>
              </a:pPr>
              <a:t>2013/10/24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16E494C3-88C1-4B6F-9B16-D88197329AD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ea typeface="宋体" pitchFamily="2" charset="-122"/>
        </a:defRPr>
      </a:lvl2pPr>
      <a:lvl3pPr algn="ctr" defTabSz="457200" rtl="0" fontAlgn="base">
        <a:spcBef>
          <a:spcPct val="0"/>
        </a:spcBef>
        <a:spcAft>
          <a:spcPct val="0"/>
        </a:spcAft>
        <a:defRPr sz="4400">
          <a:solidFill>
            <a:schemeClr val="tx1"/>
          </a:solidFill>
          <a:latin typeface="Calibri" pitchFamily="34" charset="0"/>
          <a:ea typeface="宋体" pitchFamily="2" charset="-122"/>
        </a:defRPr>
      </a:lvl3pPr>
      <a:lvl4pPr algn="ctr" defTabSz="457200" rtl="0" fontAlgn="base">
        <a:spcBef>
          <a:spcPct val="0"/>
        </a:spcBef>
        <a:spcAft>
          <a:spcPct val="0"/>
        </a:spcAft>
        <a:defRPr sz="4400">
          <a:solidFill>
            <a:schemeClr val="tx1"/>
          </a:solidFill>
          <a:latin typeface="Calibri" pitchFamily="34" charset="0"/>
          <a:ea typeface="宋体" pitchFamily="2" charset="-122"/>
        </a:defRPr>
      </a:lvl4pPr>
      <a:lvl5pPr algn="ctr" defTabSz="457200" rtl="0" fontAlgn="base">
        <a:spcBef>
          <a:spcPct val="0"/>
        </a:spcBef>
        <a:spcAft>
          <a:spcPct val="0"/>
        </a:spcAft>
        <a:defRPr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ctrTitle"/>
          </p:nvPr>
        </p:nvSpPr>
        <p:spPr/>
        <p:txBody>
          <a:bodyPr/>
          <a:lstStyle/>
          <a:p>
            <a:r>
              <a:rPr kumimoji="1" lang="zh-TW" altLang="en-US" smtClean="0"/>
              <a:t>德國史筆記（十一）</a:t>
            </a:r>
            <a:endParaRPr kumimoji="1" lang="zh-CN" altLang="en-US" smtClean="0"/>
          </a:p>
        </p:txBody>
      </p:sp>
      <p:sp>
        <p:nvSpPr>
          <p:cNvPr id="3" name="副标题 2"/>
          <p:cNvSpPr>
            <a:spLocks noGrp="1"/>
          </p:cNvSpPr>
          <p:nvPr>
            <p:ph type="subTitle" idx="1"/>
          </p:nvPr>
        </p:nvSpPr>
        <p:spPr/>
        <p:txBody>
          <a:bodyPr rtlCol="0">
            <a:normAutofit/>
          </a:bodyPr>
          <a:lstStyle/>
          <a:p>
            <a:pPr fontAlgn="auto">
              <a:spcAft>
                <a:spcPts val="0"/>
              </a:spcAft>
              <a:buFont typeface="Arial"/>
              <a:buNone/>
              <a:defRPr/>
            </a:pP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a:xfrm>
            <a:off x="457200" y="1600200"/>
            <a:ext cx="8229600" cy="5257800"/>
          </a:xfrm>
        </p:spPr>
        <p:txBody>
          <a:bodyPr/>
          <a:lstStyle/>
          <a:p>
            <a:r>
              <a:rPr lang="zh-TW" altLang="en-US" dirty="0" smtClean="0">
                <a:solidFill>
                  <a:schemeClr val="bg1">
                    <a:lumMod val="50000"/>
                  </a:schemeClr>
                </a:solidFill>
              </a:rPr>
              <a:t>德國雖然在一次世界大戰中戰敗，但是他畢竟是以一國之力在對抗大部份的歐洲。要使這樣的強國不能再發動戰爭的話，法國人認為就要將德國肢解成一個個的小國，就像三十年戰爭之後的德意志地區一樣</a:t>
            </a:r>
            <a:endParaRPr lang="en-US" altLang="zh-TW" dirty="0" smtClean="0">
              <a:solidFill>
                <a:schemeClr val="bg1">
                  <a:lumMod val="50000"/>
                </a:schemeClr>
              </a:solidFill>
            </a:endParaRPr>
          </a:p>
          <a:p>
            <a:r>
              <a:rPr lang="zh-TW" altLang="en-US" dirty="0" smtClean="0">
                <a:solidFill>
                  <a:schemeClr val="bg1">
                    <a:lumMod val="50000"/>
                  </a:schemeClr>
                </a:solidFill>
              </a:rPr>
              <a:t>法國人希望這樣的要求可以在凡爾賽條約中實現，但是英國、</a:t>
            </a:r>
            <a:r>
              <a:rPr lang="zh-TW" altLang="en-US" dirty="0" smtClean="0">
                <a:solidFill>
                  <a:schemeClr val="bg1">
                    <a:lumMod val="50000"/>
                  </a:schemeClr>
                </a:solidFill>
              </a:rPr>
              <a:t>美國不希望法國藉機坐大，於是改成以民族自決的方式處理德國</a:t>
            </a:r>
            <a:endParaRPr lang="en-US" altLang="zh-TW" dirty="0" smtClean="0">
              <a:solidFill>
                <a:schemeClr val="bg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zh-TW" altLang="en-US" dirty="0" smtClean="0">
                <a:solidFill>
                  <a:schemeClr val="bg1">
                    <a:lumMod val="50000"/>
                  </a:schemeClr>
                </a:solidFill>
              </a:rPr>
              <a:t>根據民族自決的原則，跟德國一樣是戰敗國的奧匈帝國和鄂圖曼土耳其帝國被分解成多個國家</a:t>
            </a:r>
            <a:endParaRPr lang="en-US" altLang="zh-TW" dirty="0" smtClean="0">
              <a:solidFill>
                <a:schemeClr val="bg1">
                  <a:lumMod val="50000"/>
                </a:schemeClr>
              </a:solidFill>
            </a:endParaRPr>
          </a:p>
          <a:p>
            <a:r>
              <a:rPr lang="zh-TW" altLang="en-US" dirty="0" smtClean="0">
                <a:solidFill>
                  <a:schemeClr val="bg1">
                    <a:lumMod val="50000"/>
                  </a:schemeClr>
                </a:solidFill>
              </a:rPr>
              <a:t>前一</a:t>
            </a:r>
            <a:r>
              <a:rPr lang="zh-TW" altLang="en-US" dirty="0" smtClean="0">
                <a:solidFill>
                  <a:schemeClr val="bg1">
                    <a:lumMod val="50000"/>
                  </a:schemeClr>
                </a:solidFill>
              </a:rPr>
              <a:t>陣子很紅的敘利亞就是從鄂圖曼土耳其帝國分解出來</a:t>
            </a:r>
            <a:r>
              <a:rPr lang="zh-TW" altLang="en-US" dirty="0" smtClean="0">
                <a:solidFill>
                  <a:schemeClr val="bg1">
                    <a:lumMod val="50000"/>
                  </a:schemeClr>
                </a:solidFill>
              </a:rPr>
              <a:t>的</a:t>
            </a:r>
            <a:endParaRPr lang="en-US" altLang="zh-TW" dirty="0" smtClean="0">
              <a:solidFill>
                <a:schemeClr val="bg1">
                  <a:lumMod val="50000"/>
                </a:schemeClr>
              </a:solidFill>
            </a:endParaRPr>
          </a:p>
          <a:p>
            <a:r>
              <a:rPr lang="zh-TW" altLang="en-US" dirty="0" smtClean="0">
                <a:solidFill>
                  <a:schemeClr val="bg1">
                    <a:lumMod val="50000"/>
                  </a:schemeClr>
                </a:solidFill>
              </a:rPr>
              <a:t>但</a:t>
            </a:r>
            <a:r>
              <a:rPr lang="zh-TW" altLang="en-US" dirty="0" smtClean="0">
                <a:solidFill>
                  <a:schemeClr val="bg1">
                    <a:lumMod val="50000"/>
                  </a:schemeClr>
                </a:solidFill>
              </a:rPr>
              <a:t>德國是以日耳曼</a:t>
            </a:r>
            <a:r>
              <a:rPr lang="zh-TW" altLang="en-US" dirty="0" smtClean="0">
                <a:solidFill>
                  <a:schemeClr val="bg1">
                    <a:lumMod val="50000"/>
                  </a:schemeClr>
                </a:solidFill>
              </a:rPr>
              <a:t>這個單一民族</a:t>
            </a:r>
            <a:r>
              <a:rPr lang="zh-TW" altLang="en-US" dirty="0" smtClean="0">
                <a:solidFill>
                  <a:schemeClr val="bg1">
                    <a:lumMod val="50000"/>
                  </a:schemeClr>
                </a:solidFill>
              </a:rPr>
              <a:t>所組成的，因此不能將其</a:t>
            </a:r>
            <a:r>
              <a:rPr lang="zh-TW" altLang="en-US" dirty="0" smtClean="0">
                <a:solidFill>
                  <a:schemeClr val="bg1">
                    <a:lumMod val="50000"/>
                  </a:schemeClr>
                </a:solidFill>
              </a:rPr>
              <a:t>肢解</a:t>
            </a:r>
            <a:endParaRPr lang="en-US" altLang="zh-TW" dirty="0" smtClean="0">
              <a:solidFill>
                <a:schemeClr val="bg1">
                  <a:lumMod val="50000"/>
                </a:schemeClr>
              </a:solidFill>
            </a:endParaRPr>
          </a:p>
          <a:p>
            <a:r>
              <a:rPr lang="zh-TW" altLang="en-US" dirty="0" smtClean="0">
                <a:solidFill>
                  <a:schemeClr val="bg1">
                    <a:lumMod val="50000"/>
                  </a:schemeClr>
                </a:solidFill>
              </a:rPr>
              <a:t>因此德國雖然戰敗，但仍然保住了大量的領土和人口，奠定之後德國再次成為強國的基礎</a:t>
            </a:r>
            <a:endParaRPr lang="zh-TW" altLang="en-US" dirty="0">
              <a:solidFill>
                <a:schemeClr val="bg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標題 1"/>
          <p:cNvSpPr>
            <a:spLocks noGrp="1"/>
          </p:cNvSpPr>
          <p:nvPr>
            <p:ph type="title"/>
          </p:nvPr>
        </p:nvSpPr>
        <p:spPr/>
        <p:txBody>
          <a:bodyPr/>
          <a:lstStyle/>
          <a:p>
            <a:r>
              <a:rPr lang="zh-TW" altLang="en-US" smtClean="0"/>
              <a:t>共和時期</a:t>
            </a:r>
          </a:p>
        </p:txBody>
      </p:sp>
      <p:sp>
        <p:nvSpPr>
          <p:cNvPr id="22530" name="內容版面配置區 2"/>
          <p:cNvSpPr>
            <a:spLocks noGrp="1"/>
          </p:cNvSpPr>
          <p:nvPr>
            <p:ph idx="1"/>
          </p:nvPr>
        </p:nvSpPr>
        <p:spPr/>
        <p:txBody>
          <a:bodyPr/>
          <a:lstStyle/>
          <a:p>
            <a:r>
              <a:rPr lang="zh-TW" altLang="en-US" smtClean="0"/>
              <a:t>凡爾賽條約生效後，德國的賠款金額還沒談攏。一直到</a:t>
            </a:r>
            <a:r>
              <a:rPr lang="en-US" altLang="zh-TW" smtClean="0"/>
              <a:t>1921</a:t>
            </a:r>
            <a:r>
              <a:rPr lang="zh-TW" altLang="en-US" smtClean="0"/>
              <a:t>年</a:t>
            </a:r>
            <a:r>
              <a:rPr lang="en-US" altLang="zh-TW" smtClean="0"/>
              <a:t>4~5</a:t>
            </a:r>
            <a:r>
              <a:rPr lang="zh-TW" altLang="en-US" smtClean="0"/>
              <a:t>月，才決定德國要用</a:t>
            </a:r>
            <a:r>
              <a:rPr lang="en-US" altLang="zh-TW" smtClean="0"/>
              <a:t>66</a:t>
            </a:r>
            <a:r>
              <a:rPr lang="zh-TW" altLang="en-US" smtClean="0"/>
              <a:t>年的時間，賠</a:t>
            </a:r>
            <a:r>
              <a:rPr lang="en-US" altLang="zh-TW" smtClean="0"/>
              <a:t>1320</a:t>
            </a:r>
            <a:r>
              <a:rPr lang="zh-TW" altLang="en-US" smtClean="0"/>
              <a:t>億金馬克。一年要賠</a:t>
            </a:r>
            <a:r>
              <a:rPr lang="en-US" altLang="zh-TW" smtClean="0"/>
              <a:t>20</a:t>
            </a:r>
            <a:r>
              <a:rPr lang="zh-TW" altLang="en-US" smtClean="0"/>
              <a:t>億，其中上半年還</a:t>
            </a:r>
            <a:r>
              <a:rPr lang="en-US" altLang="zh-TW" smtClean="0"/>
              <a:t>10</a:t>
            </a:r>
            <a:r>
              <a:rPr lang="zh-TW" altLang="en-US" smtClean="0"/>
              <a:t>億，下半年也還</a:t>
            </a:r>
            <a:r>
              <a:rPr lang="en-US" altLang="zh-TW" smtClean="0"/>
              <a:t>10</a:t>
            </a:r>
            <a:r>
              <a:rPr lang="zh-TW" altLang="en-US" smtClean="0"/>
              <a:t>億</a:t>
            </a:r>
            <a:endParaRPr lang="en-US" altLang="zh-TW" smtClean="0"/>
          </a:p>
          <a:p>
            <a:r>
              <a:rPr lang="zh-TW" altLang="en-US" smtClean="0"/>
              <a:t>德國執行</a:t>
            </a:r>
            <a:r>
              <a:rPr lang="en-US" altLang="zh-TW" smtClean="0"/>
              <a:t>Erfüllungspolitik(</a:t>
            </a:r>
            <a:r>
              <a:rPr lang="zh-TW" altLang="en-US" smtClean="0"/>
              <a:t>履約政策</a:t>
            </a:r>
            <a:r>
              <a:rPr lang="en-US" altLang="zh-TW" smtClean="0"/>
              <a:t>)</a:t>
            </a:r>
            <a:r>
              <a:rPr lang="zh-TW" altLang="en-US" smtClean="0"/>
              <a:t>，於</a:t>
            </a:r>
            <a:r>
              <a:rPr lang="en-US" altLang="zh-TW" smtClean="0"/>
              <a:t>1921</a:t>
            </a:r>
            <a:r>
              <a:rPr lang="zh-TW" altLang="en-US" smtClean="0"/>
              <a:t>年下半年還了</a:t>
            </a:r>
            <a:r>
              <a:rPr lang="en-US" altLang="zh-TW" smtClean="0"/>
              <a:t>10</a:t>
            </a:r>
            <a:r>
              <a:rPr lang="zh-TW" altLang="en-US" smtClean="0"/>
              <a:t>億，但是隔年就沒錢了，要求延期償還</a:t>
            </a:r>
            <a:r>
              <a:rPr lang="en-US" altLang="zh-TW" smtClean="0"/>
              <a:t>(moratorium)</a:t>
            </a:r>
            <a:endParaRPr lang="zh-TW" alt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標題 1"/>
          <p:cNvSpPr>
            <a:spLocks noGrp="1"/>
          </p:cNvSpPr>
          <p:nvPr>
            <p:ph type="title"/>
          </p:nvPr>
        </p:nvSpPr>
        <p:spPr/>
        <p:txBody>
          <a:bodyPr/>
          <a:lstStyle/>
          <a:p>
            <a:endParaRPr lang="zh-TW" altLang="en-US" smtClean="0"/>
          </a:p>
        </p:txBody>
      </p:sp>
      <p:sp>
        <p:nvSpPr>
          <p:cNvPr id="23554" name="內容版面配置區 2"/>
          <p:cNvSpPr>
            <a:spLocks noGrp="1"/>
          </p:cNvSpPr>
          <p:nvPr>
            <p:ph idx="1"/>
          </p:nvPr>
        </p:nvSpPr>
        <p:spPr>
          <a:xfrm>
            <a:off x="457200" y="1600200"/>
            <a:ext cx="8229600" cy="5257800"/>
          </a:xfrm>
        </p:spPr>
        <p:txBody>
          <a:bodyPr/>
          <a:lstStyle/>
          <a:p>
            <a:r>
              <a:rPr lang="zh-TW" altLang="en-US" smtClean="0"/>
              <a:t>英國同意，但法國要求德國將魯爾區的生產作為抵押，也就是要將當地的工業產品交給法國，然後才同意</a:t>
            </a:r>
            <a:endParaRPr lang="en-US" altLang="zh-TW" smtClean="0"/>
          </a:p>
          <a:p>
            <a:r>
              <a:rPr lang="zh-TW" altLang="en-US" smtClean="0"/>
              <a:t>引發德國人不滿，平民展開罷工，國防軍揚言不惜一戰。因此產生魯爾抗爭</a:t>
            </a:r>
            <a:r>
              <a:rPr lang="en-US" altLang="zh-TW" smtClean="0"/>
              <a:t>(Ruhrkampf)</a:t>
            </a:r>
          </a:p>
          <a:p>
            <a:r>
              <a:rPr lang="zh-TW" altLang="en-US" smtClean="0"/>
              <a:t>德國政府支持平民罷工，所以給他們薪水，但是政府早就沒錢了，因此引發高度通貨膨脹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標題 1"/>
          <p:cNvSpPr>
            <a:spLocks noGrp="1"/>
          </p:cNvSpPr>
          <p:nvPr>
            <p:ph type="title"/>
          </p:nvPr>
        </p:nvSpPr>
        <p:spPr/>
        <p:txBody>
          <a:bodyPr/>
          <a:lstStyle/>
          <a:p>
            <a:endParaRPr lang="zh-TW" altLang="en-US" smtClean="0"/>
          </a:p>
        </p:txBody>
      </p:sp>
      <p:sp>
        <p:nvSpPr>
          <p:cNvPr id="24578" name="內容版面配置區 2"/>
          <p:cNvSpPr>
            <a:spLocks noGrp="1"/>
          </p:cNvSpPr>
          <p:nvPr>
            <p:ph idx="1"/>
          </p:nvPr>
        </p:nvSpPr>
        <p:spPr/>
        <p:txBody>
          <a:bodyPr/>
          <a:lstStyle/>
          <a:p>
            <a:r>
              <a:rPr lang="en-US" altLang="zh-TW" smtClean="0"/>
              <a:t>1923</a:t>
            </a:r>
            <a:r>
              <a:rPr lang="zh-TW" altLang="en-US" smtClean="0"/>
              <a:t>年初，</a:t>
            </a:r>
            <a:r>
              <a:rPr lang="en-US" altLang="zh-TW" smtClean="0"/>
              <a:t>1</a:t>
            </a:r>
            <a:r>
              <a:rPr lang="zh-TW" altLang="en-US" smtClean="0"/>
              <a:t>美金可兌換</a:t>
            </a:r>
            <a:r>
              <a:rPr lang="en-US" altLang="zh-TW" smtClean="0"/>
              <a:t>1800</a:t>
            </a:r>
            <a:r>
              <a:rPr lang="zh-TW" altLang="en-US" smtClean="0"/>
              <a:t>馬克。到了年底，變成</a:t>
            </a:r>
            <a:r>
              <a:rPr lang="en-US" altLang="zh-TW" smtClean="0"/>
              <a:t>1</a:t>
            </a:r>
            <a:r>
              <a:rPr lang="zh-TW" altLang="en-US" smtClean="0"/>
              <a:t>美金兌換</a:t>
            </a:r>
            <a:r>
              <a:rPr lang="en-US" altLang="zh-TW" smtClean="0"/>
              <a:t>4.2</a:t>
            </a:r>
            <a:r>
              <a:rPr lang="zh-TW" altLang="en-US" smtClean="0"/>
              <a:t>兆馬克</a:t>
            </a:r>
            <a:endParaRPr lang="en-US" altLang="zh-TW" smtClean="0"/>
          </a:p>
          <a:p>
            <a:r>
              <a:rPr lang="zh-TW" altLang="en-US" smtClean="0"/>
              <a:t>法國見狀，派出工程師跟工人強行進入魯爾區開採</a:t>
            </a:r>
            <a:endParaRPr lang="en-US" altLang="zh-TW" smtClean="0"/>
          </a:p>
          <a:p>
            <a:r>
              <a:rPr lang="zh-TW" altLang="en-US" smtClean="0"/>
              <a:t>不久之後，</a:t>
            </a:r>
            <a:r>
              <a:rPr lang="en-US" altLang="zh-TW" smtClean="0"/>
              <a:t>Stresemann</a:t>
            </a:r>
            <a:r>
              <a:rPr lang="zh-TW" altLang="en-US" smtClean="0"/>
              <a:t>聯合政府成立，推出新政策。於同年</a:t>
            </a:r>
            <a:r>
              <a:rPr lang="en-US" altLang="zh-TW" smtClean="0"/>
              <a:t>9</a:t>
            </a:r>
            <a:r>
              <a:rPr lang="zh-TW" altLang="en-US" smtClean="0"/>
              <a:t>月</a:t>
            </a:r>
            <a:r>
              <a:rPr lang="en-US" altLang="zh-TW" smtClean="0"/>
              <a:t>26</a:t>
            </a:r>
            <a:r>
              <a:rPr lang="zh-TW" altLang="en-US" smtClean="0"/>
              <a:t>日放棄抗爭</a:t>
            </a:r>
            <a:endParaRPr lang="en-US" altLang="zh-TW" smtClean="0"/>
          </a:p>
          <a:p>
            <a:r>
              <a:rPr lang="en-US" altLang="zh-TW" smtClean="0"/>
              <a:t>1924</a:t>
            </a:r>
            <a:r>
              <a:rPr lang="zh-TW" altLang="en-US" smtClean="0"/>
              <a:t>年</a:t>
            </a:r>
            <a:r>
              <a:rPr lang="en-US" altLang="zh-TW" smtClean="0"/>
              <a:t>8</a:t>
            </a:r>
            <a:r>
              <a:rPr lang="zh-TW" altLang="en-US" smtClean="0"/>
              <a:t>月</a:t>
            </a:r>
            <a:r>
              <a:rPr lang="en-US" altLang="zh-TW" smtClean="0"/>
              <a:t>29</a:t>
            </a:r>
            <a:r>
              <a:rPr lang="zh-TW" altLang="en-US" smtClean="0"/>
              <a:t>日，德國接受道爾計畫，由英美提供貸款，幫助德國恢復生產力</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標題 1"/>
          <p:cNvSpPr>
            <a:spLocks noGrp="1"/>
          </p:cNvSpPr>
          <p:nvPr>
            <p:ph type="title"/>
          </p:nvPr>
        </p:nvSpPr>
        <p:spPr/>
        <p:txBody>
          <a:bodyPr/>
          <a:lstStyle/>
          <a:p>
            <a:endParaRPr lang="zh-TW" altLang="en-US" smtClean="0"/>
          </a:p>
        </p:txBody>
      </p:sp>
      <p:sp>
        <p:nvSpPr>
          <p:cNvPr id="25602" name="內容版面配置區 2"/>
          <p:cNvSpPr>
            <a:spLocks noGrp="1"/>
          </p:cNvSpPr>
          <p:nvPr>
            <p:ph idx="1"/>
          </p:nvPr>
        </p:nvSpPr>
        <p:spPr/>
        <p:txBody>
          <a:bodyPr/>
          <a:lstStyle/>
          <a:p>
            <a:r>
              <a:rPr lang="en-US" altLang="zh-TW" smtClean="0"/>
              <a:t>1925</a:t>
            </a:r>
            <a:r>
              <a:rPr lang="zh-TW" altLang="en-US" smtClean="0"/>
              <a:t>年，德國簽訂羅加諾公約，對西歐承認凡爾賽條約，也就是承認德國西部無國防。但對東歐則態度強硬，提出「仲裁協定」，要向波蘭、捷克要回土地</a:t>
            </a:r>
            <a:endParaRPr lang="en-US" altLang="zh-TW" smtClean="0"/>
          </a:p>
          <a:p>
            <a:r>
              <a:rPr lang="zh-TW" altLang="en-US" smtClean="0"/>
              <a:t>因此德國跟西歐達成和解，所以英法於</a:t>
            </a:r>
            <a:r>
              <a:rPr lang="en-US" altLang="zh-TW" smtClean="0"/>
              <a:t>1926</a:t>
            </a:r>
            <a:r>
              <a:rPr lang="zh-TW" altLang="en-US" smtClean="0"/>
              <a:t>年，允許德國加入國際聯盟。因為羅加諾公約，讓德國外長</a:t>
            </a:r>
            <a:r>
              <a:rPr lang="en-US" altLang="zh-TW" smtClean="0"/>
              <a:t>Stresemann</a:t>
            </a:r>
            <a:r>
              <a:rPr lang="zh-TW" altLang="en-US" smtClean="0"/>
              <a:t>、法國外長</a:t>
            </a:r>
            <a:r>
              <a:rPr lang="en-US" altLang="zh-TW" smtClean="0"/>
              <a:t>Briand</a:t>
            </a:r>
            <a:r>
              <a:rPr lang="zh-TW" altLang="en-US" smtClean="0"/>
              <a:t>獲得諾貝爾和平獎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endParaRPr kumimoji="1" lang="zh-CN" altLang="en-US" smtClean="0"/>
          </a:p>
        </p:txBody>
      </p:sp>
      <p:sp>
        <p:nvSpPr>
          <p:cNvPr id="14338" name="内容占位符 2"/>
          <p:cNvSpPr>
            <a:spLocks noGrp="1"/>
          </p:cNvSpPr>
          <p:nvPr>
            <p:ph idx="1"/>
          </p:nvPr>
        </p:nvSpPr>
        <p:spPr/>
        <p:txBody>
          <a:bodyPr/>
          <a:lstStyle/>
          <a:p>
            <a:r>
              <a:rPr kumimoji="1" lang="zh-TW" altLang="en-US" smtClean="0"/>
              <a:t>威瑪共和時期的德國選舉國會議員時，是只能選政黨，而不是選個別的候選人。然後再根據政黨的得票率，將國會席次分配給各黨</a:t>
            </a:r>
            <a:endParaRPr kumimoji="1" lang="en-US" altLang="zh-TW" smtClean="0"/>
          </a:p>
          <a:p>
            <a:r>
              <a:rPr kumimoji="1" lang="zh-TW" altLang="en-US" smtClean="0"/>
              <a:t>所以人民只有政黨票</a:t>
            </a:r>
            <a:endParaRPr kumimoji="1" lang="en-US" altLang="zh-TW" smtClean="0"/>
          </a:p>
          <a:p>
            <a:r>
              <a:rPr kumimoji="1" lang="zh-TW" altLang="en-US" smtClean="0"/>
              <a:t>這樣做的目的是要避免有人用嘩眾取寵的方式選上，所以當時的德國沒有「政治明星」，跟現在的台灣不同</a:t>
            </a:r>
            <a:endParaRPr kumimoji="1" lang="zh-CN"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endParaRPr kumimoji="1" lang="zh-CN" altLang="en-US" smtClean="0"/>
          </a:p>
        </p:txBody>
      </p:sp>
      <p:sp>
        <p:nvSpPr>
          <p:cNvPr id="15362" name="内容占位符 2"/>
          <p:cNvSpPr>
            <a:spLocks noGrp="1"/>
          </p:cNvSpPr>
          <p:nvPr>
            <p:ph idx="1"/>
          </p:nvPr>
        </p:nvSpPr>
        <p:spPr>
          <a:xfrm>
            <a:off x="457200" y="1600200"/>
            <a:ext cx="8229600" cy="5257800"/>
          </a:xfrm>
        </p:spPr>
        <p:txBody>
          <a:bodyPr/>
          <a:lstStyle/>
          <a:p>
            <a:r>
              <a:rPr kumimoji="1" lang="zh-TW" altLang="en-US" smtClean="0"/>
              <a:t>但是當時的國會是只要黨有得到選票，就能分配到席次，因此國會內有眾多小黨，而大黨的席次也無法過半，這導致國會效率低落</a:t>
            </a:r>
            <a:endParaRPr kumimoji="1" lang="en-US" altLang="zh-TW" smtClean="0"/>
          </a:p>
          <a:p>
            <a:r>
              <a:rPr kumimoji="1" lang="zh-TW" altLang="en-US" smtClean="0"/>
              <a:t>二戰之後，德國基本法對此作了修正。訂出獲得國會席次的標準，就是政黨得票率在</a:t>
            </a:r>
            <a:r>
              <a:rPr kumimoji="1" lang="en-US" altLang="zh-TW" smtClean="0"/>
              <a:t>5</a:t>
            </a:r>
            <a:r>
              <a:rPr kumimoji="1" lang="zh-TW" altLang="en-US" smtClean="0"/>
              <a:t>％以上才能得到席次</a:t>
            </a:r>
            <a:endParaRPr kumimoji="1" lang="en-US" altLang="zh-TW" smtClean="0"/>
          </a:p>
          <a:p>
            <a:r>
              <a:rPr kumimoji="1" lang="zh-TW" altLang="en-US" smtClean="0"/>
              <a:t>這樣做也能避免像是新納粹等思想極端的政黨取得席次</a:t>
            </a:r>
            <a:endParaRPr kumimoji="1"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a:lstStyle/>
          <a:p>
            <a:endParaRPr kumimoji="1" lang="zh-CN" altLang="en-US" smtClean="0"/>
          </a:p>
        </p:txBody>
      </p:sp>
      <p:sp>
        <p:nvSpPr>
          <p:cNvPr id="16386" name="内容占位符 2"/>
          <p:cNvSpPr>
            <a:spLocks noGrp="1"/>
          </p:cNvSpPr>
          <p:nvPr>
            <p:ph idx="1"/>
          </p:nvPr>
        </p:nvSpPr>
        <p:spPr>
          <a:xfrm>
            <a:off x="457200" y="1600200"/>
            <a:ext cx="8229600" cy="5257800"/>
          </a:xfrm>
        </p:spPr>
        <p:txBody>
          <a:bodyPr/>
          <a:lstStyle/>
          <a:p>
            <a:r>
              <a:rPr kumimoji="1" lang="zh-TW" altLang="en-US" smtClean="0"/>
              <a:t>而人民除了可選政黨，也能選個別的候選人。因此國會席次就分有政黨席和個人席</a:t>
            </a:r>
            <a:endParaRPr kumimoji="1" lang="en-US" altLang="zh-TW" smtClean="0"/>
          </a:p>
          <a:p>
            <a:r>
              <a:rPr kumimoji="1" lang="zh-TW" altLang="en-US" smtClean="0"/>
              <a:t>對於小黨而言，只要得票率在</a:t>
            </a:r>
            <a:r>
              <a:rPr kumimoji="1" lang="en-US" altLang="zh-TW" smtClean="0"/>
              <a:t>5</a:t>
            </a:r>
            <a:r>
              <a:rPr kumimoji="1" lang="zh-TW" altLang="en-US" smtClean="0"/>
              <a:t>％以上就可得到政黨席，因此對他們是有利的</a:t>
            </a:r>
            <a:endParaRPr kumimoji="1" lang="en-US" altLang="zh-TW" smtClean="0"/>
          </a:p>
          <a:p>
            <a:r>
              <a:rPr kumimoji="1" lang="zh-TW" altLang="en-US" smtClean="0"/>
              <a:t>威瑪共和時期的總統是人民直選且權力很大。基本法也作出修正，將總統的權力移交給總理，因此總統就類似現在的英國女王，是虛位元首。而且總統不是人民選的，是參議院推舉的</a:t>
            </a:r>
            <a:endParaRPr kumimoji="1" lang="zh-CN"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lstStyle/>
          <a:p>
            <a:endParaRPr kumimoji="1" lang="zh-CN" altLang="en-US" smtClean="0"/>
          </a:p>
        </p:txBody>
      </p:sp>
      <p:sp>
        <p:nvSpPr>
          <p:cNvPr id="17410" name="内容占位符 2"/>
          <p:cNvSpPr>
            <a:spLocks noGrp="1"/>
          </p:cNvSpPr>
          <p:nvPr>
            <p:ph idx="1"/>
          </p:nvPr>
        </p:nvSpPr>
        <p:spPr>
          <a:xfrm>
            <a:off x="457200" y="1600200"/>
            <a:ext cx="8229600" cy="5257800"/>
          </a:xfrm>
        </p:spPr>
        <p:txBody>
          <a:bodyPr/>
          <a:lstStyle/>
          <a:p>
            <a:r>
              <a:rPr kumimoji="1" lang="zh-TW" altLang="en-US" smtClean="0"/>
              <a:t>威瑪共和憲法規定總統可頒佈戒嚴法。基本法認為頒佈戒嚴法使得人民權益被凍結，根據社會契約的理論，這樣的政府不應存在。因此廢除戒嚴法</a:t>
            </a:r>
            <a:endParaRPr kumimoji="1" lang="en-US" altLang="zh-TW" smtClean="0"/>
          </a:p>
          <a:p>
            <a:r>
              <a:rPr kumimoji="1" lang="zh-TW" altLang="en-US" smtClean="0"/>
              <a:t>德國與協約國簽訂凡爾賽條約。法國因此重新獲得亞爾薩斯</a:t>
            </a:r>
            <a:r>
              <a:rPr kumimoji="1" lang="en-US" altLang="zh-TW" smtClean="0"/>
              <a:t>-</a:t>
            </a:r>
            <a:r>
              <a:rPr kumimoji="1" lang="zh-TW" altLang="en-US" smtClean="0"/>
              <a:t>洛林。這裡對法國而言是重要的產鐵礦區</a:t>
            </a:r>
            <a:endParaRPr kumimoji="1" lang="en-US" altLang="zh-TW" smtClean="0"/>
          </a:p>
          <a:p>
            <a:r>
              <a:rPr kumimoji="1" lang="zh-TW" altLang="en-US" smtClean="0"/>
              <a:t>法國與比利時佔領萊茵軍事區，萊茵左岸為非軍事區</a:t>
            </a:r>
            <a:endParaRPr kumimoji="1" lang="zh-CN" alt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endParaRPr kumimoji="1" lang="zh-CN" altLang="en-US" smtClean="0"/>
          </a:p>
        </p:txBody>
      </p:sp>
      <p:sp>
        <p:nvSpPr>
          <p:cNvPr id="18434" name="内容占位符 2"/>
          <p:cNvSpPr>
            <a:spLocks noGrp="1"/>
          </p:cNvSpPr>
          <p:nvPr>
            <p:ph idx="1"/>
          </p:nvPr>
        </p:nvSpPr>
        <p:spPr/>
        <p:txBody>
          <a:bodyPr/>
          <a:lstStyle/>
          <a:p>
            <a:r>
              <a:rPr kumimoji="1" lang="zh-TW" altLang="en-US" smtClean="0"/>
              <a:t>英國傳統的外交政策是要避免侵略，因此不希望歐洲大陸出現強大的國家，所以英國主張重建歐洲各國之間的均勢</a:t>
            </a:r>
            <a:endParaRPr kumimoji="1" lang="en-US" altLang="zh-TW" smtClean="0"/>
          </a:p>
          <a:p>
            <a:r>
              <a:rPr kumimoji="1" lang="zh-TW" altLang="en-US" smtClean="0"/>
              <a:t>美國總統</a:t>
            </a:r>
            <a:r>
              <a:rPr kumimoji="1" lang="en-US" altLang="zh-TW" smtClean="0"/>
              <a:t>Wilson</a:t>
            </a:r>
            <a:r>
              <a:rPr kumimoji="1" lang="zh-TW" altLang="en-US" smtClean="0"/>
              <a:t>希望建立國際聯盟，因此對協約國其他成員讓步，因此同樣屬於協約國的日本就被允許佔領原來由德國佔領的，一部份的中國山東省，之後就引發五四運動</a:t>
            </a:r>
            <a:endParaRPr kumimoji="1" lang="en-US" altLang="zh-TW"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endParaRPr kumimoji="1" lang="zh-CN" altLang="en-US" smtClean="0"/>
          </a:p>
        </p:txBody>
      </p:sp>
      <p:sp>
        <p:nvSpPr>
          <p:cNvPr id="19458" name="内容占位符 2"/>
          <p:cNvSpPr>
            <a:spLocks noGrp="1"/>
          </p:cNvSpPr>
          <p:nvPr>
            <p:ph idx="1"/>
          </p:nvPr>
        </p:nvSpPr>
        <p:spPr/>
        <p:txBody>
          <a:bodyPr/>
          <a:lstStyle/>
          <a:p>
            <a:r>
              <a:rPr kumimoji="1" lang="zh-TW" altLang="en-US" smtClean="0"/>
              <a:t>凡爾賽條約在</a:t>
            </a:r>
            <a:r>
              <a:rPr kumimoji="1" lang="en-US" altLang="zh-TW" smtClean="0"/>
              <a:t>1920</a:t>
            </a:r>
            <a:r>
              <a:rPr kumimoji="1" lang="zh-TW" altLang="en-US" smtClean="0"/>
              <a:t>年</a:t>
            </a:r>
            <a:r>
              <a:rPr kumimoji="1" lang="en-US" altLang="zh-TW" smtClean="0"/>
              <a:t>1</a:t>
            </a:r>
            <a:r>
              <a:rPr kumimoji="1" lang="zh-TW" altLang="en-US" smtClean="0"/>
              <a:t>月生效</a:t>
            </a:r>
            <a:endParaRPr kumimoji="1" lang="en-US" altLang="zh-TW" smtClean="0"/>
          </a:p>
          <a:p>
            <a:r>
              <a:rPr kumimoji="1" lang="zh-TW" altLang="en-US" smtClean="0"/>
              <a:t>根據條約，德國失去七分之一的領土。失去的領土除了亞爾薩斯</a:t>
            </a:r>
            <a:r>
              <a:rPr kumimoji="1" lang="en-US" altLang="zh-TW" smtClean="0"/>
              <a:t>-</a:t>
            </a:r>
            <a:r>
              <a:rPr kumimoji="1" lang="zh-TW" altLang="en-US" smtClean="0"/>
              <a:t>洛林之外，還失去一部分東部的領土，這些領土由波蘭，捷克獲得</a:t>
            </a:r>
            <a:endParaRPr kumimoji="1" lang="en-US" altLang="zh-TW" smtClean="0"/>
          </a:p>
          <a:p>
            <a:r>
              <a:rPr kumimoji="1" lang="zh-TW" altLang="en-US" smtClean="0"/>
              <a:t>另外還失去</a:t>
            </a:r>
            <a:r>
              <a:rPr kumimoji="1" lang="en-US" altLang="zh-TW" smtClean="0"/>
              <a:t>75</a:t>
            </a:r>
            <a:r>
              <a:rPr kumimoji="1" lang="zh-TW" altLang="en-US" smtClean="0"/>
              <a:t>％的鐵礦，</a:t>
            </a:r>
            <a:r>
              <a:rPr kumimoji="1" lang="en-US" altLang="zh-TW" smtClean="0"/>
              <a:t>38</a:t>
            </a:r>
            <a:r>
              <a:rPr kumimoji="1" lang="zh-TW" altLang="en-US" smtClean="0"/>
              <a:t>％的鋼，</a:t>
            </a:r>
            <a:r>
              <a:rPr kumimoji="1" lang="en-US" altLang="zh-TW" smtClean="0"/>
              <a:t>26</a:t>
            </a:r>
            <a:r>
              <a:rPr kumimoji="1" lang="zh-TW" altLang="en-US" smtClean="0"/>
              <a:t>％的煤。這主要是因為失去了亞爾薩斯</a:t>
            </a:r>
            <a:r>
              <a:rPr kumimoji="1" lang="en-US" altLang="zh-TW" smtClean="0"/>
              <a:t>-</a:t>
            </a:r>
            <a:r>
              <a:rPr kumimoji="1" lang="zh-TW" altLang="en-US" smtClean="0"/>
              <a:t>洛林</a:t>
            </a:r>
            <a:endParaRPr kumimoji="1" lang="en-US" altLang="zh-TW" smtClean="0"/>
          </a:p>
          <a:p>
            <a:r>
              <a:rPr kumimoji="1" lang="zh-TW" altLang="en-US" smtClean="0"/>
              <a:t>而且喪失所有殖民地，包含部分山東省</a:t>
            </a:r>
            <a:endParaRPr kumimoji="1" lang="zh-CN"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endParaRPr kumimoji="1" lang="zh-CN" altLang="en-US" smtClean="0"/>
          </a:p>
        </p:txBody>
      </p:sp>
      <p:sp>
        <p:nvSpPr>
          <p:cNvPr id="20482" name="内容占位符 2"/>
          <p:cNvSpPr>
            <a:spLocks noGrp="1"/>
          </p:cNvSpPr>
          <p:nvPr>
            <p:ph idx="1"/>
          </p:nvPr>
        </p:nvSpPr>
        <p:spPr>
          <a:xfrm>
            <a:off x="457200" y="1600200"/>
            <a:ext cx="8229600" cy="5257800"/>
          </a:xfrm>
        </p:spPr>
        <p:txBody>
          <a:bodyPr/>
          <a:lstStyle/>
          <a:p>
            <a:r>
              <a:rPr kumimoji="1" lang="zh-TW" altLang="en-US" smtClean="0"/>
              <a:t>在軍事上，禁止普遍徵兵制，後備兵制。陸軍被限制在</a:t>
            </a:r>
            <a:r>
              <a:rPr kumimoji="1" lang="en-US" altLang="zh-TW" smtClean="0"/>
              <a:t>10</a:t>
            </a:r>
            <a:r>
              <a:rPr kumimoji="1" lang="zh-TW" altLang="en-US" smtClean="0"/>
              <a:t>個師；海軍只能有</a:t>
            </a:r>
            <a:r>
              <a:rPr kumimoji="1" lang="en-US" altLang="zh-TW" smtClean="0"/>
              <a:t>36</a:t>
            </a:r>
            <a:r>
              <a:rPr kumimoji="1" lang="zh-TW" altLang="en-US" smtClean="0"/>
              <a:t>艘軍艦，人數被限制在</a:t>
            </a:r>
            <a:r>
              <a:rPr kumimoji="1" lang="en-US" altLang="zh-TW" smtClean="0"/>
              <a:t>1</a:t>
            </a:r>
            <a:r>
              <a:rPr kumimoji="1" lang="zh-TW" altLang="en-US" smtClean="0"/>
              <a:t>萬</a:t>
            </a:r>
            <a:r>
              <a:rPr kumimoji="1" lang="en-US" altLang="zh-TW" smtClean="0"/>
              <a:t>5</a:t>
            </a:r>
            <a:r>
              <a:rPr kumimoji="1" lang="zh-TW" altLang="en-US" smtClean="0"/>
              <a:t>千人；限制軍官人數；禁止發展空軍</a:t>
            </a:r>
            <a:endParaRPr kumimoji="1" lang="en-US" altLang="zh-TW" smtClean="0"/>
          </a:p>
          <a:p>
            <a:r>
              <a:rPr kumimoji="1" lang="zh-TW" altLang="en-US" smtClean="0"/>
              <a:t>法國與德國之間劃分出萊茵非軍事區，使得德國西部無國防；而法國和比利時佔領萊茵軍事區，表示比利時不再中立</a:t>
            </a:r>
            <a:endParaRPr kumimoji="1" lang="en-US" altLang="zh-TW" smtClean="0"/>
          </a:p>
          <a:p>
            <a:r>
              <a:rPr kumimoji="1" lang="zh-TW" altLang="en-US" smtClean="0"/>
              <a:t>在經濟上，要支付巨額賠款，但當時還沒決定要賠多少</a:t>
            </a:r>
            <a:endParaRPr kumimoji="1" lang="zh-CN"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標題 1"/>
          <p:cNvSpPr>
            <a:spLocks noGrp="1"/>
          </p:cNvSpPr>
          <p:nvPr>
            <p:ph type="title"/>
          </p:nvPr>
        </p:nvSpPr>
        <p:spPr/>
        <p:txBody>
          <a:bodyPr/>
          <a:lstStyle/>
          <a:p>
            <a:endParaRPr lang="zh-TW" altLang="en-US" smtClean="0"/>
          </a:p>
        </p:txBody>
      </p:sp>
      <p:sp>
        <p:nvSpPr>
          <p:cNvPr id="21506" name="內容版面配置區 2"/>
          <p:cNvSpPr>
            <a:spLocks noGrp="1"/>
          </p:cNvSpPr>
          <p:nvPr>
            <p:ph idx="1"/>
          </p:nvPr>
        </p:nvSpPr>
        <p:spPr/>
        <p:txBody>
          <a:bodyPr/>
          <a:lstStyle/>
          <a:p>
            <a:r>
              <a:rPr lang="zh-TW" altLang="en-US" smtClean="0"/>
              <a:t>規定德國要負戰爭唯一責任</a:t>
            </a:r>
            <a:endParaRPr lang="en-US" altLang="zh-TW" smtClean="0"/>
          </a:p>
          <a:p>
            <a:r>
              <a:rPr lang="zh-TW" altLang="en-US" smtClean="0"/>
              <a:t>這引發</a:t>
            </a:r>
            <a:r>
              <a:rPr lang="en-US" altLang="zh-TW" smtClean="0"/>
              <a:t>1920</a:t>
            </a:r>
            <a:r>
              <a:rPr lang="zh-TW" altLang="en-US" smtClean="0"/>
              <a:t>年</a:t>
            </a:r>
            <a:r>
              <a:rPr lang="en-US" altLang="zh-TW" smtClean="0"/>
              <a:t>3</a:t>
            </a:r>
            <a:r>
              <a:rPr lang="zh-TW" altLang="en-US" smtClean="0"/>
              <a:t>月的</a:t>
            </a:r>
            <a:r>
              <a:rPr lang="en-US" altLang="zh-TW" smtClean="0"/>
              <a:t>Kapp-Putsch</a:t>
            </a:r>
            <a:r>
              <a:rPr lang="zh-TW" altLang="en-US" smtClean="0"/>
              <a:t>。這是軍人叛變</a:t>
            </a:r>
            <a:endParaRPr lang="en-US" altLang="zh-TW" smtClean="0"/>
          </a:p>
          <a:p>
            <a:r>
              <a:rPr lang="en-US" altLang="zh-TW" smtClean="0"/>
              <a:t>1920</a:t>
            </a:r>
            <a:r>
              <a:rPr lang="zh-TW" altLang="en-US" smtClean="0"/>
              <a:t>年</a:t>
            </a:r>
            <a:r>
              <a:rPr lang="en-US" altLang="zh-TW" smtClean="0"/>
              <a:t>6</a:t>
            </a:r>
            <a:r>
              <a:rPr lang="zh-TW" altLang="en-US" smtClean="0"/>
              <a:t>月</a:t>
            </a:r>
            <a:r>
              <a:rPr lang="en-US" altLang="zh-TW" smtClean="0"/>
              <a:t>6</a:t>
            </a:r>
            <a:r>
              <a:rPr lang="zh-TW" altLang="en-US" smtClean="0"/>
              <a:t>日，國會大選。聯合政府失去</a:t>
            </a:r>
            <a:r>
              <a:rPr lang="en-US" altLang="zh-TW" smtClean="0"/>
              <a:t>43%</a:t>
            </a:r>
            <a:r>
              <a:rPr lang="zh-TW" altLang="en-US" smtClean="0"/>
              <a:t>席次</a:t>
            </a:r>
          </a:p>
        </p:txBody>
      </p:sp>
    </p:spTree>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TotalTime>
  <Words>1112</Words>
  <Application>Microsoft Office PowerPoint</Application>
  <PresentationFormat>如螢幕大小 (4:3)</PresentationFormat>
  <Paragraphs>43</Paragraphs>
  <Slides>15</Slides>
  <Notes>0</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Office 主题</vt:lpstr>
      <vt:lpstr>德國史筆記（十一）</vt:lpstr>
      <vt:lpstr>投影片 2</vt:lpstr>
      <vt:lpstr>投影片 3</vt:lpstr>
      <vt:lpstr>投影片 4</vt:lpstr>
      <vt:lpstr>投影片 5</vt:lpstr>
      <vt:lpstr>投影片 6</vt:lpstr>
      <vt:lpstr>投影片 7</vt:lpstr>
      <vt:lpstr>投影片 8</vt:lpstr>
      <vt:lpstr>投影片 9</vt:lpstr>
      <vt:lpstr>投影片 10</vt:lpstr>
      <vt:lpstr>投影片 11</vt:lpstr>
      <vt:lpstr>共和時期</vt:lpstr>
      <vt:lpstr>投影片 13</vt:lpstr>
      <vt:lpstr>投影片 14</vt:lpstr>
      <vt:lpstr>投影片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德國史筆記（十一）</dc:title>
  <dc:creator>nthu nthu</dc:creator>
  <cp:lastModifiedBy>USER</cp:lastModifiedBy>
  <cp:revision>21</cp:revision>
  <dcterms:created xsi:type="dcterms:W3CDTF">2013-05-18T14:28:13Z</dcterms:created>
  <dcterms:modified xsi:type="dcterms:W3CDTF">2013-10-24T15:22:21Z</dcterms:modified>
</cp:coreProperties>
</file>