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-115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4" d="100"/>
        <a:sy n="154" d="100"/>
      </p:scale>
      <p:origin x="0" y="70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endParaRPr lang="en-US" altLang="zh-TW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C1A286C3-2827-429D-882B-2A3A1EB8460D}" type="datetimeFigureOut">
              <a:rPr lang="zh-TW" altLang="en-US"/>
              <a:pPr/>
              <a:t>2013/6/2</a:t>
            </a:fld>
            <a:endParaRPr lang="en-US" altLang="zh-TW"/>
          </a:p>
        </p:txBody>
      </p:sp>
      <p:sp>
        <p:nvSpPr>
          <p:cNvPr id="286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86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286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endParaRPr lang="en-US" altLang="zh-TW"/>
          </a:p>
        </p:txBody>
      </p:sp>
      <p:sp>
        <p:nvSpPr>
          <p:cNvPr id="286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A9E12ABA-4212-40BC-A794-53ADF29D2E99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281856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新細明體" charset="-120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新細明體" charset="-12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新細明體" charset="-12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新細明體" charset="-12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新細明體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/>
              <a:t>俄國內戰：大概就像是俄國版的國共內戰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2C7828-3FD1-4044-B282-B161AB34C128}" type="datetimeFigureOut">
              <a:rPr lang="zh-TW" altLang="en-US"/>
              <a:pPr>
                <a:defRPr/>
              </a:pPr>
              <a:t>2013/6/2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F678C2-B5B3-4243-8EE3-FA5ACF2E24B4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80E01E-E75D-4D66-ACB5-83954826EBAA}" type="datetimeFigureOut">
              <a:rPr lang="zh-TW" altLang="en-US"/>
              <a:pPr>
                <a:defRPr/>
              </a:pPr>
              <a:t>2013/6/2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FA52CE-A2AE-4562-A35C-818DFA7EF7D8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66C326-A64A-4C79-AF48-60ECAE2147F9}" type="datetimeFigureOut">
              <a:rPr lang="zh-TW" altLang="en-US"/>
              <a:pPr>
                <a:defRPr/>
              </a:pPr>
              <a:t>2013/6/2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CE5362-3368-44A5-BE54-A5DB30328EEE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ED658A-705D-44BE-B5E7-2669B5FE93E2}" type="datetimeFigureOut">
              <a:rPr lang="zh-TW" altLang="en-US"/>
              <a:pPr>
                <a:defRPr/>
              </a:pPr>
              <a:t>2013/6/2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2E8B7E-8A78-4DB7-AA46-3EED6CBF8CF9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2D5853-FE26-4122-9038-830742E45C63}" type="datetimeFigureOut">
              <a:rPr lang="zh-TW" altLang="en-US"/>
              <a:pPr>
                <a:defRPr/>
              </a:pPr>
              <a:t>2013/6/2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A50A50-5738-4BC7-B4DD-F47F7B011A22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708834-0E34-4C7D-875E-234AC64E5A45}" type="datetimeFigureOut">
              <a:rPr lang="zh-TW" altLang="en-US"/>
              <a:pPr>
                <a:defRPr/>
              </a:pPr>
              <a:t>2013/6/2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6F977A-3608-4F7C-86A4-85BEA43AD529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27ACA9-2F0D-48B5-BF8A-0C74A283B9E2}" type="datetimeFigureOut">
              <a:rPr lang="zh-TW" altLang="en-US"/>
              <a:pPr>
                <a:defRPr/>
              </a:pPr>
              <a:t>2013/6/2</a:t>
            </a:fld>
            <a:endParaRPr lang="zh-TW" altLang="en-US"/>
          </a:p>
        </p:txBody>
      </p:sp>
      <p:sp>
        <p:nvSpPr>
          <p:cNvPr id="8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F04157-85C5-4EE9-80FA-4F1FEAAE5A44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8DFC84-0478-4B6B-A887-9234D3A3C0EB}" type="datetimeFigureOut">
              <a:rPr lang="zh-TW" altLang="en-US"/>
              <a:pPr>
                <a:defRPr/>
              </a:pPr>
              <a:t>2013/6/2</a:t>
            </a:fld>
            <a:endParaRPr lang="zh-TW" altLang="en-US"/>
          </a:p>
        </p:txBody>
      </p:sp>
      <p:sp>
        <p:nvSpPr>
          <p:cNvPr id="4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87DDAE-85C5-4B9B-B73A-205C49227311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294289-2364-41A3-902D-C5FD9545D7D0}" type="datetimeFigureOut">
              <a:rPr lang="zh-TW" altLang="en-US"/>
              <a:pPr>
                <a:defRPr/>
              </a:pPr>
              <a:t>2013/6/2</a:t>
            </a:fld>
            <a:endParaRPr lang="zh-TW" altLang="en-US"/>
          </a:p>
        </p:txBody>
      </p:sp>
      <p:sp>
        <p:nvSpPr>
          <p:cNvPr id="3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6FEAF-409C-4260-BC85-386218619421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274A3C-B358-4E02-8EA8-E42CD5515A33}" type="datetimeFigureOut">
              <a:rPr lang="zh-TW" altLang="en-US"/>
              <a:pPr>
                <a:defRPr/>
              </a:pPr>
              <a:t>2013/6/2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CDEAE4-5F38-4EB4-BF8C-B99A3DA62AC5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DFCBF1-551B-41E0-A748-554C73B227F7}" type="datetimeFigureOut">
              <a:rPr lang="zh-TW" altLang="en-US"/>
              <a:pPr>
                <a:defRPr/>
              </a:pPr>
              <a:t>2013/6/2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D8BF81-382E-4D40-849F-03639DE67CBB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標題版面配置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7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0CA1C5D8-795E-4274-87BD-21369B274074}" type="datetimeFigureOut">
              <a:rPr lang="zh-TW" altLang="en-US"/>
              <a:pPr>
                <a:defRPr/>
              </a:pPr>
              <a:t>2013/6/2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A03ED795-3805-4709-B0A9-8767ECC31A4A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smtClean="0"/>
              <a:t>德國史筆記</a:t>
            </a:r>
            <a:r>
              <a:rPr lang="en-US" altLang="zh-TW" smtClean="0"/>
              <a:t>(</a:t>
            </a:r>
            <a:r>
              <a:rPr lang="zh-TW" altLang="en-US" smtClean="0"/>
              <a:t>十</a:t>
            </a:r>
            <a:r>
              <a:rPr lang="en-US" altLang="zh-TW" smtClean="0"/>
              <a:t>)</a:t>
            </a:r>
            <a:endParaRPr lang="zh-TW" altLang="en-US" smtClean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zh-TW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smtClean="0"/>
          </a:p>
        </p:txBody>
      </p:sp>
      <p:sp>
        <p:nvSpPr>
          <p:cNvPr id="22530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429250"/>
          </a:xfrm>
        </p:spPr>
        <p:txBody>
          <a:bodyPr/>
          <a:lstStyle/>
          <a:p>
            <a:r>
              <a:rPr lang="zh-TW" altLang="en-US" dirty="0" smtClean="0"/>
              <a:t>軍隊無力鎮壓革命</a:t>
            </a:r>
            <a:r>
              <a:rPr lang="zh-TW" altLang="zh-TW" dirty="0" smtClean="0"/>
              <a:t>，</a:t>
            </a:r>
            <a:r>
              <a:rPr lang="zh-TW" altLang="en-US" dirty="0" smtClean="0"/>
              <a:t>政府改依賴</a:t>
            </a:r>
            <a:r>
              <a:rPr lang="en-US" altLang="zh-TW" dirty="0" err="1" smtClean="0"/>
              <a:t>Freikorps</a:t>
            </a:r>
            <a:r>
              <a:rPr lang="zh-TW" altLang="en-US" dirty="0" smtClean="0"/>
              <a:t>平亂。這些人剛從東線撤退。而德國一從東線撤退</a:t>
            </a:r>
            <a:r>
              <a:rPr lang="zh-TW" altLang="en-US" dirty="0" smtClean="0"/>
              <a:t>，俄國就</a:t>
            </a:r>
            <a:r>
              <a:rPr lang="zh-TW" altLang="en-US" dirty="0" smtClean="0"/>
              <a:t>向西進攻，要搶回先前因為簽約而放棄的土地，實質上撕毀了與德國簽訂的條約</a:t>
            </a:r>
            <a:endParaRPr lang="en-US" altLang="zh-TW" dirty="0" smtClean="0"/>
          </a:p>
          <a:p>
            <a:r>
              <a:rPr lang="zh-TW" altLang="en-US" dirty="0" smtClean="0"/>
              <a:t>鎮壓一月革命導致德國黨派之間對立，而</a:t>
            </a:r>
            <a:r>
              <a:rPr lang="en-US" altLang="zh-TW" dirty="0" err="1" smtClean="0"/>
              <a:t>Freikorps</a:t>
            </a:r>
            <a:r>
              <a:rPr lang="zh-TW" altLang="en-US" dirty="0" smtClean="0"/>
              <a:t>在之後被解散，連同其他退役的軍人，因為已經習慣軍隊生活，因此即使戰爭已經結束，依然加入納粹衝鋒隊，使衝鋒隊的人數遠大於正規軍人數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smtClean="0"/>
          </a:p>
        </p:txBody>
      </p:sp>
      <p:sp>
        <p:nvSpPr>
          <p:cNvPr id="23554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National versammlung(</a:t>
            </a:r>
            <a:r>
              <a:rPr lang="zh-TW" altLang="en-US" smtClean="0"/>
              <a:t>國民會議</a:t>
            </a:r>
            <a:r>
              <a:rPr lang="en-US" altLang="zh-TW" smtClean="0"/>
              <a:t>)</a:t>
            </a:r>
            <a:r>
              <a:rPr lang="zh-TW" altLang="en-US" smtClean="0"/>
              <a:t>，</a:t>
            </a:r>
            <a:r>
              <a:rPr lang="en-US" altLang="zh-TW" smtClean="0"/>
              <a:t>1919</a:t>
            </a:r>
            <a:r>
              <a:rPr lang="zh-TW" altLang="en-US" smtClean="0"/>
              <a:t>年</a:t>
            </a:r>
            <a:r>
              <a:rPr lang="en-US" altLang="zh-TW" smtClean="0"/>
              <a:t>1</a:t>
            </a:r>
            <a:r>
              <a:rPr lang="zh-TW" altLang="en-US" smtClean="0"/>
              <a:t>月</a:t>
            </a:r>
            <a:r>
              <a:rPr lang="en-US" altLang="zh-TW" smtClean="0"/>
              <a:t>19</a:t>
            </a:r>
            <a:r>
              <a:rPr lang="zh-TW" altLang="en-US" smtClean="0"/>
              <a:t>日大選</a:t>
            </a:r>
            <a:endParaRPr lang="en-US" altLang="zh-TW" smtClean="0"/>
          </a:p>
          <a:p>
            <a:r>
              <a:rPr lang="en-US" altLang="zh-TW" smtClean="0"/>
              <a:t>20</a:t>
            </a:r>
            <a:r>
              <a:rPr lang="zh-TW" altLang="en-US" smtClean="0"/>
              <a:t>歲以上男女有選舉資格，</a:t>
            </a:r>
            <a:r>
              <a:rPr lang="en-US" altLang="zh-TW" smtClean="0"/>
              <a:t>80%</a:t>
            </a:r>
            <a:r>
              <a:rPr lang="zh-TW" altLang="en-US" smtClean="0"/>
              <a:t>的選民投票</a:t>
            </a:r>
            <a:endParaRPr lang="en-US" altLang="zh-TW" smtClean="0"/>
          </a:p>
          <a:p>
            <a:r>
              <a:rPr lang="zh-TW" altLang="en-US" smtClean="0"/>
              <a:t>結果社民黨勝，但得票數未過半，於是與其他黨組聯合政府，社民黨魁</a:t>
            </a:r>
            <a:r>
              <a:rPr lang="en-US" altLang="zh-TW" smtClean="0"/>
              <a:t>Ebert</a:t>
            </a:r>
            <a:r>
              <a:rPr lang="zh-TW" altLang="en-US" smtClean="0"/>
              <a:t>成為首任總統</a:t>
            </a:r>
            <a:endParaRPr lang="en-US" altLang="zh-TW" smtClean="0"/>
          </a:p>
          <a:p>
            <a:r>
              <a:rPr lang="en-US" altLang="zh-TW" smtClean="0"/>
              <a:t>1919</a:t>
            </a:r>
            <a:r>
              <a:rPr lang="zh-TW" altLang="en-US" smtClean="0"/>
              <a:t>年</a:t>
            </a:r>
            <a:r>
              <a:rPr lang="en-US" altLang="zh-TW" smtClean="0"/>
              <a:t>8</a:t>
            </a:r>
            <a:r>
              <a:rPr lang="zh-TW" altLang="en-US" smtClean="0"/>
              <a:t>月</a:t>
            </a:r>
            <a:r>
              <a:rPr lang="en-US" altLang="zh-TW" smtClean="0"/>
              <a:t>11</a:t>
            </a:r>
            <a:r>
              <a:rPr lang="zh-TW" altLang="en-US" smtClean="0"/>
              <a:t>日，威瑪憲法公布</a:t>
            </a:r>
            <a:endParaRPr lang="en-US" altLang="zh-TW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smtClean="0"/>
          </a:p>
        </p:txBody>
      </p:sp>
      <p:sp>
        <p:nvSpPr>
          <p:cNvPr id="24578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/>
          <a:lstStyle/>
          <a:p>
            <a:r>
              <a:rPr lang="zh-TW" altLang="en-US" smtClean="0"/>
              <a:t>國會有審查預算、對外簽約之批准權。所以凡爾賽條約，在德國這邊就是由國會批准的</a:t>
            </a:r>
            <a:endParaRPr lang="en-US" altLang="zh-TW" smtClean="0"/>
          </a:p>
          <a:p>
            <a:r>
              <a:rPr lang="zh-TW" altLang="en-US" smtClean="0"/>
              <a:t>首相及政府向國會負責</a:t>
            </a:r>
            <a:endParaRPr lang="en-US" altLang="zh-TW" smtClean="0"/>
          </a:p>
          <a:p>
            <a:r>
              <a:rPr lang="zh-TW" altLang="en-US" smtClean="0"/>
              <a:t>國會議員對內閣可以進行不信任投票。也就是內閣提出議案，在第一次投票不通過時可以舉行第二次投票，第二次投票即為不信任投票，再沒通過的話就倒閣，重新選舉國會議員。因此這是對內閣的一種罷免權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smtClean="0"/>
          </a:p>
        </p:txBody>
      </p:sp>
      <p:sp>
        <p:nvSpPr>
          <p:cNvPr id="25602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mtClean="0"/>
              <a:t>如果這個議案是對人民有利的，則人民會選出支持這議案的政黨，讓它在國會通過這個議案；反之如果人民不支持，則會選出反對該議案的政黨，讓它擋下這個議案</a:t>
            </a:r>
            <a:endParaRPr lang="en-US" altLang="zh-TW" smtClean="0"/>
          </a:p>
          <a:p>
            <a:r>
              <a:rPr lang="zh-TW" altLang="en-US" smtClean="0"/>
              <a:t>所以人民的選擇可以實現。這樣重新大選就有類似公投的功能</a:t>
            </a:r>
            <a:endParaRPr lang="en-US" altLang="zh-TW" smtClean="0"/>
          </a:p>
          <a:p>
            <a:r>
              <a:rPr lang="zh-TW" altLang="en-US" smtClean="0"/>
              <a:t>所以現今的德國沒有全國範圍的公投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smtClean="0"/>
          </a:p>
        </p:txBody>
      </p:sp>
      <p:sp>
        <p:nvSpPr>
          <p:cNvPr id="26626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mtClean="0"/>
              <a:t>參議院</a:t>
            </a:r>
            <a:r>
              <a:rPr lang="en-US" altLang="zh-TW" smtClean="0"/>
              <a:t>(</a:t>
            </a:r>
            <a:r>
              <a:rPr lang="zh-TW" altLang="en-US" smtClean="0"/>
              <a:t>類似英國的上議院</a:t>
            </a:r>
            <a:r>
              <a:rPr lang="en-US" altLang="zh-TW" smtClean="0"/>
              <a:t>)</a:t>
            </a:r>
            <a:r>
              <a:rPr lang="zh-TW" altLang="en-US" smtClean="0"/>
              <a:t>的席次，普魯士降為</a:t>
            </a:r>
            <a:r>
              <a:rPr lang="en-US" altLang="zh-TW" smtClean="0"/>
              <a:t>13</a:t>
            </a:r>
            <a:r>
              <a:rPr lang="zh-TW" altLang="en-US" smtClean="0"/>
              <a:t>席，因此不能提出修憲</a:t>
            </a:r>
            <a:endParaRPr lang="en-US" altLang="zh-TW" smtClean="0"/>
          </a:p>
          <a:p>
            <a:r>
              <a:rPr lang="zh-TW" altLang="en-US" smtClean="0"/>
              <a:t>國會</a:t>
            </a:r>
            <a:r>
              <a:rPr lang="en-US" altLang="zh-TW" smtClean="0"/>
              <a:t>(</a:t>
            </a:r>
            <a:r>
              <a:rPr lang="zh-TW" altLang="en-US" smtClean="0"/>
              <a:t>類似下議院</a:t>
            </a:r>
            <a:r>
              <a:rPr lang="en-US" altLang="zh-TW" smtClean="0"/>
              <a:t>)</a:t>
            </a:r>
            <a:r>
              <a:rPr lang="zh-TW" altLang="en-US" smtClean="0"/>
              <a:t>可以在獲得三分之二的多數下執行被參議院否決的案子</a:t>
            </a:r>
            <a:endParaRPr lang="en-US" altLang="zh-TW" smtClean="0"/>
          </a:p>
          <a:p>
            <a:r>
              <a:rPr lang="zh-TW" altLang="en-US" smtClean="0"/>
              <a:t>總統和國會都是由人民直選產生。總統的選舉，必須得票率過半才能當選，因此若都沒過半的話，則得票率前兩名的候選人進行第二輪選舉</a:t>
            </a:r>
            <a:endParaRPr lang="en-US" altLang="zh-TW" smtClean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smtClean="0"/>
          </a:p>
        </p:txBody>
      </p:sp>
      <p:sp>
        <p:nvSpPr>
          <p:cNvPr id="27650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mtClean="0"/>
              <a:t>剛剛說過不信任投票有類似公投的功能。但是總統也有提出公投的權利，這是威瑪憲法的缺陷</a:t>
            </a:r>
            <a:endParaRPr lang="en-US" altLang="zh-TW" smtClean="0"/>
          </a:p>
          <a:p>
            <a:r>
              <a:rPr lang="zh-TW" altLang="en-US" smtClean="0"/>
              <a:t>憲法也賦予總統頒布戒嚴法的權力。意思是如果有內憂外患，可凍結人民權益</a:t>
            </a:r>
            <a:endParaRPr lang="en-US" altLang="zh-TW" smtClean="0"/>
          </a:p>
          <a:p>
            <a:r>
              <a:rPr lang="zh-TW" altLang="en-US" smtClean="0"/>
              <a:t>總統也有任免首相和部長的權力。這導致威瑪共和後期出現總統專制</a:t>
            </a:r>
            <a:endParaRPr lang="en-US" altLang="zh-TW" smtClean="0"/>
          </a:p>
          <a:p>
            <a:r>
              <a:rPr lang="zh-TW" altLang="en-US" smtClean="0"/>
              <a:t>總統也是國防軍最高統帥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smtClean="0"/>
          </a:p>
        </p:txBody>
      </p:sp>
      <p:sp>
        <p:nvSpPr>
          <p:cNvPr id="14338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/>
          <a:lstStyle/>
          <a:p>
            <a:r>
              <a:rPr lang="zh-TW" altLang="en-US" smtClean="0"/>
              <a:t>列寧在德國幫助下，從瑞士經德國回到俄國</a:t>
            </a:r>
            <a:endParaRPr lang="en-US" altLang="zh-TW" smtClean="0"/>
          </a:p>
          <a:p>
            <a:r>
              <a:rPr lang="en-US" altLang="zh-TW" smtClean="0"/>
              <a:t>1917</a:t>
            </a:r>
            <a:r>
              <a:rPr lang="zh-TW" altLang="en-US" smtClean="0"/>
              <a:t>年，德國資助俄國共產黨</a:t>
            </a:r>
            <a:r>
              <a:rPr lang="en-US" altLang="zh-TW" smtClean="0"/>
              <a:t>2600</a:t>
            </a:r>
            <a:r>
              <a:rPr lang="zh-TW" altLang="en-US" smtClean="0"/>
              <a:t>萬金馬克，隔年又資助</a:t>
            </a:r>
            <a:r>
              <a:rPr lang="en-US" altLang="zh-TW" smtClean="0"/>
              <a:t>4000</a:t>
            </a:r>
            <a:r>
              <a:rPr lang="zh-TW" altLang="en-US" smtClean="0"/>
              <a:t>萬金馬克。讓俄共能發動十月革命並打贏俄國內戰*</a:t>
            </a:r>
            <a:endParaRPr lang="en-US" altLang="zh-TW" smtClean="0"/>
          </a:p>
          <a:p>
            <a:r>
              <a:rPr lang="zh-TW" altLang="en-US" smtClean="0"/>
              <a:t>十月革命後，德俄開始談判。談到</a:t>
            </a:r>
            <a:r>
              <a:rPr lang="en-US" altLang="zh-TW" smtClean="0"/>
              <a:t>1918</a:t>
            </a:r>
            <a:r>
              <a:rPr lang="zh-TW" altLang="en-US" smtClean="0"/>
              <a:t>年</a:t>
            </a:r>
            <a:r>
              <a:rPr lang="en-US" altLang="zh-TW" smtClean="0"/>
              <a:t>2</a:t>
            </a:r>
            <a:r>
              <a:rPr lang="zh-TW" altLang="en-US" smtClean="0"/>
              <a:t>月，烏克蘭趁亂獨立，而談判還是沒進展，於是德國進攻。</a:t>
            </a:r>
            <a:r>
              <a:rPr lang="en-US" altLang="zh-TW" smtClean="0"/>
              <a:t>3</a:t>
            </a:r>
            <a:r>
              <a:rPr lang="zh-TW" altLang="en-US" smtClean="0"/>
              <a:t>月</a:t>
            </a:r>
            <a:r>
              <a:rPr lang="en-US" altLang="zh-TW" smtClean="0"/>
              <a:t>3</a:t>
            </a:r>
            <a:r>
              <a:rPr lang="zh-TW" altLang="en-US" smtClean="0"/>
              <a:t>日，德軍占領烏克蘭首都基輔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smtClean="0"/>
          </a:p>
        </p:txBody>
      </p:sp>
      <p:sp>
        <p:nvSpPr>
          <p:cNvPr id="15362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/>
          <a:lstStyle/>
          <a:p>
            <a:r>
              <a:rPr lang="zh-TW" altLang="en-US" smtClean="0"/>
              <a:t>俄國迫於德軍壓力，於是雙方簽訂附屬條款。規定俄國賠款</a:t>
            </a:r>
            <a:r>
              <a:rPr lang="en-US" altLang="zh-TW" smtClean="0"/>
              <a:t>60</a:t>
            </a:r>
            <a:r>
              <a:rPr lang="zh-TW" altLang="en-US" smtClean="0"/>
              <a:t>億金馬克，換取德軍撤出烏克蘭。另外俄國失去戰前領土的</a:t>
            </a:r>
            <a:r>
              <a:rPr lang="en-US" altLang="zh-TW" smtClean="0"/>
              <a:t>26%</a:t>
            </a:r>
            <a:r>
              <a:rPr lang="zh-TW" altLang="en-US" smtClean="0"/>
              <a:t>、失去</a:t>
            </a:r>
            <a:r>
              <a:rPr lang="en-US" altLang="zh-TW" smtClean="0"/>
              <a:t>27%</a:t>
            </a:r>
            <a:r>
              <a:rPr lang="zh-TW" altLang="en-US" smtClean="0"/>
              <a:t>的耕地、</a:t>
            </a:r>
            <a:r>
              <a:rPr lang="en-US" altLang="zh-TW" smtClean="0"/>
              <a:t>33%</a:t>
            </a:r>
            <a:r>
              <a:rPr lang="zh-TW" altLang="en-US" smtClean="0"/>
              <a:t>的輕工業、</a:t>
            </a:r>
            <a:r>
              <a:rPr lang="en-US" altLang="zh-TW" smtClean="0"/>
              <a:t>73%</a:t>
            </a:r>
            <a:r>
              <a:rPr lang="zh-TW" altLang="en-US" smtClean="0"/>
              <a:t>的重工業、</a:t>
            </a:r>
            <a:r>
              <a:rPr lang="en-US" altLang="zh-TW" smtClean="0"/>
              <a:t>75%</a:t>
            </a:r>
            <a:r>
              <a:rPr lang="zh-TW" altLang="en-US" smtClean="0"/>
              <a:t>的礦產</a:t>
            </a:r>
          </a:p>
          <a:p>
            <a:r>
              <a:rPr lang="zh-TW" altLang="en-US" smtClean="0"/>
              <a:t>條款的簽訂使得德國能從東線釋出軍隊到西線，迎戰協約國</a:t>
            </a:r>
          </a:p>
          <a:p>
            <a:r>
              <a:rPr lang="zh-TW" altLang="en-US" smtClean="0"/>
              <a:t>同年</a:t>
            </a:r>
            <a:r>
              <a:rPr lang="en-US" altLang="zh-TW" smtClean="0"/>
              <a:t>3-8</a:t>
            </a:r>
            <a:r>
              <a:rPr lang="zh-TW" altLang="en-US" smtClean="0"/>
              <a:t>月，德國以</a:t>
            </a:r>
            <a:r>
              <a:rPr lang="en-US" altLang="zh-TW" smtClean="0"/>
              <a:t>220</a:t>
            </a:r>
            <a:r>
              <a:rPr lang="zh-TW" altLang="en-US" smtClean="0"/>
              <a:t>個師，在西線發動四次攻勢，對抗有</a:t>
            </a:r>
            <a:r>
              <a:rPr lang="en-US" altLang="zh-TW" smtClean="0"/>
              <a:t>170</a:t>
            </a:r>
            <a:r>
              <a:rPr lang="zh-TW" altLang="en-US" smtClean="0"/>
              <a:t>個師的協約國</a:t>
            </a:r>
            <a:endParaRPr lang="en-US" altLang="zh-TW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smtClean="0"/>
          </a:p>
        </p:txBody>
      </p:sp>
      <p:sp>
        <p:nvSpPr>
          <p:cNvPr id="16386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500688"/>
          </a:xfrm>
        </p:spPr>
        <p:txBody>
          <a:bodyPr/>
          <a:lstStyle/>
          <a:p>
            <a:r>
              <a:rPr lang="zh-TW" altLang="en-US" smtClean="0"/>
              <a:t>初期德國取得小勝，但之後協約國阻止德國的進攻</a:t>
            </a:r>
          </a:p>
          <a:p>
            <a:r>
              <a:rPr lang="en-US" altLang="zh-TW" smtClean="0"/>
              <a:t>8</a:t>
            </a:r>
            <a:r>
              <a:rPr lang="zh-TW" altLang="en-US" smtClean="0"/>
              <a:t>月</a:t>
            </a:r>
            <a:r>
              <a:rPr lang="en-US" altLang="zh-TW" smtClean="0"/>
              <a:t>8</a:t>
            </a:r>
            <a:r>
              <a:rPr lang="zh-TW" altLang="en-US" smtClean="0"/>
              <a:t>日，</a:t>
            </a:r>
            <a:r>
              <a:rPr lang="en-US" altLang="zh-TW" smtClean="0"/>
              <a:t>Amiens</a:t>
            </a:r>
            <a:r>
              <a:rPr lang="zh-TW" altLang="en-US" smtClean="0"/>
              <a:t>之役，德國損失</a:t>
            </a:r>
            <a:r>
              <a:rPr lang="en-US" altLang="zh-TW" smtClean="0"/>
              <a:t>16</a:t>
            </a:r>
            <a:r>
              <a:rPr lang="zh-TW" altLang="en-US" smtClean="0"/>
              <a:t>個師。這一日被德國稱作黑暗之日</a:t>
            </a:r>
            <a:endParaRPr lang="en-US" altLang="zh-TW" smtClean="0"/>
          </a:p>
          <a:p>
            <a:r>
              <a:rPr lang="zh-TW" altLang="en-US" smtClean="0"/>
              <a:t>德軍參謀總長</a:t>
            </a:r>
            <a:r>
              <a:rPr lang="en-US" altLang="zh-TW" smtClean="0"/>
              <a:t>Ludendorff</a:t>
            </a:r>
            <a:r>
              <a:rPr lang="zh-TW" altLang="en-US" smtClean="0"/>
              <a:t>要求政府向協約國談判，但在</a:t>
            </a:r>
            <a:r>
              <a:rPr lang="en-US" altLang="zh-TW" smtClean="0"/>
              <a:t>10</a:t>
            </a:r>
            <a:r>
              <a:rPr lang="zh-TW" altLang="en-US" smtClean="0"/>
              <a:t>月</a:t>
            </a:r>
            <a:r>
              <a:rPr lang="en-US" altLang="zh-TW" smtClean="0"/>
              <a:t>23</a:t>
            </a:r>
            <a:r>
              <a:rPr lang="zh-TW" altLang="en-US" smtClean="0"/>
              <a:t>日，美國總統</a:t>
            </a:r>
            <a:r>
              <a:rPr lang="en-US" altLang="zh-TW" smtClean="0"/>
              <a:t>Wilson</a:t>
            </a:r>
            <a:r>
              <a:rPr lang="zh-TW" altLang="en-US" smtClean="0"/>
              <a:t>以不和不民主國家談判為由拒絕</a:t>
            </a:r>
            <a:endParaRPr lang="en-US" altLang="zh-TW" smtClean="0"/>
          </a:p>
          <a:p>
            <a:r>
              <a:rPr lang="en-US" altLang="zh-TW" smtClean="0"/>
              <a:t>Ludendorff</a:t>
            </a:r>
            <a:r>
              <a:rPr lang="zh-TW" altLang="en-US" smtClean="0"/>
              <a:t>於是放棄指揮權，逃亡瑞典。</a:t>
            </a:r>
            <a:r>
              <a:rPr lang="en-US" altLang="zh-TW" smtClean="0"/>
              <a:t>Hindenburg(</a:t>
            </a:r>
            <a:r>
              <a:rPr lang="zh-TW" altLang="en-US" smtClean="0"/>
              <a:t>興登堡</a:t>
            </a:r>
            <a:r>
              <a:rPr lang="en-US" altLang="zh-TW" smtClean="0"/>
              <a:t>)</a:t>
            </a:r>
            <a:r>
              <a:rPr lang="zh-TW" altLang="en-US" smtClean="0"/>
              <a:t>也下台</a:t>
            </a:r>
            <a:endParaRPr lang="en-US" altLang="zh-TW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smtClean="0"/>
          </a:p>
        </p:txBody>
      </p:sp>
      <p:sp>
        <p:nvSpPr>
          <p:cNvPr id="17410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11</a:t>
            </a:r>
            <a:r>
              <a:rPr lang="zh-TW" altLang="en-US" smtClean="0"/>
              <a:t>月</a:t>
            </a:r>
            <a:r>
              <a:rPr lang="en-US" altLang="zh-TW" smtClean="0"/>
              <a:t>6</a:t>
            </a:r>
            <a:r>
              <a:rPr lang="zh-TW" altLang="en-US" smtClean="0"/>
              <a:t>日，第四任，也是最後一任的</a:t>
            </a:r>
            <a:r>
              <a:rPr lang="en-US" altLang="zh-TW" smtClean="0"/>
              <a:t>OHL Wilhelm Gröner</a:t>
            </a:r>
            <a:r>
              <a:rPr lang="zh-TW" altLang="en-US" smtClean="0"/>
              <a:t>上台</a:t>
            </a:r>
          </a:p>
          <a:p>
            <a:r>
              <a:rPr lang="zh-TW" altLang="en-US" smtClean="0"/>
              <a:t>因為美國這樣聲稱，就表示如果要談判，威廉二世就要下台，但威廉二世認為既然德軍仍然在法國境內，就表示德國還沒戰敗，不願下台</a:t>
            </a:r>
            <a:endParaRPr lang="en-US" altLang="zh-TW" smtClean="0"/>
          </a:p>
          <a:p>
            <a:r>
              <a:rPr lang="en-US" altLang="zh-TW" smtClean="0"/>
              <a:t>11</a:t>
            </a:r>
            <a:r>
              <a:rPr lang="zh-TW" altLang="en-US" smtClean="0"/>
              <a:t>月</a:t>
            </a:r>
            <a:r>
              <a:rPr lang="en-US" altLang="zh-TW" smtClean="0"/>
              <a:t>9</a:t>
            </a:r>
            <a:r>
              <a:rPr lang="zh-TW" altLang="en-US" smtClean="0"/>
              <a:t>日，德國首相</a:t>
            </a:r>
            <a:r>
              <a:rPr lang="en-US" altLang="zh-TW" smtClean="0"/>
              <a:t>Max v. Baden</a:t>
            </a:r>
            <a:r>
              <a:rPr lang="zh-TW" altLang="en-US" smtClean="0"/>
              <a:t>自行宣布德國皇帝退位</a:t>
            </a:r>
            <a:endParaRPr lang="en-US" altLang="zh-TW" smtClean="0"/>
          </a:p>
          <a:p>
            <a:r>
              <a:rPr lang="zh-TW" altLang="en-US" smtClean="0"/>
              <a:t>威廉二世直到聽到廣播才知道自己退位了</a:t>
            </a:r>
            <a:r>
              <a:rPr lang="en-US" altLang="zh-TW" smtClean="0"/>
              <a:t> </a:t>
            </a:r>
            <a:endParaRPr lang="zh-TW" altLang="en-US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smtClean="0"/>
          </a:p>
        </p:txBody>
      </p:sp>
      <p:sp>
        <p:nvSpPr>
          <p:cNvPr id="18434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mtClean="0"/>
              <a:t>皇帝一退位，首相跟著下台。同日，政權移至社會民主黨，黨魁</a:t>
            </a:r>
            <a:r>
              <a:rPr lang="en-US" altLang="zh-TW" smtClean="0"/>
              <a:t>Friedrich Ebert</a:t>
            </a:r>
            <a:r>
              <a:rPr lang="zh-TW" altLang="en-US" smtClean="0"/>
              <a:t>成為最高領導人。德意志共和國宣布成立</a:t>
            </a:r>
            <a:endParaRPr lang="en-US" altLang="zh-TW" smtClean="0"/>
          </a:p>
          <a:p>
            <a:r>
              <a:rPr lang="zh-TW" altLang="en-US" smtClean="0"/>
              <a:t>在德意志共和國成立前夕，德國已處在即將投降的狀態，但海軍將領認為海軍沒受到什麼損失，不願接受停戰</a:t>
            </a:r>
            <a:endParaRPr lang="en-US" altLang="zh-TW" smtClean="0"/>
          </a:p>
          <a:p>
            <a:r>
              <a:rPr lang="en-US" altLang="zh-TW" smtClean="0"/>
              <a:t>10</a:t>
            </a:r>
            <a:r>
              <a:rPr lang="zh-TW" altLang="en-US" smtClean="0"/>
              <a:t>月</a:t>
            </a:r>
            <a:r>
              <a:rPr lang="en-US" altLang="zh-TW" smtClean="0"/>
              <a:t>28</a:t>
            </a:r>
            <a:r>
              <a:rPr lang="zh-TW" altLang="en-US" smtClean="0"/>
              <a:t>日，海軍港口</a:t>
            </a:r>
            <a:r>
              <a:rPr lang="en-US" altLang="zh-TW" smtClean="0"/>
              <a:t>Kiel</a:t>
            </a:r>
            <a:r>
              <a:rPr lang="zh-TW" altLang="en-US" smtClean="0"/>
              <a:t>的士兵反對，於是遊行抗議，結果被血腥鎮壓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smtClean="0"/>
          </a:p>
        </p:txBody>
      </p:sp>
      <p:sp>
        <p:nvSpPr>
          <p:cNvPr id="19458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11</a:t>
            </a:r>
            <a:r>
              <a:rPr lang="zh-TW" altLang="en-US" smtClean="0"/>
              <a:t>月</a:t>
            </a:r>
            <a:r>
              <a:rPr lang="en-US" altLang="zh-TW" smtClean="0"/>
              <a:t>5</a:t>
            </a:r>
            <a:r>
              <a:rPr lang="zh-TW" altLang="en-US" smtClean="0"/>
              <a:t>日，</a:t>
            </a:r>
            <a:r>
              <a:rPr lang="en-US" altLang="zh-TW" smtClean="0"/>
              <a:t>kiel</a:t>
            </a:r>
            <a:r>
              <a:rPr lang="zh-TW" altLang="en-US" smtClean="0"/>
              <a:t>全市大罷工。當地政府派軍鎮壓，但柏林那邊派出</a:t>
            </a:r>
            <a:r>
              <a:rPr lang="en-US" altLang="zh-TW" smtClean="0"/>
              <a:t>Gustav Noske</a:t>
            </a:r>
            <a:r>
              <a:rPr lang="zh-TW" altLang="en-US" smtClean="0"/>
              <a:t>前往談判，於是海軍接受停戰，並停止鎮壓士兵</a:t>
            </a:r>
            <a:endParaRPr lang="en-US" altLang="zh-TW" smtClean="0"/>
          </a:p>
          <a:p>
            <a:r>
              <a:rPr lang="zh-TW" altLang="en-US" smtClean="0"/>
              <a:t>除了</a:t>
            </a:r>
            <a:r>
              <a:rPr lang="en-US" altLang="zh-TW" smtClean="0"/>
              <a:t>Kiel</a:t>
            </a:r>
            <a:r>
              <a:rPr lang="zh-TW" altLang="en-US" smtClean="0"/>
              <a:t>的暴動，柏林也發生革命。獨立社民黨</a:t>
            </a:r>
            <a:r>
              <a:rPr lang="en-US" altLang="zh-TW" smtClean="0"/>
              <a:t>(USPD)</a:t>
            </a:r>
            <a:r>
              <a:rPr lang="zh-TW" altLang="en-US" smtClean="0"/>
              <a:t>和斯巴達黨人</a:t>
            </a:r>
            <a:r>
              <a:rPr lang="en-US" altLang="zh-TW" smtClean="0"/>
              <a:t>(Spartakusbund)</a:t>
            </a:r>
            <a:r>
              <a:rPr lang="zh-TW" altLang="en-US" smtClean="0"/>
              <a:t>領導這次革命。這促使</a:t>
            </a:r>
            <a:r>
              <a:rPr lang="en-US" altLang="zh-TW" smtClean="0"/>
              <a:t>Max v. Baden</a:t>
            </a:r>
            <a:r>
              <a:rPr lang="zh-TW" altLang="en-US" smtClean="0"/>
              <a:t>宣布皇帝退位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smtClean="0"/>
          </a:p>
        </p:txBody>
      </p:sp>
      <p:sp>
        <p:nvSpPr>
          <p:cNvPr id="20482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/>
          <a:lstStyle/>
          <a:p>
            <a:r>
              <a:rPr lang="zh-TW" altLang="en-US" dirty="0" smtClean="0"/>
              <a:t>共和國成立後，國家的政體是議會民主還是要</a:t>
            </a:r>
            <a:r>
              <a:rPr lang="zh-TW" altLang="en-US" dirty="0" smtClean="0"/>
              <a:t>像俄國那樣</a:t>
            </a:r>
            <a:r>
              <a:rPr lang="zh-TW" altLang="en-US" dirty="0" smtClean="0"/>
              <a:t>的委員會統治</a:t>
            </a:r>
            <a:endParaRPr lang="en-US" altLang="zh-TW" dirty="0" smtClean="0"/>
          </a:p>
          <a:p>
            <a:r>
              <a:rPr lang="zh-TW" altLang="en-US" dirty="0" smtClean="0"/>
              <a:t>俄國後來改名為蘇聯，而蘇聯的</a:t>
            </a:r>
            <a:r>
              <a:rPr lang="zh-TW" altLang="en-US" dirty="0" smtClean="0"/>
              <a:t>蘇指的是</a:t>
            </a:r>
            <a:r>
              <a:rPr lang="en-US" altLang="zh-TW" dirty="0" smtClean="0"/>
              <a:t>Soviet</a:t>
            </a:r>
            <a:r>
              <a:rPr lang="zh-TW" altLang="en-US" dirty="0" smtClean="0"/>
              <a:t>，俄語的意思即為委員會</a:t>
            </a:r>
            <a:endParaRPr lang="en-US" altLang="zh-TW" dirty="0" smtClean="0"/>
          </a:p>
          <a:p>
            <a:r>
              <a:rPr lang="zh-TW" altLang="en-US" dirty="0" smtClean="0"/>
              <a:t>雖然德意志共和國建立，但更激進的人主張建立</a:t>
            </a:r>
            <a:r>
              <a:rPr lang="en-US" altLang="zh-TW" dirty="0" smtClean="0"/>
              <a:t>Liebknecht(</a:t>
            </a:r>
            <a:r>
              <a:rPr lang="zh-TW" altLang="en-US" dirty="0" smtClean="0"/>
              <a:t>自由社會主義共和國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，連德意志的名稱都不要</a:t>
            </a:r>
            <a:endParaRPr lang="en-US" altLang="zh-TW" dirty="0" smtClean="0"/>
          </a:p>
          <a:p>
            <a:r>
              <a:rPr lang="zh-TW" altLang="en-US" dirty="0" smtClean="0"/>
              <a:t>社會民主黨也從中分出獨立社民黨跟斯巴達黨人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smtClean="0"/>
          </a:p>
        </p:txBody>
      </p:sp>
      <p:sp>
        <p:nvSpPr>
          <p:cNvPr id="21506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/>
          <a:lstStyle/>
          <a:p>
            <a:r>
              <a:rPr lang="zh-TW" altLang="en-US" dirty="0" smtClean="0"/>
              <a:t>這形成國民議會</a:t>
            </a:r>
            <a:r>
              <a:rPr lang="en-US" altLang="zh-TW" dirty="0" smtClean="0"/>
              <a:t>(National </a:t>
            </a:r>
            <a:r>
              <a:rPr lang="en-US" altLang="zh-TW" dirty="0" err="1" smtClean="0"/>
              <a:t>Versammlurg</a:t>
            </a:r>
            <a:r>
              <a:rPr lang="en-US" altLang="zh-TW" dirty="0" smtClean="0"/>
              <a:t>)</a:t>
            </a:r>
            <a:r>
              <a:rPr lang="zh-TW" altLang="en-US" dirty="0" smtClean="0"/>
              <a:t>和委員會專政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Rätehenschaft</a:t>
            </a:r>
            <a:r>
              <a:rPr lang="en-US" altLang="zh-TW" dirty="0" smtClean="0"/>
              <a:t>)</a:t>
            </a:r>
            <a:r>
              <a:rPr lang="zh-TW" altLang="en-US" dirty="0" smtClean="0"/>
              <a:t>的爭議</a:t>
            </a:r>
            <a:endParaRPr lang="en-US" altLang="zh-TW" dirty="0" smtClean="0"/>
          </a:p>
          <a:p>
            <a:r>
              <a:rPr lang="zh-TW" altLang="en-US" dirty="0" smtClean="0"/>
              <a:t>一月革命：</a:t>
            </a:r>
            <a:r>
              <a:rPr lang="en-US" altLang="zh-TW" dirty="0" smtClean="0"/>
              <a:t>1919</a:t>
            </a:r>
            <a:r>
              <a:rPr lang="zh-TW" altLang="en-US" dirty="0" smtClean="0"/>
              <a:t>年</a:t>
            </a:r>
            <a:r>
              <a:rPr lang="en-US" altLang="zh-TW" dirty="0" smtClean="0"/>
              <a:t>1</a:t>
            </a:r>
            <a:r>
              <a:rPr lang="zh-TW" altLang="en-US" dirty="0" smtClean="0"/>
              <a:t>月</a:t>
            </a:r>
            <a:r>
              <a:rPr lang="en-US" altLang="zh-TW" dirty="0" smtClean="0"/>
              <a:t>5</a:t>
            </a:r>
            <a:r>
              <a:rPr lang="zh-TW" altLang="en-US" dirty="0" smtClean="0"/>
              <a:t>日</a:t>
            </a:r>
            <a:r>
              <a:rPr lang="en-US" altLang="zh-TW" dirty="0" smtClean="0"/>
              <a:t>-12</a:t>
            </a:r>
            <a:r>
              <a:rPr lang="zh-TW" altLang="en-US" dirty="0" smtClean="0"/>
              <a:t>日。這周稱作斯巴達軍團浴血週，社民黨魁</a:t>
            </a:r>
            <a:r>
              <a:rPr lang="en-US" altLang="zh-TW" dirty="0" smtClean="0"/>
              <a:t>Ebert</a:t>
            </a:r>
            <a:r>
              <a:rPr lang="zh-TW" altLang="en-US" dirty="0" smtClean="0"/>
              <a:t>和德國總參謀部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Generalstab</a:t>
            </a:r>
            <a:r>
              <a:rPr lang="en-US" altLang="zh-TW" dirty="0" smtClean="0"/>
              <a:t>)</a:t>
            </a:r>
            <a:r>
              <a:rPr lang="zh-TW" altLang="en-US" dirty="0" smtClean="0"/>
              <a:t>合作，將軍隊調來鎮壓</a:t>
            </a:r>
            <a:endParaRPr lang="en-US" altLang="zh-TW" dirty="0" smtClean="0"/>
          </a:p>
          <a:p>
            <a:r>
              <a:rPr lang="zh-TW" altLang="en-US" dirty="0" smtClean="0"/>
              <a:t>軍隊調回來後，人民看到自己國家的軍隊好好的，就認為怎麼會戰敗呢？於是人們開始猜測戰敗的</a:t>
            </a:r>
            <a:r>
              <a:rPr lang="zh-TW" altLang="en-US" dirty="0" smtClean="0"/>
              <a:t>原因，難道是有人在背後搞破壞嗎？是不是猶太人搞的？？</a:t>
            </a:r>
            <a:endParaRPr lang="zh-TW" altLang="en-US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</TotalTime>
  <Words>1154</Words>
  <Application>Microsoft Office PowerPoint</Application>
  <PresentationFormat>如螢幕大小 (4:3)</PresentationFormat>
  <Paragraphs>47</Paragraphs>
  <Slides>15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16" baseType="lpstr">
      <vt:lpstr>Office 佈景主題</vt:lpstr>
      <vt:lpstr>德國史筆記(十)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德國史筆記(十)</dc:title>
  <dc:creator>user</dc:creator>
  <cp:lastModifiedBy>user</cp:lastModifiedBy>
  <cp:revision>24</cp:revision>
  <dcterms:created xsi:type="dcterms:W3CDTF">2013-05-10T14:20:32Z</dcterms:created>
  <dcterms:modified xsi:type="dcterms:W3CDTF">2013-06-01T16:58:44Z</dcterms:modified>
</cp:coreProperties>
</file>