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6" r:id="rId2"/>
    <p:sldId id="378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B3535"/>
    <a:srgbClr val="B6C4C4"/>
    <a:srgbClr val="678D9A"/>
    <a:srgbClr val="83B08F"/>
    <a:srgbClr val="C6AD84"/>
    <a:srgbClr val="67879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59" autoAdjust="0"/>
    <p:restoredTop sz="94630" autoAdjust="0"/>
  </p:normalViewPr>
  <p:slideViewPr>
    <p:cSldViewPr snapToObjects="1">
      <p:cViewPr varScale="1">
        <p:scale>
          <a:sx n="115" d="100"/>
          <a:sy n="115" d="100"/>
        </p:scale>
        <p:origin x="1818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6" name="Picture 104" descr="PPP_SEDUC_TLE_Bo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685800"/>
          </a:xfrm>
        </p:spPr>
        <p:txBody>
          <a:bodyPr anchor="ctr"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3117" name="Rectangle 4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118" name="Rectangle 4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119" name="Rectangle 4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AF2170E-61B7-4835-8119-433CC635074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3F60B-E627-42F9-B3F3-885A807AA76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1000" y="2286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2286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FE9D3-EF22-4856-8B0C-84B38016F48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A3F1A-6BBD-4A4A-91E4-32FCF32D559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4E26C-2536-40CB-9DA5-4DB496A4760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EA9C0-1C3C-4525-B3E5-3E496B11C55A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3EE6DB-1124-4EFC-88D1-83648D139D3B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01D6B-6403-430A-944E-2842C501E39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E53CB-F416-4160-B253-3692C10FD0A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0CA6D-8A4D-4730-B9BD-8156AE0F590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75F04A-C4F9-4754-A467-C0D16B10F6EE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9" name="Picture 195" descr="PPP_SEDUC_TXT_Boar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228600"/>
            <a:ext cx="8610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214" name="Rectangle 19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aseline="-25000">
                <a:solidFill>
                  <a:srgbClr val="FFFFFF"/>
                </a:solidFill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215" name="Rectangle 19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aseline="-25000">
                <a:solidFill>
                  <a:srgbClr val="FFFFFF"/>
                </a:solidFill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216" name="Rectangle 19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64338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aseline="-25000">
                <a:solidFill>
                  <a:srgbClr val="FFFFFF"/>
                </a:solidFill>
                <a:ea typeface="新細明體" pitchFamily="18" charset="-120"/>
              </a:defRPr>
            </a:lvl1pPr>
          </a:lstStyle>
          <a:p>
            <a:fld id="{7ABC88F7-9EA5-4C3A-BF93-EF5B32551F5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rgbClr val="FFFFFF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rgbClr val="FFFF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FFFF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FFFF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FFFF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FFFF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45.xml"/><Relationship Id="rId7" Type="http://schemas.openxmlformats.org/officeDocument/2006/relationships/image" Target="../media/image44.emf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43.emf"/><Relationship Id="rId5" Type="http://schemas.openxmlformats.org/officeDocument/2006/relationships/image" Target="../media/image51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6.xml"/><Relationship Id="rId7" Type="http://schemas.openxmlformats.org/officeDocument/2006/relationships/image" Target="../media/image8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1.emf"/><Relationship Id="rId4" Type="http://schemas.openxmlformats.org/officeDocument/2006/relationships/tags" Target="../tags/tag7.xm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0.xml"/><Relationship Id="rId7" Type="http://schemas.openxmlformats.org/officeDocument/2006/relationships/image" Target="../media/image1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6.emf"/><Relationship Id="rId4" Type="http://schemas.openxmlformats.org/officeDocument/2006/relationships/tags" Target="../tags/tag11.xml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tags" Target="../tags/tag14.xml"/><Relationship Id="rId7" Type="http://schemas.openxmlformats.org/officeDocument/2006/relationships/image" Target="../media/image19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tags" Target="../tags/tag16.xml"/><Relationship Id="rId16" Type="http://schemas.openxmlformats.org/officeDocument/2006/relationships/image" Target="../media/image27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22.emf"/><Relationship Id="rId5" Type="http://schemas.openxmlformats.org/officeDocument/2006/relationships/tags" Target="../tags/tag19.xml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tags" Target="../tags/tag18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25.xml"/><Relationship Id="rId7" Type="http://schemas.openxmlformats.org/officeDocument/2006/relationships/image" Target="../media/image22.emf"/><Relationship Id="rId12" Type="http://schemas.openxmlformats.org/officeDocument/2006/relationships/image" Target="../media/image34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33.png"/><Relationship Id="rId5" Type="http://schemas.openxmlformats.org/officeDocument/2006/relationships/tags" Target="../tags/tag27.xml"/><Relationship Id="rId10" Type="http://schemas.openxmlformats.org/officeDocument/2006/relationships/image" Target="../media/image32.png"/><Relationship Id="rId4" Type="http://schemas.openxmlformats.org/officeDocument/2006/relationships/tags" Target="../tags/tag26.xml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37.png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36.png"/><Relationship Id="rId2" Type="http://schemas.openxmlformats.org/officeDocument/2006/relationships/tags" Target="../tags/tag29.xml"/><Relationship Id="rId16" Type="http://schemas.openxmlformats.org/officeDocument/2006/relationships/image" Target="../media/image40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33.png"/><Relationship Id="rId5" Type="http://schemas.openxmlformats.org/officeDocument/2006/relationships/tags" Target="../tags/tag32.xml"/><Relationship Id="rId15" Type="http://schemas.openxmlformats.org/officeDocument/2006/relationships/image" Target="../media/image39.png"/><Relationship Id="rId10" Type="http://schemas.openxmlformats.org/officeDocument/2006/relationships/image" Target="../media/image35.png"/><Relationship Id="rId4" Type="http://schemas.openxmlformats.org/officeDocument/2006/relationships/tags" Target="../tags/tag31.xml"/><Relationship Id="rId9" Type="http://schemas.openxmlformats.org/officeDocument/2006/relationships/image" Target="../media/image22.emf"/><Relationship Id="rId1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tags" Target="../tags/tag37.xml"/><Relationship Id="rId7" Type="http://schemas.openxmlformats.org/officeDocument/2006/relationships/image" Target="../media/image42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5.png"/><Relationship Id="rId4" Type="http://schemas.openxmlformats.org/officeDocument/2006/relationships/tags" Target="../tags/tag38.xml"/><Relationship Id="rId9" Type="http://schemas.openxmlformats.org/officeDocument/2006/relationships/image" Target="../media/image4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tags" Target="../tags/tag41.xml"/><Relationship Id="rId7" Type="http://schemas.openxmlformats.org/officeDocument/2006/relationships/image" Target="../media/image48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47.png"/><Relationship Id="rId11" Type="http://schemas.openxmlformats.org/officeDocument/2006/relationships/image" Target="../media/image5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9.png"/><Relationship Id="rId4" Type="http://schemas.openxmlformats.org/officeDocument/2006/relationships/tags" Target="../tags/tag42.xml"/><Relationship Id="rId9" Type="http://schemas.openxmlformats.org/officeDocument/2006/relationships/image" Target="../media/image4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Final Exam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66757" y="3509851"/>
            <a:ext cx="820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(10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3043827"/>
            <a:ext cx="7964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(1) In the stationary air frame, the truck is moving at 20 m/s and the card is moving at -70 m/s.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67405"/>
            <a:ext cx="2956191" cy="4193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909" y="3467405"/>
            <a:ext cx="3228038" cy="4547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7200" y="4000674"/>
            <a:ext cx="7964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(2) In the stationary air frame, the truck is moving at 20 m/s and the card is moving at -70 m/s.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76" y="4377075"/>
            <a:ext cx="4119162" cy="41935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504439" y="4415428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(5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900" y="1371600"/>
            <a:ext cx="7200000" cy="17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3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Final Exam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9660" y="3735285"/>
            <a:ext cx="2469972" cy="608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dirty="0" smtClean="0">
                <a:latin typeface="Calibri" panose="020F0502020204030204" pitchFamily="34" charset="0"/>
              </a:rPr>
              <a:t>(c) The thermal efficiency is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29200" y="4551286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(5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1" y="4494429"/>
            <a:ext cx="2174779" cy="4522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898" y="1439456"/>
            <a:ext cx="7200000" cy="2522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8400" y="2487459"/>
            <a:ext cx="1860626" cy="147494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4924" y="4878285"/>
            <a:ext cx="28151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dirty="0" smtClean="0">
                <a:latin typeface="Calibri" panose="020F0502020204030204" pitchFamily="34" charset="0"/>
              </a:rPr>
              <a:t>(d) The change in the entropy is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53" y="5595973"/>
            <a:ext cx="1187353" cy="4156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1" y="5539896"/>
            <a:ext cx="4331277" cy="52784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543800" y="5617326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(5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5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Final Exam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199" y="3547646"/>
            <a:ext cx="820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(10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936" y="2590800"/>
            <a:ext cx="2536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The beat frequency is 10 Hz.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019" y="2671167"/>
            <a:ext cx="1922439" cy="1926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360" y="3135075"/>
            <a:ext cx="2790402" cy="2023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601731"/>
            <a:ext cx="1039848" cy="20114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856058" y="2608548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(5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009043"/>
            <a:ext cx="1450667" cy="4193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0451" y="1429696"/>
            <a:ext cx="7200000" cy="110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9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Final Exam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29600" y="3572501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(5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53957" y="2057400"/>
            <a:ext cx="33221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dirty="0" smtClean="0">
                <a:latin typeface="Calibri" panose="020F0502020204030204" pitchFamily="34" charset="0"/>
              </a:rPr>
              <a:t>Since there are 5 degrees of freedom </a:t>
            </a:r>
          </a:p>
          <a:p>
            <a:pPr>
              <a:lnSpc>
                <a:spcPct val="250000"/>
              </a:lnSpc>
            </a:pPr>
            <a:r>
              <a:rPr lang="en-US" sz="1600" dirty="0" smtClean="0">
                <a:latin typeface="Calibri" panose="020F0502020204030204" pitchFamily="34" charset="0"/>
              </a:rPr>
              <a:t>– 2 from translational motion</a:t>
            </a:r>
          </a:p>
          <a:p>
            <a:pPr>
              <a:lnSpc>
                <a:spcPct val="250000"/>
              </a:lnSpc>
            </a:pPr>
            <a:r>
              <a:rPr lang="en-US" altLang="zh-TW" sz="1600" dirty="0">
                <a:latin typeface="Calibri" panose="020F0502020204030204" pitchFamily="34" charset="0"/>
              </a:rPr>
              <a:t>– </a:t>
            </a:r>
            <a:r>
              <a:rPr lang="en-US" sz="1600" dirty="0" smtClean="0">
                <a:latin typeface="Calibri" panose="020F0502020204030204" pitchFamily="34" charset="0"/>
              </a:rPr>
              <a:t>1 from rotational motion</a:t>
            </a:r>
          </a:p>
          <a:p>
            <a:pPr>
              <a:lnSpc>
                <a:spcPct val="250000"/>
              </a:lnSpc>
            </a:pPr>
            <a:r>
              <a:rPr lang="en-US" altLang="zh-TW" sz="1600" dirty="0" smtClean="0">
                <a:latin typeface="Calibri" panose="020F0502020204030204" pitchFamily="34" charset="0"/>
              </a:rPr>
              <a:t>– 2 from vibrational motion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168" y="2437837"/>
            <a:ext cx="1138591" cy="4108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778" y="2871613"/>
            <a:ext cx="1136154" cy="41203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143480" y="2871613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(5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646" y="3535759"/>
            <a:ext cx="435201" cy="412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646" y="4185487"/>
            <a:ext cx="1210517" cy="41203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3900" y="1422555"/>
            <a:ext cx="7200000" cy="88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3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Final Exam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07067" y="4159522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(5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818" y="2589627"/>
            <a:ext cx="2028496" cy="41935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400800" y="3297175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(5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074" y="3223252"/>
            <a:ext cx="3813182" cy="4864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27" y="4085599"/>
            <a:ext cx="4576304" cy="4864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900" y="1458862"/>
            <a:ext cx="7200000" cy="104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3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Final Exam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886944"/>
            <a:ext cx="3420649" cy="48883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6800" y="249359"/>
            <a:ext cx="7200000" cy="34143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3582885"/>
            <a:ext cx="407484" cy="608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dirty="0" smtClean="0">
                <a:latin typeface="Calibri" panose="020F0502020204030204" pitchFamily="34" charset="0"/>
              </a:rPr>
              <a:t>(a)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925342"/>
            <a:ext cx="883809" cy="4132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91" y="3925342"/>
            <a:ext cx="839923" cy="4132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239000" y="3962400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or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24" y="3907545"/>
            <a:ext cx="1003276" cy="41325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743200" y="4385846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(5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04035" y="4385846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(5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4573485"/>
            <a:ext cx="417102" cy="608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dirty="0" smtClean="0">
                <a:latin typeface="Calibri" panose="020F0502020204030204" pitchFamily="34" charset="0"/>
              </a:rPr>
              <a:t>(b)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65" y="4843305"/>
            <a:ext cx="2388114" cy="26209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647740" y="4766846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(5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09" y="5410200"/>
            <a:ext cx="2811124" cy="47664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343" y="5410200"/>
            <a:ext cx="3557180" cy="47664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6139817"/>
            <a:ext cx="1054476" cy="44373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492571" y="6191647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(5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67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Final Exam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" y="249359"/>
            <a:ext cx="7200000" cy="34143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9660" y="3505200"/>
            <a:ext cx="396262" cy="608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dirty="0" smtClean="0">
                <a:latin typeface="Calibri" panose="020F0502020204030204" pitchFamily="34" charset="0"/>
              </a:rPr>
              <a:t>(c)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74860" y="4519884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(5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76" y="3771764"/>
            <a:ext cx="5660034" cy="4766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060" y="4459020"/>
            <a:ext cx="2640456" cy="4924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38" y="4459020"/>
            <a:ext cx="2032151" cy="47542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302887" y="4716011"/>
            <a:ext cx="3871509" cy="608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dirty="0" smtClean="0">
                <a:latin typeface="Calibri" panose="020F0502020204030204" pitchFamily="34" charset="0"/>
              </a:rPr>
              <a:t>As expected from the equipartition theorem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9729" y="5083314"/>
            <a:ext cx="3558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dirty="0" smtClean="0">
                <a:latin typeface="Calibri" panose="020F0502020204030204" pitchFamily="34" charset="0"/>
              </a:rPr>
              <a:t>Together with (a), we obtain for a 2D gas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533" y="5466424"/>
            <a:ext cx="1143467" cy="17554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52400" y="5657589"/>
            <a:ext cx="417102" cy="608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dirty="0" smtClean="0">
                <a:latin typeface="Calibri" panose="020F0502020204030204" pitchFamily="34" charset="0"/>
              </a:rPr>
              <a:t>(d)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44" y="5861667"/>
            <a:ext cx="7484953" cy="5290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873575" y="6324600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(5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2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Final Exam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6800" y="249359"/>
            <a:ext cx="7200000" cy="34143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9660" y="3505200"/>
            <a:ext cx="2001317" cy="608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dirty="0" smtClean="0">
                <a:latin typeface="Calibri" panose="020F0502020204030204" pitchFamily="34" charset="0"/>
              </a:rPr>
              <a:t>(e) From (c), we know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74860" y="4519884"/>
            <a:ext cx="820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(10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301" y="4642639"/>
            <a:ext cx="1003275" cy="1450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33" y="4234642"/>
            <a:ext cx="1143467" cy="175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52" y="4693704"/>
            <a:ext cx="988648" cy="170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898" y="5108538"/>
            <a:ext cx="1401905" cy="2011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554" y="5564170"/>
            <a:ext cx="1906591" cy="16213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80283" y="3887685"/>
            <a:ext cx="3887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dirty="0" smtClean="0">
                <a:latin typeface="Calibri" panose="020F0502020204030204" pitchFamily="34" charset="0"/>
              </a:rPr>
              <a:t>And the 1</a:t>
            </a:r>
            <a:r>
              <a:rPr lang="en-US" sz="1600" baseline="30000" dirty="0" smtClean="0">
                <a:latin typeface="Calibri" panose="020F0502020204030204" pitchFamily="34" charset="0"/>
              </a:rPr>
              <a:t>st</a:t>
            </a:r>
            <a:r>
              <a:rPr lang="en-US" sz="1600" dirty="0" smtClean="0">
                <a:latin typeface="Calibri" panose="020F0502020204030204" pitchFamily="34" charset="0"/>
              </a:rPr>
              <a:t> law of thermodynamics, we have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734" y="6019800"/>
            <a:ext cx="1320229" cy="4205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6184827"/>
            <a:ext cx="1456762" cy="18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Final Exam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9660" y="3694230"/>
            <a:ext cx="3066224" cy="608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dirty="0" smtClean="0">
                <a:latin typeface="Calibri" panose="020F0502020204030204" pitchFamily="34" charset="0"/>
              </a:rPr>
              <a:t>(a) Total heat absorbed per cycle is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53200" y="4905219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(5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33" y="4423672"/>
            <a:ext cx="1622552" cy="1816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33" y="5478718"/>
            <a:ext cx="4467811" cy="5290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898" y="1439456"/>
            <a:ext cx="7200000" cy="2522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8400" y="2487459"/>
            <a:ext cx="1860626" cy="147494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33" y="4854514"/>
            <a:ext cx="4281297" cy="41082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553199" y="5573975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(5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893" y="6269879"/>
            <a:ext cx="4271542" cy="18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9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Final Exam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9660" y="3694230"/>
            <a:ext cx="2906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dirty="0" smtClean="0">
                <a:latin typeface="Calibri" panose="020F0502020204030204" pitchFamily="34" charset="0"/>
              </a:rPr>
              <a:t>(b) Total work output per cycle is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53200" y="4829019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(5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33" y="4423672"/>
            <a:ext cx="1621333" cy="1706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33" y="4724400"/>
            <a:ext cx="4497069" cy="5290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898" y="1439456"/>
            <a:ext cx="7200000" cy="2522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8400" y="2487459"/>
            <a:ext cx="1860626" cy="147494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553199" y="5478727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(5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33" y="5410200"/>
            <a:ext cx="4632384" cy="5278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94781"/>
            <a:ext cx="4759159" cy="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5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1818.523"/>
  <p:tag name="LATEXADDIN" val="\documentclass{article}&#10;\usepackage{amsmath}&#10;\pagestyle{empty}&#10;\usepackage[dvipsnames]{xcolor}&#10;\begin{document}&#10;\color{white}&#10;\begin{eqnarray*}&#10;f' = {340\over 340-70} \times 900 = {340\over 270} \times 900&#10;\end{eqnarray*}&#10;\end{document}"/>
  <p:tag name="IGUANATEXSIZE" val="16"/>
  <p:tag name="IGUANATEXCURSOR" val="1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267.7165"/>
  <p:tag name="LATEXADDIN" val="\documentclass{article}&#10;\usepackage{amsmath}&#10;\pagestyle{empty}&#10;\usepackage[dvipsnames]{xcolor}&#10;\begin{document}&#10;\color{white}&#10;\begin{eqnarray*}&#10;{1\over 2} I \omega^2&#10;\end{eqnarray*}&#10;\end{document}"/>
  <p:tag name="IGUANATEXSIZE" val="16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744.6569"/>
  <p:tag name="LATEXADDIN" val="\documentclass{article}&#10;\usepackage{amsmath}&#10;\pagestyle{empty}&#10;\usepackage[dvipsnames]{xcolor}&#10;\begin{document}&#10;\color{white}&#10;\begin{eqnarray*}&#10;{1\over 2} kx^2 + {1\over 2} \mu v_\text{\tiny rel}^2&#10;\end{eqnarray*}&#10;\end{document}"/>
  <p:tag name="IGUANATEXSIZE" val="16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1247.844"/>
  <p:tag name="LATEXADDIN" val="\documentclass{article}&#10;\usepackage{amsmath}&#10;\pagestyle{empty}&#10;\usepackage[dvipsnames]{xcolor}&#10;\begin{document}&#10;\color{white}&#10;\begin{eqnarray*}&#10;dS = nC_V {dT \over T}+ n R {dV \over V}&#10;\end{eqnarray*}&#10;\end{document}"/>
  <p:tag name="IGUANATEXSIZE" val="16"/>
  <p:tag name="IGUANATEXCURSOR" val="1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345.707"/>
  <p:tag name="LATEXADDIN" val="\documentclass{article}&#10;\usepackage{amsmath}&#10;\pagestyle{empty}&#10;\usepackage[dvipsnames]{xcolor}&#10;\begin{document}&#10;\color{white}&#10;\begin{eqnarray*}&#10;\Delta S = \int dS = nC_V \ln \left(&#10;{T_f \over T_i}&#10;\right) +&#10;nR \ln \left(&#10;{V_f \over V_i}&#10;\right) &#10;\end{eqnarray*}&#10;\end{document}"/>
  <p:tag name="IGUANATEXSIZE" val="16"/>
  <p:tag name="IGUANATEXCURSOR" val="2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815.148"/>
  <p:tag name="LATEXADDIN" val="\documentclass{article}&#10;\usepackage{amsmath}&#10;\pagestyle{empty}&#10;\usepackage[dvipsnames]{xcolor}&#10;\begin{document}&#10;\color{white}&#10;\begin{eqnarray*}&#10;\Delta S = &#10;nR \ln \left(&#10;{V_0 \over 0.3 V_0}&#10;\right) + nR \ln \left(&#10;{V_0 \over 0.7 V_0}&#10;\right)&#10;= nR \ln{100 \over 21} &#10;\end{eqnarray*}&#10;\end{document}"/>
  <p:tag name="IGUANATEXSIZE" val="16"/>
  <p:tag name="IGUANATEXCURSOR" val="2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0.7124"/>
  <p:tag name="ORIGINALWIDTH" val="2104.237"/>
  <p:tag name="LATEXADDIN" val="\documentclass{article}&#10;\usepackage{amsmath}&#10;\pagestyle{empty}&#10;\usepackage[dvipsnames]{xcolor}&#10;\begin{document}&#10;\color{white}&#10;\begin{eqnarray*}&#10;P = {F \over L} = {1\over L} {\Delta p \over \Delta t} = {N\over L} \overline{2 m v_x \over 2L/v_x} = &#10;{N\over L^2} m \overline{  v_x^2 } &#10;\end{eqnarray*}&#10;\end{document}"/>
  <p:tag name="IGUANATEXSIZE" val="16"/>
  <p:tag name="IGUANATEXCURSOR" val="2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.2182"/>
  <p:tag name="ORIGINALWIDTH" val="543.6821"/>
  <p:tag name="LATEXADDIN" val="\documentclass{article}&#10;\usepackage{amsmath}&#10;\pagestyle{empty}&#10;\usepackage[dvipsnames]{xcolor}&#10;\begin{document}&#10;\color{white}&#10;\begin{eqnarray*}&#10;P = {N\over L^2} \overline{K} &#10;\end{eqnarray*}&#10;\end{document}"/>
  <p:tag name="IGUANATEXSIZE" val="16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.2182"/>
  <p:tag name="ORIGINALWIDTH" val="516.6854"/>
  <p:tag name="LATEXADDIN" val="\documentclass{article}&#10;\usepackage{amsmath}&#10;\pagestyle{empty}&#10;\usepackage[dvipsnames]{xcolor}&#10;\begin{document}&#10;\color{white}&#10;\begin{eqnarray*}&#10;P = {N\over A} \overline{K} &#10;\end{eqnarray*}&#10;\end{document}"/>
  <p:tag name="IGUANATEXSIZE" val="16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.2182"/>
  <p:tag name="ORIGINALWIDTH" val="617.1729"/>
  <p:tag name="LATEXADDIN" val="\documentclass{article}&#10;\usepackage{amsmath}&#10;\pagestyle{empty}&#10;\usepackage[dvipsnames]{xcolor}&#10;\begin{document}&#10;\color{white}&#10;\begin{eqnarray*}&#10; = &#10;{N\over L^2} {1\over 2}m \overline{ v^2 } &#10;\end{eqnarray*}&#10;\end{document}"/>
  <p:tag name="IGUANATEXSIZE" val="16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1469.066"/>
  <p:tag name="LATEXADDIN" val="\documentclass{article}&#10;\usepackage{amsmath}&#10;\pagestyle{empty}&#10;\usepackage[dvipsnames]{xcolor}&#10;\begin{document}&#10;\color{white}&#10;\begin{eqnarray*}&#10;f(v) = A e^{-mv^2/2k_B T} \times 2 \pi v&#10;\end{eqnarray*}&#10;\end{document}"/>
  <p:tag name="IGUANATEXSIZE" val="16"/>
  <p:tag name="IGUANATEXCURSOR" val="1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9.715"/>
  <p:tag name="ORIGINALWIDTH" val="1985.752"/>
  <p:tag name="LATEXADDIN" val="\documentclass{article}&#10;\usepackage{amsmath}&#10;\pagestyle{empty}&#10;\usepackage[dvipsnames]{xcolor}&#10;\begin{document}&#10;\color{white}&#10;\begin{eqnarray*}&#10;\lambda = {v \over f'} = 340 \times {270\over 340\times 900} = 0.3 \;(m)&#10;\end{eqnarray*}&#10;\end{document}"/>
  <p:tag name="IGUANATEXSIZE" val="16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2133"/>
  <p:tag name="ORIGINALWIDTH" val="1729.284"/>
  <p:tag name="LATEXADDIN" val="\documentclass{article}&#10;\usepackage{amsmath}&#10;\pagestyle{empty}&#10;\usepackage[dvipsnames]{xcolor}&#10;\begin{document}&#10;\color{white}&#10;\begin{eqnarray*}&#10;\int_0^{\infty}  A e^{-mv^2/2k_B T} \times 2 \pi v dv = N&#10;\end{eqnarray*}&#10;\end{document}"/>
  <p:tag name="IGUANATEXSIZE" val="16"/>
  <p:tag name="IGUANATEXCURSOR" val="2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2133"/>
  <p:tag name="ORIGINALWIDTH" val="2188.227"/>
  <p:tag name="LATEXADDIN" val="\documentclass{article}&#10;\usepackage{amsmath}&#10;\pagestyle{empty}&#10;\usepackage[dvipsnames]{xcolor}&#10;\begin{document}&#10;\color{white}&#10;\begin{eqnarray*}&#10;=2\pi A\int_0^{\infty} v\,  e^{-mv^2/2k_B T}  dv = 2\pi A {2 k_B T\over 2 m}&#10;\end{eqnarray*}&#10;\end{document}"/>
  <p:tag name="IGUANATEXSIZE" val="16"/>
  <p:tag name="IGUANATEXCURSOR" val="2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648.6689"/>
  <p:tag name="LATEXADDIN" val="\documentclass{article}&#10;\usepackage{amsmath}&#10;\pagestyle{empty}&#10;\usepackage[dvipsnames]{xcolor}&#10;\begin{document}&#10;\color{white}&#10;\begin{eqnarray*}&#10;A = {N  m \over 2\pi k_B T}  &#10;\end{eqnarray*}&#10;\end{document}"/>
  <p:tag name="IGUANATEXSIZE" val="16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2133"/>
  <p:tag name="ORIGINALWIDTH" val="3481.815"/>
  <p:tag name="LATEXADDIN" val="\documentclass{article}&#10;\usepackage{amsmath}&#10;\pagestyle{empty}&#10;\usepackage[dvipsnames]{xcolor}&#10;\begin{document}&#10;\color{white}&#10;\begin{eqnarray*}&#10;\overline{K}={1\over N}\int_0^{\infty}  {1\over 2} m v^2 \, f(v)  dv &#10;={m \over 2\pi k_B T} \times \pi m&#10;\int_0^{\infty} v^3\,  e^{-mv^2/2k_B T}  dv &#10;\end{eqnarray*}&#10;\end{document}"/>
  <p:tag name="IGUANATEXSIZE" val="16"/>
  <p:tag name="IGUANATEXCURSOR" val="2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2.9621"/>
  <p:tag name="ORIGINALWIDTH" val="1624.297"/>
  <p:tag name="LATEXADDIN" val="\documentclass{article}&#10;\usepackage{amsmath}&#10;\pagestyle{empty}&#10;\usepackage[dvipsnames]{xcolor}&#10;\begin{document}&#10;\color{white}&#10;\begin{eqnarray*}&#10;={m^2 \over 2 k_B T} &#10;\int_0^{\infty} v^3\,  e^{-mv^2/2k_B T}  dv &#10;\end{eqnarray*}&#10;\end{document}"/>
  <p:tag name="IGUANATEXSIZE" val="16"/>
  <p:tag name="IGUANATEXCURSOR" val="1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2.4635"/>
  <p:tag name="ORIGINALWIDTH" val="1250.094"/>
  <p:tag name="LATEXADDIN" val="\documentclass{article}&#10;\usepackage{amsmath}&#10;\pagestyle{empty}&#10;\usepackage[dvipsnames]{xcolor}&#10;\begin{document}&#10;\color{white}&#10;\begin{eqnarray*}&#10;={m^2 \over 2 k_B T} &#10;{4 k_B^2 T^2\over 2 m^2} = k_B T&#10;\end{eqnarray*}&#10;\end{document}"/>
  <p:tag name="IGUANATEXSIZE" val="16"/>
  <p:tag name="IGUANATEXCURSOR" val="1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703.412"/>
  <p:tag name="LATEXADDIN" val="\documentclass{article}&#10;\usepackage{amsmath}&#10;\pagestyle{empty}&#10;\usepackage[dvipsnames]{xcolor}&#10;\begin{document}&#10;\color{white}&#10;\begin{eqnarray*}&#10;PA = Nk_B T&#10;\end{eqnarray*}&#10;\end{document}"/>
  <p:tag name="IGUANATEXSIZE" val="16"/>
  <p:tag name="IGUANATEXCURSOR" val="1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5.4593"/>
  <p:tag name="ORIGINALWIDTH" val="4604.425"/>
  <p:tag name="LATEXADDIN" val="\documentclass{article}&#10;\usepackage{amsmath}&#10;\pagestyle{empty}&#10;\usepackage[dvipsnames]{xcolor}&#10;\begin{document}&#10;\color{white}&#10;\begin{eqnarray*}&#10;v_\text{\tiny av}={1\over N}\int_0^{\infty}   v \, f(v)  dv &#10;={m \over k_B T} &#10;\int_0^{\infty} v^2\,  e^{-mv^2/2k_B T}  dv &#10;={m \over  k_B T} \times \sqrt{\pi 8 k_B^3 T^3\over 16 m^3} = \sqrt{\pi k_BT \over 2m }&#10;\end{eqnarray*}&#10;\end{document}"/>
  <p:tag name="IGUANATEXSIZE" val="16"/>
  <p:tag name="IGUANATEXCURSOR" val="2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617.1729"/>
  <p:tag name="LATEXADDIN" val="\documentclass{article}&#10;\usepackage{amsmath}&#10;\pagestyle{empty}&#10;\usepackage[dvipsnames]{xcolor}&#10;\begin{document}&#10;\color{white}&#10;\begin{eqnarray*}&#10;d U = - dW&#10;\end{eqnarray*}&#10;\end{document}"/>
  <p:tag name="IGUANATEXSIZE" val="16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703.412"/>
  <p:tag name="LATEXADDIN" val="\documentclass{article}&#10;\usepackage{amsmath}&#10;\pagestyle{empty}&#10;\usepackage[dvipsnames]{xcolor}&#10;\begin{document}&#10;\color{white}&#10;\begin{eqnarray*}&#10;PA = Nk_B T&#10;\end{eqnarray*}&#10;\end{document}"/>
  <p:tag name="IGUANATEXSIZE" val="16"/>
  <p:tag name="IGUANATEXCURSOR" val="1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2533.933"/>
  <p:tag name="LATEXADDIN" val="\documentclass{article}&#10;\usepackage{amsmath}&#10;\pagestyle{empty}&#10;\usepackage[dvipsnames]{xcolor}&#10;\begin{document}&#10;\color{white}&#10;\begin{eqnarray*}&#10;f' = {340+20\over 340-70} \times 900 = {360\over 270} \times 900 = 1200 \;(Hz)&#10;\end{eqnarray*}&#10;\end{document}"/>
  <p:tag name="IGUANATEXSIZE" val="16"/>
  <p:tag name="IGUANATEXCURSOR" val="2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608.174"/>
  <p:tag name="LATEXADDIN" val="\documentclass{article}&#10;\usepackage{amsmath}&#10;\pagestyle{empty}&#10;\usepackage[dvipsnames]{xcolor}&#10;\begin{document}&#10;\color{white}&#10;\begin{eqnarray*}&#10;U = Nk_B T&#10;\end{eqnarray*}&#10;\end{document}"/>
  <p:tag name="IGUANATEXSIZE" val="16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62.3922"/>
  <p:tag name="LATEXADDIN" val="\documentclass{article}&#10;\usepackage{amsmath}&#10;\pagestyle{empty}&#10;\usepackage[dvipsnames]{xcolor}&#10;\begin{document}&#10;\color{white}&#10;\begin{eqnarray*}&#10;d(PA) = - PdA&#10;\end{eqnarray*}&#10;\end{document}"/>
  <p:tag name="IGUANATEXSIZE" val="16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73756"/>
  <p:tag name="ORIGINALWIDTH" val="1172.853"/>
  <p:tag name="LATEXADDIN" val="\documentclass{article}&#10;\usepackage{amsmath}&#10;\pagestyle{empty}&#10;\usepackage[dvipsnames]{xcolor}&#10;\begin{document}&#10;\color{white}&#10;\begin{eqnarray*}&#10;PdA+ A dP = - PdA&#10;\end{eqnarray*}&#10;\end{document}"/>
  <p:tag name="IGUANATEXSIZE" val="16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8.7177"/>
  <p:tag name="ORIGINALWIDTH" val="812.1485"/>
  <p:tag name="LATEXADDIN" val="\documentclass{article}&#10;\usepackage{amsmath}&#10;\pagestyle{empty}&#10;\usepackage[dvipsnames]{xcolor}&#10;\begin{document}&#10;\color{white}&#10;\begin{eqnarray*}&#10;2{dA \over A}+  {dP \over P} = 0&#10;\end{eqnarray*}&#10;\end{document}"/>
  <p:tag name="IGUANATEXSIZE" val="16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896.1379"/>
  <p:tag name="LATEXADDIN" val="\documentclass{article}&#10;\usepackage{amsmath}&#10;\pagestyle{empty}&#10;\usepackage[dvipsnames]{xcolor}&#10;\begin{document}&#10;\color{white}&#10;\begin{eqnarray*}&#10;P A^2 = \text{Constant}&#10;\end{eqnarray*}&#10;\end{document}"/>
  <p:tag name="IGUANATEXSIZE" val="16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998.1252"/>
  <p:tag name="LATEXADDIN" val="\documentclass{article}&#10;\usepackage{amsmath}&#10;\pagestyle{empty}&#10;\usepackage[dvipsnames]{xcolor}&#10;\begin{document}&#10;\color{white}&#10;\begin{eqnarray*}&#10;Q_\text{\tiny in} =  Q_{DA} +  Q_{AB}&#10;\end{eqnarray*}&#10;\end{document}"/>
  <p:tag name="IGUANATEXSIZE" val="16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5.4593"/>
  <p:tag name="ORIGINALWIDTH" val="2748.406"/>
  <p:tag name="LATEXADDIN" val="\documentclass{article}&#10;\usepackage{amsmath}&#10;\pagestyle{empty}&#10;\usepackage[dvipsnames]{xcolor}&#10;\begin{document}&#10;\color{white}&#10;\begin{eqnarray*}&#10;Q_{AB} =  \int PdV = \int_{V_1}^{V_2} {nRT_H \over V} dV = nRT_H \ln \left(&#10;{V_2 \over V_1}&#10;\right)&#10;\end{eqnarray*}&#10;\end{document}"/>
  <p:tag name="IGUANATEXSIZE" val="16"/>
  <p:tag name="IGUANATEXCURSOR" val="2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2.7184"/>
  <p:tag name="ORIGINALWIDTH" val="2633.671"/>
  <p:tag name="LATEXADDIN" val="\documentclass{article}&#10;\usepackage{amsmath}&#10;\pagestyle{empty}&#10;\usepackage[dvipsnames]{xcolor}&#10;\begin{document}&#10;\color{white}&#10;\begin{eqnarray*}&#10;Q_{DA} =  \Delta U = nC_V (H_H - T_C) = {5\over 2} nR (T_H - T_C)&#10;\end{eqnarray*}&#10;\end{document}"/>
  <p:tag name="IGUANATEXSIZE" val="16"/>
  <p:tag name="IGUANATEXCURSOR" val="2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627.671"/>
  <p:tag name="LATEXADDIN" val="\documentclass{article}&#10;\usepackage{amsmath}&#10;\pagestyle{empty}&#10;\usepackage[dvipsnames]{xcolor}&#10;\begin{document}&#10;\color{white}&#10;\begin{eqnarray*}&#10;Q_\text{\tiny in} =  Q_{DA} +  Q_{AB} = 500 nR + 800 nR = 1300 nR&#10;\end{eqnarray*}&#10;\end{document}"/>
  <p:tag name="IGUANATEXSIZE" val="16"/>
  <p:tag name="IGUANATEXCURSOR" val="2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997.3754"/>
  <p:tag name="LATEXADDIN" val="\documentclass{article}&#10;\usepackage{amsmath}&#10;\pagestyle{empty}&#10;\usepackage[dvipsnames]{xcolor}&#10;\begin{document}&#10;\color{white}&#10;\begin{eqnarray*}&#10; W = W_{AB} + W_{CD}&#10;\end{eqnarray*}&#10;\end{document}"/>
  <p:tag name="IGUANATEXSIZE" val="16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1182.602"/>
  <p:tag name="LATEXADDIN" val="\documentclass{article}&#10;\usepackage{amsmath}&#10;\pagestyle{empty}&#10;\usepackage[dvipsnames]{xcolor}&#10;\begin{document}&#10;\color{white}&#10;\begin{eqnarray*}&#10;10 = f_\text{\tiny approcach} - f_\text{\tiny parked}&#10;\end{eqnarray*}&#10;\end{document}"/>
  <p:tag name="IGUANATEXSIZE" val="16"/>
  <p:tag name="IGUANATEXCURSOR" val="1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5.4593"/>
  <p:tag name="ORIGINALWIDTH" val="2766.404"/>
  <p:tag name="LATEXADDIN" val="\documentclass{article}&#10;\usepackage{amsmath}&#10;\pagestyle{empty}&#10;\usepackage[dvipsnames]{xcolor}&#10;\begin{document}&#10;\color{white}&#10;\begin{eqnarray*}&#10;W_{AB} =  \int PdV = \int_{V_1}^{V_2} {nRT_H \over V} dV = nRT_H \ln \left(&#10;{V_2 \over V_1}&#10;\right)&#10;\end{eqnarray*}&#10;\end{document}"/>
  <p:tag name="IGUANATEXSIZE" val="16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4.7094"/>
  <p:tag name="ORIGINALWIDTH" val="2849.644"/>
  <p:tag name="LATEXADDIN" val="\documentclass{article}&#10;\usepackage{amsmath}&#10;\pagestyle{empty}&#10;\usepackage[dvipsnames]{xcolor}&#10;\begin{document}&#10;\color{white}&#10;\begin{eqnarray*}&#10;W_{CD} =  \int PdV = \int_{V_2}^{V_1} {nRT_C \over V} dV = -nRT_C \ln \left(&#10;{V_2 \over V_1}&#10;\right)&#10;\end{eqnarray*}&#10;\end{document}"/>
  <p:tag name="IGUANATEXSIZE" val="16"/>
  <p:tag name="IGUANATEXCURSOR" val="2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927.634"/>
  <p:tag name="LATEXADDIN" val="\documentclass{article}&#10;\usepackage{amsmath}&#10;\pagestyle{empty}&#10;\usepackage[dvipsnames]{xcolor}&#10;\begin{document}&#10;\color{white}&#10;\begin{eqnarray*}&#10; W = W_{AB} + W_{CD} = nR (T_H - T_C) \ln \left(&#10;{V_2 \over V_1}&#10;\right) = 400 nR&#10;\end{eqnarray*}&#10;\end{document}"/>
  <p:tag name="IGUANATEXSIZE" val="16"/>
  <p:tag name="IGUANATEXCURSOR" val="2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8.2152"/>
  <p:tag name="ORIGINALWIDTH" val="1337.833"/>
  <p:tag name="LATEXADDIN" val="\documentclass{article}&#10;\usepackage{amsmath}&#10;\pagestyle{empty}&#10;\usepackage[dvipsnames]{xcolor}&#10;\begin{document}&#10;\color{white}&#10;\begin{eqnarray*}&#10;\epsilon = {W \over Q_\text{\tiny in}} = {400 nR \over 1300 nR} = {4\over 13}&#10;\end{eqnarray*}&#10;\end{document}"/>
  <p:tag name="IGUANATEXSIZE" val="16"/>
  <p:tag name="IGUANATEXCURSOR" val="2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.718"/>
  <p:tag name="ORIGINALWIDTH" val="730.4087"/>
  <p:tag name="LATEXADDIN" val="\documentclass{article}&#10;\usepackage{amsmath}&#10;\pagestyle{empty}&#10;\usepackage[dvipsnames]{xcolor}&#10;\begin{document}&#10;\color{white}&#10;\begin{eqnarray*}&#10;dS = nC_V {dT \over T}&#10;\end{eqnarray*}&#10;\end{document}"/>
  <p:tag name="IGUANATEXSIZE" val="16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4.7094"/>
  <p:tag name="ORIGINALWIDTH" val="2664.417"/>
  <p:tag name="LATEXADDIN" val="\documentclass{article}&#10;\usepackage{amsmath}&#10;\pagestyle{empty}&#10;\usepackage[dvipsnames]{xcolor}&#10;\begin{document}&#10;\color{white}&#10;\begin{eqnarray*}&#10;\Delta S_{DA} = {5\over 2} nR \int_{T_C}^{T_H} {dT \over T} = {5\over 2} nR \ln {T_H \over T_C} = {5\over 2} nR \ln 2&#10;\end{eqnarray*}&#10;\end{document}"/>
  <p:tag name="IGUANATEXSIZE" val="16"/>
  <p:tag name="IGUANATEXCURSOR" val="2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716.535"/>
  <p:tag name="LATEXADDIN" val="\documentclass{article}&#10;\usepackage{amsmath}&#10;\pagestyle{empty}&#10;\usepackage[dvipsnames]{xcolor}&#10;\begin{document}&#10;\color{white}&#10;\begin{eqnarray*}&#10;f_\text{\tiny approcach} =670 + 10 = 680 \;(Hz)&#10;\end{eqnarray*}&#10;\end{document}"/>
  <p:tag name="IGUANATEXSIZE" val="16"/>
  <p:tag name="IGUANATEXCURSOR" val="1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39.67"/>
  <p:tag name="LATEXADDIN" val="\documentclass{article}&#10;\usepackage{amsmath}&#10;\pagestyle{empty}&#10;\usepackage[dvipsnames]{xcolor}&#10;\begin{document}&#10;\color{white}&#10;\begin{eqnarray*}&#10;v = 5 \;(m/s)&#10;\end{eqnarray*}&#10;\end{document}"/>
  <p:tag name="IGUANATEXSIZE" val="16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892.3884"/>
  <p:tag name="LATEXADDIN" val="\documentclass{article}&#10;\usepackage{amsmath}&#10;\pagestyle{empty}&#10;\usepackage[dvipsnames]{xcolor}&#10;\begin{document}&#10;\color{white}&#10;\begin{eqnarray*}&#10; ={340 \over 340- v}\times 670&#10;\end{eqnarray*}&#10;\end{document}"/>
  <p:tag name="IGUANATEXSIZE" val="16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2.7184"/>
  <p:tag name="ORIGINALWIDTH" val="700.4124"/>
  <p:tag name="LATEXADDIN" val="\documentclass{article}&#10;\usepackage{amsmath}&#10;\pagestyle{empty}&#10;\usepackage[dvipsnames]{xcolor}&#10;\begin{document}&#10;\color{white}&#10;\begin{eqnarray*}&#10;U = {5\over 2} N k_B T&#10;\end{eqnarray*}&#10;\end{document}"/>
  <p:tag name="IGUANATEXSIZE" val="16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698.9126"/>
  <p:tag name="LATEXADDIN" val="\documentclass{article}&#10;\usepackage{amsmath}&#10;\pagestyle{empty}&#10;\usepackage[dvipsnames]{xcolor}&#10;\begin{document}&#10;\color{white}&#10;\begin{eqnarray*}&#10;{1\over 2} m \left( v_x^2 + v_y^2\right)&#10;\end{eqnarray*}&#10;\end{document}"/>
  <p:tag name="IGUANATEXSIZE" val="16"/>
  <p:tag name="IGUANATEXCURSOR" val="1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PPP_SEDUC_TXT_Board">
  <a:themeElements>
    <a:clrScheme name="">
      <a:dk1>
        <a:srgbClr val="B2B2B2"/>
      </a:dk1>
      <a:lt1>
        <a:srgbClr val="FFFFFF"/>
      </a:lt1>
      <a:dk2>
        <a:srgbClr val="B2B2B2"/>
      </a:dk2>
      <a:lt2>
        <a:srgbClr val="000000"/>
      </a:lt2>
      <a:accent1>
        <a:srgbClr val="BBE0E3"/>
      </a:accent1>
      <a:accent2>
        <a:srgbClr val="333399"/>
      </a:accent2>
      <a:accent3>
        <a:srgbClr val="D5D5D5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P_SEDUC_TXT_Bo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P_SEDUC_TXT_Bo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13">
        <a:dk1>
          <a:srgbClr val="000000"/>
        </a:dk1>
        <a:lt1>
          <a:srgbClr val="FFFFFF"/>
        </a:lt1>
        <a:dk2>
          <a:srgbClr val="660033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14">
        <a:dk1>
          <a:srgbClr val="000000"/>
        </a:dk1>
        <a:lt1>
          <a:srgbClr val="FFFFFF"/>
        </a:lt1>
        <a:dk2>
          <a:srgbClr val="8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15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16">
        <a:dk1>
          <a:srgbClr val="000000"/>
        </a:dk1>
        <a:lt1>
          <a:srgbClr val="B2B2B2"/>
        </a:lt1>
        <a:dk2>
          <a:srgbClr val="FFFFFF"/>
        </a:dk2>
        <a:lt2>
          <a:srgbClr val="B2B2B2"/>
        </a:lt2>
        <a:accent1>
          <a:srgbClr val="BBE0E3"/>
        </a:accent1>
        <a:accent2>
          <a:srgbClr val="333399"/>
        </a:accent2>
        <a:accent3>
          <a:srgbClr val="D5D5D5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PPP_SEDUC_TXT_Board</Template>
  <TotalTime>11355</TotalTime>
  <Words>267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squeaky chalk sound</vt:lpstr>
      <vt:lpstr>新細明體</vt:lpstr>
      <vt:lpstr>Arial</vt:lpstr>
      <vt:lpstr>Calibri</vt:lpstr>
      <vt:lpstr>PPP_SEDUC_TXT_Board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Nuwa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Physics B (II)</dc:title>
  <dc:creator>Kuo-An</dc:creator>
  <cp:lastModifiedBy>Kuo-An</cp:lastModifiedBy>
  <cp:revision>1976</cp:revision>
  <dcterms:created xsi:type="dcterms:W3CDTF">2011-02-18T04:00:19Z</dcterms:created>
  <dcterms:modified xsi:type="dcterms:W3CDTF">2019-01-09T02:53:14Z</dcterms:modified>
</cp:coreProperties>
</file>