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67" r:id="rId2"/>
    <p:sldId id="369" r:id="rId3"/>
    <p:sldId id="359" r:id="rId4"/>
    <p:sldId id="360" r:id="rId5"/>
    <p:sldId id="361" r:id="rId6"/>
    <p:sldId id="363" r:id="rId7"/>
    <p:sldId id="364" r:id="rId8"/>
    <p:sldId id="365" r:id="rId9"/>
    <p:sldId id="366" r:id="rId1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535"/>
    <a:srgbClr val="FFFFFF"/>
    <a:srgbClr val="B6C4C4"/>
    <a:srgbClr val="678D9A"/>
    <a:srgbClr val="83B08F"/>
    <a:srgbClr val="C6AD84"/>
    <a:srgbClr val="67879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59" autoAdjust="0"/>
    <p:restoredTop sz="94630" autoAdjust="0"/>
  </p:normalViewPr>
  <p:slideViewPr>
    <p:cSldViewPr snapToObjects="1">
      <p:cViewPr varScale="1">
        <p:scale>
          <a:sx n="74" d="100"/>
          <a:sy n="74" d="100"/>
        </p:scale>
        <p:origin x="1494" y="7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3FEC4C-C46A-4D47-A73B-EE4B75C0BF29}" type="datetimeFigureOut">
              <a:rPr lang="zh-TW" altLang="en-US" smtClean="0"/>
              <a:t>2018/10/23</a:t>
            </a:fld>
            <a:endParaRPr lang="zh-TW"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6BB13-120C-41E0-A81D-8A5AA3963F13}" type="slidenum">
              <a:rPr lang="zh-TW" altLang="en-US" smtClean="0"/>
              <a:t>‹#›</a:t>
            </a:fld>
            <a:endParaRPr lang="zh-TW" altLang="en-US"/>
          </a:p>
        </p:txBody>
      </p:sp>
    </p:spTree>
    <p:extLst>
      <p:ext uri="{BB962C8B-B14F-4D97-AF65-F5344CB8AC3E}">
        <p14:creationId xmlns:p14="http://schemas.microsoft.com/office/powerpoint/2010/main" val="3405190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176" name="Picture 104" descr="PPP_SEDUC_TLE_Board"/>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3074" name="Rectangle 2"/>
          <p:cNvSpPr>
            <a:spLocks noGrp="1" noChangeArrowheads="1"/>
          </p:cNvSpPr>
          <p:nvPr>
            <p:ph type="ctrTitle"/>
          </p:nvPr>
        </p:nvSpPr>
        <p:spPr>
          <a:xfrm>
            <a:off x="685800" y="2819400"/>
            <a:ext cx="7772400" cy="914400"/>
          </a:xfrm>
        </p:spPr>
        <p:txBody>
          <a:bodyPr/>
          <a:lstStyle>
            <a:lvl1pPr>
              <a:defRPr/>
            </a:lvl1pPr>
          </a:lstStyle>
          <a:p>
            <a:r>
              <a:rPr lang="zh-TW" altLang="en-US"/>
              <a:t>按一下以編輯母片標題樣式</a:t>
            </a:r>
          </a:p>
        </p:txBody>
      </p:sp>
      <p:sp>
        <p:nvSpPr>
          <p:cNvPr id="3075" name="Rectangle 3"/>
          <p:cNvSpPr>
            <a:spLocks noGrp="1" noChangeArrowheads="1"/>
          </p:cNvSpPr>
          <p:nvPr>
            <p:ph type="subTitle" idx="1"/>
          </p:nvPr>
        </p:nvSpPr>
        <p:spPr>
          <a:xfrm>
            <a:off x="685800" y="3886200"/>
            <a:ext cx="7772400" cy="685800"/>
          </a:xfrm>
        </p:spPr>
        <p:txBody>
          <a:bodyPr anchor="ctr"/>
          <a:lstStyle>
            <a:lvl1pPr marL="0" indent="0" algn="ctr">
              <a:buFontTx/>
              <a:buNone/>
              <a:defRPr sz="2400"/>
            </a:lvl1pPr>
          </a:lstStyle>
          <a:p>
            <a:r>
              <a:rPr lang="zh-TW" altLang="en-US"/>
              <a:t>按一下以編輯母片副標題樣式</a:t>
            </a:r>
          </a:p>
        </p:txBody>
      </p:sp>
      <p:sp>
        <p:nvSpPr>
          <p:cNvPr id="3117" name="Rectangle 45"/>
          <p:cNvSpPr>
            <a:spLocks noGrp="1" noChangeArrowheads="1"/>
          </p:cNvSpPr>
          <p:nvPr>
            <p:ph type="dt" sz="half" idx="2"/>
          </p:nvPr>
        </p:nvSpPr>
        <p:spPr/>
        <p:txBody>
          <a:bodyPr/>
          <a:lstStyle>
            <a:lvl1pPr>
              <a:defRPr/>
            </a:lvl1pPr>
          </a:lstStyle>
          <a:p>
            <a:endParaRPr lang="en-US" altLang="zh-TW"/>
          </a:p>
        </p:txBody>
      </p:sp>
      <p:sp>
        <p:nvSpPr>
          <p:cNvPr id="3118" name="Rectangle 46"/>
          <p:cNvSpPr>
            <a:spLocks noGrp="1" noChangeArrowheads="1"/>
          </p:cNvSpPr>
          <p:nvPr>
            <p:ph type="ftr" sz="quarter" idx="3"/>
          </p:nvPr>
        </p:nvSpPr>
        <p:spPr/>
        <p:txBody>
          <a:bodyPr/>
          <a:lstStyle>
            <a:lvl1pPr>
              <a:defRPr/>
            </a:lvl1pPr>
          </a:lstStyle>
          <a:p>
            <a:endParaRPr lang="en-US" altLang="zh-TW"/>
          </a:p>
        </p:txBody>
      </p:sp>
      <p:sp>
        <p:nvSpPr>
          <p:cNvPr id="3119" name="Rectangle 47"/>
          <p:cNvSpPr>
            <a:spLocks noGrp="1" noChangeArrowheads="1"/>
          </p:cNvSpPr>
          <p:nvPr>
            <p:ph type="sldNum" sz="quarter" idx="4"/>
          </p:nvPr>
        </p:nvSpPr>
        <p:spPr/>
        <p:txBody>
          <a:bodyPr/>
          <a:lstStyle>
            <a:lvl1pPr>
              <a:defRPr/>
            </a:lvl1pPr>
          </a:lstStyle>
          <a:p>
            <a:fld id="{8AF2170E-61B7-4835-8119-433CC635074F}" type="slidenum">
              <a:rPr lang="zh-TW" altLang="en-US"/>
              <a:pPr/>
              <a:t>‹#›</a:t>
            </a:fld>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Footer Placeholder 4"/>
          <p:cNvSpPr>
            <a:spLocks noGrp="1"/>
          </p:cNvSpPr>
          <p:nvPr>
            <p:ph type="ftr" sz="quarter" idx="11"/>
          </p:nvPr>
        </p:nvSpPr>
        <p:spPr/>
        <p:txBody>
          <a:bodyPr/>
          <a:lstStyle>
            <a:lvl1pPr>
              <a:defRPr/>
            </a:lvl1pPr>
          </a:lstStyle>
          <a:p>
            <a:endParaRPr lang="en-US" altLang="zh-TW"/>
          </a:p>
        </p:txBody>
      </p:sp>
      <p:sp>
        <p:nvSpPr>
          <p:cNvPr id="6" name="Slide Number Placeholder 5"/>
          <p:cNvSpPr>
            <a:spLocks noGrp="1"/>
          </p:cNvSpPr>
          <p:nvPr>
            <p:ph type="sldNum" sz="quarter" idx="12"/>
          </p:nvPr>
        </p:nvSpPr>
        <p:spPr/>
        <p:txBody>
          <a:bodyPr/>
          <a:lstStyle>
            <a:lvl1pPr>
              <a:defRPr/>
            </a:lvl1pPr>
          </a:lstStyle>
          <a:p>
            <a:fld id="{31D3F60B-E627-42F9-B3F3-885A807AA767}" type="slidenum">
              <a:rPr lang="zh-TW" altLang="en-US"/>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1000" y="2286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3050" y="2286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Footer Placeholder 4"/>
          <p:cNvSpPr>
            <a:spLocks noGrp="1"/>
          </p:cNvSpPr>
          <p:nvPr>
            <p:ph type="ftr" sz="quarter" idx="11"/>
          </p:nvPr>
        </p:nvSpPr>
        <p:spPr/>
        <p:txBody>
          <a:bodyPr/>
          <a:lstStyle>
            <a:lvl1pPr>
              <a:defRPr/>
            </a:lvl1pPr>
          </a:lstStyle>
          <a:p>
            <a:endParaRPr lang="en-US" altLang="zh-TW"/>
          </a:p>
        </p:txBody>
      </p:sp>
      <p:sp>
        <p:nvSpPr>
          <p:cNvPr id="6" name="Slide Number Placeholder 5"/>
          <p:cNvSpPr>
            <a:spLocks noGrp="1"/>
          </p:cNvSpPr>
          <p:nvPr>
            <p:ph type="sldNum" sz="quarter" idx="12"/>
          </p:nvPr>
        </p:nvSpPr>
        <p:spPr/>
        <p:txBody>
          <a:bodyPr/>
          <a:lstStyle>
            <a:lvl1pPr>
              <a:defRPr/>
            </a:lvl1pPr>
          </a:lstStyle>
          <a:p>
            <a:fld id="{367FE9D3-EF22-4856-8B0C-84B38016F485}" type="slidenum">
              <a:rPr lang="zh-TW" altLang="en-US"/>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Footer Placeholder 4"/>
          <p:cNvSpPr>
            <a:spLocks noGrp="1"/>
          </p:cNvSpPr>
          <p:nvPr>
            <p:ph type="ftr" sz="quarter" idx="11"/>
          </p:nvPr>
        </p:nvSpPr>
        <p:spPr/>
        <p:txBody>
          <a:bodyPr/>
          <a:lstStyle>
            <a:lvl1pPr>
              <a:defRPr/>
            </a:lvl1pPr>
          </a:lstStyle>
          <a:p>
            <a:endParaRPr lang="en-US" altLang="zh-TW"/>
          </a:p>
        </p:txBody>
      </p:sp>
      <p:sp>
        <p:nvSpPr>
          <p:cNvPr id="6" name="Slide Number Placeholder 5"/>
          <p:cNvSpPr>
            <a:spLocks noGrp="1"/>
          </p:cNvSpPr>
          <p:nvPr>
            <p:ph type="sldNum" sz="quarter" idx="12"/>
          </p:nvPr>
        </p:nvSpPr>
        <p:spPr/>
        <p:txBody>
          <a:bodyPr/>
          <a:lstStyle>
            <a:lvl1pPr>
              <a:defRPr/>
            </a:lvl1pPr>
          </a:lstStyle>
          <a:p>
            <a:fld id="{0BEA3F1A-6BBD-4A4A-91E4-32FCF32D5599}" type="slidenum">
              <a:rPr lang="zh-TW" altLang="en-US"/>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Footer Placeholder 4"/>
          <p:cNvSpPr>
            <a:spLocks noGrp="1"/>
          </p:cNvSpPr>
          <p:nvPr>
            <p:ph type="ftr" sz="quarter" idx="11"/>
          </p:nvPr>
        </p:nvSpPr>
        <p:spPr/>
        <p:txBody>
          <a:bodyPr/>
          <a:lstStyle>
            <a:lvl1pPr>
              <a:defRPr/>
            </a:lvl1pPr>
          </a:lstStyle>
          <a:p>
            <a:endParaRPr lang="en-US" altLang="zh-TW"/>
          </a:p>
        </p:txBody>
      </p:sp>
      <p:sp>
        <p:nvSpPr>
          <p:cNvPr id="6" name="Slide Number Placeholder 5"/>
          <p:cNvSpPr>
            <a:spLocks noGrp="1"/>
          </p:cNvSpPr>
          <p:nvPr>
            <p:ph type="sldNum" sz="quarter" idx="12"/>
          </p:nvPr>
        </p:nvSpPr>
        <p:spPr/>
        <p:txBody>
          <a:bodyPr/>
          <a:lstStyle>
            <a:lvl1pPr>
              <a:defRPr/>
            </a:lvl1pPr>
          </a:lstStyle>
          <a:p>
            <a:fld id="{FAD4E26C-2536-40CB-9DA5-4DB496A47603}" type="slidenum">
              <a:rPr lang="zh-TW" altLang="en-US"/>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240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zh-TW"/>
          </a:p>
        </p:txBody>
      </p:sp>
      <p:sp>
        <p:nvSpPr>
          <p:cNvPr id="6" name="Footer Placeholder 5"/>
          <p:cNvSpPr>
            <a:spLocks noGrp="1"/>
          </p:cNvSpPr>
          <p:nvPr>
            <p:ph type="ftr" sz="quarter" idx="11"/>
          </p:nvPr>
        </p:nvSpPr>
        <p:spPr/>
        <p:txBody>
          <a:bodyPr/>
          <a:lstStyle>
            <a:lvl1pPr>
              <a:defRPr/>
            </a:lvl1pPr>
          </a:lstStyle>
          <a:p>
            <a:endParaRPr lang="en-US" altLang="zh-TW"/>
          </a:p>
        </p:txBody>
      </p:sp>
      <p:sp>
        <p:nvSpPr>
          <p:cNvPr id="7" name="Slide Number Placeholder 6"/>
          <p:cNvSpPr>
            <a:spLocks noGrp="1"/>
          </p:cNvSpPr>
          <p:nvPr>
            <p:ph type="sldNum" sz="quarter" idx="12"/>
          </p:nvPr>
        </p:nvSpPr>
        <p:spPr/>
        <p:txBody>
          <a:bodyPr/>
          <a:lstStyle>
            <a:lvl1pPr>
              <a:defRPr/>
            </a:lvl1pPr>
          </a:lstStyle>
          <a:p>
            <a:fld id="{EE2EA9C0-1C3C-4525-B3E5-3E496B11C55A}" type="slidenum">
              <a:rPr lang="zh-TW" altLang="en-US"/>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zh-TW"/>
          </a:p>
        </p:txBody>
      </p:sp>
      <p:sp>
        <p:nvSpPr>
          <p:cNvPr id="8" name="Footer Placeholder 7"/>
          <p:cNvSpPr>
            <a:spLocks noGrp="1"/>
          </p:cNvSpPr>
          <p:nvPr>
            <p:ph type="ftr" sz="quarter" idx="11"/>
          </p:nvPr>
        </p:nvSpPr>
        <p:spPr/>
        <p:txBody>
          <a:bodyPr/>
          <a:lstStyle>
            <a:lvl1pPr>
              <a:defRPr/>
            </a:lvl1pPr>
          </a:lstStyle>
          <a:p>
            <a:endParaRPr lang="en-US" altLang="zh-TW"/>
          </a:p>
        </p:txBody>
      </p:sp>
      <p:sp>
        <p:nvSpPr>
          <p:cNvPr id="9" name="Slide Number Placeholder 8"/>
          <p:cNvSpPr>
            <a:spLocks noGrp="1"/>
          </p:cNvSpPr>
          <p:nvPr>
            <p:ph type="sldNum" sz="quarter" idx="12"/>
          </p:nvPr>
        </p:nvSpPr>
        <p:spPr/>
        <p:txBody>
          <a:bodyPr/>
          <a:lstStyle>
            <a:lvl1pPr>
              <a:defRPr/>
            </a:lvl1pPr>
          </a:lstStyle>
          <a:p>
            <a:fld id="{1C3EE6DB-1124-4EFC-88D1-83648D139D3B}" type="slidenum">
              <a:rPr lang="zh-TW" altLang="en-US"/>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zh-TW"/>
          </a:p>
        </p:txBody>
      </p:sp>
      <p:sp>
        <p:nvSpPr>
          <p:cNvPr id="4" name="Footer Placeholder 3"/>
          <p:cNvSpPr>
            <a:spLocks noGrp="1"/>
          </p:cNvSpPr>
          <p:nvPr>
            <p:ph type="ftr" sz="quarter" idx="11"/>
          </p:nvPr>
        </p:nvSpPr>
        <p:spPr/>
        <p:txBody>
          <a:bodyPr/>
          <a:lstStyle>
            <a:lvl1pPr>
              <a:defRPr/>
            </a:lvl1pPr>
          </a:lstStyle>
          <a:p>
            <a:endParaRPr lang="en-US" altLang="zh-TW"/>
          </a:p>
        </p:txBody>
      </p:sp>
      <p:sp>
        <p:nvSpPr>
          <p:cNvPr id="5" name="Slide Number Placeholder 4"/>
          <p:cNvSpPr>
            <a:spLocks noGrp="1"/>
          </p:cNvSpPr>
          <p:nvPr>
            <p:ph type="sldNum" sz="quarter" idx="12"/>
          </p:nvPr>
        </p:nvSpPr>
        <p:spPr/>
        <p:txBody>
          <a:bodyPr/>
          <a:lstStyle>
            <a:lvl1pPr>
              <a:defRPr/>
            </a:lvl1pPr>
          </a:lstStyle>
          <a:p>
            <a:fld id="{C3A01D6B-6403-430A-944E-2842C501E390}" type="slidenum">
              <a:rPr lang="zh-TW" altLang="en-US"/>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TW"/>
          </a:p>
        </p:txBody>
      </p:sp>
      <p:sp>
        <p:nvSpPr>
          <p:cNvPr id="3" name="Footer Placeholder 2"/>
          <p:cNvSpPr>
            <a:spLocks noGrp="1"/>
          </p:cNvSpPr>
          <p:nvPr>
            <p:ph type="ftr" sz="quarter" idx="11"/>
          </p:nvPr>
        </p:nvSpPr>
        <p:spPr/>
        <p:txBody>
          <a:bodyPr/>
          <a:lstStyle>
            <a:lvl1pPr>
              <a:defRPr/>
            </a:lvl1pPr>
          </a:lstStyle>
          <a:p>
            <a:endParaRPr lang="en-US" altLang="zh-TW"/>
          </a:p>
        </p:txBody>
      </p:sp>
      <p:sp>
        <p:nvSpPr>
          <p:cNvPr id="4" name="Slide Number Placeholder 3"/>
          <p:cNvSpPr>
            <a:spLocks noGrp="1"/>
          </p:cNvSpPr>
          <p:nvPr>
            <p:ph type="sldNum" sz="quarter" idx="12"/>
          </p:nvPr>
        </p:nvSpPr>
        <p:spPr/>
        <p:txBody>
          <a:bodyPr/>
          <a:lstStyle>
            <a:lvl1pPr>
              <a:defRPr/>
            </a:lvl1pPr>
          </a:lstStyle>
          <a:p>
            <a:fld id="{1DBE53CB-F416-4160-B253-3692C10FD0A1}" type="slidenum">
              <a:rPr lang="zh-TW" altLang="en-US"/>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TW"/>
          </a:p>
        </p:txBody>
      </p:sp>
      <p:sp>
        <p:nvSpPr>
          <p:cNvPr id="6" name="Footer Placeholder 5"/>
          <p:cNvSpPr>
            <a:spLocks noGrp="1"/>
          </p:cNvSpPr>
          <p:nvPr>
            <p:ph type="ftr" sz="quarter" idx="11"/>
          </p:nvPr>
        </p:nvSpPr>
        <p:spPr/>
        <p:txBody>
          <a:bodyPr/>
          <a:lstStyle>
            <a:lvl1pPr>
              <a:defRPr/>
            </a:lvl1pPr>
          </a:lstStyle>
          <a:p>
            <a:endParaRPr lang="en-US" altLang="zh-TW"/>
          </a:p>
        </p:txBody>
      </p:sp>
      <p:sp>
        <p:nvSpPr>
          <p:cNvPr id="7" name="Slide Number Placeholder 6"/>
          <p:cNvSpPr>
            <a:spLocks noGrp="1"/>
          </p:cNvSpPr>
          <p:nvPr>
            <p:ph type="sldNum" sz="quarter" idx="12"/>
          </p:nvPr>
        </p:nvSpPr>
        <p:spPr/>
        <p:txBody>
          <a:bodyPr/>
          <a:lstStyle>
            <a:lvl1pPr>
              <a:defRPr/>
            </a:lvl1pPr>
          </a:lstStyle>
          <a:p>
            <a:fld id="{B080CA6D-8A4D-4730-B9BD-8156AE0F5900}" type="slidenum">
              <a:rPr lang="zh-TW" altLang="en-US"/>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TW"/>
          </a:p>
        </p:txBody>
      </p:sp>
      <p:sp>
        <p:nvSpPr>
          <p:cNvPr id="6" name="Footer Placeholder 5"/>
          <p:cNvSpPr>
            <a:spLocks noGrp="1"/>
          </p:cNvSpPr>
          <p:nvPr>
            <p:ph type="ftr" sz="quarter" idx="11"/>
          </p:nvPr>
        </p:nvSpPr>
        <p:spPr/>
        <p:txBody>
          <a:bodyPr/>
          <a:lstStyle>
            <a:lvl1pPr>
              <a:defRPr/>
            </a:lvl1pPr>
          </a:lstStyle>
          <a:p>
            <a:endParaRPr lang="en-US" altLang="zh-TW"/>
          </a:p>
        </p:txBody>
      </p:sp>
      <p:sp>
        <p:nvSpPr>
          <p:cNvPr id="7" name="Slide Number Placeholder 6"/>
          <p:cNvSpPr>
            <a:spLocks noGrp="1"/>
          </p:cNvSpPr>
          <p:nvPr>
            <p:ph type="sldNum" sz="quarter" idx="12"/>
          </p:nvPr>
        </p:nvSpPr>
        <p:spPr/>
        <p:txBody>
          <a:bodyPr/>
          <a:lstStyle>
            <a:lvl1pPr>
              <a:defRPr/>
            </a:lvl1pPr>
          </a:lstStyle>
          <a:p>
            <a:fld id="{0E75F04A-C4F9-4754-A467-C0D16B10F6EE}" type="slidenum">
              <a:rPr lang="zh-TW" altLang="en-US"/>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DDDDD"/>
        </a:solidFill>
        <a:effectLst/>
      </p:bgPr>
    </p:bg>
    <p:spTree>
      <p:nvGrpSpPr>
        <p:cNvPr id="1" name=""/>
        <p:cNvGrpSpPr/>
        <p:nvPr/>
      </p:nvGrpSpPr>
      <p:grpSpPr>
        <a:xfrm>
          <a:off x="0" y="0"/>
          <a:ext cx="0" cy="0"/>
          <a:chOff x="0" y="0"/>
          <a:chExt cx="0" cy="0"/>
        </a:xfrm>
      </p:grpSpPr>
      <p:pic>
        <p:nvPicPr>
          <p:cNvPr id="1219" name="Picture 195" descr="PPP_SEDUC_TXT_Board"/>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026" name="Rectangle 2"/>
          <p:cNvSpPr>
            <a:spLocks noGrp="1" noChangeArrowheads="1"/>
          </p:cNvSpPr>
          <p:nvPr>
            <p:ph type="title"/>
          </p:nvPr>
        </p:nvSpPr>
        <p:spPr bwMode="auto">
          <a:xfrm>
            <a:off x="273050" y="228600"/>
            <a:ext cx="8610600" cy="1111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Rectangle 3"/>
          <p:cNvSpPr>
            <a:spLocks noGrp="1" noChangeArrowheads="1"/>
          </p:cNvSpPr>
          <p:nvPr>
            <p:ph type="body" idx="1"/>
          </p:nvPr>
        </p:nvSpPr>
        <p:spPr bwMode="auto">
          <a:xfrm>
            <a:off x="457200" y="1524000"/>
            <a:ext cx="8229600" cy="48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214" name="Rectangle 190"/>
          <p:cNvSpPr>
            <a:spLocks noGrp="1" noChangeArrowheads="1"/>
          </p:cNvSpPr>
          <p:nvPr>
            <p:ph type="dt" sz="half" idx="2"/>
          </p:nvPr>
        </p:nvSpPr>
        <p:spPr bwMode="auto">
          <a:xfrm>
            <a:off x="228600" y="6629400"/>
            <a:ext cx="2133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aseline="-25000">
                <a:solidFill>
                  <a:srgbClr val="FFFFFF"/>
                </a:solidFill>
                <a:ea typeface="新細明體" pitchFamily="18" charset="-120"/>
              </a:defRPr>
            </a:lvl1pPr>
          </a:lstStyle>
          <a:p>
            <a:endParaRPr lang="en-US" altLang="zh-TW"/>
          </a:p>
        </p:txBody>
      </p:sp>
      <p:sp>
        <p:nvSpPr>
          <p:cNvPr id="1215" name="Rectangle 191"/>
          <p:cNvSpPr>
            <a:spLocks noGrp="1" noChangeArrowheads="1"/>
          </p:cNvSpPr>
          <p:nvPr>
            <p:ph type="ftr" sz="quarter" idx="3"/>
          </p:nvPr>
        </p:nvSpPr>
        <p:spPr bwMode="auto">
          <a:xfrm>
            <a:off x="3124200" y="66294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25000">
                <a:solidFill>
                  <a:srgbClr val="FFFFFF"/>
                </a:solidFill>
                <a:ea typeface="新細明體" pitchFamily="18" charset="-120"/>
              </a:defRPr>
            </a:lvl1pPr>
          </a:lstStyle>
          <a:p>
            <a:endParaRPr lang="en-US" altLang="zh-TW"/>
          </a:p>
        </p:txBody>
      </p:sp>
      <p:sp>
        <p:nvSpPr>
          <p:cNvPr id="1216" name="Rectangle 192"/>
          <p:cNvSpPr>
            <a:spLocks noGrp="1" noChangeArrowheads="1"/>
          </p:cNvSpPr>
          <p:nvPr>
            <p:ph type="sldNum" sz="quarter" idx="4"/>
          </p:nvPr>
        </p:nvSpPr>
        <p:spPr bwMode="auto">
          <a:xfrm>
            <a:off x="6764338" y="6629400"/>
            <a:ext cx="2133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aseline="-25000">
                <a:solidFill>
                  <a:srgbClr val="FFFFFF"/>
                </a:solidFill>
                <a:ea typeface="新細明體" pitchFamily="18" charset="-120"/>
              </a:defRPr>
            </a:lvl1pPr>
          </a:lstStyle>
          <a:p>
            <a:fld id="{7ABC88F7-9EA5-4C3A-BF93-EF5B32551F55}" type="slidenum">
              <a:rPr lang="zh-TW" altLang="en-US"/>
              <a:pPr/>
              <a:t>‹#›</a:t>
            </a:fld>
            <a:endParaRPr lang="en-US" altLang="zh-TW"/>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fontAlgn="base">
        <a:spcBef>
          <a:spcPct val="0"/>
        </a:spcBef>
        <a:spcAft>
          <a:spcPct val="0"/>
        </a:spcAft>
        <a:defRPr sz="3000" b="1">
          <a:solidFill>
            <a:srgbClr val="FFFFFF"/>
          </a:solidFill>
          <a:latin typeface="+mj-lt"/>
          <a:ea typeface="+mj-ea"/>
          <a:cs typeface="+mj-cs"/>
        </a:defRPr>
      </a:lvl1pPr>
      <a:lvl2pPr algn="ctr" rtl="0" fontAlgn="base">
        <a:spcBef>
          <a:spcPct val="0"/>
        </a:spcBef>
        <a:spcAft>
          <a:spcPct val="0"/>
        </a:spcAft>
        <a:defRPr sz="3000" b="1">
          <a:solidFill>
            <a:srgbClr val="FFFFFF"/>
          </a:solidFill>
          <a:latin typeface="Arial" charset="0"/>
        </a:defRPr>
      </a:lvl2pPr>
      <a:lvl3pPr algn="ctr" rtl="0" fontAlgn="base">
        <a:spcBef>
          <a:spcPct val="0"/>
        </a:spcBef>
        <a:spcAft>
          <a:spcPct val="0"/>
        </a:spcAft>
        <a:defRPr sz="3000" b="1">
          <a:solidFill>
            <a:srgbClr val="FFFFFF"/>
          </a:solidFill>
          <a:latin typeface="Arial" charset="0"/>
        </a:defRPr>
      </a:lvl3pPr>
      <a:lvl4pPr algn="ctr" rtl="0" fontAlgn="base">
        <a:spcBef>
          <a:spcPct val="0"/>
        </a:spcBef>
        <a:spcAft>
          <a:spcPct val="0"/>
        </a:spcAft>
        <a:defRPr sz="3000" b="1">
          <a:solidFill>
            <a:srgbClr val="FFFFFF"/>
          </a:solidFill>
          <a:latin typeface="Arial" charset="0"/>
        </a:defRPr>
      </a:lvl4pPr>
      <a:lvl5pPr algn="ctr" rtl="0" fontAlgn="base">
        <a:spcBef>
          <a:spcPct val="0"/>
        </a:spcBef>
        <a:spcAft>
          <a:spcPct val="0"/>
        </a:spcAft>
        <a:defRPr sz="3000" b="1">
          <a:solidFill>
            <a:srgbClr val="FFFFFF"/>
          </a:solidFill>
          <a:latin typeface="Arial" charset="0"/>
        </a:defRPr>
      </a:lvl5pPr>
      <a:lvl6pPr marL="457200" algn="ctr" rtl="0" fontAlgn="base">
        <a:spcBef>
          <a:spcPct val="0"/>
        </a:spcBef>
        <a:spcAft>
          <a:spcPct val="0"/>
        </a:spcAft>
        <a:defRPr sz="3000" b="1">
          <a:solidFill>
            <a:srgbClr val="FFFFFF"/>
          </a:solidFill>
          <a:latin typeface="Arial" charset="0"/>
        </a:defRPr>
      </a:lvl6pPr>
      <a:lvl7pPr marL="914400" algn="ctr" rtl="0" fontAlgn="base">
        <a:spcBef>
          <a:spcPct val="0"/>
        </a:spcBef>
        <a:spcAft>
          <a:spcPct val="0"/>
        </a:spcAft>
        <a:defRPr sz="3000" b="1">
          <a:solidFill>
            <a:srgbClr val="FFFFFF"/>
          </a:solidFill>
          <a:latin typeface="Arial" charset="0"/>
        </a:defRPr>
      </a:lvl7pPr>
      <a:lvl8pPr marL="1371600" algn="ctr" rtl="0" fontAlgn="base">
        <a:spcBef>
          <a:spcPct val="0"/>
        </a:spcBef>
        <a:spcAft>
          <a:spcPct val="0"/>
        </a:spcAft>
        <a:defRPr sz="3000" b="1">
          <a:solidFill>
            <a:srgbClr val="FFFFFF"/>
          </a:solidFill>
          <a:latin typeface="Arial" charset="0"/>
        </a:defRPr>
      </a:lvl8pPr>
      <a:lvl9pPr marL="1828800" algn="ctr" rtl="0" fontAlgn="base">
        <a:spcBef>
          <a:spcPct val="0"/>
        </a:spcBef>
        <a:spcAft>
          <a:spcPct val="0"/>
        </a:spcAft>
        <a:defRPr sz="3000" b="1">
          <a:solidFill>
            <a:srgbClr val="FFFFFF"/>
          </a:solidFill>
          <a:latin typeface="Arial" charset="0"/>
        </a:defRPr>
      </a:lvl9pPr>
    </p:titleStyle>
    <p:bodyStyle>
      <a:lvl1pPr marL="342900" indent="-342900" algn="l" rtl="0" fontAlgn="base">
        <a:spcBef>
          <a:spcPct val="20000"/>
        </a:spcBef>
        <a:spcAft>
          <a:spcPct val="0"/>
        </a:spcAft>
        <a:buChar char="•"/>
        <a:defRPr sz="2000">
          <a:solidFill>
            <a:srgbClr val="FFFFFF"/>
          </a:solidFill>
          <a:latin typeface="+mn-lt"/>
          <a:ea typeface="+mn-ea"/>
          <a:cs typeface="+mn-cs"/>
        </a:defRPr>
      </a:lvl1pPr>
      <a:lvl2pPr marL="742950" indent="-285750" algn="l" rtl="0" fontAlgn="base">
        <a:spcBef>
          <a:spcPct val="20000"/>
        </a:spcBef>
        <a:spcAft>
          <a:spcPct val="0"/>
        </a:spcAft>
        <a:buChar char="–"/>
        <a:defRPr>
          <a:solidFill>
            <a:srgbClr val="FFFFFF"/>
          </a:solidFill>
          <a:latin typeface="+mn-lt"/>
        </a:defRPr>
      </a:lvl2pPr>
      <a:lvl3pPr marL="1143000" indent="-228600" algn="l" rtl="0" fontAlgn="base">
        <a:spcBef>
          <a:spcPct val="20000"/>
        </a:spcBef>
        <a:spcAft>
          <a:spcPct val="0"/>
        </a:spcAft>
        <a:buChar char="•"/>
        <a:defRPr sz="1600">
          <a:solidFill>
            <a:srgbClr val="FFFFFF"/>
          </a:solidFill>
          <a:latin typeface="+mn-lt"/>
        </a:defRPr>
      </a:lvl3pPr>
      <a:lvl4pPr marL="1600200" indent="-228600" algn="l" rtl="0" fontAlgn="base">
        <a:spcBef>
          <a:spcPct val="20000"/>
        </a:spcBef>
        <a:spcAft>
          <a:spcPct val="0"/>
        </a:spcAft>
        <a:buChar char="–"/>
        <a:defRPr sz="1400">
          <a:solidFill>
            <a:srgbClr val="FFFFFF"/>
          </a:solidFill>
          <a:latin typeface="+mn-lt"/>
        </a:defRPr>
      </a:lvl4pPr>
      <a:lvl5pPr marL="2057400" indent="-228600" algn="l" rtl="0" fontAlgn="base">
        <a:spcBef>
          <a:spcPct val="20000"/>
        </a:spcBef>
        <a:spcAft>
          <a:spcPct val="0"/>
        </a:spcAft>
        <a:buChar char="»"/>
        <a:defRPr sz="1400">
          <a:solidFill>
            <a:srgbClr val="FFFFFF"/>
          </a:solidFill>
          <a:latin typeface="+mn-lt"/>
        </a:defRPr>
      </a:lvl5pPr>
      <a:lvl6pPr marL="2514600" indent="-228600" algn="l" rtl="0" fontAlgn="base">
        <a:spcBef>
          <a:spcPct val="20000"/>
        </a:spcBef>
        <a:spcAft>
          <a:spcPct val="0"/>
        </a:spcAft>
        <a:buChar char="»"/>
        <a:defRPr sz="1400">
          <a:solidFill>
            <a:srgbClr val="FFFFFF"/>
          </a:solidFill>
          <a:latin typeface="+mn-lt"/>
        </a:defRPr>
      </a:lvl6pPr>
      <a:lvl7pPr marL="2971800" indent="-228600" algn="l" rtl="0" fontAlgn="base">
        <a:spcBef>
          <a:spcPct val="20000"/>
        </a:spcBef>
        <a:spcAft>
          <a:spcPct val="0"/>
        </a:spcAft>
        <a:buChar char="»"/>
        <a:defRPr sz="1400">
          <a:solidFill>
            <a:srgbClr val="FFFFFF"/>
          </a:solidFill>
          <a:latin typeface="+mn-lt"/>
        </a:defRPr>
      </a:lvl7pPr>
      <a:lvl8pPr marL="3429000" indent="-228600" algn="l" rtl="0" fontAlgn="base">
        <a:spcBef>
          <a:spcPct val="20000"/>
        </a:spcBef>
        <a:spcAft>
          <a:spcPct val="0"/>
        </a:spcAft>
        <a:buChar char="»"/>
        <a:defRPr sz="1400">
          <a:solidFill>
            <a:srgbClr val="FFFFFF"/>
          </a:solidFill>
          <a:latin typeface="+mn-lt"/>
        </a:defRPr>
      </a:lvl8pPr>
      <a:lvl9pPr marL="3886200" indent="-228600" algn="l" rtl="0" fontAlgn="base">
        <a:spcBef>
          <a:spcPct val="20000"/>
        </a:spcBef>
        <a:spcAft>
          <a:spcPct val="0"/>
        </a:spcAft>
        <a:buChar char="»"/>
        <a:defRPr sz="1400">
          <a:solidFill>
            <a:srgbClr val="FFFF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6.png"/><Relationship Id="rId18" Type="http://schemas.openxmlformats.org/officeDocument/2006/relationships/image" Target="../media/image11.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5.png"/><Relationship Id="rId17" Type="http://schemas.openxmlformats.org/officeDocument/2006/relationships/image" Target="../media/image10.png"/><Relationship Id="rId2" Type="http://schemas.openxmlformats.org/officeDocument/2006/relationships/tags" Target="../tags/tag2.xml"/><Relationship Id="rId16" Type="http://schemas.openxmlformats.org/officeDocument/2006/relationships/image" Target="../media/image9.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4.png"/><Relationship Id="rId5" Type="http://schemas.openxmlformats.org/officeDocument/2006/relationships/tags" Target="../tags/tag5.xml"/><Relationship Id="rId1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tags" Target="../tags/tag4.xml"/><Relationship Id="rId9" Type="http://schemas.openxmlformats.org/officeDocument/2006/relationships/slideLayout" Target="../slideLayouts/slideLayout7.xml"/><Relationship Id="rId1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image" Target="../media/image6.png"/><Relationship Id="rId18" Type="http://schemas.openxmlformats.org/officeDocument/2006/relationships/image" Target="../media/image11.png"/><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5.png"/><Relationship Id="rId17" Type="http://schemas.openxmlformats.org/officeDocument/2006/relationships/image" Target="../media/image10.png"/><Relationship Id="rId2" Type="http://schemas.openxmlformats.org/officeDocument/2006/relationships/tags" Target="../tags/tag10.xml"/><Relationship Id="rId16" Type="http://schemas.openxmlformats.org/officeDocument/2006/relationships/image" Target="../media/image9.png"/><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image" Target="../media/image4.png"/><Relationship Id="rId5" Type="http://schemas.openxmlformats.org/officeDocument/2006/relationships/tags" Target="../tags/tag13.xml"/><Relationship Id="rId15" Type="http://schemas.openxmlformats.org/officeDocument/2006/relationships/image" Target="../media/image8.png"/><Relationship Id="rId10" Type="http://schemas.openxmlformats.org/officeDocument/2006/relationships/image" Target="../media/image3.png"/><Relationship Id="rId19" Type="http://schemas.openxmlformats.org/officeDocument/2006/relationships/image" Target="../media/image12.emf"/><Relationship Id="rId4" Type="http://schemas.openxmlformats.org/officeDocument/2006/relationships/tags" Target="../tags/tag12.xml"/><Relationship Id="rId9" Type="http://schemas.openxmlformats.org/officeDocument/2006/relationships/slideLayout" Target="../slideLayouts/slideLayout7.xml"/><Relationship Id="rId1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tags" Target="../tags/tag19.xml"/><Relationship Id="rId21" Type="http://schemas.openxmlformats.org/officeDocument/2006/relationships/image" Target="../media/image21.png"/><Relationship Id="rId7" Type="http://schemas.openxmlformats.org/officeDocument/2006/relationships/tags" Target="../tags/tag23.xml"/><Relationship Id="rId12" Type="http://schemas.openxmlformats.org/officeDocument/2006/relationships/slideLayout" Target="../slideLayouts/slideLayout7.xml"/><Relationship Id="rId17" Type="http://schemas.openxmlformats.org/officeDocument/2006/relationships/image" Target="../media/image17.png"/><Relationship Id="rId2" Type="http://schemas.openxmlformats.org/officeDocument/2006/relationships/tags" Target="../tags/tag18.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5" Type="http://schemas.openxmlformats.org/officeDocument/2006/relationships/tags" Target="../tags/tag21.xml"/><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tags" Target="../tags/tag26.xml"/><Relationship Id="rId19" Type="http://schemas.openxmlformats.org/officeDocument/2006/relationships/image" Target="../media/image19.png"/><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image" Target="../media/image14.png"/><Relationship Id="rId22" Type="http://schemas.openxmlformats.org/officeDocument/2006/relationships/image" Target="../media/image22.png"/></Relationships>
</file>

<file path=ppt/slides/_rels/slide4.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18" Type="http://schemas.openxmlformats.org/officeDocument/2006/relationships/image" Target="../media/image25.png"/><Relationship Id="rId26" Type="http://schemas.openxmlformats.org/officeDocument/2006/relationships/image" Target="../media/image33.png"/><Relationship Id="rId3" Type="http://schemas.openxmlformats.org/officeDocument/2006/relationships/tags" Target="../tags/tag30.xml"/><Relationship Id="rId21" Type="http://schemas.openxmlformats.org/officeDocument/2006/relationships/image" Target="../media/image28.png"/><Relationship Id="rId7" Type="http://schemas.openxmlformats.org/officeDocument/2006/relationships/tags" Target="../tags/tag34.xml"/><Relationship Id="rId12" Type="http://schemas.openxmlformats.org/officeDocument/2006/relationships/tags" Target="../tags/tag39.xml"/><Relationship Id="rId17" Type="http://schemas.openxmlformats.org/officeDocument/2006/relationships/image" Target="../media/image24.png"/><Relationship Id="rId25" Type="http://schemas.openxmlformats.org/officeDocument/2006/relationships/image" Target="../media/image32.png"/><Relationship Id="rId2" Type="http://schemas.openxmlformats.org/officeDocument/2006/relationships/tags" Target="../tags/tag29.xml"/><Relationship Id="rId16" Type="http://schemas.openxmlformats.org/officeDocument/2006/relationships/slideLayout" Target="../slideLayouts/slideLayout7.xml"/><Relationship Id="rId20" Type="http://schemas.openxmlformats.org/officeDocument/2006/relationships/image" Target="../media/image27.png"/><Relationship Id="rId29" Type="http://schemas.openxmlformats.org/officeDocument/2006/relationships/image" Target="../media/image36.png"/><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24" Type="http://schemas.openxmlformats.org/officeDocument/2006/relationships/image" Target="../media/image31.png"/><Relationship Id="rId32" Type="http://schemas.openxmlformats.org/officeDocument/2006/relationships/image" Target="../media/image39.png"/><Relationship Id="rId5" Type="http://schemas.openxmlformats.org/officeDocument/2006/relationships/tags" Target="../tags/tag32.xml"/><Relationship Id="rId15" Type="http://schemas.openxmlformats.org/officeDocument/2006/relationships/tags" Target="../tags/tag42.xml"/><Relationship Id="rId23" Type="http://schemas.openxmlformats.org/officeDocument/2006/relationships/image" Target="../media/image30.png"/><Relationship Id="rId28" Type="http://schemas.openxmlformats.org/officeDocument/2006/relationships/image" Target="../media/image35.png"/><Relationship Id="rId10" Type="http://schemas.openxmlformats.org/officeDocument/2006/relationships/tags" Target="../tags/tag37.xml"/><Relationship Id="rId19" Type="http://schemas.openxmlformats.org/officeDocument/2006/relationships/image" Target="../media/image26.png"/><Relationship Id="rId31" Type="http://schemas.openxmlformats.org/officeDocument/2006/relationships/image" Target="../media/image38.png"/><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tags" Target="../tags/tag41.xml"/><Relationship Id="rId22" Type="http://schemas.openxmlformats.org/officeDocument/2006/relationships/image" Target="../media/image29.png"/><Relationship Id="rId27" Type="http://schemas.openxmlformats.org/officeDocument/2006/relationships/image" Target="../media/image34.png"/><Relationship Id="rId30" Type="http://schemas.openxmlformats.org/officeDocument/2006/relationships/image" Target="../media/image37.png"/></Relationships>
</file>

<file path=ppt/slides/_rels/slide5.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42.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tags" Target="../tags/tag53.xml"/><Relationship Id="rId13" Type="http://schemas.openxmlformats.org/officeDocument/2006/relationships/image" Target="../media/image44.png"/><Relationship Id="rId18" Type="http://schemas.openxmlformats.org/officeDocument/2006/relationships/image" Target="../media/image49.png"/><Relationship Id="rId3" Type="http://schemas.openxmlformats.org/officeDocument/2006/relationships/tags" Target="../tags/tag48.xml"/><Relationship Id="rId7" Type="http://schemas.openxmlformats.org/officeDocument/2006/relationships/tags" Target="../tags/tag52.xml"/><Relationship Id="rId12" Type="http://schemas.openxmlformats.org/officeDocument/2006/relationships/image" Target="../media/image43.png"/><Relationship Id="rId17" Type="http://schemas.openxmlformats.org/officeDocument/2006/relationships/image" Target="../media/image48.png"/><Relationship Id="rId2" Type="http://schemas.openxmlformats.org/officeDocument/2006/relationships/tags" Target="../tags/tag47.xml"/><Relationship Id="rId16" Type="http://schemas.openxmlformats.org/officeDocument/2006/relationships/image" Target="../media/image47.png"/><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slideLayout" Target="../slideLayouts/slideLayout7.xml"/><Relationship Id="rId5" Type="http://schemas.openxmlformats.org/officeDocument/2006/relationships/tags" Target="../tags/tag50.xml"/><Relationship Id="rId15" Type="http://schemas.openxmlformats.org/officeDocument/2006/relationships/image" Target="../media/image46.png"/><Relationship Id="rId10" Type="http://schemas.openxmlformats.org/officeDocument/2006/relationships/tags" Target="../tags/tag55.xml"/><Relationship Id="rId19" Type="http://schemas.openxmlformats.org/officeDocument/2006/relationships/image" Target="../media/image50.png"/><Relationship Id="rId4" Type="http://schemas.openxmlformats.org/officeDocument/2006/relationships/tags" Target="../tags/tag49.xml"/><Relationship Id="rId9" Type="http://schemas.openxmlformats.org/officeDocument/2006/relationships/tags" Target="../tags/tag54.xml"/><Relationship Id="rId14" Type="http://schemas.openxmlformats.org/officeDocument/2006/relationships/image" Target="../media/image45.png"/></Relationships>
</file>

<file path=ppt/slides/_rels/slide7.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tags" Target="../tags/tag68.xml"/><Relationship Id="rId18" Type="http://schemas.openxmlformats.org/officeDocument/2006/relationships/image" Target="../media/image53.png"/><Relationship Id="rId26" Type="http://schemas.openxmlformats.org/officeDocument/2006/relationships/image" Target="../media/image61.png"/><Relationship Id="rId3" Type="http://schemas.openxmlformats.org/officeDocument/2006/relationships/tags" Target="../tags/tag58.xml"/><Relationship Id="rId21" Type="http://schemas.openxmlformats.org/officeDocument/2006/relationships/image" Target="../media/image56.png"/><Relationship Id="rId7" Type="http://schemas.openxmlformats.org/officeDocument/2006/relationships/tags" Target="../tags/tag62.xml"/><Relationship Id="rId12" Type="http://schemas.openxmlformats.org/officeDocument/2006/relationships/tags" Target="../tags/tag67.xml"/><Relationship Id="rId17" Type="http://schemas.openxmlformats.org/officeDocument/2006/relationships/image" Target="../media/image52.png"/><Relationship Id="rId25" Type="http://schemas.openxmlformats.org/officeDocument/2006/relationships/image" Target="../media/image60.png"/><Relationship Id="rId2" Type="http://schemas.openxmlformats.org/officeDocument/2006/relationships/tags" Target="../tags/tag57.xml"/><Relationship Id="rId16" Type="http://schemas.openxmlformats.org/officeDocument/2006/relationships/image" Target="../media/image51.png"/><Relationship Id="rId20" Type="http://schemas.openxmlformats.org/officeDocument/2006/relationships/image" Target="../media/image55.png"/><Relationship Id="rId29" Type="http://schemas.openxmlformats.org/officeDocument/2006/relationships/image" Target="../media/image64.png"/><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tags" Target="../tags/tag66.xml"/><Relationship Id="rId24" Type="http://schemas.openxmlformats.org/officeDocument/2006/relationships/image" Target="../media/image59.png"/><Relationship Id="rId5" Type="http://schemas.openxmlformats.org/officeDocument/2006/relationships/tags" Target="../tags/tag60.xml"/><Relationship Id="rId15" Type="http://schemas.openxmlformats.org/officeDocument/2006/relationships/slideLayout" Target="../slideLayouts/slideLayout7.xml"/><Relationship Id="rId23" Type="http://schemas.openxmlformats.org/officeDocument/2006/relationships/image" Target="../media/image58.png"/><Relationship Id="rId28" Type="http://schemas.openxmlformats.org/officeDocument/2006/relationships/image" Target="../media/image63.png"/><Relationship Id="rId10" Type="http://schemas.openxmlformats.org/officeDocument/2006/relationships/tags" Target="../tags/tag65.xml"/><Relationship Id="rId19" Type="http://schemas.openxmlformats.org/officeDocument/2006/relationships/image" Target="../media/image54.png"/><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tags" Target="../tags/tag69.xml"/><Relationship Id="rId22" Type="http://schemas.openxmlformats.org/officeDocument/2006/relationships/image" Target="../media/image57.png"/><Relationship Id="rId27" Type="http://schemas.openxmlformats.org/officeDocument/2006/relationships/image" Target="../media/image62.png"/><Relationship Id="rId30" Type="http://schemas.openxmlformats.org/officeDocument/2006/relationships/image" Target="../media/image6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53.png"/></Relationships>
</file>

<file path=ppt/slides/_rels/slide9.xml.rels><?xml version="1.0" encoding="UTF-8" standalone="yes"?>
<Relationships xmlns="http://schemas.openxmlformats.org/package/2006/relationships"><Relationship Id="rId8" Type="http://schemas.openxmlformats.org/officeDocument/2006/relationships/tags" Target="../tags/tag79.xml"/><Relationship Id="rId13" Type="http://schemas.openxmlformats.org/officeDocument/2006/relationships/slideLayout" Target="../slideLayouts/slideLayout7.xml"/><Relationship Id="rId18" Type="http://schemas.openxmlformats.org/officeDocument/2006/relationships/image" Target="../media/image67.png"/><Relationship Id="rId26" Type="http://schemas.openxmlformats.org/officeDocument/2006/relationships/image" Target="../media/image74.png"/><Relationship Id="rId3" Type="http://schemas.openxmlformats.org/officeDocument/2006/relationships/tags" Target="../tags/tag74.xml"/><Relationship Id="rId21" Type="http://schemas.openxmlformats.org/officeDocument/2006/relationships/image" Target="../media/image69.png"/><Relationship Id="rId7" Type="http://schemas.openxmlformats.org/officeDocument/2006/relationships/tags" Target="../tags/tag78.xml"/><Relationship Id="rId12" Type="http://schemas.openxmlformats.org/officeDocument/2006/relationships/tags" Target="../tags/tag83.xml"/><Relationship Id="rId17" Type="http://schemas.openxmlformats.org/officeDocument/2006/relationships/image" Target="../media/image66.png"/><Relationship Id="rId25" Type="http://schemas.openxmlformats.org/officeDocument/2006/relationships/image" Target="../media/image73.png"/><Relationship Id="rId2" Type="http://schemas.openxmlformats.org/officeDocument/2006/relationships/tags" Target="../tags/tag73.xml"/><Relationship Id="rId16" Type="http://schemas.openxmlformats.org/officeDocument/2006/relationships/image" Target="../media/image53.png"/><Relationship Id="rId20" Type="http://schemas.openxmlformats.org/officeDocument/2006/relationships/image" Target="../media/image68.png"/><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tags" Target="../tags/tag82.xml"/><Relationship Id="rId24" Type="http://schemas.openxmlformats.org/officeDocument/2006/relationships/image" Target="../media/image72.png"/><Relationship Id="rId5" Type="http://schemas.openxmlformats.org/officeDocument/2006/relationships/tags" Target="../tags/tag76.xml"/><Relationship Id="rId15" Type="http://schemas.openxmlformats.org/officeDocument/2006/relationships/image" Target="../media/image63.png"/><Relationship Id="rId23" Type="http://schemas.openxmlformats.org/officeDocument/2006/relationships/image" Target="../media/image71.png"/><Relationship Id="rId10" Type="http://schemas.openxmlformats.org/officeDocument/2006/relationships/tags" Target="../tags/tag81.xml"/><Relationship Id="rId19" Type="http://schemas.openxmlformats.org/officeDocument/2006/relationships/image" Target="../media/image57.png"/><Relationship Id="rId4" Type="http://schemas.openxmlformats.org/officeDocument/2006/relationships/tags" Target="../tags/tag75.xml"/><Relationship Id="rId9" Type="http://schemas.openxmlformats.org/officeDocument/2006/relationships/tags" Target="../tags/tag80.xml"/><Relationship Id="rId14" Type="http://schemas.openxmlformats.org/officeDocument/2006/relationships/image" Target="../media/image62.png"/><Relationship Id="rId22" Type="http://schemas.openxmlformats.org/officeDocument/2006/relationships/image" Target="../media/image7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字方塊 17"/>
          <p:cNvSpPr txBox="1"/>
          <p:nvPr/>
        </p:nvSpPr>
        <p:spPr>
          <a:xfrm>
            <a:off x="228600" y="1371600"/>
            <a:ext cx="8715399" cy="934487"/>
          </a:xfrm>
          <a:prstGeom prst="rect">
            <a:avLst/>
          </a:prstGeom>
          <a:noFill/>
        </p:spPr>
        <p:txBody>
          <a:bodyPr wrap="none" rtlCol="0">
            <a:spAutoFit/>
          </a:bodyPr>
          <a:lstStyle/>
          <a:p>
            <a:pPr>
              <a:lnSpc>
                <a:spcPct val="114000"/>
              </a:lnSpc>
            </a:pPr>
            <a:r>
              <a:rPr lang="en-US" altLang="zh-TW" sz="1600" b="1" u="sng" dirty="0" smtClean="0">
                <a:latin typeface="Calibri" panose="020F0502020204030204" pitchFamily="34" charset="0"/>
              </a:rPr>
              <a:t>Q1. (a)</a:t>
            </a:r>
            <a:r>
              <a:rPr lang="en-US" altLang="zh-TW" sz="1600" dirty="0" smtClean="0">
                <a:latin typeface="Calibri" panose="020F0502020204030204" pitchFamily="34" charset="0"/>
              </a:rPr>
              <a:t> (10pts) An </a:t>
            </a:r>
            <a:r>
              <a:rPr lang="en-US" altLang="zh-TW" sz="1600" dirty="0">
                <a:latin typeface="Calibri" panose="020F0502020204030204" pitchFamily="34" charset="0"/>
              </a:rPr>
              <a:t>Eskimo child slides on an icy (frictionless) </a:t>
            </a:r>
            <a:r>
              <a:rPr lang="en-US" altLang="zh-TW" sz="1600" dirty="0" smtClean="0">
                <a:latin typeface="Calibri" panose="020F0502020204030204" pitchFamily="34" charset="0"/>
              </a:rPr>
              <a:t>hemispherical dome </a:t>
            </a:r>
            <a:r>
              <a:rPr lang="en-US" altLang="zh-TW" sz="1600" dirty="0">
                <a:latin typeface="Calibri" panose="020F0502020204030204" pitchFamily="34" charset="0"/>
              </a:rPr>
              <a:t>of radius R</a:t>
            </a:r>
            <a:r>
              <a:rPr lang="en-US" altLang="zh-TW" sz="1600" i="1" dirty="0" smtClean="0">
                <a:latin typeface="Calibri" panose="020F0502020204030204" pitchFamily="34" charset="0"/>
              </a:rPr>
              <a:t>.</a:t>
            </a:r>
            <a:r>
              <a:rPr lang="en-US" altLang="zh-TW" sz="1600" dirty="0" smtClean="0">
                <a:latin typeface="Calibri" panose="020F0502020204030204" pitchFamily="34" charset="0"/>
              </a:rPr>
              <a:t> </a:t>
            </a:r>
          </a:p>
          <a:p>
            <a:pPr>
              <a:lnSpc>
                <a:spcPct val="114000"/>
              </a:lnSpc>
            </a:pPr>
            <a:r>
              <a:rPr lang="en-US" altLang="zh-TW" sz="1600" dirty="0" smtClean="0">
                <a:latin typeface="Calibri" panose="020F0502020204030204" pitchFamily="34" charset="0"/>
              </a:rPr>
              <a:t>She </a:t>
            </a:r>
            <a:r>
              <a:rPr lang="en-US" altLang="zh-TW" sz="1600" dirty="0">
                <a:latin typeface="Calibri" panose="020F0502020204030204" pitchFamily="34" charset="0"/>
              </a:rPr>
              <a:t>starts with </a:t>
            </a:r>
            <a:r>
              <a:rPr lang="en-US" altLang="zh-TW" sz="1600" dirty="0" smtClean="0">
                <a:latin typeface="Calibri" panose="020F0502020204030204" pitchFamily="34" charset="0"/>
              </a:rPr>
              <a:t>a negligible </a:t>
            </a:r>
            <a:r>
              <a:rPr lang="en-US" altLang="zh-TW" sz="1600" dirty="0">
                <a:latin typeface="Calibri" panose="020F0502020204030204" pitchFamily="34" charset="0"/>
              </a:rPr>
              <a:t>speed at the top. </a:t>
            </a:r>
            <a:r>
              <a:rPr lang="en-US" altLang="zh-TW" sz="1600" dirty="0" smtClean="0">
                <a:latin typeface="Calibri" panose="020F0502020204030204" pitchFamily="34" charset="0"/>
              </a:rPr>
              <a:t>At </a:t>
            </a:r>
            <a:r>
              <a:rPr lang="en-US" altLang="zh-TW" sz="1600" dirty="0">
                <a:latin typeface="Calibri" panose="020F0502020204030204" pitchFamily="34" charset="0"/>
              </a:rPr>
              <a:t>what angle </a:t>
            </a:r>
            <a:r>
              <a:rPr lang="en-US" altLang="zh-TW" sz="1600" dirty="0" smtClean="0">
                <a:latin typeface="Symbol" panose="05050102010706020507" pitchFamily="18" charset="2"/>
              </a:rPr>
              <a:t>q</a:t>
            </a:r>
            <a:r>
              <a:rPr lang="en-US" altLang="zh-TW" sz="1600" dirty="0" smtClean="0">
                <a:latin typeface="Calibri" panose="020F0502020204030204" pitchFamily="34" charset="0"/>
              </a:rPr>
              <a:t> to </a:t>
            </a:r>
            <a:r>
              <a:rPr lang="en-US" altLang="zh-TW" sz="1600" dirty="0">
                <a:latin typeface="Calibri" panose="020F0502020204030204" pitchFamily="34" charset="0"/>
              </a:rPr>
              <a:t>the </a:t>
            </a:r>
            <a:r>
              <a:rPr lang="en-US" altLang="zh-TW" sz="1600" dirty="0" smtClean="0">
                <a:latin typeface="Calibri" panose="020F0502020204030204" pitchFamily="34" charset="0"/>
              </a:rPr>
              <a:t>vertical does </a:t>
            </a:r>
            <a:r>
              <a:rPr lang="en-US" altLang="zh-TW" sz="1600" dirty="0">
                <a:latin typeface="Calibri" panose="020F0502020204030204" pitchFamily="34" charset="0"/>
              </a:rPr>
              <a:t>she lose contact with </a:t>
            </a:r>
            <a:endParaRPr lang="en-US" altLang="zh-TW" sz="1600" dirty="0" smtClean="0">
              <a:latin typeface="Calibri" panose="020F0502020204030204" pitchFamily="34" charset="0"/>
            </a:endParaRPr>
          </a:p>
          <a:p>
            <a:pPr>
              <a:lnSpc>
                <a:spcPct val="114000"/>
              </a:lnSpc>
            </a:pPr>
            <a:r>
              <a:rPr lang="en-US" altLang="zh-TW" sz="1600" dirty="0" smtClean="0">
                <a:latin typeface="Calibri" panose="020F0502020204030204" pitchFamily="34" charset="0"/>
              </a:rPr>
              <a:t>the </a:t>
            </a:r>
            <a:r>
              <a:rPr lang="en-US" altLang="zh-TW" sz="1600" dirty="0">
                <a:latin typeface="Calibri" panose="020F0502020204030204" pitchFamily="34" charset="0"/>
              </a:rPr>
              <a:t>surface</a:t>
            </a:r>
            <a:r>
              <a:rPr lang="en-US" altLang="zh-TW" sz="1600" dirty="0" smtClean="0">
                <a:latin typeface="Calibri" panose="020F0502020204030204" pitchFamily="34" charset="0"/>
              </a:rPr>
              <a:t>?</a:t>
            </a:r>
            <a:endParaRPr lang="zh-TW" altLang="en-US" sz="1600" dirty="0">
              <a:latin typeface="Calibri" panose="020F0502020204030204" pitchFamily="34" charset="0"/>
            </a:endParaRPr>
          </a:p>
        </p:txBody>
      </p:sp>
      <p:sp>
        <p:nvSpPr>
          <p:cNvPr id="52" name="TextBox 51"/>
          <p:cNvSpPr txBox="1"/>
          <p:nvPr/>
        </p:nvSpPr>
        <p:spPr>
          <a:xfrm>
            <a:off x="4419600" y="2844225"/>
            <a:ext cx="4585935" cy="584775"/>
          </a:xfrm>
          <a:prstGeom prst="rect">
            <a:avLst/>
          </a:prstGeom>
          <a:noFill/>
        </p:spPr>
        <p:txBody>
          <a:bodyPr wrap="none" rtlCol="0">
            <a:spAutoFit/>
          </a:bodyPr>
          <a:lstStyle/>
          <a:p>
            <a:r>
              <a:rPr lang="en-US" altLang="zh-TW" sz="1600" dirty="0" smtClean="0">
                <a:latin typeface="Calibri" panose="020F0502020204030204" pitchFamily="34" charset="0"/>
              </a:rPr>
              <a:t>She loses contact with the surface when the normal </a:t>
            </a:r>
          </a:p>
          <a:p>
            <a:r>
              <a:rPr lang="en-US" altLang="zh-TW" sz="1600" dirty="0" smtClean="0">
                <a:latin typeface="Calibri" panose="020F0502020204030204" pitchFamily="34" charset="0"/>
              </a:rPr>
              <a:t>force becomes zero </a:t>
            </a:r>
            <a:endParaRPr lang="zh-TW" altLang="en-US" sz="1600" dirty="0">
              <a:latin typeface="Calibri" panose="020F0502020204030204" pitchFamily="34" charset="0"/>
            </a:endParaRPr>
          </a:p>
        </p:txBody>
      </p:sp>
      <p:pic>
        <p:nvPicPr>
          <p:cNvPr id="53"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 y="2605850"/>
            <a:ext cx="2981325"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Arc 53"/>
          <p:cNvSpPr/>
          <p:nvPr/>
        </p:nvSpPr>
        <p:spPr>
          <a:xfrm>
            <a:off x="838200" y="5105400"/>
            <a:ext cx="2376000" cy="2376000"/>
          </a:xfrm>
          <a:prstGeom prst="arc">
            <a:avLst>
              <a:gd name="adj1" fmla="val 10842190"/>
              <a:gd name="adj2" fmla="val 0"/>
            </a:avLst>
          </a:prstGeom>
          <a:ln w="1905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latin typeface="Calibri" panose="020F0502020204030204" pitchFamily="34" charset="0"/>
            </a:endParaRPr>
          </a:p>
        </p:txBody>
      </p:sp>
      <p:sp>
        <p:nvSpPr>
          <p:cNvPr id="55" name="Oval 54"/>
          <p:cNvSpPr/>
          <p:nvPr/>
        </p:nvSpPr>
        <p:spPr>
          <a:xfrm>
            <a:off x="2438400" y="5118000"/>
            <a:ext cx="216000" cy="2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endParaRPr>
          </a:p>
        </p:txBody>
      </p:sp>
      <p:cxnSp>
        <p:nvCxnSpPr>
          <p:cNvPr id="56" name="Straight Arrow Connector 55"/>
          <p:cNvCxnSpPr/>
          <p:nvPr/>
        </p:nvCxnSpPr>
        <p:spPr>
          <a:xfrm rot="-3660000">
            <a:off x="1675177" y="5750229"/>
            <a:ext cx="1188000" cy="0"/>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838200" y="6248400"/>
            <a:ext cx="2376000" cy="0"/>
          </a:xfrm>
          <a:prstGeom prst="straightConnector1">
            <a:avLst/>
          </a:prstGeom>
          <a:ln w="19050">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5400000">
            <a:off x="1027200" y="5675400"/>
            <a:ext cx="1908000" cy="0"/>
          </a:xfrm>
          <a:prstGeom prst="straightConnector1">
            <a:avLst/>
          </a:prstGeom>
          <a:ln w="19050">
            <a:solidFill>
              <a:srgbClr val="FFC000"/>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905000" y="5833646"/>
            <a:ext cx="298480" cy="338554"/>
          </a:xfrm>
          <a:prstGeom prst="rect">
            <a:avLst/>
          </a:prstGeom>
          <a:noFill/>
        </p:spPr>
        <p:txBody>
          <a:bodyPr wrap="none" rtlCol="0">
            <a:spAutoFit/>
          </a:bodyPr>
          <a:lstStyle/>
          <a:p>
            <a:r>
              <a:rPr lang="en-US" altLang="zh-TW" sz="1600" dirty="0" smtClean="0">
                <a:solidFill>
                  <a:srgbClr val="FF0000"/>
                </a:solidFill>
                <a:latin typeface="Symbol" panose="05050102010706020507" pitchFamily="18" charset="2"/>
              </a:rPr>
              <a:t>q</a:t>
            </a:r>
            <a:endParaRPr lang="zh-TW" altLang="en-US" sz="1600" dirty="0">
              <a:solidFill>
                <a:srgbClr val="FF0000"/>
              </a:solidFill>
              <a:latin typeface="Symbol" panose="05050102010706020507" pitchFamily="18" charset="2"/>
            </a:endParaRPr>
          </a:p>
        </p:txBody>
      </p:sp>
      <p:cxnSp>
        <p:nvCxnSpPr>
          <p:cNvPr id="60" name="Straight Arrow Connector 59"/>
          <p:cNvCxnSpPr/>
          <p:nvPr/>
        </p:nvCxnSpPr>
        <p:spPr>
          <a:xfrm>
            <a:off x="2550600" y="5256000"/>
            <a:ext cx="0" cy="828000"/>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367032" y="5986046"/>
            <a:ext cx="452368" cy="338554"/>
          </a:xfrm>
          <a:prstGeom prst="rect">
            <a:avLst/>
          </a:prstGeom>
          <a:noFill/>
        </p:spPr>
        <p:txBody>
          <a:bodyPr wrap="none" rtlCol="0">
            <a:spAutoFit/>
          </a:bodyPr>
          <a:lstStyle/>
          <a:p>
            <a:r>
              <a:rPr lang="en-US" altLang="zh-TW" sz="1600" dirty="0" smtClean="0">
                <a:solidFill>
                  <a:srgbClr val="00B050"/>
                </a:solidFill>
                <a:latin typeface="Calibri" panose="020F0502020204030204" pitchFamily="34" charset="0"/>
              </a:rPr>
              <a:t>mg</a:t>
            </a:r>
            <a:endParaRPr lang="zh-TW" altLang="en-US" sz="1600" dirty="0">
              <a:solidFill>
                <a:srgbClr val="00B050"/>
              </a:solidFill>
              <a:latin typeface="Calibri" panose="020F0502020204030204" pitchFamily="34" charset="0"/>
            </a:endParaRPr>
          </a:p>
        </p:txBody>
      </p:sp>
      <p:cxnSp>
        <p:nvCxnSpPr>
          <p:cNvPr id="62" name="Straight Arrow Connector 61"/>
          <p:cNvCxnSpPr/>
          <p:nvPr/>
        </p:nvCxnSpPr>
        <p:spPr>
          <a:xfrm rot="1740000">
            <a:off x="2369220" y="5214921"/>
            <a:ext cx="0" cy="684000"/>
          </a:xfrm>
          <a:prstGeom prst="straightConnector1">
            <a:avLst/>
          </a:prstGeom>
          <a:ln w="19050">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1447800" y="5334000"/>
            <a:ext cx="824521" cy="338554"/>
          </a:xfrm>
          <a:prstGeom prst="rect">
            <a:avLst/>
          </a:prstGeom>
          <a:noFill/>
        </p:spPr>
        <p:txBody>
          <a:bodyPr wrap="none" rtlCol="0">
            <a:spAutoFit/>
          </a:bodyPr>
          <a:lstStyle/>
          <a:p>
            <a:r>
              <a:rPr lang="en-US" altLang="zh-TW" sz="1600" dirty="0" err="1" smtClean="0">
                <a:solidFill>
                  <a:srgbClr val="00B050"/>
                </a:solidFill>
                <a:latin typeface="Calibri" panose="020F0502020204030204" pitchFamily="34" charset="0"/>
              </a:rPr>
              <a:t>mgcos</a:t>
            </a:r>
            <a:r>
              <a:rPr lang="en-US" altLang="zh-TW" sz="1600" dirty="0" err="1" smtClean="0">
                <a:solidFill>
                  <a:srgbClr val="00B050"/>
                </a:solidFill>
                <a:latin typeface="Symbol" panose="05050102010706020507" pitchFamily="18" charset="2"/>
              </a:rPr>
              <a:t>q</a:t>
            </a:r>
            <a:endParaRPr lang="zh-TW" altLang="en-US" sz="1600" dirty="0">
              <a:solidFill>
                <a:srgbClr val="00B050"/>
              </a:solidFill>
              <a:latin typeface="Symbol" panose="05050102010706020507" pitchFamily="18" charset="2"/>
            </a:endParaRPr>
          </a:p>
        </p:txBody>
      </p:sp>
      <p:cxnSp>
        <p:nvCxnSpPr>
          <p:cNvPr id="64" name="Straight Arrow Connector 63"/>
          <p:cNvCxnSpPr/>
          <p:nvPr/>
        </p:nvCxnSpPr>
        <p:spPr>
          <a:xfrm rot="12540000">
            <a:off x="2712600" y="4616680"/>
            <a:ext cx="0" cy="684000"/>
          </a:xfrm>
          <a:prstGeom prst="straightConnector1">
            <a:avLst/>
          </a:prstGeom>
          <a:ln w="1905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556645" y="4343400"/>
            <a:ext cx="1278620" cy="338554"/>
          </a:xfrm>
          <a:prstGeom prst="rect">
            <a:avLst/>
          </a:prstGeom>
          <a:noFill/>
        </p:spPr>
        <p:txBody>
          <a:bodyPr wrap="none" rtlCol="0">
            <a:spAutoFit/>
          </a:bodyPr>
          <a:lstStyle/>
          <a:p>
            <a:r>
              <a:rPr lang="en-US" altLang="zh-TW" sz="1600" dirty="0" smtClean="0">
                <a:solidFill>
                  <a:srgbClr val="FF0000"/>
                </a:solidFill>
                <a:latin typeface="Calibri" panose="020F0502020204030204" pitchFamily="34" charset="0"/>
              </a:rPr>
              <a:t>Normal force</a:t>
            </a:r>
            <a:endParaRPr lang="zh-TW" altLang="en-US" sz="1600" dirty="0">
              <a:solidFill>
                <a:srgbClr val="FF0000"/>
              </a:solidFill>
              <a:latin typeface="Calibri" panose="020F0502020204030204" pitchFamily="34" charset="0"/>
            </a:endParaRPr>
          </a:p>
        </p:txBody>
      </p:sp>
      <p:cxnSp>
        <p:nvCxnSpPr>
          <p:cNvPr id="69" name="Straight Connector 68"/>
          <p:cNvCxnSpPr/>
          <p:nvPr/>
        </p:nvCxnSpPr>
        <p:spPr>
          <a:xfrm>
            <a:off x="675461" y="5113954"/>
            <a:ext cx="2592000" cy="0"/>
          </a:xfrm>
          <a:prstGeom prst="line">
            <a:avLst/>
          </a:prstGeom>
          <a:ln w="28575">
            <a:solidFill>
              <a:srgbClr val="00B050"/>
            </a:solidFill>
            <a:prstDash val="lgDash"/>
          </a:ln>
        </p:spPr>
        <p:style>
          <a:lnRef idx="1">
            <a:schemeClr val="accent1"/>
          </a:lnRef>
          <a:fillRef idx="0">
            <a:schemeClr val="accent1"/>
          </a:fillRef>
          <a:effectRef idx="0">
            <a:schemeClr val="accent1"/>
          </a:effectRef>
          <a:fontRef idx="minor">
            <a:schemeClr val="tx1"/>
          </a:fontRef>
        </p:style>
      </p:cxnSp>
      <p:pic>
        <p:nvPicPr>
          <p:cNvPr id="74" name="Picture 73"/>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3421685" y="5006035"/>
            <a:ext cx="464515" cy="175565"/>
          </a:xfrm>
          <a:prstGeom prst="rect">
            <a:avLst/>
          </a:prstGeom>
        </p:spPr>
      </p:pic>
      <p:grpSp>
        <p:nvGrpSpPr>
          <p:cNvPr id="75" name="Group 74"/>
          <p:cNvGrpSpPr/>
          <p:nvPr/>
        </p:nvGrpSpPr>
        <p:grpSpPr>
          <a:xfrm>
            <a:off x="701040" y="5257800"/>
            <a:ext cx="3817586" cy="271417"/>
            <a:chOff x="472440" y="5257800"/>
            <a:chExt cx="3817586" cy="271417"/>
          </a:xfrm>
        </p:grpSpPr>
        <p:cxnSp>
          <p:nvCxnSpPr>
            <p:cNvPr id="76" name="Straight Connector 75"/>
            <p:cNvCxnSpPr/>
            <p:nvPr/>
          </p:nvCxnSpPr>
          <p:spPr>
            <a:xfrm>
              <a:off x="472440" y="5257800"/>
              <a:ext cx="265176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77" name="Picture 76"/>
            <p:cNvPicPr>
              <a:picLocks noChangeAspect="1"/>
            </p:cNvPicPr>
            <p:nvPr>
              <p:custDataLst>
                <p:tags r:id="rId8"/>
              </p:custDataLst>
            </p:nvPr>
          </p:nvPicPr>
          <p:blipFill>
            <a:blip r:embed="rId12" cstate="print">
              <a:extLst>
                <a:ext uri="{28A0092B-C50C-407E-A947-70E740481C1C}">
                  <a14:useLocalDpi xmlns:a14="http://schemas.microsoft.com/office/drawing/2010/main" val="0"/>
                </a:ext>
              </a:extLst>
            </a:blip>
            <a:stretch>
              <a:fillRect/>
            </a:stretch>
          </p:blipFill>
          <p:spPr>
            <a:xfrm>
              <a:off x="2923303" y="5346337"/>
              <a:ext cx="1366723" cy="182880"/>
            </a:xfrm>
            <a:prstGeom prst="rect">
              <a:avLst/>
            </a:prstGeom>
          </p:spPr>
        </p:pic>
      </p:grpSp>
      <p:pic>
        <p:nvPicPr>
          <p:cNvPr id="27" name="Picture 26"/>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5484943" y="3435294"/>
            <a:ext cx="1834667" cy="449829"/>
          </a:xfrm>
          <a:prstGeom prst="rect">
            <a:avLst/>
          </a:prstGeom>
        </p:spPr>
      </p:pic>
      <p:pic>
        <p:nvPicPr>
          <p:cNvPr id="28" name="Picture 27"/>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6220306" y="3204636"/>
            <a:ext cx="541257" cy="142629"/>
          </a:xfrm>
          <a:prstGeom prst="rect">
            <a:avLst/>
          </a:prstGeom>
        </p:spPr>
      </p:pic>
      <p:sp>
        <p:nvSpPr>
          <p:cNvPr id="78" name="TextBox 77"/>
          <p:cNvSpPr txBox="1"/>
          <p:nvPr/>
        </p:nvSpPr>
        <p:spPr>
          <a:xfrm>
            <a:off x="4419600" y="3987225"/>
            <a:ext cx="2582951" cy="338554"/>
          </a:xfrm>
          <a:prstGeom prst="rect">
            <a:avLst/>
          </a:prstGeom>
          <a:noFill/>
        </p:spPr>
        <p:txBody>
          <a:bodyPr wrap="none" rtlCol="0">
            <a:spAutoFit/>
          </a:bodyPr>
          <a:lstStyle/>
          <a:p>
            <a:r>
              <a:rPr lang="en-US" altLang="zh-TW" sz="1600" dirty="0" smtClean="0">
                <a:latin typeface="Calibri" panose="020F0502020204030204" pitchFamily="34" charset="0"/>
              </a:rPr>
              <a:t>Conservation of energy gives</a:t>
            </a:r>
            <a:endParaRPr lang="zh-TW" altLang="en-US" sz="1600" dirty="0">
              <a:latin typeface="Calibri" panose="020F0502020204030204" pitchFamily="34" charset="0"/>
            </a:endParaRPr>
          </a:p>
        </p:txBody>
      </p:sp>
      <p:pic>
        <p:nvPicPr>
          <p:cNvPr id="29" name="Picture 28"/>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5077088" y="4334952"/>
            <a:ext cx="2551467" cy="412038"/>
          </a:xfrm>
          <a:prstGeom prst="rect">
            <a:avLst/>
          </a:prstGeom>
        </p:spPr>
      </p:pic>
      <p:pic>
        <p:nvPicPr>
          <p:cNvPr id="30" name="Picture 29"/>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4913561" y="4880620"/>
            <a:ext cx="3067124" cy="412038"/>
          </a:xfrm>
          <a:prstGeom prst="rect">
            <a:avLst/>
          </a:prstGeom>
        </p:spPr>
      </p:pic>
      <p:pic>
        <p:nvPicPr>
          <p:cNvPr id="31" name="Picture 30"/>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5313665" y="5637697"/>
            <a:ext cx="794819" cy="415695"/>
          </a:xfrm>
          <a:prstGeom prst="rect">
            <a:avLst/>
          </a:prstGeom>
        </p:spPr>
      </p:pic>
      <p:pic>
        <p:nvPicPr>
          <p:cNvPr id="33" name="Picture 32"/>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6617965" y="5672554"/>
            <a:ext cx="1010590" cy="415695"/>
          </a:xfrm>
          <a:prstGeom prst="rect">
            <a:avLst/>
          </a:prstGeom>
        </p:spPr>
      </p:pic>
      <p:sp>
        <p:nvSpPr>
          <p:cNvPr id="32" name="TextBox 31"/>
          <p:cNvSpPr txBox="1"/>
          <p:nvPr/>
        </p:nvSpPr>
        <p:spPr>
          <a:xfrm>
            <a:off x="7397071" y="3486784"/>
            <a:ext cx="715965" cy="338554"/>
          </a:xfrm>
          <a:prstGeom prst="rect">
            <a:avLst/>
          </a:prstGeom>
          <a:noFill/>
        </p:spPr>
        <p:txBody>
          <a:bodyPr wrap="none" rtlCol="0">
            <a:spAutoFit/>
          </a:bodyPr>
          <a:lstStyle/>
          <a:p>
            <a:r>
              <a:rPr lang="en-US" altLang="zh-TW" sz="1600" i="1" dirty="0" smtClean="0">
                <a:solidFill>
                  <a:srgbClr val="FFFF00"/>
                </a:solidFill>
                <a:latin typeface="Calibri" panose="020F0502020204030204" pitchFamily="34" charset="0"/>
              </a:rPr>
              <a:t>(5 pts)</a:t>
            </a:r>
            <a:endParaRPr lang="zh-TW" altLang="en-US" sz="1600" i="1" dirty="0">
              <a:solidFill>
                <a:srgbClr val="FFFF00"/>
              </a:solidFill>
              <a:latin typeface="Calibri" panose="020F0502020204030204" pitchFamily="34" charset="0"/>
            </a:endParaRPr>
          </a:p>
        </p:txBody>
      </p:sp>
      <p:sp>
        <p:nvSpPr>
          <p:cNvPr id="34" name="TextBox 33"/>
          <p:cNvSpPr txBox="1"/>
          <p:nvPr/>
        </p:nvSpPr>
        <p:spPr>
          <a:xfrm>
            <a:off x="7786335" y="4385846"/>
            <a:ext cx="714363" cy="338554"/>
          </a:xfrm>
          <a:prstGeom prst="rect">
            <a:avLst/>
          </a:prstGeom>
          <a:noFill/>
        </p:spPr>
        <p:txBody>
          <a:bodyPr wrap="none" rtlCol="0">
            <a:spAutoFit/>
          </a:bodyPr>
          <a:lstStyle/>
          <a:p>
            <a:r>
              <a:rPr lang="en-US" altLang="zh-TW" sz="1600" i="1" dirty="0" smtClean="0">
                <a:solidFill>
                  <a:srgbClr val="FFFF00"/>
                </a:solidFill>
                <a:latin typeface="Calibri" panose="020F0502020204030204" pitchFamily="34" charset="0"/>
              </a:rPr>
              <a:t>(3 pts)</a:t>
            </a:r>
            <a:endParaRPr lang="zh-TW" altLang="en-US" sz="1600" i="1" dirty="0">
              <a:solidFill>
                <a:srgbClr val="FFFF00"/>
              </a:solidFill>
              <a:latin typeface="Calibri" panose="020F0502020204030204" pitchFamily="34" charset="0"/>
            </a:endParaRPr>
          </a:p>
        </p:txBody>
      </p:sp>
      <p:sp>
        <p:nvSpPr>
          <p:cNvPr id="35" name="TextBox 34"/>
          <p:cNvSpPr txBox="1"/>
          <p:nvPr/>
        </p:nvSpPr>
        <p:spPr>
          <a:xfrm>
            <a:off x="5394121" y="6124123"/>
            <a:ext cx="714363" cy="338554"/>
          </a:xfrm>
          <a:prstGeom prst="rect">
            <a:avLst/>
          </a:prstGeom>
          <a:noFill/>
        </p:spPr>
        <p:txBody>
          <a:bodyPr wrap="none" rtlCol="0">
            <a:spAutoFit/>
          </a:bodyPr>
          <a:lstStyle/>
          <a:p>
            <a:r>
              <a:rPr lang="en-US" altLang="zh-TW" sz="1600" i="1" dirty="0" smtClean="0">
                <a:solidFill>
                  <a:srgbClr val="FFFF00"/>
                </a:solidFill>
                <a:latin typeface="Calibri" panose="020F0502020204030204" pitchFamily="34" charset="0"/>
              </a:rPr>
              <a:t>(2 pts)</a:t>
            </a:r>
            <a:endParaRPr lang="zh-TW" altLang="en-US" sz="1600" i="1" dirty="0">
              <a:solidFill>
                <a:srgbClr val="FFFF00"/>
              </a:solidFill>
              <a:latin typeface="Calibri" panose="020F0502020204030204" pitchFamily="34" charset="0"/>
            </a:endParaRPr>
          </a:p>
        </p:txBody>
      </p:sp>
      <p:sp>
        <p:nvSpPr>
          <p:cNvPr id="36" name="TextBox 35"/>
          <p:cNvSpPr txBox="1"/>
          <p:nvPr/>
        </p:nvSpPr>
        <p:spPr>
          <a:xfrm>
            <a:off x="6018807" y="457200"/>
            <a:ext cx="3048000" cy="653769"/>
          </a:xfrm>
          <a:prstGeom prst="rect">
            <a:avLst/>
          </a:prstGeom>
          <a:noFill/>
        </p:spPr>
        <p:txBody>
          <a:bodyPr wrap="square" rtlCol="0">
            <a:spAutoFit/>
          </a:bodyPr>
          <a:lstStyle/>
          <a:p>
            <a:pPr marL="285750" indent="-285750">
              <a:lnSpc>
                <a:spcPct val="114000"/>
              </a:lnSpc>
              <a:buFont typeface="Wingdings" panose="05000000000000000000" pitchFamily="2" charset="2"/>
              <a:buChar char="ü"/>
            </a:pPr>
            <a:r>
              <a:rPr lang="en-US" sz="1600" dirty="0" smtClean="0">
                <a:solidFill>
                  <a:srgbClr val="FFFF00"/>
                </a:solidFill>
                <a:latin typeface="Calibri" panose="020F0502020204030204" pitchFamily="34" charset="0"/>
              </a:rPr>
              <a:t>Centripetal acceleration</a:t>
            </a:r>
          </a:p>
          <a:p>
            <a:pPr marL="285750" indent="-285750">
              <a:lnSpc>
                <a:spcPct val="114000"/>
              </a:lnSpc>
              <a:buFont typeface="Wingdings" panose="05000000000000000000" pitchFamily="2" charset="2"/>
              <a:buChar char="ü"/>
            </a:pPr>
            <a:r>
              <a:rPr lang="en-US" sz="1600" dirty="0" smtClean="0">
                <a:solidFill>
                  <a:srgbClr val="FFFF00"/>
                </a:solidFill>
                <a:latin typeface="Calibri" panose="020F0502020204030204" pitchFamily="34" charset="0"/>
              </a:rPr>
              <a:t>Conservation of energy</a:t>
            </a:r>
            <a:endParaRPr lang="en-US" sz="1600" dirty="0">
              <a:solidFill>
                <a:srgbClr val="FFFF00"/>
              </a:solidFill>
              <a:latin typeface="Calibri" panose="020F0502020204030204" pitchFamily="34" charset="0"/>
            </a:endParaRPr>
          </a:p>
        </p:txBody>
      </p:sp>
      <p:sp>
        <p:nvSpPr>
          <p:cNvPr id="37" name="Rectangle 2"/>
          <p:cNvSpPr txBox="1">
            <a:spLocks noChangeArrowheads="1"/>
          </p:cNvSpPr>
          <p:nvPr/>
        </p:nvSpPr>
        <p:spPr bwMode="auto">
          <a:xfrm>
            <a:off x="1905000" y="381000"/>
            <a:ext cx="52578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000" b="1">
                <a:solidFill>
                  <a:srgbClr val="FFFFFF"/>
                </a:solidFill>
                <a:latin typeface="+mj-lt"/>
                <a:ea typeface="+mj-ea"/>
                <a:cs typeface="+mj-cs"/>
              </a:defRPr>
            </a:lvl1pPr>
            <a:lvl2pPr algn="ctr" rtl="0" fontAlgn="base">
              <a:spcBef>
                <a:spcPct val="0"/>
              </a:spcBef>
              <a:spcAft>
                <a:spcPct val="0"/>
              </a:spcAft>
              <a:defRPr sz="3000" b="1">
                <a:solidFill>
                  <a:srgbClr val="FFFFFF"/>
                </a:solidFill>
                <a:latin typeface="Arial" charset="0"/>
              </a:defRPr>
            </a:lvl2pPr>
            <a:lvl3pPr algn="ctr" rtl="0" fontAlgn="base">
              <a:spcBef>
                <a:spcPct val="0"/>
              </a:spcBef>
              <a:spcAft>
                <a:spcPct val="0"/>
              </a:spcAft>
              <a:defRPr sz="3000" b="1">
                <a:solidFill>
                  <a:srgbClr val="FFFFFF"/>
                </a:solidFill>
                <a:latin typeface="Arial" charset="0"/>
              </a:defRPr>
            </a:lvl3pPr>
            <a:lvl4pPr algn="ctr" rtl="0" fontAlgn="base">
              <a:spcBef>
                <a:spcPct val="0"/>
              </a:spcBef>
              <a:spcAft>
                <a:spcPct val="0"/>
              </a:spcAft>
              <a:defRPr sz="3000" b="1">
                <a:solidFill>
                  <a:srgbClr val="FFFFFF"/>
                </a:solidFill>
                <a:latin typeface="Arial" charset="0"/>
              </a:defRPr>
            </a:lvl4pPr>
            <a:lvl5pPr algn="ctr" rtl="0" fontAlgn="base">
              <a:spcBef>
                <a:spcPct val="0"/>
              </a:spcBef>
              <a:spcAft>
                <a:spcPct val="0"/>
              </a:spcAft>
              <a:defRPr sz="3000" b="1">
                <a:solidFill>
                  <a:srgbClr val="FFFFFF"/>
                </a:solidFill>
                <a:latin typeface="Arial" charset="0"/>
              </a:defRPr>
            </a:lvl5pPr>
            <a:lvl6pPr marL="457200" algn="ctr" rtl="0" fontAlgn="base">
              <a:spcBef>
                <a:spcPct val="0"/>
              </a:spcBef>
              <a:spcAft>
                <a:spcPct val="0"/>
              </a:spcAft>
              <a:defRPr sz="3000" b="1">
                <a:solidFill>
                  <a:srgbClr val="FFFFFF"/>
                </a:solidFill>
                <a:latin typeface="Arial" charset="0"/>
              </a:defRPr>
            </a:lvl6pPr>
            <a:lvl7pPr marL="914400" algn="ctr" rtl="0" fontAlgn="base">
              <a:spcBef>
                <a:spcPct val="0"/>
              </a:spcBef>
              <a:spcAft>
                <a:spcPct val="0"/>
              </a:spcAft>
              <a:defRPr sz="3000" b="1">
                <a:solidFill>
                  <a:srgbClr val="FFFFFF"/>
                </a:solidFill>
                <a:latin typeface="Arial" charset="0"/>
              </a:defRPr>
            </a:lvl7pPr>
            <a:lvl8pPr marL="1371600" algn="ctr" rtl="0" fontAlgn="base">
              <a:spcBef>
                <a:spcPct val="0"/>
              </a:spcBef>
              <a:spcAft>
                <a:spcPct val="0"/>
              </a:spcAft>
              <a:defRPr sz="3000" b="1">
                <a:solidFill>
                  <a:srgbClr val="FFFFFF"/>
                </a:solidFill>
                <a:latin typeface="Arial" charset="0"/>
              </a:defRPr>
            </a:lvl8pPr>
            <a:lvl9pPr marL="1828800" algn="ctr" rtl="0" fontAlgn="base">
              <a:spcBef>
                <a:spcPct val="0"/>
              </a:spcBef>
              <a:spcAft>
                <a:spcPct val="0"/>
              </a:spcAft>
              <a:defRPr sz="3000" b="1">
                <a:solidFill>
                  <a:srgbClr val="FFFFFF"/>
                </a:solidFill>
                <a:latin typeface="Arial" charset="0"/>
              </a:defRPr>
            </a:lvl9pPr>
          </a:lstStyle>
          <a:p>
            <a:r>
              <a:rPr lang="en-US" altLang="zh-TW" sz="2400" kern="0" smtClean="0">
                <a:latin typeface="Calibri" panose="020F0502020204030204" pitchFamily="34" charset="0"/>
                <a:ea typeface="squeaky chalk sound" pitchFamily="2" charset="-120"/>
              </a:rPr>
              <a:t>1</a:t>
            </a:r>
            <a:r>
              <a:rPr lang="en-US" altLang="zh-TW" sz="2400" kern="0" baseline="30000" smtClean="0">
                <a:latin typeface="Calibri" panose="020F0502020204030204" pitchFamily="34" charset="0"/>
                <a:ea typeface="squeaky chalk sound" pitchFamily="2" charset="-120"/>
              </a:rPr>
              <a:t>st</a:t>
            </a:r>
            <a:r>
              <a:rPr lang="en-US" altLang="zh-TW" sz="2400" kern="0" smtClean="0">
                <a:latin typeface="Calibri" panose="020F0502020204030204" pitchFamily="34" charset="0"/>
                <a:ea typeface="squeaky chalk sound" pitchFamily="2" charset="-120"/>
              </a:rPr>
              <a:t> Midterm Exam</a:t>
            </a:r>
            <a:endParaRPr lang="en-US" altLang="zh-TW" sz="2400" b="0" kern="0" dirty="0">
              <a:latin typeface="Calibri" panose="020F0502020204030204" pitchFamily="34" charset="0"/>
              <a:ea typeface="squeaky chalk sound" pitchFamily="2" charset="-120"/>
            </a:endParaRPr>
          </a:p>
        </p:txBody>
      </p:sp>
    </p:spTree>
    <p:extLst>
      <p:ext uri="{BB962C8B-B14F-4D97-AF65-F5344CB8AC3E}">
        <p14:creationId xmlns:p14="http://schemas.microsoft.com/office/powerpoint/2010/main" val="3466021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990600" y="381000"/>
            <a:ext cx="70866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2400" b="1" i="0" u="none" strike="noStrike" kern="0" cap="none" spc="0" normalizeH="0" baseline="0" noProof="0" dirty="0" smtClean="0">
                <a:ln>
                  <a:noFill/>
                </a:ln>
                <a:solidFill>
                  <a:srgbClr val="FFFFFF"/>
                </a:solidFill>
                <a:effectLst/>
                <a:uLnTx/>
                <a:uFillTx/>
                <a:latin typeface="Calibri" panose="020F0502020204030204" pitchFamily="34" charset="0"/>
                <a:ea typeface="squeaky chalk sound" pitchFamily="2" charset="-120"/>
                <a:cs typeface="+mj-cs"/>
              </a:rPr>
              <a:t>1</a:t>
            </a:r>
            <a:r>
              <a:rPr kumimoji="0" lang="en-US" altLang="zh-TW" sz="2400" b="1" i="0" u="none" strike="noStrike" kern="0" cap="none" spc="0" normalizeH="0" baseline="30000" noProof="0" dirty="0" smtClean="0">
                <a:ln>
                  <a:noFill/>
                </a:ln>
                <a:solidFill>
                  <a:srgbClr val="FFFFFF"/>
                </a:solidFill>
                <a:effectLst/>
                <a:uLnTx/>
                <a:uFillTx/>
                <a:latin typeface="Calibri" panose="020F0502020204030204" pitchFamily="34" charset="0"/>
                <a:ea typeface="squeaky chalk sound" pitchFamily="2" charset="-120"/>
                <a:cs typeface="+mj-cs"/>
              </a:rPr>
              <a:t>st</a:t>
            </a:r>
            <a:r>
              <a:rPr kumimoji="0" lang="en-US" altLang="zh-TW" sz="2400" b="1" i="0" u="none" strike="noStrike" kern="0" cap="none" spc="0" normalizeH="0" baseline="0" noProof="0" dirty="0" smtClean="0">
                <a:ln>
                  <a:noFill/>
                </a:ln>
                <a:solidFill>
                  <a:srgbClr val="FFFFFF"/>
                </a:solidFill>
                <a:effectLst/>
                <a:uLnTx/>
                <a:uFillTx/>
                <a:latin typeface="Calibri" panose="020F0502020204030204" pitchFamily="34" charset="0"/>
                <a:ea typeface="squeaky chalk sound" pitchFamily="2" charset="-120"/>
                <a:cs typeface="+mj-cs"/>
              </a:rPr>
              <a:t> Midterm</a:t>
            </a:r>
            <a:endParaRPr kumimoji="0" lang="en-US" altLang="zh-TW" sz="2400" b="1" i="0" u="none" strike="noStrike" kern="0" cap="none" spc="0" normalizeH="0" baseline="0" noProof="0" dirty="0">
              <a:ln>
                <a:noFill/>
              </a:ln>
              <a:solidFill>
                <a:srgbClr val="FFFFFF"/>
              </a:solidFill>
              <a:effectLst/>
              <a:uLnTx/>
              <a:uFillTx/>
              <a:latin typeface="Calibri" panose="020F0502020204030204" pitchFamily="34" charset="0"/>
              <a:ea typeface="squeaky chalk sound" pitchFamily="2" charset="-120"/>
              <a:cs typeface="+mj-cs"/>
            </a:endParaRPr>
          </a:p>
        </p:txBody>
      </p:sp>
      <p:sp>
        <p:nvSpPr>
          <p:cNvPr id="51" name="文字方塊 17"/>
          <p:cNvSpPr txBox="1"/>
          <p:nvPr/>
        </p:nvSpPr>
        <p:spPr>
          <a:xfrm>
            <a:off x="228600" y="1371600"/>
            <a:ext cx="8715399" cy="934487"/>
          </a:xfrm>
          <a:prstGeom prst="rect">
            <a:avLst/>
          </a:prstGeom>
          <a:noFill/>
        </p:spPr>
        <p:txBody>
          <a:bodyPr wrap="none" rtlCol="0">
            <a:spAutoFit/>
          </a:bodyPr>
          <a:lstStyle/>
          <a:p>
            <a:pPr>
              <a:lnSpc>
                <a:spcPct val="114000"/>
              </a:lnSpc>
            </a:pPr>
            <a:r>
              <a:rPr lang="en-US" altLang="zh-TW" sz="1600" b="1" u="sng" dirty="0" smtClean="0">
                <a:latin typeface="Calibri" panose="020F0502020204030204" pitchFamily="34" charset="0"/>
              </a:rPr>
              <a:t>Q1. (a)</a:t>
            </a:r>
            <a:r>
              <a:rPr lang="en-US" altLang="zh-TW" sz="1600" dirty="0" smtClean="0">
                <a:latin typeface="Calibri" panose="020F0502020204030204" pitchFamily="34" charset="0"/>
              </a:rPr>
              <a:t> (10pts) An </a:t>
            </a:r>
            <a:r>
              <a:rPr lang="en-US" altLang="zh-TW" sz="1600" dirty="0">
                <a:latin typeface="Calibri" panose="020F0502020204030204" pitchFamily="34" charset="0"/>
              </a:rPr>
              <a:t>Eskimo child slides on an icy (frictionless) </a:t>
            </a:r>
            <a:r>
              <a:rPr lang="en-US" altLang="zh-TW" sz="1600" dirty="0" smtClean="0">
                <a:latin typeface="Calibri" panose="020F0502020204030204" pitchFamily="34" charset="0"/>
              </a:rPr>
              <a:t>hemispherical dome </a:t>
            </a:r>
            <a:r>
              <a:rPr lang="en-US" altLang="zh-TW" sz="1600" dirty="0">
                <a:latin typeface="Calibri" panose="020F0502020204030204" pitchFamily="34" charset="0"/>
              </a:rPr>
              <a:t>of radius R</a:t>
            </a:r>
            <a:r>
              <a:rPr lang="en-US" altLang="zh-TW" sz="1600" i="1" dirty="0" smtClean="0">
                <a:latin typeface="Calibri" panose="020F0502020204030204" pitchFamily="34" charset="0"/>
              </a:rPr>
              <a:t>.</a:t>
            </a:r>
            <a:r>
              <a:rPr lang="en-US" altLang="zh-TW" sz="1600" dirty="0" smtClean="0">
                <a:latin typeface="Calibri" panose="020F0502020204030204" pitchFamily="34" charset="0"/>
              </a:rPr>
              <a:t> </a:t>
            </a:r>
          </a:p>
          <a:p>
            <a:pPr>
              <a:lnSpc>
                <a:spcPct val="114000"/>
              </a:lnSpc>
            </a:pPr>
            <a:r>
              <a:rPr lang="en-US" altLang="zh-TW" sz="1600" dirty="0" smtClean="0">
                <a:latin typeface="Calibri" panose="020F0502020204030204" pitchFamily="34" charset="0"/>
              </a:rPr>
              <a:t>She </a:t>
            </a:r>
            <a:r>
              <a:rPr lang="en-US" altLang="zh-TW" sz="1600" dirty="0">
                <a:latin typeface="Calibri" panose="020F0502020204030204" pitchFamily="34" charset="0"/>
              </a:rPr>
              <a:t>starts with </a:t>
            </a:r>
            <a:r>
              <a:rPr lang="en-US" altLang="zh-TW" sz="1600" dirty="0" smtClean="0">
                <a:latin typeface="Calibri" panose="020F0502020204030204" pitchFamily="34" charset="0"/>
              </a:rPr>
              <a:t>a negligible </a:t>
            </a:r>
            <a:r>
              <a:rPr lang="en-US" altLang="zh-TW" sz="1600" dirty="0">
                <a:latin typeface="Calibri" panose="020F0502020204030204" pitchFamily="34" charset="0"/>
              </a:rPr>
              <a:t>speed at the top. </a:t>
            </a:r>
            <a:r>
              <a:rPr lang="en-US" altLang="zh-TW" sz="1600" dirty="0" smtClean="0">
                <a:latin typeface="Calibri" panose="020F0502020204030204" pitchFamily="34" charset="0"/>
              </a:rPr>
              <a:t>At </a:t>
            </a:r>
            <a:r>
              <a:rPr lang="en-US" altLang="zh-TW" sz="1600" dirty="0">
                <a:latin typeface="Calibri" panose="020F0502020204030204" pitchFamily="34" charset="0"/>
              </a:rPr>
              <a:t>what angle </a:t>
            </a:r>
            <a:r>
              <a:rPr lang="en-US" altLang="zh-TW" sz="1600" dirty="0" smtClean="0">
                <a:latin typeface="Symbol" panose="05050102010706020507" pitchFamily="18" charset="2"/>
              </a:rPr>
              <a:t>q</a:t>
            </a:r>
            <a:r>
              <a:rPr lang="en-US" altLang="zh-TW" sz="1600" dirty="0" smtClean="0">
                <a:latin typeface="Calibri" panose="020F0502020204030204" pitchFamily="34" charset="0"/>
              </a:rPr>
              <a:t> to </a:t>
            </a:r>
            <a:r>
              <a:rPr lang="en-US" altLang="zh-TW" sz="1600" dirty="0">
                <a:latin typeface="Calibri" panose="020F0502020204030204" pitchFamily="34" charset="0"/>
              </a:rPr>
              <a:t>the </a:t>
            </a:r>
            <a:r>
              <a:rPr lang="en-US" altLang="zh-TW" sz="1600" dirty="0" smtClean="0">
                <a:latin typeface="Calibri" panose="020F0502020204030204" pitchFamily="34" charset="0"/>
              </a:rPr>
              <a:t>vertical does </a:t>
            </a:r>
            <a:r>
              <a:rPr lang="en-US" altLang="zh-TW" sz="1600" dirty="0">
                <a:latin typeface="Calibri" panose="020F0502020204030204" pitchFamily="34" charset="0"/>
              </a:rPr>
              <a:t>she lose contact with </a:t>
            </a:r>
            <a:endParaRPr lang="en-US" altLang="zh-TW" sz="1600" dirty="0" smtClean="0">
              <a:latin typeface="Calibri" panose="020F0502020204030204" pitchFamily="34" charset="0"/>
            </a:endParaRPr>
          </a:p>
          <a:p>
            <a:pPr>
              <a:lnSpc>
                <a:spcPct val="114000"/>
              </a:lnSpc>
            </a:pPr>
            <a:r>
              <a:rPr lang="en-US" altLang="zh-TW" sz="1600" dirty="0" smtClean="0">
                <a:latin typeface="Calibri" panose="020F0502020204030204" pitchFamily="34" charset="0"/>
              </a:rPr>
              <a:t>the </a:t>
            </a:r>
            <a:r>
              <a:rPr lang="en-US" altLang="zh-TW" sz="1600" dirty="0">
                <a:latin typeface="Calibri" panose="020F0502020204030204" pitchFamily="34" charset="0"/>
              </a:rPr>
              <a:t>surface</a:t>
            </a:r>
            <a:r>
              <a:rPr lang="en-US" altLang="zh-TW" sz="1600" dirty="0" smtClean="0">
                <a:latin typeface="Calibri" panose="020F0502020204030204" pitchFamily="34" charset="0"/>
              </a:rPr>
              <a:t>?</a:t>
            </a:r>
            <a:endParaRPr lang="zh-TW" altLang="en-US" sz="1600" dirty="0">
              <a:latin typeface="Calibri" panose="020F0502020204030204" pitchFamily="34" charset="0"/>
            </a:endParaRPr>
          </a:p>
        </p:txBody>
      </p:sp>
      <p:sp>
        <p:nvSpPr>
          <p:cNvPr id="52" name="TextBox 51"/>
          <p:cNvSpPr txBox="1"/>
          <p:nvPr/>
        </p:nvSpPr>
        <p:spPr>
          <a:xfrm>
            <a:off x="4419600" y="2844225"/>
            <a:ext cx="4585935" cy="584775"/>
          </a:xfrm>
          <a:prstGeom prst="rect">
            <a:avLst/>
          </a:prstGeom>
          <a:noFill/>
        </p:spPr>
        <p:txBody>
          <a:bodyPr wrap="none" rtlCol="0">
            <a:spAutoFit/>
          </a:bodyPr>
          <a:lstStyle/>
          <a:p>
            <a:r>
              <a:rPr lang="en-US" altLang="zh-TW" sz="1600" dirty="0" smtClean="0">
                <a:latin typeface="Calibri" panose="020F0502020204030204" pitchFamily="34" charset="0"/>
              </a:rPr>
              <a:t>She loses contact with the surface when the normal </a:t>
            </a:r>
          </a:p>
          <a:p>
            <a:r>
              <a:rPr lang="en-US" altLang="zh-TW" sz="1600" dirty="0" smtClean="0">
                <a:latin typeface="Calibri" panose="020F0502020204030204" pitchFamily="34" charset="0"/>
              </a:rPr>
              <a:t>force becomes zero </a:t>
            </a:r>
            <a:endParaRPr lang="zh-TW" altLang="en-US" sz="1600" dirty="0">
              <a:latin typeface="Calibri" panose="020F0502020204030204" pitchFamily="34" charset="0"/>
            </a:endParaRPr>
          </a:p>
        </p:txBody>
      </p:sp>
      <p:pic>
        <p:nvPicPr>
          <p:cNvPr id="53"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 y="2605850"/>
            <a:ext cx="2981325"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Arc 53"/>
          <p:cNvSpPr/>
          <p:nvPr/>
        </p:nvSpPr>
        <p:spPr>
          <a:xfrm>
            <a:off x="838200" y="5105400"/>
            <a:ext cx="2376000" cy="2376000"/>
          </a:xfrm>
          <a:prstGeom prst="arc">
            <a:avLst>
              <a:gd name="adj1" fmla="val 10842190"/>
              <a:gd name="adj2" fmla="val 0"/>
            </a:avLst>
          </a:prstGeom>
          <a:ln w="1905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latin typeface="Calibri" panose="020F0502020204030204" pitchFamily="34" charset="0"/>
            </a:endParaRPr>
          </a:p>
        </p:txBody>
      </p:sp>
      <p:sp>
        <p:nvSpPr>
          <p:cNvPr id="55" name="Oval 54"/>
          <p:cNvSpPr/>
          <p:nvPr/>
        </p:nvSpPr>
        <p:spPr>
          <a:xfrm>
            <a:off x="2438400" y="5118000"/>
            <a:ext cx="216000" cy="2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endParaRPr>
          </a:p>
        </p:txBody>
      </p:sp>
      <p:cxnSp>
        <p:nvCxnSpPr>
          <p:cNvPr id="56" name="Straight Arrow Connector 55"/>
          <p:cNvCxnSpPr/>
          <p:nvPr/>
        </p:nvCxnSpPr>
        <p:spPr>
          <a:xfrm rot="-3660000">
            <a:off x="1675177" y="5750229"/>
            <a:ext cx="1188000" cy="0"/>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838200" y="6248400"/>
            <a:ext cx="2376000" cy="0"/>
          </a:xfrm>
          <a:prstGeom prst="straightConnector1">
            <a:avLst/>
          </a:prstGeom>
          <a:ln w="19050">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5400000">
            <a:off x="1027200" y="5675400"/>
            <a:ext cx="1908000" cy="0"/>
          </a:xfrm>
          <a:prstGeom prst="straightConnector1">
            <a:avLst/>
          </a:prstGeom>
          <a:ln w="19050">
            <a:solidFill>
              <a:srgbClr val="FFC000"/>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905000" y="5833646"/>
            <a:ext cx="298480" cy="338554"/>
          </a:xfrm>
          <a:prstGeom prst="rect">
            <a:avLst/>
          </a:prstGeom>
          <a:noFill/>
        </p:spPr>
        <p:txBody>
          <a:bodyPr wrap="none" rtlCol="0">
            <a:spAutoFit/>
          </a:bodyPr>
          <a:lstStyle/>
          <a:p>
            <a:r>
              <a:rPr lang="en-US" altLang="zh-TW" sz="1600" dirty="0" smtClean="0">
                <a:solidFill>
                  <a:srgbClr val="FF0000"/>
                </a:solidFill>
                <a:latin typeface="Symbol" panose="05050102010706020507" pitchFamily="18" charset="2"/>
              </a:rPr>
              <a:t>q</a:t>
            </a:r>
            <a:endParaRPr lang="zh-TW" altLang="en-US" sz="1600" dirty="0">
              <a:solidFill>
                <a:srgbClr val="FF0000"/>
              </a:solidFill>
              <a:latin typeface="Symbol" panose="05050102010706020507" pitchFamily="18" charset="2"/>
            </a:endParaRPr>
          </a:p>
        </p:txBody>
      </p:sp>
      <p:cxnSp>
        <p:nvCxnSpPr>
          <p:cNvPr id="60" name="Straight Arrow Connector 59"/>
          <p:cNvCxnSpPr/>
          <p:nvPr/>
        </p:nvCxnSpPr>
        <p:spPr>
          <a:xfrm>
            <a:off x="2550600" y="5256000"/>
            <a:ext cx="0" cy="828000"/>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367032" y="5986046"/>
            <a:ext cx="452368" cy="338554"/>
          </a:xfrm>
          <a:prstGeom prst="rect">
            <a:avLst/>
          </a:prstGeom>
          <a:noFill/>
        </p:spPr>
        <p:txBody>
          <a:bodyPr wrap="none" rtlCol="0">
            <a:spAutoFit/>
          </a:bodyPr>
          <a:lstStyle/>
          <a:p>
            <a:r>
              <a:rPr lang="en-US" altLang="zh-TW" sz="1600" dirty="0" smtClean="0">
                <a:solidFill>
                  <a:srgbClr val="00B050"/>
                </a:solidFill>
                <a:latin typeface="Calibri" panose="020F0502020204030204" pitchFamily="34" charset="0"/>
              </a:rPr>
              <a:t>mg</a:t>
            </a:r>
            <a:endParaRPr lang="zh-TW" altLang="en-US" sz="1600" dirty="0">
              <a:solidFill>
                <a:srgbClr val="00B050"/>
              </a:solidFill>
              <a:latin typeface="Calibri" panose="020F0502020204030204" pitchFamily="34" charset="0"/>
            </a:endParaRPr>
          </a:p>
        </p:txBody>
      </p:sp>
      <p:cxnSp>
        <p:nvCxnSpPr>
          <p:cNvPr id="62" name="Straight Arrow Connector 61"/>
          <p:cNvCxnSpPr/>
          <p:nvPr/>
        </p:nvCxnSpPr>
        <p:spPr>
          <a:xfrm rot="1740000">
            <a:off x="2369220" y="5214921"/>
            <a:ext cx="0" cy="684000"/>
          </a:xfrm>
          <a:prstGeom prst="straightConnector1">
            <a:avLst/>
          </a:prstGeom>
          <a:ln w="19050">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1447800" y="5334000"/>
            <a:ext cx="824521" cy="338554"/>
          </a:xfrm>
          <a:prstGeom prst="rect">
            <a:avLst/>
          </a:prstGeom>
          <a:noFill/>
        </p:spPr>
        <p:txBody>
          <a:bodyPr wrap="none" rtlCol="0">
            <a:spAutoFit/>
          </a:bodyPr>
          <a:lstStyle/>
          <a:p>
            <a:r>
              <a:rPr lang="en-US" altLang="zh-TW" sz="1600" dirty="0" err="1" smtClean="0">
                <a:solidFill>
                  <a:srgbClr val="00B050"/>
                </a:solidFill>
                <a:latin typeface="Calibri" panose="020F0502020204030204" pitchFamily="34" charset="0"/>
              </a:rPr>
              <a:t>mgcos</a:t>
            </a:r>
            <a:r>
              <a:rPr lang="en-US" altLang="zh-TW" sz="1600" dirty="0" err="1" smtClean="0">
                <a:solidFill>
                  <a:srgbClr val="00B050"/>
                </a:solidFill>
                <a:latin typeface="Symbol" panose="05050102010706020507" pitchFamily="18" charset="2"/>
              </a:rPr>
              <a:t>q</a:t>
            </a:r>
            <a:endParaRPr lang="zh-TW" altLang="en-US" sz="1600" dirty="0">
              <a:solidFill>
                <a:srgbClr val="00B050"/>
              </a:solidFill>
              <a:latin typeface="Symbol" panose="05050102010706020507" pitchFamily="18" charset="2"/>
            </a:endParaRPr>
          </a:p>
        </p:txBody>
      </p:sp>
      <p:cxnSp>
        <p:nvCxnSpPr>
          <p:cNvPr id="64" name="Straight Arrow Connector 63"/>
          <p:cNvCxnSpPr/>
          <p:nvPr/>
        </p:nvCxnSpPr>
        <p:spPr>
          <a:xfrm rot="12540000">
            <a:off x="2712600" y="4616680"/>
            <a:ext cx="0" cy="684000"/>
          </a:xfrm>
          <a:prstGeom prst="straightConnector1">
            <a:avLst/>
          </a:prstGeom>
          <a:ln w="1905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556645" y="4343400"/>
            <a:ext cx="1278620" cy="338554"/>
          </a:xfrm>
          <a:prstGeom prst="rect">
            <a:avLst/>
          </a:prstGeom>
          <a:noFill/>
        </p:spPr>
        <p:txBody>
          <a:bodyPr wrap="none" rtlCol="0">
            <a:spAutoFit/>
          </a:bodyPr>
          <a:lstStyle/>
          <a:p>
            <a:r>
              <a:rPr lang="en-US" altLang="zh-TW" sz="1600" dirty="0" smtClean="0">
                <a:solidFill>
                  <a:srgbClr val="FF0000"/>
                </a:solidFill>
                <a:latin typeface="Calibri" panose="020F0502020204030204" pitchFamily="34" charset="0"/>
              </a:rPr>
              <a:t>Normal force</a:t>
            </a:r>
            <a:endParaRPr lang="zh-TW" altLang="en-US" sz="1600" dirty="0">
              <a:solidFill>
                <a:srgbClr val="FF0000"/>
              </a:solidFill>
              <a:latin typeface="Calibri" panose="020F0502020204030204" pitchFamily="34" charset="0"/>
            </a:endParaRPr>
          </a:p>
        </p:txBody>
      </p:sp>
      <p:cxnSp>
        <p:nvCxnSpPr>
          <p:cNvPr id="69" name="Straight Connector 68"/>
          <p:cNvCxnSpPr/>
          <p:nvPr/>
        </p:nvCxnSpPr>
        <p:spPr>
          <a:xfrm>
            <a:off x="675461" y="5113954"/>
            <a:ext cx="2592000" cy="0"/>
          </a:xfrm>
          <a:prstGeom prst="line">
            <a:avLst/>
          </a:prstGeom>
          <a:ln w="28575">
            <a:solidFill>
              <a:srgbClr val="00B050"/>
            </a:solidFill>
            <a:prstDash val="lgDash"/>
          </a:ln>
        </p:spPr>
        <p:style>
          <a:lnRef idx="1">
            <a:schemeClr val="accent1"/>
          </a:lnRef>
          <a:fillRef idx="0">
            <a:schemeClr val="accent1"/>
          </a:fillRef>
          <a:effectRef idx="0">
            <a:schemeClr val="accent1"/>
          </a:effectRef>
          <a:fontRef idx="minor">
            <a:schemeClr val="tx1"/>
          </a:fontRef>
        </p:style>
      </p:cxnSp>
      <p:pic>
        <p:nvPicPr>
          <p:cNvPr id="74" name="Picture 73"/>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3421685" y="5006035"/>
            <a:ext cx="464515" cy="175565"/>
          </a:xfrm>
          <a:prstGeom prst="rect">
            <a:avLst/>
          </a:prstGeom>
        </p:spPr>
      </p:pic>
      <p:grpSp>
        <p:nvGrpSpPr>
          <p:cNvPr id="75" name="Group 74"/>
          <p:cNvGrpSpPr/>
          <p:nvPr/>
        </p:nvGrpSpPr>
        <p:grpSpPr>
          <a:xfrm>
            <a:off x="701040" y="5257800"/>
            <a:ext cx="3817586" cy="271417"/>
            <a:chOff x="472440" y="5257800"/>
            <a:chExt cx="3817586" cy="271417"/>
          </a:xfrm>
        </p:grpSpPr>
        <p:cxnSp>
          <p:nvCxnSpPr>
            <p:cNvPr id="76" name="Straight Connector 75"/>
            <p:cNvCxnSpPr/>
            <p:nvPr/>
          </p:nvCxnSpPr>
          <p:spPr>
            <a:xfrm>
              <a:off x="472440" y="5257800"/>
              <a:ext cx="265176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77" name="Picture 76"/>
            <p:cNvPicPr>
              <a:picLocks noChangeAspect="1"/>
            </p:cNvPicPr>
            <p:nvPr>
              <p:custDataLst>
                <p:tags r:id="rId8"/>
              </p:custDataLst>
            </p:nvPr>
          </p:nvPicPr>
          <p:blipFill>
            <a:blip r:embed="rId12" cstate="print">
              <a:extLst>
                <a:ext uri="{28A0092B-C50C-407E-A947-70E740481C1C}">
                  <a14:useLocalDpi xmlns:a14="http://schemas.microsoft.com/office/drawing/2010/main" val="0"/>
                </a:ext>
              </a:extLst>
            </a:blip>
            <a:stretch>
              <a:fillRect/>
            </a:stretch>
          </p:blipFill>
          <p:spPr>
            <a:xfrm>
              <a:off x="2923303" y="5346337"/>
              <a:ext cx="1366723" cy="182880"/>
            </a:xfrm>
            <a:prstGeom prst="rect">
              <a:avLst/>
            </a:prstGeom>
          </p:spPr>
        </p:pic>
      </p:grpSp>
      <p:pic>
        <p:nvPicPr>
          <p:cNvPr id="27" name="Picture 26"/>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5484943" y="3435294"/>
            <a:ext cx="1834667" cy="449829"/>
          </a:xfrm>
          <a:prstGeom prst="rect">
            <a:avLst/>
          </a:prstGeom>
        </p:spPr>
      </p:pic>
      <p:pic>
        <p:nvPicPr>
          <p:cNvPr id="28" name="Picture 27"/>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6220306" y="3204636"/>
            <a:ext cx="541257" cy="142629"/>
          </a:xfrm>
          <a:prstGeom prst="rect">
            <a:avLst/>
          </a:prstGeom>
        </p:spPr>
      </p:pic>
      <p:sp>
        <p:nvSpPr>
          <p:cNvPr id="78" name="TextBox 77"/>
          <p:cNvSpPr txBox="1"/>
          <p:nvPr/>
        </p:nvSpPr>
        <p:spPr>
          <a:xfrm>
            <a:off x="4419600" y="3987225"/>
            <a:ext cx="2582951" cy="338554"/>
          </a:xfrm>
          <a:prstGeom prst="rect">
            <a:avLst/>
          </a:prstGeom>
          <a:noFill/>
        </p:spPr>
        <p:txBody>
          <a:bodyPr wrap="none" rtlCol="0">
            <a:spAutoFit/>
          </a:bodyPr>
          <a:lstStyle/>
          <a:p>
            <a:r>
              <a:rPr lang="en-US" altLang="zh-TW" sz="1600" dirty="0" smtClean="0">
                <a:latin typeface="Calibri" panose="020F0502020204030204" pitchFamily="34" charset="0"/>
              </a:rPr>
              <a:t>Conservation of energy gives</a:t>
            </a:r>
            <a:endParaRPr lang="zh-TW" altLang="en-US" sz="1600" dirty="0">
              <a:latin typeface="Calibri" panose="020F0502020204030204" pitchFamily="34" charset="0"/>
            </a:endParaRPr>
          </a:p>
        </p:txBody>
      </p:sp>
      <p:pic>
        <p:nvPicPr>
          <p:cNvPr id="29" name="Picture 28"/>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5077088" y="4334952"/>
            <a:ext cx="2551467" cy="412038"/>
          </a:xfrm>
          <a:prstGeom prst="rect">
            <a:avLst/>
          </a:prstGeom>
        </p:spPr>
      </p:pic>
      <p:pic>
        <p:nvPicPr>
          <p:cNvPr id="30" name="Picture 29"/>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4913561" y="4880620"/>
            <a:ext cx="3067124" cy="412038"/>
          </a:xfrm>
          <a:prstGeom prst="rect">
            <a:avLst/>
          </a:prstGeom>
        </p:spPr>
      </p:pic>
      <p:pic>
        <p:nvPicPr>
          <p:cNvPr id="31" name="Picture 30"/>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5313665" y="5637697"/>
            <a:ext cx="794819" cy="415695"/>
          </a:xfrm>
          <a:prstGeom prst="rect">
            <a:avLst/>
          </a:prstGeom>
        </p:spPr>
      </p:pic>
      <p:pic>
        <p:nvPicPr>
          <p:cNvPr id="33" name="Picture 32"/>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6617965" y="5672554"/>
            <a:ext cx="1010590" cy="415695"/>
          </a:xfrm>
          <a:prstGeom prst="rect">
            <a:avLst/>
          </a:prstGeom>
        </p:spPr>
      </p:pic>
      <p:sp>
        <p:nvSpPr>
          <p:cNvPr id="32" name="TextBox 31"/>
          <p:cNvSpPr txBox="1"/>
          <p:nvPr/>
        </p:nvSpPr>
        <p:spPr>
          <a:xfrm>
            <a:off x="7397071" y="3486784"/>
            <a:ext cx="715965" cy="338554"/>
          </a:xfrm>
          <a:prstGeom prst="rect">
            <a:avLst/>
          </a:prstGeom>
          <a:noFill/>
        </p:spPr>
        <p:txBody>
          <a:bodyPr wrap="none" rtlCol="0">
            <a:spAutoFit/>
          </a:bodyPr>
          <a:lstStyle/>
          <a:p>
            <a:r>
              <a:rPr lang="en-US" altLang="zh-TW" sz="1600" i="1" dirty="0" smtClean="0">
                <a:solidFill>
                  <a:srgbClr val="FFFF00"/>
                </a:solidFill>
                <a:latin typeface="Calibri" panose="020F0502020204030204" pitchFamily="34" charset="0"/>
              </a:rPr>
              <a:t>(5 pts)</a:t>
            </a:r>
            <a:endParaRPr lang="zh-TW" altLang="en-US" sz="1600" i="1" dirty="0">
              <a:solidFill>
                <a:srgbClr val="FFFF00"/>
              </a:solidFill>
              <a:latin typeface="Calibri" panose="020F0502020204030204" pitchFamily="34" charset="0"/>
            </a:endParaRPr>
          </a:p>
        </p:txBody>
      </p:sp>
      <p:sp>
        <p:nvSpPr>
          <p:cNvPr id="34" name="TextBox 33"/>
          <p:cNvSpPr txBox="1"/>
          <p:nvPr/>
        </p:nvSpPr>
        <p:spPr>
          <a:xfrm>
            <a:off x="7786335" y="4385846"/>
            <a:ext cx="714363" cy="338554"/>
          </a:xfrm>
          <a:prstGeom prst="rect">
            <a:avLst/>
          </a:prstGeom>
          <a:noFill/>
        </p:spPr>
        <p:txBody>
          <a:bodyPr wrap="none" rtlCol="0">
            <a:spAutoFit/>
          </a:bodyPr>
          <a:lstStyle/>
          <a:p>
            <a:r>
              <a:rPr lang="en-US" altLang="zh-TW" sz="1600" i="1" dirty="0" smtClean="0">
                <a:solidFill>
                  <a:srgbClr val="FFFF00"/>
                </a:solidFill>
                <a:latin typeface="Calibri" panose="020F0502020204030204" pitchFamily="34" charset="0"/>
              </a:rPr>
              <a:t>(3 pts)</a:t>
            </a:r>
            <a:endParaRPr lang="zh-TW" altLang="en-US" sz="1600" i="1" dirty="0">
              <a:solidFill>
                <a:srgbClr val="FFFF00"/>
              </a:solidFill>
              <a:latin typeface="Calibri" panose="020F0502020204030204" pitchFamily="34" charset="0"/>
            </a:endParaRPr>
          </a:p>
        </p:txBody>
      </p:sp>
      <p:sp>
        <p:nvSpPr>
          <p:cNvPr id="35" name="TextBox 34"/>
          <p:cNvSpPr txBox="1"/>
          <p:nvPr/>
        </p:nvSpPr>
        <p:spPr>
          <a:xfrm>
            <a:off x="5394121" y="6124123"/>
            <a:ext cx="714363" cy="338554"/>
          </a:xfrm>
          <a:prstGeom prst="rect">
            <a:avLst/>
          </a:prstGeom>
          <a:noFill/>
        </p:spPr>
        <p:txBody>
          <a:bodyPr wrap="none" rtlCol="0">
            <a:spAutoFit/>
          </a:bodyPr>
          <a:lstStyle/>
          <a:p>
            <a:r>
              <a:rPr lang="en-US" altLang="zh-TW" sz="1600" i="1" dirty="0" smtClean="0">
                <a:solidFill>
                  <a:srgbClr val="FFFF00"/>
                </a:solidFill>
                <a:latin typeface="Calibri" panose="020F0502020204030204" pitchFamily="34" charset="0"/>
              </a:rPr>
              <a:t>(2 pts)</a:t>
            </a:r>
            <a:endParaRPr lang="zh-TW" altLang="en-US" sz="1600" i="1" dirty="0">
              <a:solidFill>
                <a:srgbClr val="FFFF00"/>
              </a:solidFill>
              <a:latin typeface="Calibri" panose="020F0502020204030204" pitchFamily="34" charset="0"/>
            </a:endParaRPr>
          </a:p>
        </p:txBody>
      </p:sp>
      <p:pic>
        <p:nvPicPr>
          <p:cNvPr id="2" name="Picture 1"/>
          <p:cNvPicPr>
            <a:picLocks noChangeAspect="1"/>
          </p:cNvPicPr>
          <p:nvPr/>
        </p:nvPicPr>
        <p:blipFill rotWithShape="1">
          <a:blip r:embed="rId19"/>
          <a:srcRect t="55885"/>
          <a:stretch/>
        </p:blipFill>
        <p:spPr>
          <a:xfrm>
            <a:off x="3216564" y="176156"/>
            <a:ext cx="5775036" cy="2137650"/>
          </a:xfrm>
          <a:prstGeom prst="rect">
            <a:avLst/>
          </a:prstGeom>
        </p:spPr>
      </p:pic>
      <p:sp>
        <p:nvSpPr>
          <p:cNvPr id="36" name="TextBox 35"/>
          <p:cNvSpPr txBox="1"/>
          <p:nvPr/>
        </p:nvSpPr>
        <p:spPr>
          <a:xfrm>
            <a:off x="3267461" y="267748"/>
            <a:ext cx="1920334" cy="338554"/>
          </a:xfrm>
          <a:prstGeom prst="rect">
            <a:avLst/>
          </a:prstGeom>
          <a:noFill/>
        </p:spPr>
        <p:txBody>
          <a:bodyPr wrap="none" rtlCol="0">
            <a:spAutoFit/>
          </a:bodyPr>
          <a:lstStyle/>
          <a:p>
            <a:r>
              <a:rPr lang="en-US" altLang="zh-TW" sz="1600" dirty="0" smtClean="0">
                <a:solidFill>
                  <a:srgbClr val="2B3535"/>
                </a:solidFill>
                <a:latin typeface="Calibri" panose="020F0502020204030204" pitchFamily="34" charset="0"/>
              </a:rPr>
              <a:t>Similar to HW 2 – Q1</a:t>
            </a:r>
            <a:endParaRPr lang="zh-TW" altLang="en-US" sz="1600" dirty="0">
              <a:solidFill>
                <a:srgbClr val="2B3535"/>
              </a:solidFill>
              <a:latin typeface="Calibri" panose="020F0502020204030204" pitchFamily="34" charset="0"/>
            </a:endParaRPr>
          </a:p>
        </p:txBody>
      </p:sp>
    </p:spTree>
    <p:extLst>
      <p:ext uri="{BB962C8B-B14F-4D97-AF65-F5344CB8AC3E}">
        <p14:creationId xmlns:p14="http://schemas.microsoft.com/office/powerpoint/2010/main" val="41495227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228601" y="1363585"/>
            <a:ext cx="8686800" cy="1215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hangingPunct="0">
              <a:lnSpc>
                <a:spcPct val="114000"/>
              </a:lnSpc>
            </a:pPr>
            <a:r>
              <a:rPr lang="en-US" altLang="zh-TW" sz="1600" b="1" u="sng" dirty="0" smtClean="0">
                <a:latin typeface="Calibri" panose="020F0502020204030204" pitchFamily="34" charset="0"/>
                <a:ea typeface="新細明體" panose="02020500000000000000" pitchFamily="18" charset="-120"/>
                <a:cs typeface="Calibri" panose="020F0502020204030204" pitchFamily="34" charset="0"/>
              </a:rPr>
              <a:t>Q1. (b)</a:t>
            </a:r>
            <a:r>
              <a:rPr kumimoji="0" lang="en-US" altLang="zh-TW" sz="1600" b="0" i="0" u="none" strike="noStrike" cap="none" normalizeH="0" baseline="0" dirty="0" smtClean="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 (15 pts) </a:t>
            </a:r>
            <a:r>
              <a:rPr lang="en-US" altLang="zh-TW" sz="1600" dirty="0" smtClean="0">
                <a:latin typeface="Calibri" panose="020F0502020204030204" pitchFamily="34" charset="0"/>
                <a:cs typeface="Calibri" panose="020F0502020204030204" pitchFamily="34" charset="0"/>
              </a:rPr>
              <a:t>A </a:t>
            </a:r>
            <a:r>
              <a:rPr lang="en-US" altLang="zh-TW" sz="1600" dirty="0">
                <a:latin typeface="Calibri" panose="020F0502020204030204" pitchFamily="34" charset="0"/>
                <a:cs typeface="Calibri" panose="020F0502020204030204" pitchFamily="34" charset="0"/>
              </a:rPr>
              <a:t>bomb of mass </a:t>
            </a:r>
            <a:r>
              <a:rPr lang="en-US" altLang="zh-TW" sz="1600" i="1" dirty="0">
                <a:latin typeface="Calibri" panose="020F0502020204030204" pitchFamily="34" charset="0"/>
                <a:cs typeface="Calibri" panose="020F0502020204030204" pitchFamily="34" charset="0"/>
              </a:rPr>
              <a:t>M</a:t>
            </a:r>
            <a:r>
              <a:rPr lang="en-US" altLang="zh-TW" sz="1600" dirty="0">
                <a:latin typeface="Calibri" panose="020F0502020204030204" pitchFamily="34" charset="0"/>
                <a:cs typeface="Calibri" panose="020F0502020204030204" pitchFamily="34" charset="0"/>
              </a:rPr>
              <a:t> moving with velocity 10 m/s in the +x direction explodes into two parts with masses </a:t>
            </a:r>
            <a:r>
              <a:rPr lang="en-US" altLang="zh-TW" sz="1600" i="1" dirty="0">
                <a:latin typeface="Calibri" panose="020F0502020204030204" pitchFamily="34" charset="0"/>
                <a:cs typeface="Calibri" panose="020F0502020204030204" pitchFamily="34" charset="0"/>
              </a:rPr>
              <a:t>m</a:t>
            </a:r>
            <a:r>
              <a:rPr lang="en-US" altLang="zh-TW" sz="1600" i="1" baseline="-25000" dirty="0">
                <a:latin typeface="Calibri" panose="020F0502020204030204" pitchFamily="34" charset="0"/>
                <a:cs typeface="Calibri" panose="020F0502020204030204" pitchFamily="34" charset="0"/>
              </a:rPr>
              <a:t>1</a:t>
            </a:r>
            <a:r>
              <a:rPr lang="en-US" altLang="zh-TW" sz="1600" dirty="0">
                <a:latin typeface="Calibri" panose="020F0502020204030204" pitchFamily="34" charset="0"/>
                <a:cs typeface="Calibri" panose="020F0502020204030204" pitchFamily="34" charset="0"/>
              </a:rPr>
              <a:t> moving in the –x direction and </a:t>
            </a:r>
            <a:r>
              <a:rPr lang="en-US" altLang="zh-TW" sz="1600" i="1" dirty="0">
                <a:latin typeface="Calibri" panose="020F0502020204030204" pitchFamily="34" charset="0"/>
                <a:cs typeface="Calibri" panose="020F0502020204030204" pitchFamily="34" charset="0"/>
              </a:rPr>
              <a:t>m</a:t>
            </a:r>
            <a:r>
              <a:rPr lang="en-US" altLang="zh-TW" sz="1600" i="1" baseline="-25000" dirty="0">
                <a:latin typeface="Calibri" panose="020F0502020204030204" pitchFamily="34" charset="0"/>
                <a:cs typeface="Calibri" panose="020F0502020204030204" pitchFamily="34" charset="0"/>
              </a:rPr>
              <a:t>2</a:t>
            </a:r>
            <a:r>
              <a:rPr lang="en-US" altLang="zh-TW" sz="1600" dirty="0">
                <a:latin typeface="Calibri" panose="020F0502020204030204" pitchFamily="34" charset="0"/>
                <a:cs typeface="Calibri" panose="020F0502020204030204" pitchFamily="34" charset="0"/>
              </a:rPr>
              <a:t> moving in the +x direction. The explosion supplies an additional </a:t>
            </a:r>
            <a:r>
              <a:rPr lang="en-US" altLang="zh-TW" sz="1600" dirty="0" smtClean="0">
                <a:latin typeface="Calibri" panose="020F0502020204030204" pitchFamily="34" charset="0"/>
                <a:cs typeface="Calibri" panose="020F0502020204030204" pitchFamily="34" charset="0"/>
              </a:rPr>
              <a:t>150 </a:t>
            </a:r>
            <a:r>
              <a:rPr lang="en-US" altLang="zh-TW" sz="1600" dirty="0">
                <a:latin typeface="Calibri" panose="020F0502020204030204" pitchFamily="34" charset="0"/>
                <a:cs typeface="Calibri" panose="020F0502020204030204" pitchFamily="34" charset="0"/>
              </a:rPr>
              <a:t>J in the total kinetic energy. Given </a:t>
            </a:r>
            <a:r>
              <a:rPr lang="en-US" altLang="zh-TW" sz="1600" i="1" dirty="0">
                <a:latin typeface="Calibri" panose="020F0502020204030204" pitchFamily="34" charset="0"/>
                <a:cs typeface="Calibri" panose="020F0502020204030204" pitchFamily="34" charset="0"/>
              </a:rPr>
              <a:t>M</a:t>
            </a:r>
            <a:r>
              <a:rPr lang="en-US" altLang="zh-TW" sz="1600" dirty="0">
                <a:latin typeface="Calibri" panose="020F0502020204030204" pitchFamily="34" charset="0"/>
                <a:cs typeface="Calibri" panose="020F0502020204030204" pitchFamily="34" charset="0"/>
              </a:rPr>
              <a:t> = 3 kg, </a:t>
            </a:r>
            <a:r>
              <a:rPr lang="en-US" altLang="zh-TW" sz="1600" i="1" dirty="0">
                <a:latin typeface="Calibri" panose="020F0502020204030204" pitchFamily="34" charset="0"/>
                <a:cs typeface="Calibri" panose="020F0502020204030204" pitchFamily="34" charset="0"/>
              </a:rPr>
              <a:t>m</a:t>
            </a:r>
            <a:r>
              <a:rPr lang="en-US" altLang="zh-TW" sz="1600" i="1" baseline="-25000" dirty="0">
                <a:latin typeface="Calibri" panose="020F0502020204030204" pitchFamily="34" charset="0"/>
                <a:cs typeface="Calibri" panose="020F0502020204030204" pitchFamily="34" charset="0"/>
              </a:rPr>
              <a:t>1</a:t>
            </a:r>
            <a:r>
              <a:rPr lang="en-US" altLang="zh-TW" sz="1600" dirty="0">
                <a:latin typeface="Calibri" panose="020F0502020204030204" pitchFamily="34" charset="0"/>
                <a:cs typeface="Calibri" panose="020F0502020204030204" pitchFamily="34" charset="0"/>
              </a:rPr>
              <a:t> = 1 kg, and </a:t>
            </a:r>
            <a:r>
              <a:rPr lang="en-US" altLang="zh-TW" sz="1600" i="1" dirty="0">
                <a:latin typeface="Calibri" panose="020F0502020204030204" pitchFamily="34" charset="0"/>
                <a:cs typeface="Calibri" panose="020F0502020204030204" pitchFamily="34" charset="0"/>
              </a:rPr>
              <a:t>m</a:t>
            </a:r>
            <a:r>
              <a:rPr lang="en-US" altLang="zh-TW" sz="1600" i="1" baseline="-25000" dirty="0">
                <a:latin typeface="Calibri" panose="020F0502020204030204" pitchFamily="34" charset="0"/>
                <a:cs typeface="Calibri" panose="020F0502020204030204" pitchFamily="34" charset="0"/>
              </a:rPr>
              <a:t>2</a:t>
            </a:r>
            <a:r>
              <a:rPr lang="en-US" altLang="zh-TW" sz="1600" dirty="0">
                <a:latin typeface="Calibri" panose="020F0502020204030204" pitchFamily="34" charset="0"/>
                <a:cs typeface="Calibri" panose="020F0502020204030204" pitchFamily="34" charset="0"/>
              </a:rPr>
              <a:t> = 2 kg, please find the speed of </a:t>
            </a:r>
            <a:r>
              <a:rPr lang="en-US" altLang="zh-TW" sz="1600" i="1" dirty="0">
                <a:latin typeface="Calibri" panose="020F0502020204030204" pitchFamily="34" charset="0"/>
                <a:cs typeface="Calibri" panose="020F0502020204030204" pitchFamily="34" charset="0"/>
              </a:rPr>
              <a:t>m</a:t>
            </a:r>
            <a:r>
              <a:rPr lang="en-US" altLang="zh-TW" sz="1600" i="1" baseline="-25000" dirty="0">
                <a:latin typeface="Calibri" panose="020F0502020204030204" pitchFamily="34" charset="0"/>
                <a:cs typeface="Calibri" panose="020F0502020204030204" pitchFamily="34" charset="0"/>
              </a:rPr>
              <a:t>1</a:t>
            </a:r>
            <a:r>
              <a:rPr lang="en-US" altLang="zh-TW" sz="1600" dirty="0">
                <a:latin typeface="Calibri" panose="020F0502020204030204" pitchFamily="34" charset="0"/>
                <a:cs typeface="Calibri" panose="020F0502020204030204" pitchFamily="34" charset="0"/>
              </a:rPr>
              <a:t> and </a:t>
            </a:r>
            <a:r>
              <a:rPr lang="en-US" altLang="zh-TW" sz="1600" i="1" dirty="0">
                <a:latin typeface="Calibri" panose="020F0502020204030204" pitchFamily="34" charset="0"/>
                <a:cs typeface="Calibri" panose="020F0502020204030204" pitchFamily="34" charset="0"/>
              </a:rPr>
              <a:t>m</a:t>
            </a:r>
            <a:r>
              <a:rPr lang="en-US" altLang="zh-TW" sz="1600" i="1" baseline="-25000" dirty="0">
                <a:latin typeface="Calibri" panose="020F0502020204030204" pitchFamily="34" charset="0"/>
                <a:cs typeface="Calibri" panose="020F0502020204030204" pitchFamily="34" charset="0"/>
              </a:rPr>
              <a:t>2</a:t>
            </a:r>
            <a:r>
              <a:rPr lang="en-US" altLang="zh-TW" sz="1600" dirty="0">
                <a:latin typeface="Calibri" panose="020F0502020204030204" pitchFamily="34" charset="0"/>
                <a:cs typeface="Calibri" panose="020F0502020204030204" pitchFamily="34" charset="0"/>
              </a:rPr>
              <a:t>.</a:t>
            </a:r>
          </a:p>
        </p:txBody>
      </p:sp>
      <p:sp>
        <p:nvSpPr>
          <p:cNvPr id="41" name="TextBox 40"/>
          <p:cNvSpPr txBox="1"/>
          <p:nvPr/>
        </p:nvSpPr>
        <p:spPr>
          <a:xfrm>
            <a:off x="2895600" y="2425858"/>
            <a:ext cx="2767937" cy="338554"/>
          </a:xfrm>
          <a:prstGeom prst="rect">
            <a:avLst/>
          </a:prstGeom>
          <a:noFill/>
        </p:spPr>
        <p:txBody>
          <a:bodyPr wrap="none" rtlCol="0">
            <a:spAutoFit/>
          </a:bodyPr>
          <a:lstStyle/>
          <a:p>
            <a:r>
              <a:rPr lang="en-US" sz="1600" dirty="0" smtClean="0">
                <a:latin typeface="Calibri" panose="020F0502020204030204" pitchFamily="34" charset="0"/>
              </a:rPr>
              <a:t>From the momentum equation</a:t>
            </a:r>
            <a:endParaRPr lang="en-US" sz="1600" dirty="0">
              <a:latin typeface="Calibri" panose="020F0502020204030204" pitchFamily="34" charset="0"/>
            </a:endParaRPr>
          </a:p>
        </p:txBody>
      </p:sp>
      <p:pic>
        <p:nvPicPr>
          <p:cNvPr id="13" name="Picture 12"/>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3810000" y="2828421"/>
            <a:ext cx="1328762" cy="164571"/>
          </a:xfrm>
          <a:prstGeom prst="rect">
            <a:avLst/>
          </a:prstGeom>
        </p:spPr>
      </p:pic>
      <p:pic>
        <p:nvPicPr>
          <p:cNvPr id="3" name="Picture 2"/>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3697834" y="3414855"/>
            <a:ext cx="1331200" cy="187734"/>
          </a:xfrm>
          <a:prstGeom prst="rect">
            <a:avLst/>
          </a:prstGeom>
        </p:spPr>
      </p:pic>
      <p:sp>
        <p:nvSpPr>
          <p:cNvPr id="44" name="TextBox 43"/>
          <p:cNvSpPr txBox="1"/>
          <p:nvPr/>
        </p:nvSpPr>
        <p:spPr>
          <a:xfrm>
            <a:off x="2895600" y="3069212"/>
            <a:ext cx="2231765" cy="338554"/>
          </a:xfrm>
          <a:prstGeom prst="rect">
            <a:avLst/>
          </a:prstGeom>
          <a:noFill/>
        </p:spPr>
        <p:txBody>
          <a:bodyPr wrap="none" rtlCol="0">
            <a:spAutoFit/>
          </a:bodyPr>
          <a:lstStyle/>
          <a:p>
            <a:r>
              <a:rPr lang="en-US" sz="1600" dirty="0" smtClean="0">
                <a:latin typeface="Calibri" panose="020F0502020204030204" pitchFamily="34" charset="0"/>
              </a:rPr>
              <a:t>and the energy equation</a:t>
            </a:r>
            <a:endParaRPr lang="en-US" sz="1600" dirty="0">
              <a:latin typeface="Calibri" panose="020F0502020204030204" pitchFamily="34" charset="0"/>
            </a:endParaRPr>
          </a:p>
        </p:txBody>
      </p:sp>
      <p:pic>
        <p:nvPicPr>
          <p:cNvPr id="45" name="Picture 44"/>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4038600" y="3712566"/>
            <a:ext cx="1933651" cy="412090"/>
          </a:xfrm>
          <a:prstGeom prst="rect">
            <a:avLst/>
          </a:prstGeom>
        </p:spPr>
      </p:pic>
      <p:pic>
        <p:nvPicPr>
          <p:cNvPr id="4" name="Picture 3"/>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3607004" y="4245966"/>
            <a:ext cx="1650591" cy="229181"/>
          </a:xfrm>
          <a:prstGeom prst="rect">
            <a:avLst/>
          </a:prstGeom>
        </p:spPr>
      </p:pic>
      <p:pic>
        <p:nvPicPr>
          <p:cNvPr id="5" name="Picture 4"/>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3352800" y="4626355"/>
            <a:ext cx="2427124" cy="229181"/>
          </a:xfrm>
          <a:prstGeom prst="rect">
            <a:avLst/>
          </a:prstGeom>
        </p:spPr>
      </p:pic>
      <p:pic>
        <p:nvPicPr>
          <p:cNvPr id="6" name="Picture 5"/>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3552007" y="5084167"/>
            <a:ext cx="1944381" cy="229181"/>
          </a:xfrm>
          <a:prstGeom prst="rect">
            <a:avLst/>
          </a:prstGeom>
        </p:spPr>
      </p:pic>
      <p:pic>
        <p:nvPicPr>
          <p:cNvPr id="17" name="Picture 16"/>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1924101" y="5893624"/>
            <a:ext cx="1843199" cy="235276"/>
          </a:xfrm>
          <a:prstGeom prst="rect">
            <a:avLst/>
          </a:prstGeom>
        </p:spPr>
      </p:pic>
      <p:pic>
        <p:nvPicPr>
          <p:cNvPr id="20" name="Picture 19"/>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a:xfrm>
            <a:off x="5756362" y="5928975"/>
            <a:ext cx="1843199" cy="235276"/>
          </a:xfrm>
          <a:prstGeom prst="rect">
            <a:avLst/>
          </a:prstGeom>
        </p:spPr>
      </p:pic>
      <p:cxnSp>
        <p:nvCxnSpPr>
          <p:cNvPr id="40" name="Elbow Connector 39"/>
          <p:cNvCxnSpPr>
            <a:stCxn id="13" idx="1"/>
            <a:endCxn id="4" idx="1"/>
          </p:cNvCxnSpPr>
          <p:nvPr/>
        </p:nvCxnSpPr>
        <p:spPr>
          <a:xfrm rot="10800000" flipV="1">
            <a:off x="3607004" y="2910707"/>
            <a:ext cx="202996" cy="1449850"/>
          </a:xfrm>
          <a:prstGeom prst="bentConnector3">
            <a:avLst>
              <a:gd name="adj1" fmla="val 544310"/>
            </a:avLst>
          </a:prstGeom>
          <a:ln w="28575">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3744723" y="5498483"/>
            <a:ext cx="1643277" cy="229181"/>
          </a:xfrm>
          <a:prstGeom prst="rect">
            <a:avLst/>
          </a:prstGeom>
        </p:spPr>
      </p:pic>
      <p:pic>
        <p:nvPicPr>
          <p:cNvPr id="21" name="Picture 20"/>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a:off x="1936963" y="6351436"/>
            <a:ext cx="2101637" cy="235276"/>
          </a:xfrm>
          <a:prstGeom prst="rect">
            <a:avLst/>
          </a:prstGeom>
        </p:spPr>
      </p:pic>
      <p:pic>
        <p:nvPicPr>
          <p:cNvPr id="22" name="Picture 21"/>
          <p:cNvPicPr>
            <a:picLocks noChangeAspect="1"/>
          </p:cNvPicPr>
          <p:nvPr>
            <p:custDataLst>
              <p:tags r:id="rId11"/>
            </p:custDataLst>
          </p:nvPr>
        </p:nvPicPr>
        <p:blipFill>
          <a:blip r:embed="rId23" cstate="print">
            <a:extLst>
              <a:ext uri="{28A0092B-C50C-407E-A947-70E740481C1C}">
                <a14:useLocalDpi xmlns:a14="http://schemas.microsoft.com/office/drawing/2010/main" val="0"/>
              </a:ext>
            </a:extLst>
          </a:blip>
          <a:stretch>
            <a:fillRect/>
          </a:stretch>
        </p:blipFill>
        <p:spPr>
          <a:xfrm>
            <a:off x="5756362" y="6386787"/>
            <a:ext cx="2101638" cy="235276"/>
          </a:xfrm>
          <a:prstGeom prst="rect">
            <a:avLst/>
          </a:prstGeom>
        </p:spPr>
      </p:pic>
      <p:sp>
        <p:nvSpPr>
          <p:cNvPr id="23" name="Rectangle 22"/>
          <p:cNvSpPr/>
          <p:nvPr/>
        </p:nvSpPr>
        <p:spPr>
          <a:xfrm>
            <a:off x="5638449" y="5872412"/>
            <a:ext cx="2337463" cy="833188"/>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Multiply 23"/>
          <p:cNvSpPr/>
          <p:nvPr/>
        </p:nvSpPr>
        <p:spPr>
          <a:xfrm>
            <a:off x="5480825" y="5692412"/>
            <a:ext cx="360000" cy="36000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Rectangle 37"/>
          <p:cNvSpPr/>
          <p:nvPr/>
        </p:nvSpPr>
        <p:spPr>
          <a:xfrm>
            <a:off x="1819049" y="5793878"/>
            <a:ext cx="2337463" cy="833188"/>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5" name="Rectangle 24"/>
          <p:cNvSpPr/>
          <p:nvPr/>
        </p:nvSpPr>
        <p:spPr>
          <a:xfrm>
            <a:off x="1600200" y="5456237"/>
            <a:ext cx="513282" cy="584775"/>
          </a:xfrm>
          <a:prstGeom prst="rect">
            <a:avLst/>
          </a:prstGeom>
        </p:spPr>
        <p:txBody>
          <a:bodyPr wrap="none">
            <a:spAutoFit/>
          </a:bodyPr>
          <a:lstStyle/>
          <a:p>
            <a:r>
              <a:rPr lang="zh-TW" altLang="en-US" sz="3200" dirty="0">
                <a:solidFill>
                  <a:srgbClr val="FF0000"/>
                </a:solidFill>
                <a:latin typeface="Arial" panose="020B0604020202020204" pitchFamily="34" charset="0"/>
              </a:rPr>
              <a:t>✔</a:t>
            </a:r>
            <a:endParaRPr lang="zh-TW" altLang="en-US" sz="3200" dirty="0">
              <a:solidFill>
                <a:srgbClr val="FF0000"/>
              </a:solidFill>
            </a:endParaRPr>
          </a:p>
        </p:txBody>
      </p:sp>
      <p:sp>
        <p:nvSpPr>
          <p:cNvPr id="26" name="TextBox 25"/>
          <p:cNvSpPr txBox="1"/>
          <p:nvPr/>
        </p:nvSpPr>
        <p:spPr>
          <a:xfrm>
            <a:off x="5302842" y="2717003"/>
            <a:ext cx="715965" cy="338554"/>
          </a:xfrm>
          <a:prstGeom prst="rect">
            <a:avLst/>
          </a:prstGeom>
          <a:noFill/>
        </p:spPr>
        <p:txBody>
          <a:bodyPr wrap="none" rtlCol="0">
            <a:spAutoFit/>
          </a:bodyPr>
          <a:lstStyle/>
          <a:p>
            <a:r>
              <a:rPr lang="en-US" altLang="zh-TW" sz="1600" i="1" dirty="0" smtClean="0">
                <a:solidFill>
                  <a:srgbClr val="FFFF00"/>
                </a:solidFill>
                <a:latin typeface="Calibri" panose="020F0502020204030204" pitchFamily="34" charset="0"/>
              </a:rPr>
              <a:t>(5 pts)</a:t>
            </a:r>
            <a:endParaRPr lang="zh-TW" altLang="en-US" sz="1600" i="1" dirty="0">
              <a:solidFill>
                <a:srgbClr val="FFFF00"/>
              </a:solidFill>
              <a:latin typeface="Calibri" panose="020F0502020204030204" pitchFamily="34" charset="0"/>
            </a:endParaRPr>
          </a:p>
        </p:txBody>
      </p:sp>
      <p:sp>
        <p:nvSpPr>
          <p:cNvPr id="27" name="TextBox 26"/>
          <p:cNvSpPr txBox="1"/>
          <p:nvPr/>
        </p:nvSpPr>
        <p:spPr>
          <a:xfrm>
            <a:off x="5256286" y="3307624"/>
            <a:ext cx="715965" cy="338554"/>
          </a:xfrm>
          <a:prstGeom prst="rect">
            <a:avLst/>
          </a:prstGeom>
          <a:noFill/>
        </p:spPr>
        <p:txBody>
          <a:bodyPr wrap="none" rtlCol="0">
            <a:spAutoFit/>
          </a:bodyPr>
          <a:lstStyle/>
          <a:p>
            <a:r>
              <a:rPr lang="en-US" altLang="zh-TW" sz="1600" i="1" dirty="0" smtClean="0">
                <a:solidFill>
                  <a:srgbClr val="FFFF00"/>
                </a:solidFill>
                <a:latin typeface="Calibri" panose="020F0502020204030204" pitchFamily="34" charset="0"/>
              </a:rPr>
              <a:t>(5 pts)</a:t>
            </a:r>
            <a:endParaRPr lang="zh-TW" altLang="en-US" sz="1600" i="1" dirty="0">
              <a:solidFill>
                <a:srgbClr val="FFFF00"/>
              </a:solidFill>
              <a:latin typeface="Calibri" panose="020F0502020204030204" pitchFamily="34" charset="0"/>
            </a:endParaRPr>
          </a:p>
        </p:txBody>
      </p:sp>
      <p:sp>
        <p:nvSpPr>
          <p:cNvPr id="28" name="TextBox 27"/>
          <p:cNvSpPr txBox="1"/>
          <p:nvPr/>
        </p:nvSpPr>
        <p:spPr>
          <a:xfrm>
            <a:off x="1024272" y="6052412"/>
            <a:ext cx="715965" cy="338554"/>
          </a:xfrm>
          <a:prstGeom prst="rect">
            <a:avLst/>
          </a:prstGeom>
          <a:noFill/>
        </p:spPr>
        <p:txBody>
          <a:bodyPr wrap="none" rtlCol="0">
            <a:spAutoFit/>
          </a:bodyPr>
          <a:lstStyle/>
          <a:p>
            <a:r>
              <a:rPr lang="en-US" altLang="zh-TW" sz="1600" i="1" dirty="0" smtClean="0">
                <a:solidFill>
                  <a:srgbClr val="FFFF00"/>
                </a:solidFill>
                <a:latin typeface="Calibri" panose="020F0502020204030204" pitchFamily="34" charset="0"/>
              </a:rPr>
              <a:t>(5 pts)</a:t>
            </a:r>
            <a:endParaRPr lang="zh-TW" altLang="en-US" sz="1600" i="1" dirty="0">
              <a:solidFill>
                <a:srgbClr val="FFFF00"/>
              </a:solidFill>
              <a:latin typeface="Calibri" panose="020F0502020204030204" pitchFamily="34" charset="0"/>
            </a:endParaRPr>
          </a:p>
        </p:txBody>
      </p:sp>
      <p:sp>
        <p:nvSpPr>
          <p:cNvPr id="29" name="TextBox 28"/>
          <p:cNvSpPr txBox="1"/>
          <p:nvPr/>
        </p:nvSpPr>
        <p:spPr>
          <a:xfrm>
            <a:off x="6018807" y="239332"/>
            <a:ext cx="3048000" cy="934487"/>
          </a:xfrm>
          <a:prstGeom prst="rect">
            <a:avLst/>
          </a:prstGeom>
          <a:noFill/>
        </p:spPr>
        <p:txBody>
          <a:bodyPr wrap="square" rtlCol="0">
            <a:spAutoFit/>
          </a:bodyPr>
          <a:lstStyle/>
          <a:p>
            <a:pPr marL="285750" indent="-285750">
              <a:lnSpc>
                <a:spcPct val="114000"/>
              </a:lnSpc>
              <a:buFont typeface="Wingdings" panose="05000000000000000000" pitchFamily="2" charset="2"/>
              <a:buChar char="ü"/>
            </a:pPr>
            <a:r>
              <a:rPr lang="en-US" sz="1600" dirty="0" smtClean="0">
                <a:solidFill>
                  <a:srgbClr val="FFFF00"/>
                </a:solidFill>
                <a:latin typeface="Calibri" panose="020F0502020204030204" pitchFamily="34" charset="0"/>
              </a:rPr>
              <a:t>Conservation of momentum</a:t>
            </a:r>
          </a:p>
          <a:p>
            <a:pPr marL="285750" indent="-285750">
              <a:lnSpc>
                <a:spcPct val="114000"/>
              </a:lnSpc>
              <a:buFont typeface="Wingdings" panose="05000000000000000000" pitchFamily="2" charset="2"/>
              <a:buChar char="ü"/>
            </a:pPr>
            <a:r>
              <a:rPr lang="en-US" sz="1600" dirty="0" smtClean="0">
                <a:solidFill>
                  <a:srgbClr val="FFFF00"/>
                </a:solidFill>
                <a:latin typeface="Calibri" panose="020F0502020204030204" pitchFamily="34" charset="0"/>
              </a:rPr>
              <a:t>Work-energy theorem for </a:t>
            </a:r>
            <a:br>
              <a:rPr lang="en-US" sz="1600" dirty="0" smtClean="0">
                <a:solidFill>
                  <a:srgbClr val="FFFF00"/>
                </a:solidFill>
                <a:latin typeface="Calibri" panose="020F0502020204030204" pitchFamily="34" charset="0"/>
              </a:rPr>
            </a:br>
            <a:r>
              <a:rPr lang="en-US" sz="1600" dirty="0" smtClean="0">
                <a:solidFill>
                  <a:srgbClr val="FFFF00"/>
                </a:solidFill>
                <a:latin typeface="Calibri" panose="020F0502020204030204" pitchFamily="34" charset="0"/>
              </a:rPr>
              <a:t>many-particle systems</a:t>
            </a:r>
            <a:endParaRPr lang="en-US" sz="1600" dirty="0">
              <a:solidFill>
                <a:srgbClr val="FFFF00"/>
              </a:solidFill>
              <a:latin typeface="Calibri" panose="020F0502020204030204" pitchFamily="34" charset="0"/>
            </a:endParaRPr>
          </a:p>
        </p:txBody>
      </p:sp>
      <p:sp>
        <p:nvSpPr>
          <p:cNvPr id="30" name="Rectangle 2"/>
          <p:cNvSpPr txBox="1">
            <a:spLocks noChangeArrowheads="1"/>
          </p:cNvSpPr>
          <p:nvPr/>
        </p:nvSpPr>
        <p:spPr bwMode="auto">
          <a:xfrm>
            <a:off x="1905000" y="381000"/>
            <a:ext cx="52578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000" b="1">
                <a:solidFill>
                  <a:srgbClr val="FFFFFF"/>
                </a:solidFill>
                <a:latin typeface="+mj-lt"/>
                <a:ea typeface="+mj-ea"/>
                <a:cs typeface="+mj-cs"/>
              </a:defRPr>
            </a:lvl1pPr>
            <a:lvl2pPr algn="ctr" rtl="0" fontAlgn="base">
              <a:spcBef>
                <a:spcPct val="0"/>
              </a:spcBef>
              <a:spcAft>
                <a:spcPct val="0"/>
              </a:spcAft>
              <a:defRPr sz="3000" b="1">
                <a:solidFill>
                  <a:srgbClr val="FFFFFF"/>
                </a:solidFill>
                <a:latin typeface="Arial" charset="0"/>
              </a:defRPr>
            </a:lvl2pPr>
            <a:lvl3pPr algn="ctr" rtl="0" fontAlgn="base">
              <a:spcBef>
                <a:spcPct val="0"/>
              </a:spcBef>
              <a:spcAft>
                <a:spcPct val="0"/>
              </a:spcAft>
              <a:defRPr sz="3000" b="1">
                <a:solidFill>
                  <a:srgbClr val="FFFFFF"/>
                </a:solidFill>
                <a:latin typeface="Arial" charset="0"/>
              </a:defRPr>
            </a:lvl3pPr>
            <a:lvl4pPr algn="ctr" rtl="0" fontAlgn="base">
              <a:spcBef>
                <a:spcPct val="0"/>
              </a:spcBef>
              <a:spcAft>
                <a:spcPct val="0"/>
              </a:spcAft>
              <a:defRPr sz="3000" b="1">
                <a:solidFill>
                  <a:srgbClr val="FFFFFF"/>
                </a:solidFill>
                <a:latin typeface="Arial" charset="0"/>
              </a:defRPr>
            </a:lvl4pPr>
            <a:lvl5pPr algn="ctr" rtl="0" fontAlgn="base">
              <a:spcBef>
                <a:spcPct val="0"/>
              </a:spcBef>
              <a:spcAft>
                <a:spcPct val="0"/>
              </a:spcAft>
              <a:defRPr sz="3000" b="1">
                <a:solidFill>
                  <a:srgbClr val="FFFFFF"/>
                </a:solidFill>
                <a:latin typeface="Arial" charset="0"/>
              </a:defRPr>
            </a:lvl5pPr>
            <a:lvl6pPr marL="457200" algn="ctr" rtl="0" fontAlgn="base">
              <a:spcBef>
                <a:spcPct val="0"/>
              </a:spcBef>
              <a:spcAft>
                <a:spcPct val="0"/>
              </a:spcAft>
              <a:defRPr sz="3000" b="1">
                <a:solidFill>
                  <a:srgbClr val="FFFFFF"/>
                </a:solidFill>
                <a:latin typeface="Arial" charset="0"/>
              </a:defRPr>
            </a:lvl6pPr>
            <a:lvl7pPr marL="914400" algn="ctr" rtl="0" fontAlgn="base">
              <a:spcBef>
                <a:spcPct val="0"/>
              </a:spcBef>
              <a:spcAft>
                <a:spcPct val="0"/>
              </a:spcAft>
              <a:defRPr sz="3000" b="1">
                <a:solidFill>
                  <a:srgbClr val="FFFFFF"/>
                </a:solidFill>
                <a:latin typeface="Arial" charset="0"/>
              </a:defRPr>
            </a:lvl7pPr>
            <a:lvl8pPr marL="1371600" algn="ctr" rtl="0" fontAlgn="base">
              <a:spcBef>
                <a:spcPct val="0"/>
              </a:spcBef>
              <a:spcAft>
                <a:spcPct val="0"/>
              </a:spcAft>
              <a:defRPr sz="3000" b="1">
                <a:solidFill>
                  <a:srgbClr val="FFFFFF"/>
                </a:solidFill>
                <a:latin typeface="Arial" charset="0"/>
              </a:defRPr>
            </a:lvl8pPr>
            <a:lvl9pPr marL="1828800" algn="ctr" rtl="0" fontAlgn="base">
              <a:spcBef>
                <a:spcPct val="0"/>
              </a:spcBef>
              <a:spcAft>
                <a:spcPct val="0"/>
              </a:spcAft>
              <a:defRPr sz="3000" b="1">
                <a:solidFill>
                  <a:srgbClr val="FFFFFF"/>
                </a:solidFill>
                <a:latin typeface="Arial" charset="0"/>
              </a:defRPr>
            </a:lvl9pPr>
          </a:lstStyle>
          <a:p>
            <a:r>
              <a:rPr lang="en-US" altLang="zh-TW" sz="2400" kern="0" smtClean="0">
                <a:latin typeface="Calibri" panose="020F0502020204030204" pitchFamily="34" charset="0"/>
                <a:ea typeface="squeaky chalk sound" pitchFamily="2" charset="-120"/>
              </a:rPr>
              <a:t>1</a:t>
            </a:r>
            <a:r>
              <a:rPr lang="en-US" altLang="zh-TW" sz="2400" kern="0" baseline="30000" smtClean="0">
                <a:latin typeface="Calibri" panose="020F0502020204030204" pitchFamily="34" charset="0"/>
                <a:ea typeface="squeaky chalk sound" pitchFamily="2" charset="-120"/>
              </a:rPr>
              <a:t>st</a:t>
            </a:r>
            <a:r>
              <a:rPr lang="en-US" altLang="zh-TW" sz="2400" kern="0" smtClean="0">
                <a:latin typeface="Calibri" panose="020F0502020204030204" pitchFamily="34" charset="0"/>
                <a:ea typeface="squeaky chalk sound" pitchFamily="2" charset="-120"/>
              </a:rPr>
              <a:t> Midterm Exam</a:t>
            </a:r>
            <a:endParaRPr lang="en-US" altLang="zh-TW" sz="2400" b="0" kern="0" dirty="0">
              <a:latin typeface="Calibri" panose="020F0502020204030204" pitchFamily="34" charset="0"/>
              <a:ea typeface="squeaky chalk sound" pitchFamily="2" charset="-120"/>
            </a:endParaRPr>
          </a:p>
        </p:txBody>
      </p:sp>
    </p:spTree>
    <p:extLst>
      <p:ext uri="{BB962C8B-B14F-4D97-AF65-F5344CB8AC3E}">
        <p14:creationId xmlns:p14="http://schemas.microsoft.com/office/powerpoint/2010/main" val="3460391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102707" y="1327431"/>
            <a:ext cx="8888893" cy="653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hangingPunct="0">
              <a:lnSpc>
                <a:spcPct val="114000"/>
              </a:lnSpc>
            </a:pPr>
            <a:r>
              <a:rPr lang="en-US" altLang="zh-TW" sz="1600" b="1" u="sng" dirty="0" smtClean="0">
                <a:latin typeface="Calibri" panose="020F0502020204030204" pitchFamily="34" charset="0"/>
                <a:ea typeface="新細明體" panose="02020500000000000000" pitchFamily="18" charset="-120"/>
                <a:cs typeface="Calibri" panose="020F0502020204030204" pitchFamily="34" charset="0"/>
              </a:rPr>
              <a:t>Q1. (c)</a:t>
            </a:r>
            <a:r>
              <a:rPr kumimoji="0" lang="en-US" altLang="zh-TW" sz="1600" b="0" i="0" u="none" strike="noStrike" cap="none" normalizeH="0" baseline="0" dirty="0" smtClean="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 (25 pts) </a:t>
            </a:r>
            <a:r>
              <a:rPr lang="en-US" altLang="zh-TW" sz="1600" dirty="0" smtClean="0">
                <a:latin typeface="Calibri" panose="020F0502020204030204" pitchFamily="34" charset="0"/>
                <a:cs typeface="Calibri" panose="020F0502020204030204" pitchFamily="34" charset="0"/>
              </a:rPr>
              <a:t>Find </a:t>
            </a:r>
            <a:r>
              <a:rPr lang="en-US" altLang="zh-TW" sz="1600" dirty="0">
                <a:latin typeface="Calibri" panose="020F0502020204030204" pitchFamily="34" charset="0"/>
                <a:cs typeface="Calibri" panose="020F0502020204030204" pitchFamily="34" charset="0"/>
              </a:rPr>
              <a:t>the center of mass of the following solid object which has a uniform density </a:t>
            </a:r>
            <a:r>
              <a:rPr lang="en-US" altLang="zh-TW" sz="1600" dirty="0" smtClean="0">
                <a:latin typeface="Symbol" panose="05050102010706020507" pitchFamily="18" charset="2"/>
                <a:cs typeface="Calibri" panose="020F0502020204030204" pitchFamily="34" charset="0"/>
              </a:rPr>
              <a:t>r</a:t>
            </a:r>
            <a:r>
              <a:rPr lang="en-US" altLang="zh-TW" sz="1600" dirty="0" smtClean="0">
                <a:latin typeface="Calibri" panose="020F0502020204030204" pitchFamily="34" charset="0"/>
                <a:cs typeface="Calibri" panose="020F0502020204030204" pitchFamily="34" charset="0"/>
              </a:rPr>
              <a:t>. </a:t>
            </a:r>
            <a:r>
              <a:rPr lang="en-US" altLang="zh-TW" sz="1600" dirty="0">
                <a:latin typeface="Calibri" panose="020F0502020204030204" pitchFamily="34" charset="0"/>
                <a:cs typeface="Calibri" panose="020F0502020204030204" pitchFamily="34" charset="0"/>
              </a:rPr>
              <a:t>That is to find the height of the CM relative to the </a:t>
            </a:r>
            <a:r>
              <a:rPr lang="en-US" altLang="zh-TW" sz="1600" dirty="0" smtClean="0">
                <a:latin typeface="Calibri" panose="020F0502020204030204" pitchFamily="34" charset="0"/>
                <a:cs typeface="Calibri" panose="020F0502020204030204" pitchFamily="34" charset="0"/>
              </a:rPr>
              <a:t>peak. </a:t>
            </a:r>
            <a:r>
              <a:rPr lang="en-US" altLang="zh-TW" sz="1600" dirty="0">
                <a:latin typeface="Calibri" panose="020F0502020204030204" pitchFamily="34" charset="0"/>
                <a:cs typeface="Calibri" panose="020F0502020204030204" pitchFamily="34" charset="0"/>
              </a:rPr>
              <a:t>(Show details of your calculations to receive full credits</a:t>
            </a:r>
            <a:r>
              <a:rPr lang="en-US" altLang="zh-TW" sz="1600" dirty="0" smtClean="0">
                <a:latin typeface="Calibri" panose="020F0502020204030204" pitchFamily="34" charset="0"/>
                <a:cs typeface="Calibri" panose="020F0502020204030204" pitchFamily="34" charset="0"/>
              </a:rPr>
              <a:t>).</a:t>
            </a:r>
            <a:endParaRPr lang="en-US" altLang="zh-TW" sz="1600" dirty="0">
              <a:latin typeface="Calibri" panose="020F0502020204030204" pitchFamily="34" charset="0"/>
              <a:cs typeface="Calibri" panose="020F0502020204030204" pitchFamily="34" charset="0"/>
            </a:endParaRPr>
          </a:p>
        </p:txBody>
      </p:sp>
      <p:pic>
        <p:nvPicPr>
          <p:cNvPr id="8" name="Picture 7"/>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28600" y="2035306"/>
            <a:ext cx="3657600" cy="1823418"/>
          </a:xfrm>
          <a:prstGeom prst="rect">
            <a:avLst/>
          </a:prstGeom>
          <a:solidFill>
            <a:schemeClr val="accent1"/>
          </a:solidFill>
        </p:spPr>
      </p:pic>
      <p:sp>
        <p:nvSpPr>
          <p:cNvPr id="26" name="TextBox 25"/>
          <p:cNvSpPr txBox="1"/>
          <p:nvPr/>
        </p:nvSpPr>
        <p:spPr>
          <a:xfrm>
            <a:off x="3847012" y="1981200"/>
            <a:ext cx="5270482" cy="338554"/>
          </a:xfrm>
          <a:prstGeom prst="rect">
            <a:avLst/>
          </a:prstGeom>
          <a:noFill/>
        </p:spPr>
        <p:txBody>
          <a:bodyPr wrap="none" rtlCol="0">
            <a:spAutoFit/>
          </a:bodyPr>
          <a:lstStyle/>
          <a:p>
            <a:r>
              <a:rPr lang="en-US" sz="1600" dirty="0" smtClean="0">
                <a:latin typeface="Calibri" panose="020F0502020204030204" pitchFamily="34" charset="0"/>
              </a:rPr>
              <a:t>The object is composed of a solid cone and a solid round cap.</a:t>
            </a:r>
          </a:p>
        </p:txBody>
      </p:sp>
      <p:sp>
        <p:nvSpPr>
          <p:cNvPr id="27" name="TextBox 26"/>
          <p:cNvSpPr txBox="1"/>
          <p:nvPr/>
        </p:nvSpPr>
        <p:spPr>
          <a:xfrm>
            <a:off x="3831982" y="2320019"/>
            <a:ext cx="4474495" cy="338554"/>
          </a:xfrm>
          <a:prstGeom prst="rect">
            <a:avLst/>
          </a:prstGeom>
          <a:noFill/>
        </p:spPr>
        <p:txBody>
          <a:bodyPr wrap="none" rtlCol="0">
            <a:spAutoFit/>
          </a:bodyPr>
          <a:lstStyle/>
          <a:p>
            <a:r>
              <a:rPr lang="en-US" sz="1600" dirty="0" smtClean="0">
                <a:latin typeface="Calibri" panose="020F0502020204030204" pitchFamily="34" charset="0"/>
              </a:rPr>
              <a:t>For the upper solid cone, let’s pick the peak as y =0.</a:t>
            </a:r>
            <a:endParaRPr lang="en-US" sz="1600" dirty="0">
              <a:latin typeface="Calibri" panose="020F0502020204030204" pitchFamily="34" charset="0"/>
            </a:endParaRPr>
          </a:p>
        </p:txBody>
      </p:sp>
      <p:pic>
        <p:nvPicPr>
          <p:cNvPr id="61" name="Picture 60"/>
          <p:cNvPicPr>
            <a:picLocks noChangeAspect="1"/>
          </p:cNvPicPr>
          <p:nvPr>
            <p:custDataLst>
              <p:tags r:id="rId1"/>
            </p:custDataLst>
          </p:nvPr>
        </p:nvPicPr>
        <p:blipFill>
          <a:blip r:embed="rId18" cstate="print">
            <a:extLst>
              <a:ext uri="{28A0092B-C50C-407E-A947-70E740481C1C}">
                <a14:useLocalDpi xmlns:a14="http://schemas.microsoft.com/office/drawing/2010/main" val="0"/>
              </a:ext>
            </a:extLst>
          </a:blip>
          <a:stretch>
            <a:fillRect/>
          </a:stretch>
        </p:blipFill>
        <p:spPr>
          <a:xfrm>
            <a:off x="3984020" y="2694981"/>
            <a:ext cx="2000456" cy="710704"/>
          </a:xfrm>
          <a:prstGeom prst="rect">
            <a:avLst/>
          </a:prstGeom>
        </p:spPr>
      </p:pic>
      <p:pic>
        <p:nvPicPr>
          <p:cNvPr id="34" name="Picture 33"/>
          <p:cNvPicPr>
            <a:picLocks noChangeAspect="1"/>
          </p:cNvPicPr>
          <p:nvPr>
            <p:custDataLst>
              <p:tags r:id="rId2"/>
            </p:custDataLst>
          </p:nvPr>
        </p:nvPicPr>
        <p:blipFill>
          <a:blip r:embed="rId19" cstate="print">
            <a:extLst>
              <a:ext uri="{28A0092B-C50C-407E-A947-70E740481C1C}">
                <a14:useLocalDpi xmlns:a14="http://schemas.microsoft.com/office/drawing/2010/main" val="0"/>
              </a:ext>
            </a:extLst>
          </a:blip>
          <a:stretch>
            <a:fillRect/>
          </a:stretch>
        </p:blipFill>
        <p:spPr>
          <a:xfrm>
            <a:off x="7100200" y="2685750"/>
            <a:ext cx="1106895" cy="165790"/>
          </a:xfrm>
          <a:prstGeom prst="rect">
            <a:avLst/>
          </a:prstGeom>
        </p:spPr>
      </p:pic>
      <p:pic>
        <p:nvPicPr>
          <p:cNvPr id="29" name="Picture 28"/>
          <p:cNvPicPr>
            <a:picLocks noChangeAspect="1"/>
          </p:cNvPicPr>
          <p:nvPr>
            <p:custDataLst>
              <p:tags r:id="rId3"/>
            </p:custDataLst>
          </p:nvPr>
        </p:nvPicPr>
        <p:blipFill>
          <a:blip r:embed="rId20" cstate="print">
            <a:extLst>
              <a:ext uri="{28A0092B-C50C-407E-A947-70E740481C1C}">
                <a14:useLocalDpi xmlns:a14="http://schemas.microsoft.com/office/drawing/2010/main" val="0"/>
              </a:ext>
            </a:extLst>
          </a:blip>
          <a:stretch>
            <a:fillRect/>
          </a:stretch>
        </p:blipFill>
        <p:spPr>
          <a:xfrm>
            <a:off x="7384762" y="3020120"/>
            <a:ext cx="540038" cy="366933"/>
          </a:xfrm>
          <a:prstGeom prst="rect">
            <a:avLst/>
          </a:prstGeom>
        </p:spPr>
      </p:pic>
      <p:pic>
        <p:nvPicPr>
          <p:cNvPr id="57" name="Picture 56"/>
          <p:cNvPicPr>
            <a:picLocks noChangeAspect="1"/>
          </p:cNvPicPr>
          <p:nvPr>
            <p:custDataLst>
              <p:tags r:id="rId4"/>
            </p:custDataLst>
          </p:nvPr>
        </p:nvPicPr>
        <p:blipFill>
          <a:blip r:embed="rId21" cstate="print">
            <a:extLst>
              <a:ext uri="{28A0092B-C50C-407E-A947-70E740481C1C}">
                <a14:useLocalDpi xmlns:a14="http://schemas.microsoft.com/office/drawing/2010/main" val="0"/>
              </a:ext>
            </a:extLst>
          </a:blip>
          <a:stretch>
            <a:fillRect/>
          </a:stretch>
        </p:blipFill>
        <p:spPr>
          <a:xfrm>
            <a:off x="4419600" y="3567932"/>
            <a:ext cx="1922437" cy="710704"/>
          </a:xfrm>
          <a:prstGeom prst="rect">
            <a:avLst/>
          </a:prstGeom>
        </p:spPr>
      </p:pic>
      <p:pic>
        <p:nvPicPr>
          <p:cNvPr id="43" name="Picture 42"/>
          <p:cNvPicPr>
            <a:picLocks noChangeAspect="1"/>
          </p:cNvPicPr>
          <p:nvPr>
            <p:custDataLst>
              <p:tags r:id="rId5"/>
            </p:custDataLst>
          </p:nvPr>
        </p:nvPicPr>
        <p:blipFill>
          <a:blip r:embed="rId22" cstate="print">
            <a:extLst>
              <a:ext uri="{28A0092B-C50C-407E-A947-70E740481C1C}">
                <a14:useLocalDpi xmlns:a14="http://schemas.microsoft.com/office/drawing/2010/main" val="0"/>
              </a:ext>
            </a:extLst>
          </a:blip>
          <a:stretch>
            <a:fillRect/>
          </a:stretch>
        </p:blipFill>
        <p:spPr>
          <a:xfrm>
            <a:off x="6477000" y="3567931"/>
            <a:ext cx="1088608" cy="710705"/>
          </a:xfrm>
          <a:prstGeom prst="rect">
            <a:avLst/>
          </a:prstGeom>
        </p:spPr>
      </p:pic>
      <p:pic>
        <p:nvPicPr>
          <p:cNvPr id="46" name="Picture 45"/>
          <p:cNvPicPr>
            <a:picLocks noChangeAspect="1"/>
          </p:cNvPicPr>
          <p:nvPr>
            <p:custDataLst>
              <p:tags r:id="rId6"/>
            </p:custDataLst>
          </p:nvPr>
        </p:nvPicPr>
        <p:blipFill>
          <a:blip r:embed="rId23" cstate="print">
            <a:extLst>
              <a:ext uri="{28A0092B-C50C-407E-A947-70E740481C1C}">
                <a14:useLocalDpi xmlns:a14="http://schemas.microsoft.com/office/drawing/2010/main" val="0"/>
              </a:ext>
            </a:extLst>
          </a:blip>
          <a:stretch>
            <a:fillRect/>
          </a:stretch>
        </p:blipFill>
        <p:spPr>
          <a:xfrm>
            <a:off x="7641419" y="3691619"/>
            <a:ext cx="664381" cy="415695"/>
          </a:xfrm>
          <a:prstGeom prst="rect">
            <a:avLst/>
          </a:prstGeom>
        </p:spPr>
      </p:pic>
      <p:sp>
        <p:nvSpPr>
          <p:cNvPr id="47" name="TextBox 46"/>
          <p:cNvSpPr txBox="1"/>
          <p:nvPr/>
        </p:nvSpPr>
        <p:spPr>
          <a:xfrm>
            <a:off x="152400" y="3996419"/>
            <a:ext cx="4128823" cy="338554"/>
          </a:xfrm>
          <a:prstGeom prst="rect">
            <a:avLst/>
          </a:prstGeom>
          <a:noFill/>
        </p:spPr>
        <p:txBody>
          <a:bodyPr wrap="none" rtlCol="0">
            <a:spAutoFit/>
          </a:bodyPr>
          <a:lstStyle/>
          <a:p>
            <a:r>
              <a:rPr lang="en-US" sz="1600" dirty="0" smtClean="0">
                <a:latin typeface="Calibri" panose="020F0502020204030204" pitchFamily="34" charset="0"/>
              </a:rPr>
              <a:t>For lower solid cap, let’s pick the peak as y =0.</a:t>
            </a:r>
            <a:endParaRPr lang="en-US" sz="1600" dirty="0">
              <a:latin typeface="Calibri" panose="020F0502020204030204" pitchFamily="34" charset="0"/>
            </a:endParaRPr>
          </a:p>
        </p:txBody>
      </p:sp>
      <p:pic>
        <p:nvPicPr>
          <p:cNvPr id="62" name="Picture 61"/>
          <p:cNvPicPr>
            <a:picLocks noChangeAspect="1"/>
          </p:cNvPicPr>
          <p:nvPr>
            <p:custDataLst>
              <p:tags r:id="rId7"/>
            </p:custDataLst>
          </p:nvPr>
        </p:nvPicPr>
        <p:blipFill>
          <a:blip r:embed="rId24" cstate="print">
            <a:extLst>
              <a:ext uri="{28A0092B-C50C-407E-A947-70E740481C1C}">
                <a14:useLocalDpi xmlns:a14="http://schemas.microsoft.com/office/drawing/2010/main" val="0"/>
              </a:ext>
            </a:extLst>
          </a:blip>
          <a:stretch>
            <a:fillRect/>
          </a:stretch>
        </p:blipFill>
        <p:spPr>
          <a:xfrm>
            <a:off x="304800" y="4682220"/>
            <a:ext cx="1979734" cy="693637"/>
          </a:xfrm>
          <a:prstGeom prst="rect">
            <a:avLst/>
          </a:prstGeom>
        </p:spPr>
      </p:pic>
      <p:pic>
        <p:nvPicPr>
          <p:cNvPr id="54" name="Picture 53"/>
          <p:cNvPicPr>
            <a:picLocks noChangeAspect="1"/>
          </p:cNvPicPr>
          <p:nvPr>
            <p:custDataLst>
              <p:tags r:id="rId8"/>
            </p:custDataLst>
          </p:nvPr>
        </p:nvPicPr>
        <p:blipFill>
          <a:blip r:embed="rId25" cstate="print">
            <a:extLst>
              <a:ext uri="{28A0092B-C50C-407E-A947-70E740481C1C}">
                <a14:useLocalDpi xmlns:a14="http://schemas.microsoft.com/office/drawing/2010/main" val="0"/>
              </a:ext>
            </a:extLst>
          </a:blip>
          <a:stretch>
            <a:fillRect/>
          </a:stretch>
        </p:blipFill>
        <p:spPr>
          <a:xfrm>
            <a:off x="1524000" y="4377419"/>
            <a:ext cx="1123962" cy="220648"/>
          </a:xfrm>
          <a:prstGeom prst="rect">
            <a:avLst/>
          </a:prstGeom>
        </p:spPr>
      </p:pic>
      <p:pic>
        <p:nvPicPr>
          <p:cNvPr id="56" name="Picture 55"/>
          <p:cNvPicPr>
            <a:picLocks noChangeAspect="1"/>
          </p:cNvPicPr>
          <p:nvPr>
            <p:custDataLst>
              <p:tags r:id="rId9"/>
            </p:custDataLst>
          </p:nvPr>
        </p:nvPicPr>
        <p:blipFill>
          <a:blip r:embed="rId26" cstate="print">
            <a:extLst>
              <a:ext uri="{28A0092B-C50C-407E-A947-70E740481C1C}">
                <a14:useLocalDpi xmlns:a14="http://schemas.microsoft.com/office/drawing/2010/main" val="0"/>
              </a:ext>
            </a:extLst>
          </a:blip>
          <a:stretch>
            <a:fillRect/>
          </a:stretch>
        </p:blipFill>
        <p:spPr>
          <a:xfrm>
            <a:off x="2350022" y="4682220"/>
            <a:ext cx="2032154" cy="693637"/>
          </a:xfrm>
          <a:prstGeom prst="rect">
            <a:avLst/>
          </a:prstGeom>
        </p:spPr>
      </p:pic>
      <p:pic>
        <p:nvPicPr>
          <p:cNvPr id="59" name="Picture 58"/>
          <p:cNvPicPr>
            <a:picLocks noChangeAspect="1"/>
          </p:cNvPicPr>
          <p:nvPr>
            <p:custDataLst>
              <p:tags r:id="rId10"/>
            </p:custDataLst>
          </p:nvPr>
        </p:nvPicPr>
        <p:blipFill>
          <a:blip r:embed="rId27" cstate="print">
            <a:extLst>
              <a:ext uri="{28A0092B-C50C-407E-A947-70E740481C1C}">
                <a14:useLocalDpi xmlns:a14="http://schemas.microsoft.com/office/drawing/2010/main" val="0"/>
              </a:ext>
            </a:extLst>
          </a:blip>
          <a:stretch>
            <a:fillRect/>
          </a:stretch>
        </p:blipFill>
        <p:spPr>
          <a:xfrm>
            <a:off x="4466789" y="4682220"/>
            <a:ext cx="2010211" cy="693638"/>
          </a:xfrm>
          <a:prstGeom prst="rect">
            <a:avLst/>
          </a:prstGeom>
        </p:spPr>
      </p:pic>
      <p:pic>
        <p:nvPicPr>
          <p:cNvPr id="60" name="Picture 59"/>
          <p:cNvPicPr>
            <a:picLocks noChangeAspect="1"/>
          </p:cNvPicPr>
          <p:nvPr>
            <p:custDataLst>
              <p:tags r:id="rId11"/>
            </p:custDataLst>
          </p:nvPr>
        </p:nvPicPr>
        <p:blipFill>
          <a:blip r:embed="rId28" cstate="print">
            <a:extLst>
              <a:ext uri="{28A0092B-C50C-407E-A947-70E740481C1C}">
                <a14:useLocalDpi xmlns:a14="http://schemas.microsoft.com/office/drawing/2010/main" val="0"/>
              </a:ext>
            </a:extLst>
          </a:blip>
          <a:stretch>
            <a:fillRect/>
          </a:stretch>
        </p:blipFill>
        <p:spPr>
          <a:xfrm>
            <a:off x="6550857" y="4819971"/>
            <a:ext cx="764343" cy="418133"/>
          </a:xfrm>
          <a:prstGeom prst="rect">
            <a:avLst/>
          </a:prstGeom>
        </p:spPr>
      </p:pic>
      <p:sp>
        <p:nvSpPr>
          <p:cNvPr id="63" name="TextBox 62"/>
          <p:cNvSpPr txBox="1"/>
          <p:nvPr/>
        </p:nvSpPr>
        <p:spPr>
          <a:xfrm>
            <a:off x="228600" y="5791466"/>
            <a:ext cx="1569917" cy="338554"/>
          </a:xfrm>
          <a:prstGeom prst="rect">
            <a:avLst/>
          </a:prstGeom>
          <a:noFill/>
        </p:spPr>
        <p:txBody>
          <a:bodyPr wrap="none" rtlCol="0">
            <a:spAutoFit/>
          </a:bodyPr>
          <a:lstStyle/>
          <a:p>
            <a:r>
              <a:rPr lang="en-US" sz="1600" dirty="0" smtClean="0">
                <a:latin typeface="Calibri" panose="020F0502020204030204" pitchFamily="34" charset="0"/>
              </a:rPr>
              <a:t>The mass ratio is</a:t>
            </a:r>
            <a:endParaRPr lang="en-US" sz="1600" dirty="0">
              <a:latin typeface="Calibri" panose="020F0502020204030204" pitchFamily="34" charset="0"/>
            </a:endParaRPr>
          </a:p>
        </p:txBody>
      </p:sp>
      <p:pic>
        <p:nvPicPr>
          <p:cNvPr id="66" name="Picture 65"/>
          <p:cNvPicPr>
            <a:picLocks noChangeAspect="1"/>
          </p:cNvPicPr>
          <p:nvPr>
            <p:custDataLst>
              <p:tags r:id="rId12"/>
            </p:custDataLst>
          </p:nvPr>
        </p:nvPicPr>
        <p:blipFill>
          <a:blip r:embed="rId29" cstate="print">
            <a:extLst>
              <a:ext uri="{28A0092B-C50C-407E-A947-70E740481C1C}">
                <a14:useLocalDpi xmlns:a14="http://schemas.microsoft.com/office/drawing/2010/main" val="0"/>
              </a:ext>
            </a:extLst>
          </a:blip>
          <a:stretch>
            <a:fillRect/>
          </a:stretch>
        </p:blipFill>
        <p:spPr>
          <a:xfrm>
            <a:off x="1798517" y="5662545"/>
            <a:ext cx="2347885" cy="696075"/>
          </a:xfrm>
          <a:prstGeom prst="rect">
            <a:avLst/>
          </a:prstGeom>
        </p:spPr>
      </p:pic>
      <p:pic>
        <p:nvPicPr>
          <p:cNvPr id="69" name="Picture 68"/>
          <p:cNvPicPr>
            <a:picLocks noChangeAspect="1"/>
          </p:cNvPicPr>
          <p:nvPr>
            <p:custDataLst>
              <p:tags r:id="rId13"/>
            </p:custDataLst>
          </p:nvPr>
        </p:nvPicPr>
        <p:blipFill>
          <a:blip r:embed="rId30" cstate="print">
            <a:extLst>
              <a:ext uri="{28A0092B-C50C-407E-A947-70E740481C1C}">
                <a14:useLocalDpi xmlns:a14="http://schemas.microsoft.com/office/drawing/2010/main" val="0"/>
              </a:ext>
            </a:extLst>
          </a:blip>
          <a:stretch>
            <a:fillRect/>
          </a:stretch>
        </p:blipFill>
        <p:spPr>
          <a:xfrm>
            <a:off x="4191000" y="5763115"/>
            <a:ext cx="2005333" cy="494933"/>
          </a:xfrm>
          <a:prstGeom prst="rect">
            <a:avLst/>
          </a:prstGeom>
        </p:spPr>
      </p:pic>
      <p:sp>
        <p:nvSpPr>
          <p:cNvPr id="70" name="TextBox 69"/>
          <p:cNvSpPr txBox="1"/>
          <p:nvPr/>
        </p:nvSpPr>
        <p:spPr>
          <a:xfrm>
            <a:off x="6400800" y="5376446"/>
            <a:ext cx="1054841" cy="338554"/>
          </a:xfrm>
          <a:prstGeom prst="rect">
            <a:avLst/>
          </a:prstGeom>
          <a:noFill/>
        </p:spPr>
        <p:txBody>
          <a:bodyPr wrap="none" rtlCol="0">
            <a:spAutoFit/>
          </a:bodyPr>
          <a:lstStyle/>
          <a:p>
            <a:r>
              <a:rPr lang="en-US" sz="1600" dirty="0" smtClean="0">
                <a:latin typeface="Calibri" panose="020F0502020204030204" pitchFamily="34" charset="0"/>
              </a:rPr>
              <a:t>Therefore,</a:t>
            </a:r>
            <a:endParaRPr lang="en-US" sz="1600" dirty="0">
              <a:latin typeface="Calibri" panose="020F0502020204030204" pitchFamily="34" charset="0"/>
            </a:endParaRPr>
          </a:p>
        </p:txBody>
      </p:sp>
      <p:pic>
        <p:nvPicPr>
          <p:cNvPr id="71" name="Picture 70"/>
          <p:cNvPicPr>
            <a:picLocks noChangeAspect="1"/>
          </p:cNvPicPr>
          <p:nvPr>
            <p:custDataLst>
              <p:tags r:id="rId14"/>
            </p:custDataLst>
          </p:nvPr>
        </p:nvPicPr>
        <p:blipFill>
          <a:blip r:embed="rId31" cstate="print">
            <a:extLst>
              <a:ext uri="{28A0092B-C50C-407E-A947-70E740481C1C}">
                <a14:useLocalDpi xmlns:a14="http://schemas.microsoft.com/office/drawing/2010/main" val="0"/>
              </a:ext>
            </a:extLst>
          </a:blip>
          <a:stretch>
            <a:fillRect/>
          </a:stretch>
        </p:blipFill>
        <p:spPr>
          <a:xfrm>
            <a:off x="6477000" y="5802733"/>
            <a:ext cx="2325943" cy="415695"/>
          </a:xfrm>
          <a:prstGeom prst="rect">
            <a:avLst/>
          </a:prstGeom>
        </p:spPr>
      </p:pic>
      <p:pic>
        <p:nvPicPr>
          <p:cNvPr id="72" name="Picture 71"/>
          <p:cNvPicPr>
            <a:picLocks noChangeAspect="1"/>
          </p:cNvPicPr>
          <p:nvPr>
            <p:custDataLst>
              <p:tags r:id="rId15"/>
            </p:custDataLst>
          </p:nvPr>
        </p:nvPicPr>
        <p:blipFill>
          <a:blip r:embed="rId32" cstate="print">
            <a:extLst>
              <a:ext uri="{28A0092B-C50C-407E-A947-70E740481C1C}">
                <a14:useLocalDpi xmlns:a14="http://schemas.microsoft.com/office/drawing/2010/main" val="0"/>
              </a:ext>
            </a:extLst>
          </a:blip>
          <a:stretch>
            <a:fillRect/>
          </a:stretch>
        </p:blipFill>
        <p:spPr>
          <a:xfrm>
            <a:off x="6872131" y="6248400"/>
            <a:ext cx="764343" cy="415695"/>
          </a:xfrm>
          <a:prstGeom prst="rect">
            <a:avLst/>
          </a:prstGeom>
        </p:spPr>
      </p:pic>
      <p:sp>
        <p:nvSpPr>
          <p:cNvPr id="25" name="TextBox 24"/>
          <p:cNvSpPr txBox="1"/>
          <p:nvPr/>
        </p:nvSpPr>
        <p:spPr>
          <a:xfrm>
            <a:off x="8307500" y="3754006"/>
            <a:ext cx="715965" cy="338554"/>
          </a:xfrm>
          <a:prstGeom prst="rect">
            <a:avLst/>
          </a:prstGeom>
          <a:noFill/>
        </p:spPr>
        <p:txBody>
          <a:bodyPr wrap="none" rtlCol="0">
            <a:spAutoFit/>
          </a:bodyPr>
          <a:lstStyle/>
          <a:p>
            <a:r>
              <a:rPr lang="en-US" altLang="zh-TW" sz="1600" i="1" dirty="0" smtClean="0">
                <a:solidFill>
                  <a:srgbClr val="FFFF00"/>
                </a:solidFill>
                <a:latin typeface="Calibri" panose="020F0502020204030204" pitchFamily="34" charset="0"/>
              </a:rPr>
              <a:t>(5 pts)</a:t>
            </a:r>
            <a:endParaRPr lang="zh-TW" altLang="en-US" sz="1600" i="1" dirty="0">
              <a:solidFill>
                <a:srgbClr val="FFFF00"/>
              </a:solidFill>
              <a:latin typeface="Calibri" panose="020F0502020204030204" pitchFamily="34" charset="0"/>
            </a:endParaRPr>
          </a:p>
        </p:txBody>
      </p:sp>
      <p:sp>
        <p:nvSpPr>
          <p:cNvPr id="28" name="TextBox 27"/>
          <p:cNvSpPr txBox="1"/>
          <p:nvPr/>
        </p:nvSpPr>
        <p:spPr>
          <a:xfrm>
            <a:off x="7295664" y="4849440"/>
            <a:ext cx="715965" cy="338554"/>
          </a:xfrm>
          <a:prstGeom prst="rect">
            <a:avLst/>
          </a:prstGeom>
          <a:noFill/>
        </p:spPr>
        <p:txBody>
          <a:bodyPr wrap="none" rtlCol="0">
            <a:spAutoFit/>
          </a:bodyPr>
          <a:lstStyle/>
          <a:p>
            <a:r>
              <a:rPr lang="en-US" altLang="zh-TW" sz="1600" i="1" dirty="0" smtClean="0">
                <a:solidFill>
                  <a:srgbClr val="FFFF00"/>
                </a:solidFill>
                <a:latin typeface="Calibri" panose="020F0502020204030204" pitchFamily="34" charset="0"/>
              </a:rPr>
              <a:t>(5 pts)</a:t>
            </a:r>
            <a:endParaRPr lang="zh-TW" altLang="en-US" sz="1600" i="1" dirty="0">
              <a:solidFill>
                <a:srgbClr val="FFFF00"/>
              </a:solidFill>
              <a:latin typeface="Calibri" panose="020F0502020204030204" pitchFamily="34" charset="0"/>
            </a:endParaRPr>
          </a:p>
        </p:txBody>
      </p:sp>
      <p:sp>
        <p:nvSpPr>
          <p:cNvPr id="30" name="TextBox 29"/>
          <p:cNvSpPr txBox="1"/>
          <p:nvPr/>
        </p:nvSpPr>
        <p:spPr>
          <a:xfrm>
            <a:off x="632617" y="6079123"/>
            <a:ext cx="818557" cy="338554"/>
          </a:xfrm>
          <a:prstGeom prst="rect">
            <a:avLst/>
          </a:prstGeom>
          <a:noFill/>
        </p:spPr>
        <p:txBody>
          <a:bodyPr wrap="none" rtlCol="0">
            <a:spAutoFit/>
          </a:bodyPr>
          <a:lstStyle/>
          <a:p>
            <a:r>
              <a:rPr lang="en-US" altLang="zh-TW" sz="1600" i="1" dirty="0" smtClean="0">
                <a:solidFill>
                  <a:srgbClr val="FFFF00"/>
                </a:solidFill>
                <a:latin typeface="Calibri" panose="020F0502020204030204" pitchFamily="34" charset="0"/>
              </a:rPr>
              <a:t>(10 pts)</a:t>
            </a:r>
            <a:endParaRPr lang="zh-TW" altLang="en-US" sz="1600" i="1" dirty="0">
              <a:solidFill>
                <a:srgbClr val="FFFF00"/>
              </a:solidFill>
              <a:latin typeface="Calibri" panose="020F0502020204030204" pitchFamily="34" charset="0"/>
            </a:endParaRPr>
          </a:p>
        </p:txBody>
      </p:sp>
      <p:sp>
        <p:nvSpPr>
          <p:cNvPr id="31" name="TextBox 30"/>
          <p:cNvSpPr txBox="1"/>
          <p:nvPr/>
        </p:nvSpPr>
        <p:spPr>
          <a:xfrm>
            <a:off x="7719217" y="6306161"/>
            <a:ext cx="715965" cy="338554"/>
          </a:xfrm>
          <a:prstGeom prst="rect">
            <a:avLst/>
          </a:prstGeom>
          <a:noFill/>
        </p:spPr>
        <p:txBody>
          <a:bodyPr wrap="none" rtlCol="0">
            <a:spAutoFit/>
          </a:bodyPr>
          <a:lstStyle/>
          <a:p>
            <a:r>
              <a:rPr lang="en-US" altLang="zh-TW" sz="1600" i="1" dirty="0" smtClean="0">
                <a:solidFill>
                  <a:srgbClr val="FFFF00"/>
                </a:solidFill>
                <a:latin typeface="Calibri" panose="020F0502020204030204" pitchFamily="34" charset="0"/>
              </a:rPr>
              <a:t>(5 pts)</a:t>
            </a:r>
            <a:endParaRPr lang="zh-TW" altLang="en-US" sz="1600" i="1" dirty="0">
              <a:solidFill>
                <a:srgbClr val="FFFF00"/>
              </a:solidFill>
              <a:latin typeface="Calibri" panose="020F0502020204030204" pitchFamily="34" charset="0"/>
            </a:endParaRPr>
          </a:p>
        </p:txBody>
      </p:sp>
      <p:sp>
        <p:nvSpPr>
          <p:cNvPr id="32" name="TextBox 31"/>
          <p:cNvSpPr txBox="1"/>
          <p:nvPr/>
        </p:nvSpPr>
        <p:spPr>
          <a:xfrm>
            <a:off x="6018807" y="457200"/>
            <a:ext cx="3048000" cy="653769"/>
          </a:xfrm>
          <a:prstGeom prst="rect">
            <a:avLst/>
          </a:prstGeom>
          <a:noFill/>
        </p:spPr>
        <p:txBody>
          <a:bodyPr wrap="square" rtlCol="0">
            <a:spAutoFit/>
          </a:bodyPr>
          <a:lstStyle/>
          <a:p>
            <a:pPr marL="285750" indent="-285750">
              <a:lnSpc>
                <a:spcPct val="114000"/>
              </a:lnSpc>
              <a:buFont typeface="Wingdings" panose="05000000000000000000" pitchFamily="2" charset="2"/>
              <a:buChar char="ü"/>
            </a:pPr>
            <a:r>
              <a:rPr lang="en-US" sz="1600" dirty="0" smtClean="0">
                <a:solidFill>
                  <a:srgbClr val="FFFF00"/>
                </a:solidFill>
                <a:latin typeface="Calibri" panose="020F0502020204030204" pitchFamily="34" charset="0"/>
              </a:rPr>
              <a:t>Center of mass</a:t>
            </a:r>
          </a:p>
          <a:p>
            <a:pPr marL="285750" indent="-285750">
              <a:lnSpc>
                <a:spcPct val="114000"/>
              </a:lnSpc>
              <a:buFont typeface="Wingdings" panose="05000000000000000000" pitchFamily="2" charset="2"/>
              <a:buChar char="ü"/>
            </a:pPr>
            <a:r>
              <a:rPr lang="en-US" sz="1600" dirty="0" smtClean="0">
                <a:solidFill>
                  <a:srgbClr val="FFFF00"/>
                </a:solidFill>
                <a:latin typeface="Calibri" panose="020F0502020204030204" pitchFamily="34" charset="0"/>
              </a:rPr>
              <a:t>Operation of integration </a:t>
            </a:r>
            <a:endParaRPr lang="en-US" sz="1600" dirty="0">
              <a:solidFill>
                <a:srgbClr val="FFFF00"/>
              </a:solidFill>
              <a:latin typeface="Calibri" panose="020F0502020204030204" pitchFamily="34" charset="0"/>
            </a:endParaRPr>
          </a:p>
        </p:txBody>
      </p:sp>
      <p:sp>
        <p:nvSpPr>
          <p:cNvPr id="33" name="Rectangle 2"/>
          <p:cNvSpPr txBox="1">
            <a:spLocks noChangeArrowheads="1"/>
          </p:cNvSpPr>
          <p:nvPr/>
        </p:nvSpPr>
        <p:spPr bwMode="auto">
          <a:xfrm>
            <a:off x="1905000" y="381000"/>
            <a:ext cx="52578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000" b="1">
                <a:solidFill>
                  <a:srgbClr val="FFFFFF"/>
                </a:solidFill>
                <a:latin typeface="+mj-lt"/>
                <a:ea typeface="+mj-ea"/>
                <a:cs typeface="+mj-cs"/>
              </a:defRPr>
            </a:lvl1pPr>
            <a:lvl2pPr algn="ctr" rtl="0" fontAlgn="base">
              <a:spcBef>
                <a:spcPct val="0"/>
              </a:spcBef>
              <a:spcAft>
                <a:spcPct val="0"/>
              </a:spcAft>
              <a:defRPr sz="3000" b="1">
                <a:solidFill>
                  <a:srgbClr val="FFFFFF"/>
                </a:solidFill>
                <a:latin typeface="Arial" charset="0"/>
              </a:defRPr>
            </a:lvl2pPr>
            <a:lvl3pPr algn="ctr" rtl="0" fontAlgn="base">
              <a:spcBef>
                <a:spcPct val="0"/>
              </a:spcBef>
              <a:spcAft>
                <a:spcPct val="0"/>
              </a:spcAft>
              <a:defRPr sz="3000" b="1">
                <a:solidFill>
                  <a:srgbClr val="FFFFFF"/>
                </a:solidFill>
                <a:latin typeface="Arial" charset="0"/>
              </a:defRPr>
            </a:lvl3pPr>
            <a:lvl4pPr algn="ctr" rtl="0" fontAlgn="base">
              <a:spcBef>
                <a:spcPct val="0"/>
              </a:spcBef>
              <a:spcAft>
                <a:spcPct val="0"/>
              </a:spcAft>
              <a:defRPr sz="3000" b="1">
                <a:solidFill>
                  <a:srgbClr val="FFFFFF"/>
                </a:solidFill>
                <a:latin typeface="Arial" charset="0"/>
              </a:defRPr>
            </a:lvl4pPr>
            <a:lvl5pPr algn="ctr" rtl="0" fontAlgn="base">
              <a:spcBef>
                <a:spcPct val="0"/>
              </a:spcBef>
              <a:spcAft>
                <a:spcPct val="0"/>
              </a:spcAft>
              <a:defRPr sz="3000" b="1">
                <a:solidFill>
                  <a:srgbClr val="FFFFFF"/>
                </a:solidFill>
                <a:latin typeface="Arial" charset="0"/>
              </a:defRPr>
            </a:lvl5pPr>
            <a:lvl6pPr marL="457200" algn="ctr" rtl="0" fontAlgn="base">
              <a:spcBef>
                <a:spcPct val="0"/>
              </a:spcBef>
              <a:spcAft>
                <a:spcPct val="0"/>
              </a:spcAft>
              <a:defRPr sz="3000" b="1">
                <a:solidFill>
                  <a:srgbClr val="FFFFFF"/>
                </a:solidFill>
                <a:latin typeface="Arial" charset="0"/>
              </a:defRPr>
            </a:lvl6pPr>
            <a:lvl7pPr marL="914400" algn="ctr" rtl="0" fontAlgn="base">
              <a:spcBef>
                <a:spcPct val="0"/>
              </a:spcBef>
              <a:spcAft>
                <a:spcPct val="0"/>
              </a:spcAft>
              <a:defRPr sz="3000" b="1">
                <a:solidFill>
                  <a:srgbClr val="FFFFFF"/>
                </a:solidFill>
                <a:latin typeface="Arial" charset="0"/>
              </a:defRPr>
            </a:lvl7pPr>
            <a:lvl8pPr marL="1371600" algn="ctr" rtl="0" fontAlgn="base">
              <a:spcBef>
                <a:spcPct val="0"/>
              </a:spcBef>
              <a:spcAft>
                <a:spcPct val="0"/>
              </a:spcAft>
              <a:defRPr sz="3000" b="1">
                <a:solidFill>
                  <a:srgbClr val="FFFFFF"/>
                </a:solidFill>
                <a:latin typeface="Arial" charset="0"/>
              </a:defRPr>
            </a:lvl8pPr>
            <a:lvl9pPr marL="1828800" algn="ctr" rtl="0" fontAlgn="base">
              <a:spcBef>
                <a:spcPct val="0"/>
              </a:spcBef>
              <a:spcAft>
                <a:spcPct val="0"/>
              </a:spcAft>
              <a:defRPr sz="3000" b="1">
                <a:solidFill>
                  <a:srgbClr val="FFFFFF"/>
                </a:solidFill>
                <a:latin typeface="Arial" charset="0"/>
              </a:defRPr>
            </a:lvl9pPr>
          </a:lstStyle>
          <a:p>
            <a:r>
              <a:rPr lang="en-US" altLang="zh-TW" sz="2400" kern="0" smtClean="0">
                <a:latin typeface="Calibri" panose="020F0502020204030204" pitchFamily="34" charset="0"/>
                <a:ea typeface="squeaky chalk sound" pitchFamily="2" charset="-120"/>
              </a:rPr>
              <a:t>1</a:t>
            </a:r>
            <a:r>
              <a:rPr lang="en-US" altLang="zh-TW" sz="2400" kern="0" baseline="30000" smtClean="0">
                <a:latin typeface="Calibri" panose="020F0502020204030204" pitchFamily="34" charset="0"/>
                <a:ea typeface="squeaky chalk sound" pitchFamily="2" charset="-120"/>
              </a:rPr>
              <a:t>st</a:t>
            </a:r>
            <a:r>
              <a:rPr lang="en-US" altLang="zh-TW" sz="2400" kern="0" smtClean="0">
                <a:latin typeface="Calibri" panose="020F0502020204030204" pitchFamily="34" charset="0"/>
                <a:ea typeface="squeaky chalk sound" pitchFamily="2" charset="-120"/>
              </a:rPr>
              <a:t> Midterm Exam</a:t>
            </a:r>
            <a:endParaRPr lang="en-US" altLang="zh-TW" sz="2400" b="0" kern="0" dirty="0">
              <a:latin typeface="Calibri" panose="020F0502020204030204" pitchFamily="34" charset="0"/>
              <a:ea typeface="squeaky chalk sound" pitchFamily="2" charset="-120"/>
            </a:endParaRPr>
          </a:p>
        </p:txBody>
      </p:sp>
    </p:spTree>
    <p:extLst>
      <p:ext uri="{BB962C8B-B14F-4D97-AF65-F5344CB8AC3E}">
        <p14:creationId xmlns:p14="http://schemas.microsoft.com/office/powerpoint/2010/main" val="10013825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228601" y="1351513"/>
            <a:ext cx="8686800" cy="93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hangingPunct="0">
              <a:lnSpc>
                <a:spcPct val="114000"/>
              </a:lnSpc>
            </a:pPr>
            <a:r>
              <a:rPr lang="en-US" altLang="zh-TW" sz="1600" b="1" u="sng" dirty="0" smtClean="0">
                <a:latin typeface="Calibri" panose="020F0502020204030204" pitchFamily="34" charset="0"/>
                <a:ea typeface="新細明體" panose="02020500000000000000" pitchFamily="18" charset="-120"/>
                <a:cs typeface="Calibri" panose="020F0502020204030204" pitchFamily="34" charset="0"/>
              </a:rPr>
              <a:t>Q2.</a:t>
            </a:r>
            <a:r>
              <a:rPr lang="en-US" altLang="zh-TW" sz="1600" dirty="0" smtClean="0">
                <a:latin typeface="Calibri" panose="020F0502020204030204" pitchFamily="34" charset="0"/>
                <a:ea typeface="新細明體" panose="02020500000000000000" pitchFamily="18" charset="-120"/>
                <a:cs typeface="Calibri" panose="020F0502020204030204" pitchFamily="34" charset="0"/>
              </a:rPr>
              <a:t> (25 pts) </a:t>
            </a:r>
            <a:r>
              <a:rPr lang="en-US" altLang="zh-TW" sz="1600" dirty="0" smtClean="0">
                <a:latin typeface="Calibri" panose="020F0502020204030204" pitchFamily="34" charset="0"/>
                <a:cs typeface="Calibri" panose="020F0502020204030204" pitchFamily="34" charset="0"/>
              </a:rPr>
              <a:t>A </a:t>
            </a:r>
            <a:r>
              <a:rPr lang="en-US" altLang="zh-TW" sz="1600" dirty="0">
                <a:latin typeface="Calibri" panose="020F0502020204030204" pitchFamily="34" charset="0"/>
                <a:cs typeface="Calibri" panose="020F0502020204030204" pitchFamily="34" charset="0"/>
              </a:rPr>
              <a:t>planet is located 18 light years away from Earth according to an observer on the Earth frame. If we plan to send a spaceship travelling at </a:t>
            </a:r>
            <a:r>
              <a:rPr lang="en-US" altLang="zh-TW" sz="1600" dirty="0" smtClean="0">
                <a:latin typeface="Calibri" panose="020F0502020204030204" pitchFamily="34" charset="0"/>
                <a:cs typeface="Calibri" panose="020F0502020204030204" pitchFamily="34" charset="0"/>
              </a:rPr>
              <a:t>0.6 c </a:t>
            </a:r>
            <a:r>
              <a:rPr lang="en-US" altLang="zh-TW" sz="1600" dirty="0">
                <a:latin typeface="Calibri" panose="020F0502020204030204" pitchFamily="34" charset="0"/>
                <a:cs typeface="Calibri" panose="020F0502020204030204" pitchFamily="34" charset="0"/>
              </a:rPr>
              <a:t>to explore the alien planet, please answer the following questions.</a:t>
            </a:r>
          </a:p>
        </p:txBody>
      </p:sp>
      <p:sp>
        <p:nvSpPr>
          <p:cNvPr id="3" name="Rectangle 2 2 1"/>
          <p:cNvSpPr/>
          <p:nvPr/>
        </p:nvSpPr>
        <p:spPr>
          <a:xfrm>
            <a:off x="762000" y="2209800"/>
            <a:ext cx="7467600" cy="338554"/>
          </a:xfrm>
          <a:prstGeom prst="rect">
            <a:avLst/>
          </a:prstGeom>
        </p:spPr>
        <p:txBody>
          <a:bodyPr wrap="square">
            <a:spAutoFit/>
          </a:bodyPr>
          <a:lstStyle/>
          <a:p>
            <a:r>
              <a:rPr lang="en-US" altLang="zh-TW" sz="1600" dirty="0" smtClean="0">
                <a:solidFill>
                  <a:srgbClr val="FFFFFF"/>
                </a:solidFill>
                <a:latin typeface="Calibri" panose="020F0502020204030204" pitchFamily="34" charset="0"/>
                <a:cs typeface="Calibri" panose="020F0502020204030204" pitchFamily="34" charset="0"/>
              </a:rPr>
              <a:t>(a) How </a:t>
            </a:r>
            <a:r>
              <a:rPr lang="en-US" altLang="zh-TW" sz="1600" dirty="0">
                <a:solidFill>
                  <a:srgbClr val="FFFFFF"/>
                </a:solidFill>
                <a:latin typeface="Calibri" panose="020F0502020204030204" pitchFamily="34" charset="0"/>
                <a:cs typeface="Calibri" panose="020F0502020204030204" pitchFamily="34" charset="0"/>
              </a:rPr>
              <a:t>long will the journey take according to the </a:t>
            </a:r>
            <a:r>
              <a:rPr lang="en-US" altLang="zh-TW" sz="1600" dirty="0" smtClean="0">
                <a:solidFill>
                  <a:srgbClr val="FFFFFF"/>
                </a:solidFill>
                <a:latin typeface="Calibri" panose="020F0502020204030204" pitchFamily="34" charset="0"/>
                <a:cs typeface="Calibri" panose="020F0502020204030204" pitchFamily="34" charset="0"/>
              </a:rPr>
              <a:t>astronauts </a:t>
            </a:r>
            <a:r>
              <a:rPr lang="en-US" altLang="zh-TW" sz="1600" dirty="0">
                <a:solidFill>
                  <a:srgbClr val="FFFFFF"/>
                </a:solidFill>
                <a:latin typeface="Calibri" panose="020F0502020204030204" pitchFamily="34" charset="0"/>
                <a:cs typeface="Calibri" panose="020F0502020204030204" pitchFamily="34" charset="0"/>
              </a:rPr>
              <a:t>on the spaceship?</a:t>
            </a:r>
            <a:endParaRPr lang="zh-TW" altLang="en-US" sz="1600" dirty="0">
              <a:solidFill>
                <a:srgbClr val="FFFFFF"/>
              </a:solidFill>
              <a:latin typeface="Calibri" panose="020F0502020204030204" pitchFamily="34" charset="0"/>
              <a:cs typeface="Calibri" panose="020F0502020204030204" pitchFamily="34" charset="0"/>
            </a:endParaRPr>
          </a:p>
        </p:txBody>
      </p:sp>
      <p:pic>
        <p:nvPicPr>
          <p:cNvPr id="4" name="Picture 3"/>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295400" y="2624554"/>
            <a:ext cx="1693257" cy="462019"/>
          </a:xfrm>
          <a:prstGeom prst="rect">
            <a:avLst/>
          </a:prstGeom>
        </p:spPr>
      </p:pic>
      <p:pic>
        <p:nvPicPr>
          <p:cNvPr id="6" name="Picture 5"/>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4532095" y="2664620"/>
            <a:ext cx="2630705" cy="459581"/>
          </a:xfrm>
          <a:prstGeom prst="rect">
            <a:avLst/>
          </a:prstGeom>
        </p:spPr>
      </p:pic>
      <p:sp>
        <p:nvSpPr>
          <p:cNvPr id="16" name="Rectangle 2 2 2"/>
          <p:cNvSpPr/>
          <p:nvPr/>
        </p:nvSpPr>
        <p:spPr>
          <a:xfrm>
            <a:off x="762000" y="3124200"/>
            <a:ext cx="7467600" cy="338554"/>
          </a:xfrm>
          <a:prstGeom prst="rect">
            <a:avLst/>
          </a:prstGeom>
        </p:spPr>
        <p:txBody>
          <a:bodyPr wrap="square">
            <a:spAutoFit/>
          </a:bodyPr>
          <a:lstStyle/>
          <a:p>
            <a:r>
              <a:rPr lang="en-US" altLang="zh-TW" sz="1600" dirty="0" smtClean="0">
                <a:solidFill>
                  <a:srgbClr val="FFFFFF"/>
                </a:solidFill>
                <a:latin typeface="Calibri" panose="020F0502020204030204" pitchFamily="34" charset="0"/>
                <a:cs typeface="Calibri" panose="020F0502020204030204" pitchFamily="34" charset="0"/>
              </a:rPr>
              <a:t>(b) </a:t>
            </a:r>
            <a:r>
              <a:rPr lang="en-US" altLang="zh-TW" sz="1600" dirty="0">
                <a:latin typeface="Calibri" panose="020F0502020204030204" pitchFamily="34" charset="0"/>
                <a:cs typeface="Calibri" panose="020F0502020204030204" pitchFamily="34" charset="0"/>
              </a:rPr>
              <a:t>What is the distance between the Earth and the planet in the spaceship's frame?</a:t>
            </a:r>
            <a:endParaRPr lang="zh-TW" altLang="en-US" sz="1600" dirty="0">
              <a:solidFill>
                <a:srgbClr val="FFFFFF"/>
              </a:solidFill>
              <a:latin typeface="Calibri" panose="020F0502020204030204" pitchFamily="34" charset="0"/>
              <a:cs typeface="Calibri" panose="020F0502020204030204" pitchFamily="34" charset="0"/>
            </a:endParaRPr>
          </a:p>
        </p:txBody>
      </p:sp>
      <p:pic>
        <p:nvPicPr>
          <p:cNvPr id="7" name="Picture 6"/>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1131095" y="3581400"/>
            <a:ext cx="2297905" cy="455924"/>
          </a:xfrm>
          <a:prstGeom prst="rect">
            <a:avLst/>
          </a:prstGeom>
        </p:spPr>
      </p:pic>
      <p:sp>
        <p:nvSpPr>
          <p:cNvPr id="20" name="Rectangle 2 2 2"/>
          <p:cNvSpPr/>
          <p:nvPr/>
        </p:nvSpPr>
        <p:spPr>
          <a:xfrm>
            <a:off x="762000" y="4038600"/>
            <a:ext cx="7467600" cy="830997"/>
          </a:xfrm>
          <a:prstGeom prst="rect">
            <a:avLst/>
          </a:prstGeom>
        </p:spPr>
        <p:txBody>
          <a:bodyPr wrap="square">
            <a:spAutoFit/>
          </a:bodyPr>
          <a:lstStyle/>
          <a:p>
            <a:r>
              <a:rPr lang="en-US" altLang="zh-TW" sz="1600" dirty="0" smtClean="0">
                <a:solidFill>
                  <a:srgbClr val="FFFFFF"/>
                </a:solidFill>
                <a:latin typeface="Calibri" panose="020F0502020204030204" pitchFamily="34" charset="0"/>
                <a:cs typeface="Calibri" panose="020F0502020204030204" pitchFamily="34" charset="0"/>
              </a:rPr>
              <a:t>(c) </a:t>
            </a:r>
            <a:r>
              <a:rPr lang="en-US" altLang="zh-TW" sz="1600" dirty="0">
                <a:latin typeface="Calibri" panose="020F0502020204030204" pitchFamily="34" charset="0"/>
                <a:cs typeface="Calibri" panose="020F0502020204030204" pitchFamily="34" charset="0"/>
              </a:rPr>
              <a:t>The observer on Earth is playing his stopwatch and recording a period of time </a:t>
            </a:r>
            <a:r>
              <a:rPr lang="en-US" altLang="zh-TW" sz="1600" dirty="0" smtClean="0">
                <a:latin typeface="Calibri" panose="020F0502020204030204" pitchFamily="34" charset="0"/>
                <a:cs typeface="Calibri" panose="020F0502020204030204" pitchFamily="34" charset="0"/>
              </a:rPr>
              <a:t>T</a:t>
            </a:r>
            <a:r>
              <a:rPr lang="en-US" altLang="zh-TW" sz="1600" baseline="-25000" dirty="0" smtClean="0">
                <a:latin typeface="Calibri" panose="020F0502020204030204" pitchFamily="34" charset="0"/>
                <a:cs typeface="Calibri" panose="020F0502020204030204" pitchFamily="34" charset="0"/>
              </a:rPr>
              <a:t>E</a:t>
            </a:r>
            <a:r>
              <a:rPr lang="en-US" altLang="zh-TW" sz="1600" dirty="0" smtClean="0">
                <a:latin typeface="Calibri" panose="020F0502020204030204" pitchFamily="34" charset="0"/>
                <a:cs typeface="Calibri" panose="020F0502020204030204" pitchFamily="34" charset="0"/>
              </a:rPr>
              <a:t>. </a:t>
            </a:r>
            <a:r>
              <a:rPr lang="en-US" altLang="zh-TW" sz="1600" dirty="0">
                <a:latin typeface="Calibri" panose="020F0502020204030204" pitchFamily="34" charset="0"/>
                <a:cs typeface="Calibri" panose="020F0502020204030204" pitchFamily="34" charset="0"/>
              </a:rPr>
              <a:t>According to the astronaut on the spaceship, the recorded time should be longer or shorter than T</a:t>
            </a:r>
            <a:r>
              <a:rPr lang="en-US" altLang="zh-TW" sz="1600" baseline="-25000" dirty="0">
                <a:latin typeface="Calibri" panose="020F0502020204030204" pitchFamily="34" charset="0"/>
                <a:cs typeface="Calibri" panose="020F0502020204030204" pitchFamily="34" charset="0"/>
              </a:rPr>
              <a:t>E</a:t>
            </a:r>
            <a:r>
              <a:rPr lang="en-US" altLang="zh-TW" sz="1600" dirty="0" smtClean="0">
                <a:latin typeface="Calibri" panose="020F0502020204030204" pitchFamily="34" charset="0"/>
                <a:cs typeface="Calibri" panose="020F0502020204030204" pitchFamily="34" charset="0"/>
              </a:rPr>
              <a:t>.</a:t>
            </a:r>
            <a:endParaRPr lang="zh-TW" altLang="en-US" sz="1600" dirty="0">
              <a:solidFill>
                <a:srgbClr val="FFFFFF"/>
              </a:solidFill>
              <a:latin typeface="Calibri" panose="020F0502020204030204" pitchFamily="34" charset="0"/>
              <a:cs typeface="Calibri" panose="020F0502020204030204" pitchFamily="34" charset="0"/>
            </a:endParaRPr>
          </a:p>
        </p:txBody>
      </p:sp>
      <p:sp>
        <p:nvSpPr>
          <p:cNvPr id="21" name="Rectangle 2 2 2"/>
          <p:cNvSpPr/>
          <p:nvPr/>
        </p:nvSpPr>
        <p:spPr>
          <a:xfrm>
            <a:off x="1676400" y="4919246"/>
            <a:ext cx="5562600" cy="338554"/>
          </a:xfrm>
          <a:prstGeom prst="rect">
            <a:avLst/>
          </a:prstGeom>
        </p:spPr>
        <p:txBody>
          <a:bodyPr wrap="square">
            <a:spAutoFit/>
          </a:bodyPr>
          <a:lstStyle/>
          <a:p>
            <a:r>
              <a:rPr lang="en-US" altLang="zh-TW" sz="1600" dirty="0" smtClean="0">
                <a:latin typeface="Calibri" panose="020F0502020204030204" pitchFamily="34" charset="0"/>
                <a:cs typeface="Calibri" panose="020F0502020204030204" pitchFamily="34" charset="0"/>
              </a:rPr>
              <a:t>T</a:t>
            </a:r>
            <a:r>
              <a:rPr lang="en-US" altLang="zh-TW" sz="1600" baseline="-25000" dirty="0" smtClean="0">
                <a:latin typeface="Calibri" panose="020F0502020204030204" pitchFamily="34" charset="0"/>
                <a:cs typeface="Calibri" panose="020F0502020204030204" pitchFamily="34" charset="0"/>
              </a:rPr>
              <a:t>E</a:t>
            </a:r>
            <a:r>
              <a:rPr lang="en-US" altLang="zh-TW" sz="1600" dirty="0" smtClean="0">
                <a:latin typeface="Calibri" panose="020F0502020204030204" pitchFamily="34" charset="0"/>
                <a:cs typeface="Calibri" panose="020F0502020204030204" pitchFamily="34" charset="0"/>
              </a:rPr>
              <a:t> </a:t>
            </a:r>
            <a:r>
              <a:rPr lang="en-US" altLang="zh-TW" sz="1600" dirty="0" smtClean="0">
                <a:solidFill>
                  <a:srgbClr val="FFFFFF"/>
                </a:solidFill>
                <a:latin typeface="Calibri" panose="020F0502020204030204" pitchFamily="34" charset="0"/>
                <a:cs typeface="Calibri" panose="020F0502020204030204" pitchFamily="34" charset="0"/>
              </a:rPr>
              <a:t>is the proper time. Therefore, longer.</a:t>
            </a:r>
            <a:endParaRPr lang="zh-TW" altLang="en-US" sz="1600" dirty="0">
              <a:solidFill>
                <a:srgbClr val="FFFFFF"/>
              </a:solidFill>
              <a:latin typeface="Calibri" panose="020F0502020204030204" pitchFamily="34" charset="0"/>
              <a:cs typeface="Calibri" panose="020F0502020204030204" pitchFamily="34" charset="0"/>
            </a:endParaRPr>
          </a:p>
        </p:txBody>
      </p:sp>
      <p:sp>
        <p:nvSpPr>
          <p:cNvPr id="22" name="Rectangle 2 2 2"/>
          <p:cNvSpPr/>
          <p:nvPr/>
        </p:nvSpPr>
        <p:spPr>
          <a:xfrm>
            <a:off x="762000" y="5334000"/>
            <a:ext cx="7467600" cy="830997"/>
          </a:xfrm>
          <a:prstGeom prst="rect">
            <a:avLst/>
          </a:prstGeom>
        </p:spPr>
        <p:txBody>
          <a:bodyPr wrap="square">
            <a:spAutoFit/>
          </a:bodyPr>
          <a:lstStyle/>
          <a:p>
            <a:r>
              <a:rPr lang="en-US" altLang="zh-TW" sz="1600" dirty="0" smtClean="0">
                <a:solidFill>
                  <a:srgbClr val="FFFFFF"/>
                </a:solidFill>
                <a:latin typeface="Calibri" panose="020F0502020204030204" pitchFamily="34" charset="0"/>
                <a:cs typeface="Calibri" panose="020F0502020204030204" pitchFamily="34" charset="0"/>
              </a:rPr>
              <a:t>(d) </a:t>
            </a:r>
            <a:r>
              <a:rPr lang="en-US" altLang="zh-TW" sz="1600" dirty="0">
                <a:latin typeface="Calibri" panose="020F0502020204030204" pitchFamily="34" charset="0"/>
                <a:cs typeface="Calibri" panose="020F0502020204030204" pitchFamily="34" charset="0"/>
              </a:rPr>
              <a:t>The astronaut on the spaceship is playing her stopwatch and recording a period of time T</a:t>
            </a:r>
            <a:r>
              <a:rPr lang="en-US" altLang="zh-TW" sz="1600" baseline="-25000" dirty="0">
                <a:latin typeface="Calibri" panose="020F0502020204030204" pitchFamily="34" charset="0"/>
                <a:cs typeface="Calibri" panose="020F0502020204030204" pitchFamily="34" charset="0"/>
              </a:rPr>
              <a:t>S</a:t>
            </a:r>
            <a:r>
              <a:rPr lang="en-US" altLang="zh-TW" sz="1600" dirty="0" smtClean="0">
                <a:latin typeface="Calibri" panose="020F0502020204030204" pitchFamily="34" charset="0"/>
                <a:cs typeface="Calibri" panose="020F0502020204030204" pitchFamily="34" charset="0"/>
              </a:rPr>
              <a:t>. </a:t>
            </a:r>
            <a:r>
              <a:rPr lang="en-US" altLang="zh-TW" sz="1600" dirty="0">
                <a:latin typeface="Calibri" panose="020F0502020204030204" pitchFamily="34" charset="0"/>
                <a:cs typeface="Calibri" panose="020F0502020204030204" pitchFamily="34" charset="0"/>
              </a:rPr>
              <a:t>According to the observer on Earth, the recorded time should be longer or shorter </a:t>
            </a:r>
            <a:r>
              <a:rPr lang="en-US" altLang="zh-TW" sz="1600" dirty="0" smtClean="0">
                <a:latin typeface="Calibri" panose="020F0502020204030204" pitchFamily="34" charset="0"/>
                <a:cs typeface="Calibri" panose="020F0502020204030204" pitchFamily="34" charset="0"/>
              </a:rPr>
              <a:t>than T</a:t>
            </a:r>
            <a:r>
              <a:rPr lang="en-US" altLang="zh-TW" sz="1600" baseline="-25000" dirty="0" smtClean="0">
                <a:latin typeface="Calibri" panose="020F0502020204030204" pitchFamily="34" charset="0"/>
                <a:cs typeface="Calibri" panose="020F0502020204030204" pitchFamily="34" charset="0"/>
              </a:rPr>
              <a:t>S</a:t>
            </a:r>
            <a:r>
              <a:rPr lang="en-US" altLang="zh-TW" sz="1600" dirty="0" smtClean="0">
                <a:latin typeface="Calibri" panose="020F0502020204030204" pitchFamily="34" charset="0"/>
                <a:cs typeface="Calibri" panose="020F0502020204030204" pitchFamily="34" charset="0"/>
              </a:rPr>
              <a:t>.</a:t>
            </a:r>
            <a:endParaRPr lang="zh-TW" altLang="en-US" sz="1600" dirty="0">
              <a:solidFill>
                <a:srgbClr val="FFFFFF"/>
              </a:solidFill>
              <a:latin typeface="Calibri" panose="020F0502020204030204" pitchFamily="34" charset="0"/>
              <a:cs typeface="Calibri" panose="020F0502020204030204" pitchFamily="34" charset="0"/>
            </a:endParaRPr>
          </a:p>
        </p:txBody>
      </p:sp>
      <p:sp>
        <p:nvSpPr>
          <p:cNvPr id="23" name="Rectangle 2 2 2"/>
          <p:cNvSpPr/>
          <p:nvPr/>
        </p:nvSpPr>
        <p:spPr>
          <a:xfrm>
            <a:off x="1676400" y="6214646"/>
            <a:ext cx="5562600" cy="338554"/>
          </a:xfrm>
          <a:prstGeom prst="rect">
            <a:avLst/>
          </a:prstGeom>
        </p:spPr>
        <p:txBody>
          <a:bodyPr wrap="square">
            <a:spAutoFit/>
          </a:bodyPr>
          <a:lstStyle/>
          <a:p>
            <a:r>
              <a:rPr lang="en-US" altLang="zh-TW" sz="1600" dirty="0" smtClean="0">
                <a:latin typeface="Calibri" panose="020F0502020204030204" pitchFamily="34" charset="0"/>
                <a:cs typeface="Calibri" panose="020F0502020204030204" pitchFamily="34" charset="0"/>
              </a:rPr>
              <a:t>T</a:t>
            </a:r>
            <a:r>
              <a:rPr lang="en-US" altLang="zh-TW" sz="1600" baseline="-25000" dirty="0" smtClean="0">
                <a:latin typeface="Calibri" panose="020F0502020204030204" pitchFamily="34" charset="0"/>
                <a:cs typeface="Calibri" panose="020F0502020204030204" pitchFamily="34" charset="0"/>
              </a:rPr>
              <a:t>S</a:t>
            </a:r>
            <a:r>
              <a:rPr lang="en-US" altLang="zh-TW" sz="1600" dirty="0" smtClean="0">
                <a:latin typeface="Calibri" panose="020F0502020204030204" pitchFamily="34" charset="0"/>
                <a:cs typeface="Calibri" panose="020F0502020204030204" pitchFamily="34" charset="0"/>
              </a:rPr>
              <a:t> </a:t>
            </a:r>
            <a:r>
              <a:rPr lang="en-US" altLang="zh-TW" sz="1600" dirty="0" smtClean="0">
                <a:solidFill>
                  <a:srgbClr val="FFFFFF"/>
                </a:solidFill>
                <a:latin typeface="Calibri" panose="020F0502020204030204" pitchFamily="34" charset="0"/>
                <a:cs typeface="Calibri" panose="020F0502020204030204" pitchFamily="34" charset="0"/>
              </a:rPr>
              <a:t>is the proper time. Therefore, longer.</a:t>
            </a:r>
            <a:endParaRPr lang="zh-TW" altLang="en-US" sz="1600" dirty="0">
              <a:solidFill>
                <a:srgbClr val="FFFFFF"/>
              </a:solidFill>
              <a:latin typeface="Calibri" panose="020F0502020204030204" pitchFamily="34" charset="0"/>
              <a:cs typeface="Calibri" panose="020F0502020204030204" pitchFamily="34" charset="0"/>
            </a:endParaRPr>
          </a:p>
        </p:txBody>
      </p:sp>
      <p:sp>
        <p:nvSpPr>
          <p:cNvPr id="13" name="TextBox 12"/>
          <p:cNvSpPr txBox="1"/>
          <p:nvPr/>
        </p:nvSpPr>
        <p:spPr>
          <a:xfrm>
            <a:off x="7338217" y="2685067"/>
            <a:ext cx="714363" cy="338554"/>
          </a:xfrm>
          <a:prstGeom prst="rect">
            <a:avLst/>
          </a:prstGeom>
          <a:noFill/>
        </p:spPr>
        <p:txBody>
          <a:bodyPr wrap="none" rtlCol="0">
            <a:spAutoFit/>
          </a:bodyPr>
          <a:lstStyle/>
          <a:p>
            <a:r>
              <a:rPr lang="en-US" altLang="zh-TW" sz="1600" i="1" dirty="0" smtClean="0">
                <a:solidFill>
                  <a:srgbClr val="FFFF00"/>
                </a:solidFill>
                <a:latin typeface="Calibri" panose="020F0502020204030204" pitchFamily="34" charset="0"/>
              </a:rPr>
              <a:t>(4 pts)</a:t>
            </a:r>
            <a:endParaRPr lang="zh-TW" altLang="en-US" sz="1600" i="1" dirty="0">
              <a:solidFill>
                <a:srgbClr val="FFFF00"/>
              </a:solidFill>
              <a:latin typeface="Calibri" panose="020F0502020204030204" pitchFamily="34" charset="0"/>
            </a:endParaRPr>
          </a:p>
        </p:txBody>
      </p:sp>
      <p:sp>
        <p:nvSpPr>
          <p:cNvPr id="14" name="TextBox 13"/>
          <p:cNvSpPr txBox="1"/>
          <p:nvPr/>
        </p:nvSpPr>
        <p:spPr>
          <a:xfrm>
            <a:off x="3440913" y="3617031"/>
            <a:ext cx="714363" cy="338554"/>
          </a:xfrm>
          <a:prstGeom prst="rect">
            <a:avLst/>
          </a:prstGeom>
          <a:noFill/>
        </p:spPr>
        <p:txBody>
          <a:bodyPr wrap="none" rtlCol="0">
            <a:spAutoFit/>
          </a:bodyPr>
          <a:lstStyle/>
          <a:p>
            <a:r>
              <a:rPr lang="en-US" altLang="zh-TW" sz="1600" i="1" dirty="0" smtClean="0">
                <a:solidFill>
                  <a:srgbClr val="FFFF00"/>
                </a:solidFill>
                <a:latin typeface="Calibri" panose="020F0502020204030204" pitchFamily="34" charset="0"/>
              </a:rPr>
              <a:t>(4 pts)</a:t>
            </a:r>
            <a:endParaRPr lang="zh-TW" altLang="en-US" sz="1600" i="1" dirty="0">
              <a:solidFill>
                <a:srgbClr val="FFFF00"/>
              </a:solidFill>
              <a:latin typeface="Calibri" panose="020F0502020204030204" pitchFamily="34" charset="0"/>
            </a:endParaRPr>
          </a:p>
        </p:txBody>
      </p:sp>
      <p:sp>
        <p:nvSpPr>
          <p:cNvPr id="15" name="TextBox 14"/>
          <p:cNvSpPr txBox="1"/>
          <p:nvPr/>
        </p:nvSpPr>
        <p:spPr>
          <a:xfrm>
            <a:off x="5029200" y="4905995"/>
            <a:ext cx="714363" cy="338554"/>
          </a:xfrm>
          <a:prstGeom prst="rect">
            <a:avLst/>
          </a:prstGeom>
          <a:noFill/>
        </p:spPr>
        <p:txBody>
          <a:bodyPr wrap="none" rtlCol="0">
            <a:spAutoFit/>
          </a:bodyPr>
          <a:lstStyle/>
          <a:p>
            <a:r>
              <a:rPr lang="en-US" altLang="zh-TW" sz="1600" i="1" dirty="0" smtClean="0">
                <a:solidFill>
                  <a:srgbClr val="FFFF00"/>
                </a:solidFill>
                <a:latin typeface="Calibri" panose="020F0502020204030204" pitchFamily="34" charset="0"/>
              </a:rPr>
              <a:t>(4 pts)</a:t>
            </a:r>
            <a:endParaRPr lang="zh-TW" altLang="en-US" sz="1600" i="1" dirty="0">
              <a:solidFill>
                <a:srgbClr val="FFFF00"/>
              </a:solidFill>
              <a:latin typeface="Calibri" panose="020F0502020204030204" pitchFamily="34" charset="0"/>
            </a:endParaRPr>
          </a:p>
        </p:txBody>
      </p:sp>
      <p:sp>
        <p:nvSpPr>
          <p:cNvPr id="17" name="TextBox 16"/>
          <p:cNvSpPr txBox="1"/>
          <p:nvPr/>
        </p:nvSpPr>
        <p:spPr>
          <a:xfrm>
            <a:off x="5029199" y="6191924"/>
            <a:ext cx="714363" cy="338554"/>
          </a:xfrm>
          <a:prstGeom prst="rect">
            <a:avLst/>
          </a:prstGeom>
          <a:noFill/>
        </p:spPr>
        <p:txBody>
          <a:bodyPr wrap="none" rtlCol="0">
            <a:spAutoFit/>
          </a:bodyPr>
          <a:lstStyle/>
          <a:p>
            <a:r>
              <a:rPr lang="en-US" altLang="zh-TW" sz="1600" i="1" dirty="0" smtClean="0">
                <a:solidFill>
                  <a:srgbClr val="FFFF00"/>
                </a:solidFill>
                <a:latin typeface="Calibri" panose="020F0502020204030204" pitchFamily="34" charset="0"/>
              </a:rPr>
              <a:t>(4 pts)</a:t>
            </a:r>
            <a:endParaRPr lang="zh-TW" altLang="en-US" sz="1600" i="1" dirty="0">
              <a:solidFill>
                <a:srgbClr val="FFFF00"/>
              </a:solidFill>
              <a:latin typeface="Calibri" panose="020F0502020204030204" pitchFamily="34" charset="0"/>
            </a:endParaRPr>
          </a:p>
        </p:txBody>
      </p:sp>
      <p:sp>
        <p:nvSpPr>
          <p:cNvPr id="18" name="TextBox 17"/>
          <p:cNvSpPr txBox="1"/>
          <p:nvPr/>
        </p:nvSpPr>
        <p:spPr>
          <a:xfrm>
            <a:off x="6019800" y="360913"/>
            <a:ext cx="2308025" cy="934487"/>
          </a:xfrm>
          <a:prstGeom prst="rect">
            <a:avLst/>
          </a:prstGeom>
          <a:noFill/>
        </p:spPr>
        <p:txBody>
          <a:bodyPr wrap="square" rtlCol="0">
            <a:spAutoFit/>
          </a:bodyPr>
          <a:lstStyle/>
          <a:p>
            <a:pPr marL="285750" indent="-285750">
              <a:lnSpc>
                <a:spcPct val="114000"/>
              </a:lnSpc>
              <a:buFont typeface="Wingdings" panose="05000000000000000000" pitchFamily="2" charset="2"/>
              <a:buChar char="ü"/>
            </a:pPr>
            <a:r>
              <a:rPr lang="en-US" sz="1600" dirty="0" smtClean="0">
                <a:solidFill>
                  <a:srgbClr val="FFFF00"/>
                </a:solidFill>
                <a:latin typeface="Calibri" panose="020F0502020204030204" pitchFamily="34" charset="0"/>
              </a:rPr>
              <a:t>Special relativity</a:t>
            </a:r>
          </a:p>
          <a:p>
            <a:pPr marL="285750" indent="-285750">
              <a:lnSpc>
                <a:spcPct val="114000"/>
              </a:lnSpc>
              <a:buFont typeface="Wingdings" panose="05000000000000000000" pitchFamily="2" charset="2"/>
              <a:buChar char="ü"/>
            </a:pPr>
            <a:r>
              <a:rPr lang="en-US" sz="1600" dirty="0" smtClean="0">
                <a:solidFill>
                  <a:srgbClr val="FFFF00"/>
                </a:solidFill>
                <a:latin typeface="Calibri" panose="020F0502020204030204" pitchFamily="34" charset="0"/>
              </a:rPr>
              <a:t>Time dilation</a:t>
            </a:r>
          </a:p>
          <a:p>
            <a:pPr marL="285750" indent="-285750">
              <a:lnSpc>
                <a:spcPct val="114000"/>
              </a:lnSpc>
              <a:buFont typeface="Wingdings" panose="05000000000000000000" pitchFamily="2" charset="2"/>
              <a:buChar char="ü"/>
            </a:pPr>
            <a:r>
              <a:rPr lang="en-US" sz="1600" dirty="0" smtClean="0">
                <a:solidFill>
                  <a:srgbClr val="FFFF00"/>
                </a:solidFill>
                <a:latin typeface="Calibri" panose="020F0502020204030204" pitchFamily="34" charset="0"/>
              </a:rPr>
              <a:t>Length contraction</a:t>
            </a:r>
          </a:p>
        </p:txBody>
      </p:sp>
      <p:sp>
        <p:nvSpPr>
          <p:cNvPr id="19" name="Rectangle 2"/>
          <p:cNvSpPr txBox="1">
            <a:spLocks noChangeArrowheads="1"/>
          </p:cNvSpPr>
          <p:nvPr/>
        </p:nvSpPr>
        <p:spPr bwMode="auto">
          <a:xfrm>
            <a:off x="1905000" y="381000"/>
            <a:ext cx="52578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000" b="1">
                <a:solidFill>
                  <a:srgbClr val="FFFFFF"/>
                </a:solidFill>
                <a:latin typeface="+mj-lt"/>
                <a:ea typeface="+mj-ea"/>
                <a:cs typeface="+mj-cs"/>
              </a:defRPr>
            </a:lvl1pPr>
            <a:lvl2pPr algn="ctr" rtl="0" fontAlgn="base">
              <a:spcBef>
                <a:spcPct val="0"/>
              </a:spcBef>
              <a:spcAft>
                <a:spcPct val="0"/>
              </a:spcAft>
              <a:defRPr sz="3000" b="1">
                <a:solidFill>
                  <a:srgbClr val="FFFFFF"/>
                </a:solidFill>
                <a:latin typeface="Arial" charset="0"/>
              </a:defRPr>
            </a:lvl2pPr>
            <a:lvl3pPr algn="ctr" rtl="0" fontAlgn="base">
              <a:spcBef>
                <a:spcPct val="0"/>
              </a:spcBef>
              <a:spcAft>
                <a:spcPct val="0"/>
              </a:spcAft>
              <a:defRPr sz="3000" b="1">
                <a:solidFill>
                  <a:srgbClr val="FFFFFF"/>
                </a:solidFill>
                <a:latin typeface="Arial" charset="0"/>
              </a:defRPr>
            </a:lvl3pPr>
            <a:lvl4pPr algn="ctr" rtl="0" fontAlgn="base">
              <a:spcBef>
                <a:spcPct val="0"/>
              </a:spcBef>
              <a:spcAft>
                <a:spcPct val="0"/>
              </a:spcAft>
              <a:defRPr sz="3000" b="1">
                <a:solidFill>
                  <a:srgbClr val="FFFFFF"/>
                </a:solidFill>
                <a:latin typeface="Arial" charset="0"/>
              </a:defRPr>
            </a:lvl4pPr>
            <a:lvl5pPr algn="ctr" rtl="0" fontAlgn="base">
              <a:spcBef>
                <a:spcPct val="0"/>
              </a:spcBef>
              <a:spcAft>
                <a:spcPct val="0"/>
              </a:spcAft>
              <a:defRPr sz="3000" b="1">
                <a:solidFill>
                  <a:srgbClr val="FFFFFF"/>
                </a:solidFill>
                <a:latin typeface="Arial" charset="0"/>
              </a:defRPr>
            </a:lvl5pPr>
            <a:lvl6pPr marL="457200" algn="ctr" rtl="0" fontAlgn="base">
              <a:spcBef>
                <a:spcPct val="0"/>
              </a:spcBef>
              <a:spcAft>
                <a:spcPct val="0"/>
              </a:spcAft>
              <a:defRPr sz="3000" b="1">
                <a:solidFill>
                  <a:srgbClr val="FFFFFF"/>
                </a:solidFill>
                <a:latin typeface="Arial" charset="0"/>
              </a:defRPr>
            </a:lvl6pPr>
            <a:lvl7pPr marL="914400" algn="ctr" rtl="0" fontAlgn="base">
              <a:spcBef>
                <a:spcPct val="0"/>
              </a:spcBef>
              <a:spcAft>
                <a:spcPct val="0"/>
              </a:spcAft>
              <a:defRPr sz="3000" b="1">
                <a:solidFill>
                  <a:srgbClr val="FFFFFF"/>
                </a:solidFill>
                <a:latin typeface="Arial" charset="0"/>
              </a:defRPr>
            </a:lvl7pPr>
            <a:lvl8pPr marL="1371600" algn="ctr" rtl="0" fontAlgn="base">
              <a:spcBef>
                <a:spcPct val="0"/>
              </a:spcBef>
              <a:spcAft>
                <a:spcPct val="0"/>
              </a:spcAft>
              <a:defRPr sz="3000" b="1">
                <a:solidFill>
                  <a:srgbClr val="FFFFFF"/>
                </a:solidFill>
                <a:latin typeface="Arial" charset="0"/>
              </a:defRPr>
            </a:lvl8pPr>
            <a:lvl9pPr marL="1828800" algn="ctr" rtl="0" fontAlgn="base">
              <a:spcBef>
                <a:spcPct val="0"/>
              </a:spcBef>
              <a:spcAft>
                <a:spcPct val="0"/>
              </a:spcAft>
              <a:defRPr sz="3000" b="1">
                <a:solidFill>
                  <a:srgbClr val="FFFFFF"/>
                </a:solidFill>
                <a:latin typeface="Arial" charset="0"/>
              </a:defRPr>
            </a:lvl9pPr>
          </a:lstStyle>
          <a:p>
            <a:r>
              <a:rPr lang="en-US" altLang="zh-TW" sz="2400" kern="0" smtClean="0">
                <a:latin typeface="Calibri" panose="020F0502020204030204" pitchFamily="34" charset="0"/>
                <a:ea typeface="squeaky chalk sound" pitchFamily="2" charset="-120"/>
              </a:rPr>
              <a:t>1</a:t>
            </a:r>
            <a:r>
              <a:rPr lang="en-US" altLang="zh-TW" sz="2400" kern="0" baseline="30000" smtClean="0">
                <a:latin typeface="Calibri" panose="020F0502020204030204" pitchFamily="34" charset="0"/>
                <a:ea typeface="squeaky chalk sound" pitchFamily="2" charset="-120"/>
              </a:rPr>
              <a:t>st</a:t>
            </a:r>
            <a:r>
              <a:rPr lang="en-US" altLang="zh-TW" sz="2400" kern="0" smtClean="0">
                <a:latin typeface="Calibri" panose="020F0502020204030204" pitchFamily="34" charset="0"/>
                <a:ea typeface="squeaky chalk sound" pitchFamily="2" charset="-120"/>
              </a:rPr>
              <a:t> Midterm Exam</a:t>
            </a:r>
            <a:endParaRPr lang="en-US" altLang="zh-TW" sz="2400" b="0" kern="0" dirty="0">
              <a:latin typeface="Calibri" panose="020F0502020204030204" pitchFamily="34" charset="0"/>
              <a:ea typeface="squeaky chalk sound" pitchFamily="2" charset="-120"/>
            </a:endParaRPr>
          </a:p>
        </p:txBody>
      </p:sp>
    </p:spTree>
    <p:extLst>
      <p:ext uri="{BB962C8B-B14F-4D97-AF65-F5344CB8AC3E}">
        <p14:creationId xmlns:p14="http://schemas.microsoft.com/office/powerpoint/2010/main" val="18356967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接點 23"/>
          <p:cNvCxnSpPr/>
          <p:nvPr/>
        </p:nvCxnSpPr>
        <p:spPr>
          <a:xfrm>
            <a:off x="304800" y="6336268"/>
            <a:ext cx="327660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a:off x="1561981" y="6336268"/>
            <a:ext cx="1452642" cy="369332"/>
          </a:xfrm>
          <a:prstGeom prst="rect">
            <a:avLst/>
          </a:prstGeom>
          <a:noFill/>
        </p:spPr>
        <p:txBody>
          <a:bodyPr wrap="none" rtlCol="0">
            <a:spAutoFit/>
          </a:bodyPr>
          <a:lstStyle/>
          <a:p>
            <a:pPr marL="342900" indent="-342900"/>
            <a:r>
              <a:rPr lang="en-US" altLang="zh-TW" dirty="0" smtClean="0">
                <a:solidFill>
                  <a:srgbClr val="00B0F0"/>
                </a:solidFill>
                <a:latin typeface="Comic Sans MS" pitchFamily="66" charset="0"/>
              </a:rPr>
              <a:t>Alien Planet</a:t>
            </a:r>
            <a:endParaRPr lang="zh-TW" altLang="en-US" dirty="0">
              <a:solidFill>
                <a:srgbClr val="00B0F0"/>
              </a:solidFill>
              <a:latin typeface="Comic Sans MS" pitchFamily="66" charset="0"/>
            </a:endParaRPr>
          </a:p>
        </p:txBody>
      </p:sp>
      <p:sp>
        <p:nvSpPr>
          <p:cNvPr id="26" name="流程圖: 合併 25"/>
          <p:cNvSpPr/>
          <p:nvPr/>
        </p:nvSpPr>
        <p:spPr>
          <a:xfrm>
            <a:off x="381000" y="2632356"/>
            <a:ext cx="571381" cy="91440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8" name="直線單箭頭接點 27"/>
          <p:cNvCxnSpPr/>
          <p:nvPr/>
        </p:nvCxnSpPr>
        <p:spPr>
          <a:xfrm>
            <a:off x="675781" y="3546756"/>
            <a:ext cx="0" cy="9906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0" name="圖片 29" descr="1.png"/>
          <p:cNvPicPr>
            <a:picLocks noChangeAspect="1"/>
          </p:cNvPicPr>
          <p:nvPr/>
        </p:nvPicPr>
        <p:blipFill>
          <a:blip r:embed="rId12" cstate="print"/>
          <a:stretch>
            <a:fillRect/>
          </a:stretch>
        </p:blipFill>
        <p:spPr>
          <a:xfrm>
            <a:off x="799981" y="3927756"/>
            <a:ext cx="400050" cy="152400"/>
          </a:xfrm>
          <a:prstGeom prst="rect">
            <a:avLst/>
          </a:prstGeom>
        </p:spPr>
      </p:pic>
      <p:grpSp>
        <p:nvGrpSpPr>
          <p:cNvPr id="31" name="群組 30"/>
          <p:cNvGrpSpPr/>
          <p:nvPr/>
        </p:nvGrpSpPr>
        <p:grpSpPr>
          <a:xfrm rot="16200000">
            <a:off x="-23740" y="4065678"/>
            <a:ext cx="1406244" cy="216000"/>
            <a:chOff x="1981200" y="3733800"/>
            <a:chExt cx="1406244" cy="216000"/>
          </a:xfrm>
        </p:grpSpPr>
        <p:sp>
          <p:nvSpPr>
            <p:cNvPr id="32" name="乘號 31"/>
            <p:cNvSpPr/>
            <p:nvPr/>
          </p:nvSpPr>
          <p:spPr>
            <a:xfrm>
              <a:off x="3171444" y="3733800"/>
              <a:ext cx="216000" cy="216000"/>
            </a:xfrm>
            <a:prstGeom prst="mathMultiply">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4" name="群組 31"/>
            <p:cNvGrpSpPr/>
            <p:nvPr/>
          </p:nvGrpSpPr>
          <p:grpSpPr>
            <a:xfrm flipH="1">
              <a:off x="2052248" y="3741883"/>
              <a:ext cx="1221104" cy="152717"/>
              <a:chOff x="1062038" y="3352011"/>
              <a:chExt cx="6105524" cy="763583"/>
            </a:xfrm>
          </p:grpSpPr>
          <p:sp>
            <p:nvSpPr>
              <p:cNvPr id="36" name="手繪多邊形 35"/>
              <p:cNvSpPr/>
              <p:nvPr/>
            </p:nvSpPr>
            <p:spPr>
              <a:xfrm>
                <a:off x="1062038" y="3352011"/>
                <a:ext cx="3662362" cy="762794"/>
              </a:xfrm>
              <a:custGeom>
                <a:avLst/>
                <a:gdLst>
                  <a:gd name="connsiteX0" fmla="*/ 0 w 3052762"/>
                  <a:gd name="connsiteY0" fmla="*/ 377032 h 762794"/>
                  <a:gd name="connsiteX1" fmla="*/ 614362 w 3052762"/>
                  <a:gd name="connsiteY1" fmla="*/ 794 h 762794"/>
                  <a:gd name="connsiteX2" fmla="*/ 1223962 w 3052762"/>
                  <a:gd name="connsiteY2" fmla="*/ 381794 h 762794"/>
                  <a:gd name="connsiteX3" fmla="*/ 1833562 w 3052762"/>
                  <a:gd name="connsiteY3" fmla="*/ 762794 h 762794"/>
                  <a:gd name="connsiteX4" fmla="*/ 2447925 w 3052762"/>
                  <a:gd name="connsiteY4" fmla="*/ 381794 h 762794"/>
                  <a:gd name="connsiteX5" fmla="*/ 3052762 w 3052762"/>
                  <a:gd name="connsiteY5" fmla="*/ 794 h 762794"/>
                  <a:gd name="connsiteX0" fmla="*/ 0 w 3052762"/>
                  <a:gd name="connsiteY0" fmla="*/ 377032 h 762794"/>
                  <a:gd name="connsiteX1" fmla="*/ 614362 w 3052762"/>
                  <a:gd name="connsiteY1" fmla="*/ 794 h 762794"/>
                  <a:gd name="connsiteX2" fmla="*/ 1223962 w 3052762"/>
                  <a:gd name="connsiteY2" fmla="*/ 381794 h 762794"/>
                  <a:gd name="connsiteX3" fmla="*/ 1833562 w 3052762"/>
                  <a:gd name="connsiteY3" fmla="*/ 762794 h 762794"/>
                  <a:gd name="connsiteX4" fmla="*/ 2447925 w 3052762"/>
                  <a:gd name="connsiteY4" fmla="*/ 381794 h 762794"/>
                  <a:gd name="connsiteX5" fmla="*/ 2762250 w 3052762"/>
                  <a:gd name="connsiteY5" fmla="*/ 124619 h 762794"/>
                  <a:gd name="connsiteX6" fmla="*/ 3052762 w 3052762"/>
                  <a:gd name="connsiteY6" fmla="*/ 794 h 762794"/>
                  <a:gd name="connsiteX0" fmla="*/ 0 w 3077368"/>
                  <a:gd name="connsiteY0" fmla="*/ 377032 h 762794"/>
                  <a:gd name="connsiteX1" fmla="*/ 614362 w 3077368"/>
                  <a:gd name="connsiteY1" fmla="*/ 794 h 762794"/>
                  <a:gd name="connsiteX2" fmla="*/ 1223962 w 3077368"/>
                  <a:gd name="connsiteY2" fmla="*/ 381794 h 762794"/>
                  <a:gd name="connsiteX3" fmla="*/ 1833562 w 3077368"/>
                  <a:gd name="connsiteY3" fmla="*/ 762794 h 762794"/>
                  <a:gd name="connsiteX4" fmla="*/ 2447925 w 3077368"/>
                  <a:gd name="connsiteY4" fmla="*/ 381794 h 762794"/>
                  <a:gd name="connsiteX5" fmla="*/ 2976562 w 3077368"/>
                  <a:gd name="connsiteY5" fmla="*/ 153194 h 762794"/>
                  <a:gd name="connsiteX6" fmla="*/ 3052762 w 3077368"/>
                  <a:gd name="connsiteY6" fmla="*/ 794 h 762794"/>
                  <a:gd name="connsiteX0" fmla="*/ 0 w 3662362"/>
                  <a:gd name="connsiteY0" fmla="*/ 377032 h 762794"/>
                  <a:gd name="connsiteX1" fmla="*/ 614362 w 3662362"/>
                  <a:gd name="connsiteY1" fmla="*/ 794 h 762794"/>
                  <a:gd name="connsiteX2" fmla="*/ 1223962 w 3662362"/>
                  <a:gd name="connsiteY2" fmla="*/ 381794 h 762794"/>
                  <a:gd name="connsiteX3" fmla="*/ 1833562 w 3662362"/>
                  <a:gd name="connsiteY3" fmla="*/ 762794 h 762794"/>
                  <a:gd name="connsiteX4" fmla="*/ 2447925 w 3662362"/>
                  <a:gd name="connsiteY4" fmla="*/ 381794 h 762794"/>
                  <a:gd name="connsiteX5" fmla="*/ 2976562 w 3662362"/>
                  <a:gd name="connsiteY5" fmla="*/ 153194 h 762794"/>
                  <a:gd name="connsiteX6" fmla="*/ 3662362 w 3662362"/>
                  <a:gd name="connsiteY6" fmla="*/ 381794 h 762794"/>
                  <a:gd name="connsiteX0" fmla="*/ 0 w 3662362"/>
                  <a:gd name="connsiteY0" fmla="*/ 377032 h 762794"/>
                  <a:gd name="connsiteX1" fmla="*/ 614362 w 3662362"/>
                  <a:gd name="connsiteY1" fmla="*/ 794 h 762794"/>
                  <a:gd name="connsiteX2" fmla="*/ 1223962 w 3662362"/>
                  <a:gd name="connsiteY2" fmla="*/ 381794 h 762794"/>
                  <a:gd name="connsiteX3" fmla="*/ 1833562 w 3662362"/>
                  <a:gd name="connsiteY3" fmla="*/ 762794 h 762794"/>
                  <a:gd name="connsiteX4" fmla="*/ 2447925 w 3662362"/>
                  <a:gd name="connsiteY4" fmla="*/ 381794 h 762794"/>
                  <a:gd name="connsiteX5" fmla="*/ 3052762 w 3662362"/>
                  <a:gd name="connsiteY5" fmla="*/ 794 h 762794"/>
                  <a:gd name="connsiteX6" fmla="*/ 3662362 w 3662362"/>
                  <a:gd name="connsiteY6" fmla="*/ 381794 h 762794"/>
                  <a:gd name="connsiteX0" fmla="*/ 0 w 3662362"/>
                  <a:gd name="connsiteY0" fmla="*/ 377032 h 762794"/>
                  <a:gd name="connsiteX1" fmla="*/ 614362 w 3662362"/>
                  <a:gd name="connsiteY1" fmla="*/ 794 h 762794"/>
                  <a:gd name="connsiteX2" fmla="*/ 1223962 w 3662362"/>
                  <a:gd name="connsiteY2" fmla="*/ 381794 h 762794"/>
                  <a:gd name="connsiteX3" fmla="*/ 1833562 w 3662362"/>
                  <a:gd name="connsiteY3" fmla="*/ 762794 h 762794"/>
                  <a:gd name="connsiteX4" fmla="*/ 2447925 w 3662362"/>
                  <a:gd name="connsiteY4" fmla="*/ 381794 h 762794"/>
                  <a:gd name="connsiteX5" fmla="*/ 3052762 w 3662362"/>
                  <a:gd name="connsiteY5" fmla="*/ 794 h 762794"/>
                  <a:gd name="connsiteX6" fmla="*/ 3662362 w 3662362"/>
                  <a:gd name="connsiteY6" fmla="*/ 381794 h 762794"/>
                  <a:gd name="connsiteX0" fmla="*/ 0 w 3718720"/>
                  <a:gd name="connsiteY0" fmla="*/ 377032 h 762794"/>
                  <a:gd name="connsiteX1" fmla="*/ 614362 w 3718720"/>
                  <a:gd name="connsiteY1" fmla="*/ 794 h 762794"/>
                  <a:gd name="connsiteX2" fmla="*/ 1223962 w 3718720"/>
                  <a:gd name="connsiteY2" fmla="*/ 381794 h 762794"/>
                  <a:gd name="connsiteX3" fmla="*/ 1833562 w 3718720"/>
                  <a:gd name="connsiteY3" fmla="*/ 762794 h 762794"/>
                  <a:gd name="connsiteX4" fmla="*/ 2447925 w 3718720"/>
                  <a:gd name="connsiteY4" fmla="*/ 381794 h 762794"/>
                  <a:gd name="connsiteX5" fmla="*/ 3052762 w 3718720"/>
                  <a:gd name="connsiteY5" fmla="*/ 794 h 762794"/>
                  <a:gd name="connsiteX6" fmla="*/ 3662362 w 3718720"/>
                  <a:gd name="connsiteY6" fmla="*/ 381794 h 762794"/>
                  <a:gd name="connsiteX0" fmla="*/ 0 w 3695700"/>
                  <a:gd name="connsiteY0" fmla="*/ 377032 h 762794"/>
                  <a:gd name="connsiteX1" fmla="*/ 614362 w 3695700"/>
                  <a:gd name="connsiteY1" fmla="*/ 794 h 762794"/>
                  <a:gd name="connsiteX2" fmla="*/ 1223962 w 3695700"/>
                  <a:gd name="connsiteY2" fmla="*/ 381794 h 762794"/>
                  <a:gd name="connsiteX3" fmla="*/ 1833562 w 3695700"/>
                  <a:gd name="connsiteY3" fmla="*/ 762794 h 762794"/>
                  <a:gd name="connsiteX4" fmla="*/ 2447925 w 3695700"/>
                  <a:gd name="connsiteY4" fmla="*/ 381794 h 762794"/>
                  <a:gd name="connsiteX5" fmla="*/ 3052762 w 3695700"/>
                  <a:gd name="connsiteY5" fmla="*/ 794 h 762794"/>
                  <a:gd name="connsiteX6" fmla="*/ 3662362 w 3695700"/>
                  <a:gd name="connsiteY6" fmla="*/ 381794 h 762794"/>
                  <a:gd name="connsiteX0" fmla="*/ 0 w 3757612"/>
                  <a:gd name="connsiteY0" fmla="*/ 377032 h 762794"/>
                  <a:gd name="connsiteX1" fmla="*/ 614362 w 3757612"/>
                  <a:gd name="connsiteY1" fmla="*/ 794 h 762794"/>
                  <a:gd name="connsiteX2" fmla="*/ 1223962 w 3757612"/>
                  <a:gd name="connsiteY2" fmla="*/ 381794 h 762794"/>
                  <a:gd name="connsiteX3" fmla="*/ 1833562 w 3757612"/>
                  <a:gd name="connsiteY3" fmla="*/ 762794 h 762794"/>
                  <a:gd name="connsiteX4" fmla="*/ 2447925 w 3757612"/>
                  <a:gd name="connsiteY4" fmla="*/ 381794 h 762794"/>
                  <a:gd name="connsiteX5" fmla="*/ 3052762 w 3757612"/>
                  <a:gd name="connsiteY5" fmla="*/ 794 h 762794"/>
                  <a:gd name="connsiteX6" fmla="*/ 3662362 w 3757612"/>
                  <a:gd name="connsiteY6" fmla="*/ 381794 h 762794"/>
                  <a:gd name="connsiteX0" fmla="*/ 0 w 3757612"/>
                  <a:gd name="connsiteY0" fmla="*/ 388938 h 774700"/>
                  <a:gd name="connsiteX1" fmla="*/ 614362 w 3757612"/>
                  <a:gd name="connsiteY1" fmla="*/ 12700 h 774700"/>
                  <a:gd name="connsiteX2" fmla="*/ 1223962 w 3757612"/>
                  <a:gd name="connsiteY2" fmla="*/ 393700 h 774700"/>
                  <a:gd name="connsiteX3" fmla="*/ 1833562 w 3757612"/>
                  <a:gd name="connsiteY3" fmla="*/ 774700 h 774700"/>
                  <a:gd name="connsiteX4" fmla="*/ 2447925 w 3757612"/>
                  <a:gd name="connsiteY4" fmla="*/ 393700 h 774700"/>
                  <a:gd name="connsiteX5" fmla="*/ 3052762 w 3757612"/>
                  <a:gd name="connsiteY5" fmla="*/ 12700 h 774700"/>
                  <a:gd name="connsiteX6" fmla="*/ 3662362 w 3757612"/>
                  <a:gd name="connsiteY6" fmla="*/ 469900 h 774700"/>
                  <a:gd name="connsiteX0" fmla="*/ 0 w 3662362"/>
                  <a:gd name="connsiteY0" fmla="*/ 388938 h 774700"/>
                  <a:gd name="connsiteX1" fmla="*/ 614362 w 3662362"/>
                  <a:gd name="connsiteY1" fmla="*/ 12700 h 774700"/>
                  <a:gd name="connsiteX2" fmla="*/ 1223962 w 3662362"/>
                  <a:gd name="connsiteY2" fmla="*/ 393700 h 774700"/>
                  <a:gd name="connsiteX3" fmla="*/ 1833562 w 3662362"/>
                  <a:gd name="connsiteY3" fmla="*/ 774700 h 774700"/>
                  <a:gd name="connsiteX4" fmla="*/ 2447925 w 3662362"/>
                  <a:gd name="connsiteY4" fmla="*/ 393700 h 774700"/>
                  <a:gd name="connsiteX5" fmla="*/ 3052762 w 3662362"/>
                  <a:gd name="connsiteY5" fmla="*/ 12700 h 774700"/>
                  <a:gd name="connsiteX6" fmla="*/ 3662362 w 3662362"/>
                  <a:gd name="connsiteY6" fmla="*/ 469900 h 774700"/>
                  <a:gd name="connsiteX0" fmla="*/ 0 w 3662362"/>
                  <a:gd name="connsiteY0" fmla="*/ 377032 h 762794"/>
                  <a:gd name="connsiteX1" fmla="*/ 614362 w 3662362"/>
                  <a:gd name="connsiteY1" fmla="*/ 794 h 762794"/>
                  <a:gd name="connsiteX2" fmla="*/ 1223962 w 3662362"/>
                  <a:gd name="connsiteY2" fmla="*/ 381794 h 762794"/>
                  <a:gd name="connsiteX3" fmla="*/ 1833562 w 3662362"/>
                  <a:gd name="connsiteY3" fmla="*/ 762794 h 762794"/>
                  <a:gd name="connsiteX4" fmla="*/ 2447925 w 3662362"/>
                  <a:gd name="connsiteY4" fmla="*/ 381794 h 762794"/>
                  <a:gd name="connsiteX5" fmla="*/ 3052762 w 3662362"/>
                  <a:gd name="connsiteY5" fmla="*/ 794 h 762794"/>
                  <a:gd name="connsiteX6" fmla="*/ 3662362 w 3662362"/>
                  <a:gd name="connsiteY6" fmla="*/ 381794 h 762794"/>
                  <a:gd name="connsiteX0" fmla="*/ 0 w 3662362"/>
                  <a:gd name="connsiteY0" fmla="*/ 377032 h 762794"/>
                  <a:gd name="connsiteX1" fmla="*/ 614362 w 3662362"/>
                  <a:gd name="connsiteY1" fmla="*/ 794 h 762794"/>
                  <a:gd name="connsiteX2" fmla="*/ 1223962 w 3662362"/>
                  <a:gd name="connsiteY2" fmla="*/ 381794 h 762794"/>
                  <a:gd name="connsiteX3" fmla="*/ 1833562 w 3662362"/>
                  <a:gd name="connsiteY3" fmla="*/ 762794 h 762794"/>
                  <a:gd name="connsiteX4" fmla="*/ 2447925 w 3662362"/>
                  <a:gd name="connsiteY4" fmla="*/ 381794 h 762794"/>
                  <a:gd name="connsiteX5" fmla="*/ 3052762 w 3662362"/>
                  <a:gd name="connsiteY5" fmla="*/ 794 h 762794"/>
                  <a:gd name="connsiteX6" fmla="*/ 3662362 w 3662362"/>
                  <a:gd name="connsiteY6" fmla="*/ 381794 h 762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62362" h="762794">
                    <a:moveTo>
                      <a:pt x="0" y="377032"/>
                    </a:moveTo>
                    <a:cubicBezTo>
                      <a:pt x="205184" y="188516"/>
                      <a:pt x="410368" y="0"/>
                      <a:pt x="614362" y="794"/>
                    </a:cubicBezTo>
                    <a:cubicBezTo>
                      <a:pt x="818356" y="1588"/>
                      <a:pt x="1223962" y="381794"/>
                      <a:pt x="1223962" y="381794"/>
                    </a:cubicBezTo>
                    <a:cubicBezTo>
                      <a:pt x="1427162" y="508794"/>
                      <a:pt x="1629568" y="762794"/>
                      <a:pt x="1833562" y="762794"/>
                    </a:cubicBezTo>
                    <a:cubicBezTo>
                      <a:pt x="2037556" y="762794"/>
                      <a:pt x="2244725" y="508794"/>
                      <a:pt x="2447925" y="381794"/>
                    </a:cubicBezTo>
                    <a:cubicBezTo>
                      <a:pt x="2651125" y="254794"/>
                      <a:pt x="2850356" y="794"/>
                      <a:pt x="3052762" y="794"/>
                    </a:cubicBezTo>
                    <a:cubicBezTo>
                      <a:pt x="3255168" y="794"/>
                      <a:pt x="3648075" y="392908"/>
                      <a:pt x="3662362" y="381794"/>
                    </a:cubicBezTo>
                  </a:path>
                </a:pathLst>
              </a:custGeom>
              <a:noFill/>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7" name="手繪多邊形 36"/>
              <p:cNvSpPr/>
              <p:nvPr/>
            </p:nvSpPr>
            <p:spPr>
              <a:xfrm>
                <a:off x="3505200" y="3352800"/>
                <a:ext cx="3662362" cy="762794"/>
              </a:xfrm>
              <a:custGeom>
                <a:avLst/>
                <a:gdLst>
                  <a:gd name="connsiteX0" fmla="*/ 0 w 3052762"/>
                  <a:gd name="connsiteY0" fmla="*/ 377032 h 762794"/>
                  <a:gd name="connsiteX1" fmla="*/ 614362 w 3052762"/>
                  <a:gd name="connsiteY1" fmla="*/ 794 h 762794"/>
                  <a:gd name="connsiteX2" fmla="*/ 1223962 w 3052762"/>
                  <a:gd name="connsiteY2" fmla="*/ 381794 h 762794"/>
                  <a:gd name="connsiteX3" fmla="*/ 1833562 w 3052762"/>
                  <a:gd name="connsiteY3" fmla="*/ 762794 h 762794"/>
                  <a:gd name="connsiteX4" fmla="*/ 2447925 w 3052762"/>
                  <a:gd name="connsiteY4" fmla="*/ 381794 h 762794"/>
                  <a:gd name="connsiteX5" fmla="*/ 3052762 w 3052762"/>
                  <a:gd name="connsiteY5" fmla="*/ 794 h 762794"/>
                  <a:gd name="connsiteX0" fmla="*/ 0 w 3052762"/>
                  <a:gd name="connsiteY0" fmla="*/ 377032 h 762794"/>
                  <a:gd name="connsiteX1" fmla="*/ 614362 w 3052762"/>
                  <a:gd name="connsiteY1" fmla="*/ 794 h 762794"/>
                  <a:gd name="connsiteX2" fmla="*/ 1223962 w 3052762"/>
                  <a:gd name="connsiteY2" fmla="*/ 381794 h 762794"/>
                  <a:gd name="connsiteX3" fmla="*/ 1833562 w 3052762"/>
                  <a:gd name="connsiteY3" fmla="*/ 762794 h 762794"/>
                  <a:gd name="connsiteX4" fmla="*/ 2447925 w 3052762"/>
                  <a:gd name="connsiteY4" fmla="*/ 381794 h 762794"/>
                  <a:gd name="connsiteX5" fmla="*/ 2762250 w 3052762"/>
                  <a:gd name="connsiteY5" fmla="*/ 124619 h 762794"/>
                  <a:gd name="connsiteX6" fmla="*/ 3052762 w 3052762"/>
                  <a:gd name="connsiteY6" fmla="*/ 794 h 762794"/>
                  <a:gd name="connsiteX0" fmla="*/ 0 w 3077368"/>
                  <a:gd name="connsiteY0" fmla="*/ 377032 h 762794"/>
                  <a:gd name="connsiteX1" fmla="*/ 614362 w 3077368"/>
                  <a:gd name="connsiteY1" fmla="*/ 794 h 762794"/>
                  <a:gd name="connsiteX2" fmla="*/ 1223962 w 3077368"/>
                  <a:gd name="connsiteY2" fmla="*/ 381794 h 762794"/>
                  <a:gd name="connsiteX3" fmla="*/ 1833562 w 3077368"/>
                  <a:gd name="connsiteY3" fmla="*/ 762794 h 762794"/>
                  <a:gd name="connsiteX4" fmla="*/ 2447925 w 3077368"/>
                  <a:gd name="connsiteY4" fmla="*/ 381794 h 762794"/>
                  <a:gd name="connsiteX5" fmla="*/ 2976562 w 3077368"/>
                  <a:gd name="connsiteY5" fmla="*/ 153194 h 762794"/>
                  <a:gd name="connsiteX6" fmla="*/ 3052762 w 3077368"/>
                  <a:gd name="connsiteY6" fmla="*/ 794 h 762794"/>
                  <a:gd name="connsiteX0" fmla="*/ 0 w 3662362"/>
                  <a:gd name="connsiteY0" fmla="*/ 377032 h 762794"/>
                  <a:gd name="connsiteX1" fmla="*/ 614362 w 3662362"/>
                  <a:gd name="connsiteY1" fmla="*/ 794 h 762794"/>
                  <a:gd name="connsiteX2" fmla="*/ 1223962 w 3662362"/>
                  <a:gd name="connsiteY2" fmla="*/ 381794 h 762794"/>
                  <a:gd name="connsiteX3" fmla="*/ 1833562 w 3662362"/>
                  <a:gd name="connsiteY3" fmla="*/ 762794 h 762794"/>
                  <a:gd name="connsiteX4" fmla="*/ 2447925 w 3662362"/>
                  <a:gd name="connsiteY4" fmla="*/ 381794 h 762794"/>
                  <a:gd name="connsiteX5" fmla="*/ 2976562 w 3662362"/>
                  <a:gd name="connsiteY5" fmla="*/ 153194 h 762794"/>
                  <a:gd name="connsiteX6" fmla="*/ 3662362 w 3662362"/>
                  <a:gd name="connsiteY6" fmla="*/ 381794 h 762794"/>
                  <a:gd name="connsiteX0" fmla="*/ 0 w 3662362"/>
                  <a:gd name="connsiteY0" fmla="*/ 377032 h 762794"/>
                  <a:gd name="connsiteX1" fmla="*/ 614362 w 3662362"/>
                  <a:gd name="connsiteY1" fmla="*/ 794 h 762794"/>
                  <a:gd name="connsiteX2" fmla="*/ 1223962 w 3662362"/>
                  <a:gd name="connsiteY2" fmla="*/ 381794 h 762794"/>
                  <a:gd name="connsiteX3" fmla="*/ 1833562 w 3662362"/>
                  <a:gd name="connsiteY3" fmla="*/ 762794 h 762794"/>
                  <a:gd name="connsiteX4" fmla="*/ 2447925 w 3662362"/>
                  <a:gd name="connsiteY4" fmla="*/ 381794 h 762794"/>
                  <a:gd name="connsiteX5" fmla="*/ 3052762 w 3662362"/>
                  <a:gd name="connsiteY5" fmla="*/ 794 h 762794"/>
                  <a:gd name="connsiteX6" fmla="*/ 3662362 w 3662362"/>
                  <a:gd name="connsiteY6" fmla="*/ 381794 h 762794"/>
                  <a:gd name="connsiteX0" fmla="*/ 0 w 3662362"/>
                  <a:gd name="connsiteY0" fmla="*/ 377032 h 762794"/>
                  <a:gd name="connsiteX1" fmla="*/ 614362 w 3662362"/>
                  <a:gd name="connsiteY1" fmla="*/ 794 h 762794"/>
                  <a:gd name="connsiteX2" fmla="*/ 1223962 w 3662362"/>
                  <a:gd name="connsiteY2" fmla="*/ 381794 h 762794"/>
                  <a:gd name="connsiteX3" fmla="*/ 1833562 w 3662362"/>
                  <a:gd name="connsiteY3" fmla="*/ 762794 h 762794"/>
                  <a:gd name="connsiteX4" fmla="*/ 2447925 w 3662362"/>
                  <a:gd name="connsiteY4" fmla="*/ 381794 h 762794"/>
                  <a:gd name="connsiteX5" fmla="*/ 3052762 w 3662362"/>
                  <a:gd name="connsiteY5" fmla="*/ 794 h 762794"/>
                  <a:gd name="connsiteX6" fmla="*/ 3662362 w 3662362"/>
                  <a:gd name="connsiteY6" fmla="*/ 381794 h 762794"/>
                  <a:gd name="connsiteX0" fmla="*/ 0 w 3718720"/>
                  <a:gd name="connsiteY0" fmla="*/ 377032 h 762794"/>
                  <a:gd name="connsiteX1" fmla="*/ 614362 w 3718720"/>
                  <a:gd name="connsiteY1" fmla="*/ 794 h 762794"/>
                  <a:gd name="connsiteX2" fmla="*/ 1223962 w 3718720"/>
                  <a:gd name="connsiteY2" fmla="*/ 381794 h 762794"/>
                  <a:gd name="connsiteX3" fmla="*/ 1833562 w 3718720"/>
                  <a:gd name="connsiteY3" fmla="*/ 762794 h 762794"/>
                  <a:gd name="connsiteX4" fmla="*/ 2447925 w 3718720"/>
                  <a:gd name="connsiteY4" fmla="*/ 381794 h 762794"/>
                  <a:gd name="connsiteX5" fmla="*/ 3052762 w 3718720"/>
                  <a:gd name="connsiteY5" fmla="*/ 794 h 762794"/>
                  <a:gd name="connsiteX6" fmla="*/ 3662362 w 3718720"/>
                  <a:gd name="connsiteY6" fmla="*/ 381794 h 762794"/>
                  <a:gd name="connsiteX0" fmla="*/ 0 w 3695700"/>
                  <a:gd name="connsiteY0" fmla="*/ 377032 h 762794"/>
                  <a:gd name="connsiteX1" fmla="*/ 614362 w 3695700"/>
                  <a:gd name="connsiteY1" fmla="*/ 794 h 762794"/>
                  <a:gd name="connsiteX2" fmla="*/ 1223962 w 3695700"/>
                  <a:gd name="connsiteY2" fmla="*/ 381794 h 762794"/>
                  <a:gd name="connsiteX3" fmla="*/ 1833562 w 3695700"/>
                  <a:gd name="connsiteY3" fmla="*/ 762794 h 762794"/>
                  <a:gd name="connsiteX4" fmla="*/ 2447925 w 3695700"/>
                  <a:gd name="connsiteY4" fmla="*/ 381794 h 762794"/>
                  <a:gd name="connsiteX5" fmla="*/ 3052762 w 3695700"/>
                  <a:gd name="connsiteY5" fmla="*/ 794 h 762794"/>
                  <a:gd name="connsiteX6" fmla="*/ 3662362 w 3695700"/>
                  <a:gd name="connsiteY6" fmla="*/ 381794 h 762794"/>
                  <a:gd name="connsiteX0" fmla="*/ 0 w 3757612"/>
                  <a:gd name="connsiteY0" fmla="*/ 377032 h 762794"/>
                  <a:gd name="connsiteX1" fmla="*/ 614362 w 3757612"/>
                  <a:gd name="connsiteY1" fmla="*/ 794 h 762794"/>
                  <a:gd name="connsiteX2" fmla="*/ 1223962 w 3757612"/>
                  <a:gd name="connsiteY2" fmla="*/ 381794 h 762794"/>
                  <a:gd name="connsiteX3" fmla="*/ 1833562 w 3757612"/>
                  <a:gd name="connsiteY3" fmla="*/ 762794 h 762794"/>
                  <a:gd name="connsiteX4" fmla="*/ 2447925 w 3757612"/>
                  <a:gd name="connsiteY4" fmla="*/ 381794 h 762794"/>
                  <a:gd name="connsiteX5" fmla="*/ 3052762 w 3757612"/>
                  <a:gd name="connsiteY5" fmla="*/ 794 h 762794"/>
                  <a:gd name="connsiteX6" fmla="*/ 3662362 w 3757612"/>
                  <a:gd name="connsiteY6" fmla="*/ 381794 h 762794"/>
                  <a:gd name="connsiteX0" fmla="*/ 0 w 3757612"/>
                  <a:gd name="connsiteY0" fmla="*/ 388938 h 774700"/>
                  <a:gd name="connsiteX1" fmla="*/ 614362 w 3757612"/>
                  <a:gd name="connsiteY1" fmla="*/ 12700 h 774700"/>
                  <a:gd name="connsiteX2" fmla="*/ 1223962 w 3757612"/>
                  <a:gd name="connsiteY2" fmla="*/ 393700 h 774700"/>
                  <a:gd name="connsiteX3" fmla="*/ 1833562 w 3757612"/>
                  <a:gd name="connsiteY3" fmla="*/ 774700 h 774700"/>
                  <a:gd name="connsiteX4" fmla="*/ 2447925 w 3757612"/>
                  <a:gd name="connsiteY4" fmla="*/ 393700 h 774700"/>
                  <a:gd name="connsiteX5" fmla="*/ 3052762 w 3757612"/>
                  <a:gd name="connsiteY5" fmla="*/ 12700 h 774700"/>
                  <a:gd name="connsiteX6" fmla="*/ 3662362 w 3757612"/>
                  <a:gd name="connsiteY6" fmla="*/ 469900 h 774700"/>
                  <a:gd name="connsiteX0" fmla="*/ 0 w 3662362"/>
                  <a:gd name="connsiteY0" fmla="*/ 388938 h 774700"/>
                  <a:gd name="connsiteX1" fmla="*/ 614362 w 3662362"/>
                  <a:gd name="connsiteY1" fmla="*/ 12700 h 774700"/>
                  <a:gd name="connsiteX2" fmla="*/ 1223962 w 3662362"/>
                  <a:gd name="connsiteY2" fmla="*/ 393700 h 774700"/>
                  <a:gd name="connsiteX3" fmla="*/ 1833562 w 3662362"/>
                  <a:gd name="connsiteY3" fmla="*/ 774700 h 774700"/>
                  <a:gd name="connsiteX4" fmla="*/ 2447925 w 3662362"/>
                  <a:gd name="connsiteY4" fmla="*/ 393700 h 774700"/>
                  <a:gd name="connsiteX5" fmla="*/ 3052762 w 3662362"/>
                  <a:gd name="connsiteY5" fmla="*/ 12700 h 774700"/>
                  <a:gd name="connsiteX6" fmla="*/ 3662362 w 3662362"/>
                  <a:gd name="connsiteY6" fmla="*/ 469900 h 774700"/>
                  <a:gd name="connsiteX0" fmla="*/ 0 w 3662362"/>
                  <a:gd name="connsiteY0" fmla="*/ 377032 h 762794"/>
                  <a:gd name="connsiteX1" fmla="*/ 614362 w 3662362"/>
                  <a:gd name="connsiteY1" fmla="*/ 794 h 762794"/>
                  <a:gd name="connsiteX2" fmla="*/ 1223962 w 3662362"/>
                  <a:gd name="connsiteY2" fmla="*/ 381794 h 762794"/>
                  <a:gd name="connsiteX3" fmla="*/ 1833562 w 3662362"/>
                  <a:gd name="connsiteY3" fmla="*/ 762794 h 762794"/>
                  <a:gd name="connsiteX4" fmla="*/ 2447925 w 3662362"/>
                  <a:gd name="connsiteY4" fmla="*/ 381794 h 762794"/>
                  <a:gd name="connsiteX5" fmla="*/ 3052762 w 3662362"/>
                  <a:gd name="connsiteY5" fmla="*/ 794 h 762794"/>
                  <a:gd name="connsiteX6" fmla="*/ 3662362 w 3662362"/>
                  <a:gd name="connsiteY6" fmla="*/ 381794 h 762794"/>
                  <a:gd name="connsiteX0" fmla="*/ 0 w 3662362"/>
                  <a:gd name="connsiteY0" fmla="*/ 377032 h 762794"/>
                  <a:gd name="connsiteX1" fmla="*/ 614362 w 3662362"/>
                  <a:gd name="connsiteY1" fmla="*/ 794 h 762794"/>
                  <a:gd name="connsiteX2" fmla="*/ 1223962 w 3662362"/>
                  <a:gd name="connsiteY2" fmla="*/ 381794 h 762794"/>
                  <a:gd name="connsiteX3" fmla="*/ 1833562 w 3662362"/>
                  <a:gd name="connsiteY3" fmla="*/ 762794 h 762794"/>
                  <a:gd name="connsiteX4" fmla="*/ 2447925 w 3662362"/>
                  <a:gd name="connsiteY4" fmla="*/ 381794 h 762794"/>
                  <a:gd name="connsiteX5" fmla="*/ 3052762 w 3662362"/>
                  <a:gd name="connsiteY5" fmla="*/ 794 h 762794"/>
                  <a:gd name="connsiteX6" fmla="*/ 3662362 w 3662362"/>
                  <a:gd name="connsiteY6" fmla="*/ 381794 h 762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62362" h="762794">
                    <a:moveTo>
                      <a:pt x="0" y="377032"/>
                    </a:moveTo>
                    <a:cubicBezTo>
                      <a:pt x="205184" y="188516"/>
                      <a:pt x="410368" y="0"/>
                      <a:pt x="614362" y="794"/>
                    </a:cubicBezTo>
                    <a:cubicBezTo>
                      <a:pt x="818356" y="1588"/>
                      <a:pt x="1223962" y="381794"/>
                      <a:pt x="1223962" y="381794"/>
                    </a:cubicBezTo>
                    <a:cubicBezTo>
                      <a:pt x="1427162" y="508794"/>
                      <a:pt x="1629568" y="762794"/>
                      <a:pt x="1833562" y="762794"/>
                    </a:cubicBezTo>
                    <a:cubicBezTo>
                      <a:pt x="2037556" y="762794"/>
                      <a:pt x="2244725" y="508794"/>
                      <a:pt x="2447925" y="381794"/>
                    </a:cubicBezTo>
                    <a:cubicBezTo>
                      <a:pt x="2651125" y="254794"/>
                      <a:pt x="2850356" y="794"/>
                      <a:pt x="3052762" y="794"/>
                    </a:cubicBezTo>
                    <a:cubicBezTo>
                      <a:pt x="3255168" y="794"/>
                      <a:pt x="3648075" y="392908"/>
                      <a:pt x="3662362" y="381794"/>
                    </a:cubicBezTo>
                  </a:path>
                </a:pathLst>
              </a:custGeom>
              <a:noFill/>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dirty="0">
                  <a:solidFill>
                    <a:srgbClr val="00B0F0"/>
                  </a:solidFill>
                </a:endParaRPr>
              </a:p>
            </p:txBody>
          </p:sp>
        </p:grpSp>
        <p:cxnSp>
          <p:nvCxnSpPr>
            <p:cNvPr id="35" name="直線單箭頭接點 34"/>
            <p:cNvCxnSpPr/>
            <p:nvPr/>
          </p:nvCxnSpPr>
          <p:spPr>
            <a:xfrm flipH="1">
              <a:off x="1981200" y="3818082"/>
              <a:ext cx="72000" cy="318"/>
            </a:xfrm>
            <a:prstGeom prst="straightConnector1">
              <a:avLst/>
            </a:prstGeom>
            <a:ln w="5715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38" name="流程圖: 合併 37"/>
          <p:cNvSpPr/>
          <p:nvPr/>
        </p:nvSpPr>
        <p:spPr>
          <a:xfrm>
            <a:off x="1486019" y="3124200"/>
            <a:ext cx="571381" cy="91440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9" name="直線單箭頭接點 38"/>
          <p:cNvCxnSpPr/>
          <p:nvPr/>
        </p:nvCxnSpPr>
        <p:spPr>
          <a:xfrm>
            <a:off x="1780800" y="4038600"/>
            <a:ext cx="0" cy="9906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0" name="群組 39"/>
          <p:cNvGrpSpPr/>
          <p:nvPr/>
        </p:nvGrpSpPr>
        <p:grpSpPr>
          <a:xfrm rot="5400000" flipV="1">
            <a:off x="1081278" y="5624322"/>
            <a:ext cx="1406244" cy="216000"/>
            <a:chOff x="1981200" y="3733800"/>
            <a:chExt cx="1406244" cy="216000"/>
          </a:xfrm>
        </p:grpSpPr>
        <p:sp>
          <p:nvSpPr>
            <p:cNvPr id="41" name="乘號 40"/>
            <p:cNvSpPr/>
            <p:nvPr/>
          </p:nvSpPr>
          <p:spPr>
            <a:xfrm>
              <a:off x="3171444" y="3733800"/>
              <a:ext cx="216000" cy="216000"/>
            </a:xfrm>
            <a:prstGeom prst="mathMultiply">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2" name="群組 31"/>
            <p:cNvGrpSpPr/>
            <p:nvPr/>
          </p:nvGrpSpPr>
          <p:grpSpPr>
            <a:xfrm flipH="1">
              <a:off x="2052248" y="3741883"/>
              <a:ext cx="1221104" cy="152717"/>
              <a:chOff x="1062038" y="3352011"/>
              <a:chExt cx="6105524" cy="763583"/>
            </a:xfrm>
          </p:grpSpPr>
          <p:sp>
            <p:nvSpPr>
              <p:cNvPr id="44" name="手繪多邊形 43"/>
              <p:cNvSpPr/>
              <p:nvPr/>
            </p:nvSpPr>
            <p:spPr>
              <a:xfrm>
                <a:off x="1062038" y="3352011"/>
                <a:ext cx="3662362" cy="762794"/>
              </a:xfrm>
              <a:custGeom>
                <a:avLst/>
                <a:gdLst>
                  <a:gd name="connsiteX0" fmla="*/ 0 w 3052762"/>
                  <a:gd name="connsiteY0" fmla="*/ 377032 h 762794"/>
                  <a:gd name="connsiteX1" fmla="*/ 614362 w 3052762"/>
                  <a:gd name="connsiteY1" fmla="*/ 794 h 762794"/>
                  <a:gd name="connsiteX2" fmla="*/ 1223962 w 3052762"/>
                  <a:gd name="connsiteY2" fmla="*/ 381794 h 762794"/>
                  <a:gd name="connsiteX3" fmla="*/ 1833562 w 3052762"/>
                  <a:gd name="connsiteY3" fmla="*/ 762794 h 762794"/>
                  <a:gd name="connsiteX4" fmla="*/ 2447925 w 3052762"/>
                  <a:gd name="connsiteY4" fmla="*/ 381794 h 762794"/>
                  <a:gd name="connsiteX5" fmla="*/ 3052762 w 3052762"/>
                  <a:gd name="connsiteY5" fmla="*/ 794 h 762794"/>
                  <a:gd name="connsiteX0" fmla="*/ 0 w 3052762"/>
                  <a:gd name="connsiteY0" fmla="*/ 377032 h 762794"/>
                  <a:gd name="connsiteX1" fmla="*/ 614362 w 3052762"/>
                  <a:gd name="connsiteY1" fmla="*/ 794 h 762794"/>
                  <a:gd name="connsiteX2" fmla="*/ 1223962 w 3052762"/>
                  <a:gd name="connsiteY2" fmla="*/ 381794 h 762794"/>
                  <a:gd name="connsiteX3" fmla="*/ 1833562 w 3052762"/>
                  <a:gd name="connsiteY3" fmla="*/ 762794 h 762794"/>
                  <a:gd name="connsiteX4" fmla="*/ 2447925 w 3052762"/>
                  <a:gd name="connsiteY4" fmla="*/ 381794 h 762794"/>
                  <a:gd name="connsiteX5" fmla="*/ 2762250 w 3052762"/>
                  <a:gd name="connsiteY5" fmla="*/ 124619 h 762794"/>
                  <a:gd name="connsiteX6" fmla="*/ 3052762 w 3052762"/>
                  <a:gd name="connsiteY6" fmla="*/ 794 h 762794"/>
                  <a:gd name="connsiteX0" fmla="*/ 0 w 3077368"/>
                  <a:gd name="connsiteY0" fmla="*/ 377032 h 762794"/>
                  <a:gd name="connsiteX1" fmla="*/ 614362 w 3077368"/>
                  <a:gd name="connsiteY1" fmla="*/ 794 h 762794"/>
                  <a:gd name="connsiteX2" fmla="*/ 1223962 w 3077368"/>
                  <a:gd name="connsiteY2" fmla="*/ 381794 h 762794"/>
                  <a:gd name="connsiteX3" fmla="*/ 1833562 w 3077368"/>
                  <a:gd name="connsiteY3" fmla="*/ 762794 h 762794"/>
                  <a:gd name="connsiteX4" fmla="*/ 2447925 w 3077368"/>
                  <a:gd name="connsiteY4" fmla="*/ 381794 h 762794"/>
                  <a:gd name="connsiteX5" fmla="*/ 2976562 w 3077368"/>
                  <a:gd name="connsiteY5" fmla="*/ 153194 h 762794"/>
                  <a:gd name="connsiteX6" fmla="*/ 3052762 w 3077368"/>
                  <a:gd name="connsiteY6" fmla="*/ 794 h 762794"/>
                  <a:gd name="connsiteX0" fmla="*/ 0 w 3662362"/>
                  <a:gd name="connsiteY0" fmla="*/ 377032 h 762794"/>
                  <a:gd name="connsiteX1" fmla="*/ 614362 w 3662362"/>
                  <a:gd name="connsiteY1" fmla="*/ 794 h 762794"/>
                  <a:gd name="connsiteX2" fmla="*/ 1223962 w 3662362"/>
                  <a:gd name="connsiteY2" fmla="*/ 381794 h 762794"/>
                  <a:gd name="connsiteX3" fmla="*/ 1833562 w 3662362"/>
                  <a:gd name="connsiteY3" fmla="*/ 762794 h 762794"/>
                  <a:gd name="connsiteX4" fmla="*/ 2447925 w 3662362"/>
                  <a:gd name="connsiteY4" fmla="*/ 381794 h 762794"/>
                  <a:gd name="connsiteX5" fmla="*/ 2976562 w 3662362"/>
                  <a:gd name="connsiteY5" fmla="*/ 153194 h 762794"/>
                  <a:gd name="connsiteX6" fmla="*/ 3662362 w 3662362"/>
                  <a:gd name="connsiteY6" fmla="*/ 381794 h 762794"/>
                  <a:gd name="connsiteX0" fmla="*/ 0 w 3662362"/>
                  <a:gd name="connsiteY0" fmla="*/ 377032 h 762794"/>
                  <a:gd name="connsiteX1" fmla="*/ 614362 w 3662362"/>
                  <a:gd name="connsiteY1" fmla="*/ 794 h 762794"/>
                  <a:gd name="connsiteX2" fmla="*/ 1223962 w 3662362"/>
                  <a:gd name="connsiteY2" fmla="*/ 381794 h 762794"/>
                  <a:gd name="connsiteX3" fmla="*/ 1833562 w 3662362"/>
                  <a:gd name="connsiteY3" fmla="*/ 762794 h 762794"/>
                  <a:gd name="connsiteX4" fmla="*/ 2447925 w 3662362"/>
                  <a:gd name="connsiteY4" fmla="*/ 381794 h 762794"/>
                  <a:gd name="connsiteX5" fmla="*/ 3052762 w 3662362"/>
                  <a:gd name="connsiteY5" fmla="*/ 794 h 762794"/>
                  <a:gd name="connsiteX6" fmla="*/ 3662362 w 3662362"/>
                  <a:gd name="connsiteY6" fmla="*/ 381794 h 762794"/>
                  <a:gd name="connsiteX0" fmla="*/ 0 w 3662362"/>
                  <a:gd name="connsiteY0" fmla="*/ 377032 h 762794"/>
                  <a:gd name="connsiteX1" fmla="*/ 614362 w 3662362"/>
                  <a:gd name="connsiteY1" fmla="*/ 794 h 762794"/>
                  <a:gd name="connsiteX2" fmla="*/ 1223962 w 3662362"/>
                  <a:gd name="connsiteY2" fmla="*/ 381794 h 762794"/>
                  <a:gd name="connsiteX3" fmla="*/ 1833562 w 3662362"/>
                  <a:gd name="connsiteY3" fmla="*/ 762794 h 762794"/>
                  <a:gd name="connsiteX4" fmla="*/ 2447925 w 3662362"/>
                  <a:gd name="connsiteY4" fmla="*/ 381794 h 762794"/>
                  <a:gd name="connsiteX5" fmla="*/ 3052762 w 3662362"/>
                  <a:gd name="connsiteY5" fmla="*/ 794 h 762794"/>
                  <a:gd name="connsiteX6" fmla="*/ 3662362 w 3662362"/>
                  <a:gd name="connsiteY6" fmla="*/ 381794 h 762794"/>
                  <a:gd name="connsiteX0" fmla="*/ 0 w 3718720"/>
                  <a:gd name="connsiteY0" fmla="*/ 377032 h 762794"/>
                  <a:gd name="connsiteX1" fmla="*/ 614362 w 3718720"/>
                  <a:gd name="connsiteY1" fmla="*/ 794 h 762794"/>
                  <a:gd name="connsiteX2" fmla="*/ 1223962 w 3718720"/>
                  <a:gd name="connsiteY2" fmla="*/ 381794 h 762794"/>
                  <a:gd name="connsiteX3" fmla="*/ 1833562 w 3718720"/>
                  <a:gd name="connsiteY3" fmla="*/ 762794 h 762794"/>
                  <a:gd name="connsiteX4" fmla="*/ 2447925 w 3718720"/>
                  <a:gd name="connsiteY4" fmla="*/ 381794 h 762794"/>
                  <a:gd name="connsiteX5" fmla="*/ 3052762 w 3718720"/>
                  <a:gd name="connsiteY5" fmla="*/ 794 h 762794"/>
                  <a:gd name="connsiteX6" fmla="*/ 3662362 w 3718720"/>
                  <a:gd name="connsiteY6" fmla="*/ 381794 h 762794"/>
                  <a:gd name="connsiteX0" fmla="*/ 0 w 3695700"/>
                  <a:gd name="connsiteY0" fmla="*/ 377032 h 762794"/>
                  <a:gd name="connsiteX1" fmla="*/ 614362 w 3695700"/>
                  <a:gd name="connsiteY1" fmla="*/ 794 h 762794"/>
                  <a:gd name="connsiteX2" fmla="*/ 1223962 w 3695700"/>
                  <a:gd name="connsiteY2" fmla="*/ 381794 h 762794"/>
                  <a:gd name="connsiteX3" fmla="*/ 1833562 w 3695700"/>
                  <a:gd name="connsiteY3" fmla="*/ 762794 h 762794"/>
                  <a:gd name="connsiteX4" fmla="*/ 2447925 w 3695700"/>
                  <a:gd name="connsiteY4" fmla="*/ 381794 h 762794"/>
                  <a:gd name="connsiteX5" fmla="*/ 3052762 w 3695700"/>
                  <a:gd name="connsiteY5" fmla="*/ 794 h 762794"/>
                  <a:gd name="connsiteX6" fmla="*/ 3662362 w 3695700"/>
                  <a:gd name="connsiteY6" fmla="*/ 381794 h 762794"/>
                  <a:gd name="connsiteX0" fmla="*/ 0 w 3757612"/>
                  <a:gd name="connsiteY0" fmla="*/ 377032 h 762794"/>
                  <a:gd name="connsiteX1" fmla="*/ 614362 w 3757612"/>
                  <a:gd name="connsiteY1" fmla="*/ 794 h 762794"/>
                  <a:gd name="connsiteX2" fmla="*/ 1223962 w 3757612"/>
                  <a:gd name="connsiteY2" fmla="*/ 381794 h 762794"/>
                  <a:gd name="connsiteX3" fmla="*/ 1833562 w 3757612"/>
                  <a:gd name="connsiteY3" fmla="*/ 762794 h 762794"/>
                  <a:gd name="connsiteX4" fmla="*/ 2447925 w 3757612"/>
                  <a:gd name="connsiteY4" fmla="*/ 381794 h 762794"/>
                  <a:gd name="connsiteX5" fmla="*/ 3052762 w 3757612"/>
                  <a:gd name="connsiteY5" fmla="*/ 794 h 762794"/>
                  <a:gd name="connsiteX6" fmla="*/ 3662362 w 3757612"/>
                  <a:gd name="connsiteY6" fmla="*/ 381794 h 762794"/>
                  <a:gd name="connsiteX0" fmla="*/ 0 w 3757612"/>
                  <a:gd name="connsiteY0" fmla="*/ 388938 h 774700"/>
                  <a:gd name="connsiteX1" fmla="*/ 614362 w 3757612"/>
                  <a:gd name="connsiteY1" fmla="*/ 12700 h 774700"/>
                  <a:gd name="connsiteX2" fmla="*/ 1223962 w 3757612"/>
                  <a:gd name="connsiteY2" fmla="*/ 393700 h 774700"/>
                  <a:gd name="connsiteX3" fmla="*/ 1833562 w 3757612"/>
                  <a:gd name="connsiteY3" fmla="*/ 774700 h 774700"/>
                  <a:gd name="connsiteX4" fmla="*/ 2447925 w 3757612"/>
                  <a:gd name="connsiteY4" fmla="*/ 393700 h 774700"/>
                  <a:gd name="connsiteX5" fmla="*/ 3052762 w 3757612"/>
                  <a:gd name="connsiteY5" fmla="*/ 12700 h 774700"/>
                  <a:gd name="connsiteX6" fmla="*/ 3662362 w 3757612"/>
                  <a:gd name="connsiteY6" fmla="*/ 469900 h 774700"/>
                  <a:gd name="connsiteX0" fmla="*/ 0 w 3662362"/>
                  <a:gd name="connsiteY0" fmla="*/ 388938 h 774700"/>
                  <a:gd name="connsiteX1" fmla="*/ 614362 w 3662362"/>
                  <a:gd name="connsiteY1" fmla="*/ 12700 h 774700"/>
                  <a:gd name="connsiteX2" fmla="*/ 1223962 w 3662362"/>
                  <a:gd name="connsiteY2" fmla="*/ 393700 h 774700"/>
                  <a:gd name="connsiteX3" fmla="*/ 1833562 w 3662362"/>
                  <a:gd name="connsiteY3" fmla="*/ 774700 h 774700"/>
                  <a:gd name="connsiteX4" fmla="*/ 2447925 w 3662362"/>
                  <a:gd name="connsiteY4" fmla="*/ 393700 h 774700"/>
                  <a:gd name="connsiteX5" fmla="*/ 3052762 w 3662362"/>
                  <a:gd name="connsiteY5" fmla="*/ 12700 h 774700"/>
                  <a:gd name="connsiteX6" fmla="*/ 3662362 w 3662362"/>
                  <a:gd name="connsiteY6" fmla="*/ 469900 h 774700"/>
                  <a:gd name="connsiteX0" fmla="*/ 0 w 3662362"/>
                  <a:gd name="connsiteY0" fmla="*/ 377032 h 762794"/>
                  <a:gd name="connsiteX1" fmla="*/ 614362 w 3662362"/>
                  <a:gd name="connsiteY1" fmla="*/ 794 h 762794"/>
                  <a:gd name="connsiteX2" fmla="*/ 1223962 w 3662362"/>
                  <a:gd name="connsiteY2" fmla="*/ 381794 h 762794"/>
                  <a:gd name="connsiteX3" fmla="*/ 1833562 w 3662362"/>
                  <a:gd name="connsiteY3" fmla="*/ 762794 h 762794"/>
                  <a:gd name="connsiteX4" fmla="*/ 2447925 w 3662362"/>
                  <a:gd name="connsiteY4" fmla="*/ 381794 h 762794"/>
                  <a:gd name="connsiteX5" fmla="*/ 3052762 w 3662362"/>
                  <a:gd name="connsiteY5" fmla="*/ 794 h 762794"/>
                  <a:gd name="connsiteX6" fmla="*/ 3662362 w 3662362"/>
                  <a:gd name="connsiteY6" fmla="*/ 381794 h 762794"/>
                  <a:gd name="connsiteX0" fmla="*/ 0 w 3662362"/>
                  <a:gd name="connsiteY0" fmla="*/ 377032 h 762794"/>
                  <a:gd name="connsiteX1" fmla="*/ 614362 w 3662362"/>
                  <a:gd name="connsiteY1" fmla="*/ 794 h 762794"/>
                  <a:gd name="connsiteX2" fmla="*/ 1223962 w 3662362"/>
                  <a:gd name="connsiteY2" fmla="*/ 381794 h 762794"/>
                  <a:gd name="connsiteX3" fmla="*/ 1833562 w 3662362"/>
                  <a:gd name="connsiteY3" fmla="*/ 762794 h 762794"/>
                  <a:gd name="connsiteX4" fmla="*/ 2447925 w 3662362"/>
                  <a:gd name="connsiteY4" fmla="*/ 381794 h 762794"/>
                  <a:gd name="connsiteX5" fmla="*/ 3052762 w 3662362"/>
                  <a:gd name="connsiteY5" fmla="*/ 794 h 762794"/>
                  <a:gd name="connsiteX6" fmla="*/ 3662362 w 3662362"/>
                  <a:gd name="connsiteY6" fmla="*/ 381794 h 762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62362" h="762794">
                    <a:moveTo>
                      <a:pt x="0" y="377032"/>
                    </a:moveTo>
                    <a:cubicBezTo>
                      <a:pt x="205184" y="188516"/>
                      <a:pt x="410368" y="0"/>
                      <a:pt x="614362" y="794"/>
                    </a:cubicBezTo>
                    <a:cubicBezTo>
                      <a:pt x="818356" y="1588"/>
                      <a:pt x="1223962" y="381794"/>
                      <a:pt x="1223962" y="381794"/>
                    </a:cubicBezTo>
                    <a:cubicBezTo>
                      <a:pt x="1427162" y="508794"/>
                      <a:pt x="1629568" y="762794"/>
                      <a:pt x="1833562" y="762794"/>
                    </a:cubicBezTo>
                    <a:cubicBezTo>
                      <a:pt x="2037556" y="762794"/>
                      <a:pt x="2244725" y="508794"/>
                      <a:pt x="2447925" y="381794"/>
                    </a:cubicBezTo>
                    <a:cubicBezTo>
                      <a:pt x="2651125" y="254794"/>
                      <a:pt x="2850356" y="794"/>
                      <a:pt x="3052762" y="794"/>
                    </a:cubicBezTo>
                    <a:cubicBezTo>
                      <a:pt x="3255168" y="794"/>
                      <a:pt x="3648075" y="392908"/>
                      <a:pt x="3662362" y="381794"/>
                    </a:cubicBezTo>
                  </a:path>
                </a:pathLst>
              </a:custGeom>
              <a:noFill/>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5" name="手繪多邊形 44"/>
              <p:cNvSpPr/>
              <p:nvPr/>
            </p:nvSpPr>
            <p:spPr>
              <a:xfrm>
                <a:off x="3505200" y="3352800"/>
                <a:ext cx="3662362" cy="762794"/>
              </a:xfrm>
              <a:custGeom>
                <a:avLst/>
                <a:gdLst>
                  <a:gd name="connsiteX0" fmla="*/ 0 w 3052762"/>
                  <a:gd name="connsiteY0" fmla="*/ 377032 h 762794"/>
                  <a:gd name="connsiteX1" fmla="*/ 614362 w 3052762"/>
                  <a:gd name="connsiteY1" fmla="*/ 794 h 762794"/>
                  <a:gd name="connsiteX2" fmla="*/ 1223962 w 3052762"/>
                  <a:gd name="connsiteY2" fmla="*/ 381794 h 762794"/>
                  <a:gd name="connsiteX3" fmla="*/ 1833562 w 3052762"/>
                  <a:gd name="connsiteY3" fmla="*/ 762794 h 762794"/>
                  <a:gd name="connsiteX4" fmla="*/ 2447925 w 3052762"/>
                  <a:gd name="connsiteY4" fmla="*/ 381794 h 762794"/>
                  <a:gd name="connsiteX5" fmla="*/ 3052762 w 3052762"/>
                  <a:gd name="connsiteY5" fmla="*/ 794 h 762794"/>
                  <a:gd name="connsiteX0" fmla="*/ 0 w 3052762"/>
                  <a:gd name="connsiteY0" fmla="*/ 377032 h 762794"/>
                  <a:gd name="connsiteX1" fmla="*/ 614362 w 3052762"/>
                  <a:gd name="connsiteY1" fmla="*/ 794 h 762794"/>
                  <a:gd name="connsiteX2" fmla="*/ 1223962 w 3052762"/>
                  <a:gd name="connsiteY2" fmla="*/ 381794 h 762794"/>
                  <a:gd name="connsiteX3" fmla="*/ 1833562 w 3052762"/>
                  <a:gd name="connsiteY3" fmla="*/ 762794 h 762794"/>
                  <a:gd name="connsiteX4" fmla="*/ 2447925 w 3052762"/>
                  <a:gd name="connsiteY4" fmla="*/ 381794 h 762794"/>
                  <a:gd name="connsiteX5" fmla="*/ 2762250 w 3052762"/>
                  <a:gd name="connsiteY5" fmla="*/ 124619 h 762794"/>
                  <a:gd name="connsiteX6" fmla="*/ 3052762 w 3052762"/>
                  <a:gd name="connsiteY6" fmla="*/ 794 h 762794"/>
                  <a:gd name="connsiteX0" fmla="*/ 0 w 3077368"/>
                  <a:gd name="connsiteY0" fmla="*/ 377032 h 762794"/>
                  <a:gd name="connsiteX1" fmla="*/ 614362 w 3077368"/>
                  <a:gd name="connsiteY1" fmla="*/ 794 h 762794"/>
                  <a:gd name="connsiteX2" fmla="*/ 1223962 w 3077368"/>
                  <a:gd name="connsiteY2" fmla="*/ 381794 h 762794"/>
                  <a:gd name="connsiteX3" fmla="*/ 1833562 w 3077368"/>
                  <a:gd name="connsiteY3" fmla="*/ 762794 h 762794"/>
                  <a:gd name="connsiteX4" fmla="*/ 2447925 w 3077368"/>
                  <a:gd name="connsiteY4" fmla="*/ 381794 h 762794"/>
                  <a:gd name="connsiteX5" fmla="*/ 2976562 w 3077368"/>
                  <a:gd name="connsiteY5" fmla="*/ 153194 h 762794"/>
                  <a:gd name="connsiteX6" fmla="*/ 3052762 w 3077368"/>
                  <a:gd name="connsiteY6" fmla="*/ 794 h 762794"/>
                  <a:gd name="connsiteX0" fmla="*/ 0 w 3662362"/>
                  <a:gd name="connsiteY0" fmla="*/ 377032 h 762794"/>
                  <a:gd name="connsiteX1" fmla="*/ 614362 w 3662362"/>
                  <a:gd name="connsiteY1" fmla="*/ 794 h 762794"/>
                  <a:gd name="connsiteX2" fmla="*/ 1223962 w 3662362"/>
                  <a:gd name="connsiteY2" fmla="*/ 381794 h 762794"/>
                  <a:gd name="connsiteX3" fmla="*/ 1833562 w 3662362"/>
                  <a:gd name="connsiteY3" fmla="*/ 762794 h 762794"/>
                  <a:gd name="connsiteX4" fmla="*/ 2447925 w 3662362"/>
                  <a:gd name="connsiteY4" fmla="*/ 381794 h 762794"/>
                  <a:gd name="connsiteX5" fmla="*/ 2976562 w 3662362"/>
                  <a:gd name="connsiteY5" fmla="*/ 153194 h 762794"/>
                  <a:gd name="connsiteX6" fmla="*/ 3662362 w 3662362"/>
                  <a:gd name="connsiteY6" fmla="*/ 381794 h 762794"/>
                  <a:gd name="connsiteX0" fmla="*/ 0 w 3662362"/>
                  <a:gd name="connsiteY0" fmla="*/ 377032 h 762794"/>
                  <a:gd name="connsiteX1" fmla="*/ 614362 w 3662362"/>
                  <a:gd name="connsiteY1" fmla="*/ 794 h 762794"/>
                  <a:gd name="connsiteX2" fmla="*/ 1223962 w 3662362"/>
                  <a:gd name="connsiteY2" fmla="*/ 381794 h 762794"/>
                  <a:gd name="connsiteX3" fmla="*/ 1833562 w 3662362"/>
                  <a:gd name="connsiteY3" fmla="*/ 762794 h 762794"/>
                  <a:gd name="connsiteX4" fmla="*/ 2447925 w 3662362"/>
                  <a:gd name="connsiteY4" fmla="*/ 381794 h 762794"/>
                  <a:gd name="connsiteX5" fmla="*/ 3052762 w 3662362"/>
                  <a:gd name="connsiteY5" fmla="*/ 794 h 762794"/>
                  <a:gd name="connsiteX6" fmla="*/ 3662362 w 3662362"/>
                  <a:gd name="connsiteY6" fmla="*/ 381794 h 762794"/>
                  <a:gd name="connsiteX0" fmla="*/ 0 w 3662362"/>
                  <a:gd name="connsiteY0" fmla="*/ 377032 h 762794"/>
                  <a:gd name="connsiteX1" fmla="*/ 614362 w 3662362"/>
                  <a:gd name="connsiteY1" fmla="*/ 794 h 762794"/>
                  <a:gd name="connsiteX2" fmla="*/ 1223962 w 3662362"/>
                  <a:gd name="connsiteY2" fmla="*/ 381794 h 762794"/>
                  <a:gd name="connsiteX3" fmla="*/ 1833562 w 3662362"/>
                  <a:gd name="connsiteY3" fmla="*/ 762794 h 762794"/>
                  <a:gd name="connsiteX4" fmla="*/ 2447925 w 3662362"/>
                  <a:gd name="connsiteY4" fmla="*/ 381794 h 762794"/>
                  <a:gd name="connsiteX5" fmla="*/ 3052762 w 3662362"/>
                  <a:gd name="connsiteY5" fmla="*/ 794 h 762794"/>
                  <a:gd name="connsiteX6" fmla="*/ 3662362 w 3662362"/>
                  <a:gd name="connsiteY6" fmla="*/ 381794 h 762794"/>
                  <a:gd name="connsiteX0" fmla="*/ 0 w 3718720"/>
                  <a:gd name="connsiteY0" fmla="*/ 377032 h 762794"/>
                  <a:gd name="connsiteX1" fmla="*/ 614362 w 3718720"/>
                  <a:gd name="connsiteY1" fmla="*/ 794 h 762794"/>
                  <a:gd name="connsiteX2" fmla="*/ 1223962 w 3718720"/>
                  <a:gd name="connsiteY2" fmla="*/ 381794 h 762794"/>
                  <a:gd name="connsiteX3" fmla="*/ 1833562 w 3718720"/>
                  <a:gd name="connsiteY3" fmla="*/ 762794 h 762794"/>
                  <a:gd name="connsiteX4" fmla="*/ 2447925 w 3718720"/>
                  <a:gd name="connsiteY4" fmla="*/ 381794 h 762794"/>
                  <a:gd name="connsiteX5" fmla="*/ 3052762 w 3718720"/>
                  <a:gd name="connsiteY5" fmla="*/ 794 h 762794"/>
                  <a:gd name="connsiteX6" fmla="*/ 3662362 w 3718720"/>
                  <a:gd name="connsiteY6" fmla="*/ 381794 h 762794"/>
                  <a:gd name="connsiteX0" fmla="*/ 0 w 3695700"/>
                  <a:gd name="connsiteY0" fmla="*/ 377032 h 762794"/>
                  <a:gd name="connsiteX1" fmla="*/ 614362 w 3695700"/>
                  <a:gd name="connsiteY1" fmla="*/ 794 h 762794"/>
                  <a:gd name="connsiteX2" fmla="*/ 1223962 w 3695700"/>
                  <a:gd name="connsiteY2" fmla="*/ 381794 h 762794"/>
                  <a:gd name="connsiteX3" fmla="*/ 1833562 w 3695700"/>
                  <a:gd name="connsiteY3" fmla="*/ 762794 h 762794"/>
                  <a:gd name="connsiteX4" fmla="*/ 2447925 w 3695700"/>
                  <a:gd name="connsiteY4" fmla="*/ 381794 h 762794"/>
                  <a:gd name="connsiteX5" fmla="*/ 3052762 w 3695700"/>
                  <a:gd name="connsiteY5" fmla="*/ 794 h 762794"/>
                  <a:gd name="connsiteX6" fmla="*/ 3662362 w 3695700"/>
                  <a:gd name="connsiteY6" fmla="*/ 381794 h 762794"/>
                  <a:gd name="connsiteX0" fmla="*/ 0 w 3757612"/>
                  <a:gd name="connsiteY0" fmla="*/ 377032 h 762794"/>
                  <a:gd name="connsiteX1" fmla="*/ 614362 w 3757612"/>
                  <a:gd name="connsiteY1" fmla="*/ 794 h 762794"/>
                  <a:gd name="connsiteX2" fmla="*/ 1223962 w 3757612"/>
                  <a:gd name="connsiteY2" fmla="*/ 381794 h 762794"/>
                  <a:gd name="connsiteX3" fmla="*/ 1833562 w 3757612"/>
                  <a:gd name="connsiteY3" fmla="*/ 762794 h 762794"/>
                  <a:gd name="connsiteX4" fmla="*/ 2447925 w 3757612"/>
                  <a:gd name="connsiteY4" fmla="*/ 381794 h 762794"/>
                  <a:gd name="connsiteX5" fmla="*/ 3052762 w 3757612"/>
                  <a:gd name="connsiteY5" fmla="*/ 794 h 762794"/>
                  <a:gd name="connsiteX6" fmla="*/ 3662362 w 3757612"/>
                  <a:gd name="connsiteY6" fmla="*/ 381794 h 762794"/>
                  <a:gd name="connsiteX0" fmla="*/ 0 w 3757612"/>
                  <a:gd name="connsiteY0" fmla="*/ 388938 h 774700"/>
                  <a:gd name="connsiteX1" fmla="*/ 614362 w 3757612"/>
                  <a:gd name="connsiteY1" fmla="*/ 12700 h 774700"/>
                  <a:gd name="connsiteX2" fmla="*/ 1223962 w 3757612"/>
                  <a:gd name="connsiteY2" fmla="*/ 393700 h 774700"/>
                  <a:gd name="connsiteX3" fmla="*/ 1833562 w 3757612"/>
                  <a:gd name="connsiteY3" fmla="*/ 774700 h 774700"/>
                  <a:gd name="connsiteX4" fmla="*/ 2447925 w 3757612"/>
                  <a:gd name="connsiteY4" fmla="*/ 393700 h 774700"/>
                  <a:gd name="connsiteX5" fmla="*/ 3052762 w 3757612"/>
                  <a:gd name="connsiteY5" fmla="*/ 12700 h 774700"/>
                  <a:gd name="connsiteX6" fmla="*/ 3662362 w 3757612"/>
                  <a:gd name="connsiteY6" fmla="*/ 469900 h 774700"/>
                  <a:gd name="connsiteX0" fmla="*/ 0 w 3662362"/>
                  <a:gd name="connsiteY0" fmla="*/ 388938 h 774700"/>
                  <a:gd name="connsiteX1" fmla="*/ 614362 w 3662362"/>
                  <a:gd name="connsiteY1" fmla="*/ 12700 h 774700"/>
                  <a:gd name="connsiteX2" fmla="*/ 1223962 w 3662362"/>
                  <a:gd name="connsiteY2" fmla="*/ 393700 h 774700"/>
                  <a:gd name="connsiteX3" fmla="*/ 1833562 w 3662362"/>
                  <a:gd name="connsiteY3" fmla="*/ 774700 h 774700"/>
                  <a:gd name="connsiteX4" fmla="*/ 2447925 w 3662362"/>
                  <a:gd name="connsiteY4" fmla="*/ 393700 h 774700"/>
                  <a:gd name="connsiteX5" fmla="*/ 3052762 w 3662362"/>
                  <a:gd name="connsiteY5" fmla="*/ 12700 h 774700"/>
                  <a:gd name="connsiteX6" fmla="*/ 3662362 w 3662362"/>
                  <a:gd name="connsiteY6" fmla="*/ 469900 h 774700"/>
                  <a:gd name="connsiteX0" fmla="*/ 0 w 3662362"/>
                  <a:gd name="connsiteY0" fmla="*/ 377032 h 762794"/>
                  <a:gd name="connsiteX1" fmla="*/ 614362 w 3662362"/>
                  <a:gd name="connsiteY1" fmla="*/ 794 h 762794"/>
                  <a:gd name="connsiteX2" fmla="*/ 1223962 w 3662362"/>
                  <a:gd name="connsiteY2" fmla="*/ 381794 h 762794"/>
                  <a:gd name="connsiteX3" fmla="*/ 1833562 w 3662362"/>
                  <a:gd name="connsiteY3" fmla="*/ 762794 h 762794"/>
                  <a:gd name="connsiteX4" fmla="*/ 2447925 w 3662362"/>
                  <a:gd name="connsiteY4" fmla="*/ 381794 h 762794"/>
                  <a:gd name="connsiteX5" fmla="*/ 3052762 w 3662362"/>
                  <a:gd name="connsiteY5" fmla="*/ 794 h 762794"/>
                  <a:gd name="connsiteX6" fmla="*/ 3662362 w 3662362"/>
                  <a:gd name="connsiteY6" fmla="*/ 381794 h 762794"/>
                  <a:gd name="connsiteX0" fmla="*/ 0 w 3662362"/>
                  <a:gd name="connsiteY0" fmla="*/ 377032 h 762794"/>
                  <a:gd name="connsiteX1" fmla="*/ 614362 w 3662362"/>
                  <a:gd name="connsiteY1" fmla="*/ 794 h 762794"/>
                  <a:gd name="connsiteX2" fmla="*/ 1223962 w 3662362"/>
                  <a:gd name="connsiteY2" fmla="*/ 381794 h 762794"/>
                  <a:gd name="connsiteX3" fmla="*/ 1833562 w 3662362"/>
                  <a:gd name="connsiteY3" fmla="*/ 762794 h 762794"/>
                  <a:gd name="connsiteX4" fmla="*/ 2447925 w 3662362"/>
                  <a:gd name="connsiteY4" fmla="*/ 381794 h 762794"/>
                  <a:gd name="connsiteX5" fmla="*/ 3052762 w 3662362"/>
                  <a:gd name="connsiteY5" fmla="*/ 794 h 762794"/>
                  <a:gd name="connsiteX6" fmla="*/ 3662362 w 3662362"/>
                  <a:gd name="connsiteY6" fmla="*/ 381794 h 762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62362" h="762794">
                    <a:moveTo>
                      <a:pt x="0" y="377032"/>
                    </a:moveTo>
                    <a:cubicBezTo>
                      <a:pt x="205184" y="188516"/>
                      <a:pt x="410368" y="0"/>
                      <a:pt x="614362" y="794"/>
                    </a:cubicBezTo>
                    <a:cubicBezTo>
                      <a:pt x="818356" y="1588"/>
                      <a:pt x="1223962" y="381794"/>
                      <a:pt x="1223962" y="381794"/>
                    </a:cubicBezTo>
                    <a:cubicBezTo>
                      <a:pt x="1427162" y="508794"/>
                      <a:pt x="1629568" y="762794"/>
                      <a:pt x="1833562" y="762794"/>
                    </a:cubicBezTo>
                    <a:cubicBezTo>
                      <a:pt x="2037556" y="762794"/>
                      <a:pt x="2244725" y="508794"/>
                      <a:pt x="2447925" y="381794"/>
                    </a:cubicBezTo>
                    <a:cubicBezTo>
                      <a:pt x="2651125" y="254794"/>
                      <a:pt x="2850356" y="794"/>
                      <a:pt x="3052762" y="794"/>
                    </a:cubicBezTo>
                    <a:cubicBezTo>
                      <a:pt x="3255168" y="794"/>
                      <a:pt x="3648075" y="392908"/>
                      <a:pt x="3662362" y="381794"/>
                    </a:cubicBezTo>
                  </a:path>
                </a:pathLst>
              </a:custGeom>
              <a:noFill/>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dirty="0">
                  <a:solidFill>
                    <a:srgbClr val="00B0F0"/>
                  </a:solidFill>
                </a:endParaRPr>
              </a:p>
            </p:txBody>
          </p:sp>
        </p:grpSp>
        <p:cxnSp>
          <p:nvCxnSpPr>
            <p:cNvPr id="43" name="直線單箭頭接點 42"/>
            <p:cNvCxnSpPr/>
            <p:nvPr/>
          </p:nvCxnSpPr>
          <p:spPr>
            <a:xfrm flipH="1">
              <a:off x="1981200" y="3818082"/>
              <a:ext cx="72000" cy="318"/>
            </a:xfrm>
            <a:prstGeom prst="straightConnector1">
              <a:avLst/>
            </a:prstGeom>
            <a:ln w="5715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46" name="流程圖: 合併 45"/>
          <p:cNvSpPr/>
          <p:nvPr/>
        </p:nvSpPr>
        <p:spPr>
          <a:xfrm>
            <a:off x="2629019" y="3505200"/>
            <a:ext cx="571381" cy="91440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7" name="直線單箭頭接點 46"/>
          <p:cNvCxnSpPr/>
          <p:nvPr/>
        </p:nvCxnSpPr>
        <p:spPr>
          <a:xfrm>
            <a:off x="2923800" y="4419600"/>
            <a:ext cx="0" cy="9906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50" name="群組 31"/>
          <p:cNvGrpSpPr/>
          <p:nvPr/>
        </p:nvGrpSpPr>
        <p:grpSpPr>
          <a:xfrm rot="5400000" flipH="1" flipV="1">
            <a:off x="2305890" y="5024842"/>
            <a:ext cx="1221104" cy="152717"/>
            <a:chOff x="1062038" y="3352011"/>
            <a:chExt cx="6105524" cy="763583"/>
          </a:xfrm>
        </p:grpSpPr>
        <p:sp>
          <p:nvSpPr>
            <p:cNvPr id="52" name="手繪多邊形 51"/>
            <p:cNvSpPr/>
            <p:nvPr/>
          </p:nvSpPr>
          <p:spPr>
            <a:xfrm>
              <a:off x="1062038" y="3352011"/>
              <a:ext cx="3662362" cy="762794"/>
            </a:xfrm>
            <a:custGeom>
              <a:avLst/>
              <a:gdLst>
                <a:gd name="connsiteX0" fmla="*/ 0 w 3052762"/>
                <a:gd name="connsiteY0" fmla="*/ 377032 h 762794"/>
                <a:gd name="connsiteX1" fmla="*/ 614362 w 3052762"/>
                <a:gd name="connsiteY1" fmla="*/ 794 h 762794"/>
                <a:gd name="connsiteX2" fmla="*/ 1223962 w 3052762"/>
                <a:gd name="connsiteY2" fmla="*/ 381794 h 762794"/>
                <a:gd name="connsiteX3" fmla="*/ 1833562 w 3052762"/>
                <a:gd name="connsiteY3" fmla="*/ 762794 h 762794"/>
                <a:gd name="connsiteX4" fmla="*/ 2447925 w 3052762"/>
                <a:gd name="connsiteY4" fmla="*/ 381794 h 762794"/>
                <a:gd name="connsiteX5" fmla="*/ 3052762 w 3052762"/>
                <a:gd name="connsiteY5" fmla="*/ 794 h 762794"/>
                <a:gd name="connsiteX0" fmla="*/ 0 w 3052762"/>
                <a:gd name="connsiteY0" fmla="*/ 377032 h 762794"/>
                <a:gd name="connsiteX1" fmla="*/ 614362 w 3052762"/>
                <a:gd name="connsiteY1" fmla="*/ 794 h 762794"/>
                <a:gd name="connsiteX2" fmla="*/ 1223962 w 3052762"/>
                <a:gd name="connsiteY2" fmla="*/ 381794 h 762794"/>
                <a:gd name="connsiteX3" fmla="*/ 1833562 w 3052762"/>
                <a:gd name="connsiteY3" fmla="*/ 762794 h 762794"/>
                <a:gd name="connsiteX4" fmla="*/ 2447925 w 3052762"/>
                <a:gd name="connsiteY4" fmla="*/ 381794 h 762794"/>
                <a:gd name="connsiteX5" fmla="*/ 2762250 w 3052762"/>
                <a:gd name="connsiteY5" fmla="*/ 124619 h 762794"/>
                <a:gd name="connsiteX6" fmla="*/ 3052762 w 3052762"/>
                <a:gd name="connsiteY6" fmla="*/ 794 h 762794"/>
                <a:gd name="connsiteX0" fmla="*/ 0 w 3077368"/>
                <a:gd name="connsiteY0" fmla="*/ 377032 h 762794"/>
                <a:gd name="connsiteX1" fmla="*/ 614362 w 3077368"/>
                <a:gd name="connsiteY1" fmla="*/ 794 h 762794"/>
                <a:gd name="connsiteX2" fmla="*/ 1223962 w 3077368"/>
                <a:gd name="connsiteY2" fmla="*/ 381794 h 762794"/>
                <a:gd name="connsiteX3" fmla="*/ 1833562 w 3077368"/>
                <a:gd name="connsiteY3" fmla="*/ 762794 h 762794"/>
                <a:gd name="connsiteX4" fmla="*/ 2447925 w 3077368"/>
                <a:gd name="connsiteY4" fmla="*/ 381794 h 762794"/>
                <a:gd name="connsiteX5" fmla="*/ 2976562 w 3077368"/>
                <a:gd name="connsiteY5" fmla="*/ 153194 h 762794"/>
                <a:gd name="connsiteX6" fmla="*/ 3052762 w 3077368"/>
                <a:gd name="connsiteY6" fmla="*/ 794 h 762794"/>
                <a:gd name="connsiteX0" fmla="*/ 0 w 3662362"/>
                <a:gd name="connsiteY0" fmla="*/ 377032 h 762794"/>
                <a:gd name="connsiteX1" fmla="*/ 614362 w 3662362"/>
                <a:gd name="connsiteY1" fmla="*/ 794 h 762794"/>
                <a:gd name="connsiteX2" fmla="*/ 1223962 w 3662362"/>
                <a:gd name="connsiteY2" fmla="*/ 381794 h 762794"/>
                <a:gd name="connsiteX3" fmla="*/ 1833562 w 3662362"/>
                <a:gd name="connsiteY3" fmla="*/ 762794 h 762794"/>
                <a:gd name="connsiteX4" fmla="*/ 2447925 w 3662362"/>
                <a:gd name="connsiteY4" fmla="*/ 381794 h 762794"/>
                <a:gd name="connsiteX5" fmla="*/ 2976562 w 3662362"/>
                <a:gd name="connsiteY5" fmla="*/ 153194 h 762794"/>
                <a:gd name="connsiteX6" fmla="*/ 3662362 w 3662362"/>
                <a:gd name="connsiteY6" fmla="*/ 381794 h 762794"/>
                <a:gd name="connsiteX0" fmla="*/ 0 w 3662362"/>
                <a:gd name="connsiteY0" fmla="*/ 377032 h 762794"/>
                <a:gd name="connsiteX1" fmla="*/ 614362 w 3662362"/>
                <a:gd name="connsiteY1" fmla="*/ 794 h 762794"/>
                <a:gd name="connsiteX2" fmla="*/ 1223962 w 3662362"/>
                <a:gd name="connsiteY2" fmla="*/ 381794 h 762794"/>
                <a:gd name="connsiteX3" fmla="*/ 1833562 w 3662362"/>
                <a:gd name="connsiteY3" fmla="*/ 762794 h 762794"/>
                <a:gd name="connsiteX4" fmla="*/ 2447925 w 3662362"/>
                <a:gd name="connsiteY4" fmla="*/ 381794 h 762794"/>
                <a:gd name="connsiteX5" fmla="*/ 3052762 w 3662362"/>
                <a:gd name="connsiteY5" fmla="*/ 794 h 762794"/>
                <a:gd name="connsiteX6" fmla="*/ 3662362 w 3662362"/>
                <a:gd name="connsiteY6" fmla="*/ 381794 h 762794"/>
                <a:gd name="connsiteX0" fmla="*/ 0 w 3662362"/>
                <a:gd name="connsiteY0" fmla="*/ 377032 h 762794"/>
                <a:gd name="connsiteX1" fmla="*/ 614362 w 3662362"/>
                <a:gd name="connsiteY1" fmla="*/ 794 h 762794"/>
                <a:gd name="connsiteX2" fmla="*/ 1223962 w 3662362"/>
                <a:gd name="connsiteY2" fmla="*/ 381794 h 762794"/>
                <a:gd name="connsiteX3" fmla="*/ 1833562 w 3662362"/>
                <a:gd name="connsiteY3" fmla="*/ 762794 h 762794"/>
                <a:gd name="connsiteX4" fmla="*/ 2447925 w 3662362"/>
                <a:gd name="connsiteY4" fmla="*/ 381794 h 762794"/>
                <a:gd name="connsiteX5" fmla="*/ 3052762 w 3662362"/>
                <a:gd name="connsiteY5" fmla="*/ 794 h 762794"/>
                <a:gd name="connsiteX6" fmla="*/ 3662362 w 3662362"/>
                <a:gd name="connsiteY6" fmla="*/ 381794 h 762794"/>
                <a:gd name="connsiteX0" fmla="*/ 0 w 3718720"/>
                <a:gd name="connsiteY0" fmla="*/ 377032 h 762794"/>
                <a:gd name="connsiteX1" fmla="*/ 614362 w 3718720"/>
                <a:gd name="connsiteY1" fmla="*/ 794 h 762794"/>
                <a:gd name="connsiteX2" fmla="*/ 1223962 w 3718720"/>
                <a:gd name="connsiteY2" fmla="*/ 381794 h 762794"/>
                <a:gd name="connsiteX3" fmla="*/ 1833562 w 3718720"/>
                <a:gd name="connsiteY3" fmla="*/ 762794 h 762794"/>
                <a:gd name="connsiteX4" fmla="*/ 2447925 w 3718720"/>
                <a:gd name="connsiteY4" fmla="*/ 381794 h 762794"/>
                <a:gd name="connsiteX5" fmla="*/ 3052762 w 3718720"/>
                <a:gd name="connsiteY5" fmla="*/ 794 h 762794"/>
                <a:gd name="connsiteX6" fmla="*/ 3662362 w 3718720"/>
                <a:gd name="connsiteY6" fmla="*/ 381794 h 762794"/>
                <a:gd name="connsiteX0" fmla="*/ 0 w 3695700"/>
                <a:gd name="connsiteY0" fmla="*/ 377032 h 762794"/>
                <a:gd name="connsiteX1" fmla="*/ 614362 w 3695700"/>
                <a:gd name="connsiteY1" fmla="*/ 794 h 762794"/>
                <a:gd name="connsiteX2" fmla="*/ 1223962 w 3695700"/>
                <a:gd name="connsiteY2" fmla="*/ 381794 h 762794"/>
                <a:gd name="connsiteX3" fmla="*/ 1833562 w 3695700"/>
                <a:gd name="connsiteY3" fmla="*/ 762794 h 762794"/>
                <a:gd name="connsiteX4" fmla="*/ 2447925 w 3695700"/>
                <a:gd name="connsiteY4" fmla="*/ 381794 h 762794"/>
                <a:gd name="connsiteX5" fmla="*/ 3052762 w 3695700"/>
                <a:gd name="connsiteY5" fmla="*/ 794 h 762794"/>
                <a:gd name="connsiteX6" fmla="*/ 3662362 w 3695700"/>
                <a:gd name="connsiteY6" fmla="*/ 381794 h 762794"/>
                <a:gd name="connsiteX0" fmla="*/ 0 w 3757612"/>
                <a:gd name="connsiteY0" fmla="*/ 377032 h 762794"/>
                <a:gd name="connsiteX1" fmla="*/ 614362 w 3757612"/>
                <a:gd name="connsiteY1" fmla="*/ 794 h 762794"/>
                <a:gd name="connsiteX2" fmla="*/ 1223962 w 3757612"/>
                <a:gd name="connsiteY2" fmla="*/ 381794 h 762794"/>
                <a:gd name="connsiteX3" fmla="*/ 1833562 w 3757612"/>
                <a:gd name="connsiteY3" fmla="*/ 762794 h 762794"/>
                <a:gd name="connsiteX4" fmla="*/ 2447925 w 3757612"/>
                <a:gd name="connsiteY4" fmla="*/ 381794 h 762794"/>
                <a:gd name="connsiteX5" fmla="*/ 3052762 w 3757612"/>
                <a:gd name="connsiteY5" fmla="*/ 794 h 762794"/>
                <a:gd name="connsiteX6" fmla="*/ 3662362 w 3757612"/>
                <a:gd name="connsiteY6" fmla="*/ 381794 h 762794"/>
                <a:gd name="connsiteX0" fmla="*/ 0 w 3757612"/>
                <a:gd name="connsiteY0" fmla="*/ 388938 h 774700"/>
                <a:gd name="connsiteX1" fmla="*/ 614362 w 3757612"/>
                <a:gd name="connsiteY1" fmla="*/ 12700 h 774700"/>
                <a:gd name="connsiteX2" fmla="*/ 1223962 w 3757612"/>
                <a:gd name="connsiteY2" fmla="*/ 393700 h 774700"/>
                <a:gd name="connsiteX3" fmla="*/ 1833562 w 3757612"/>
                <a:gd name="connsiteY3" fmla="*/ 774700 h 774700"/>
                <a:gd name="connsiteX4" fmla="*/ 2447925 w 3757612"/>
                <a:gd name="connsiteY4" fmla="*/ 393700 h 774700"/>
                <a:gd name="connsiteX5" fmla="*/ 3052762 w 3757612"/>
                <a:gd name="connsiteY5" fmla="*/ 12700 h 774700"/>
                <a:gd name="connsiteX6" fmla="*/ 3662362 w 3757612"/>
                <a:gd name="connsiteY6" fmla="*/ 469900 h 774700"/>
                <a:gd name="connsiteX0" fmla="*/ 0 w 3662362"/>
                <a:gd name="connsiteY0" fmla="*/ 388938 h 774700"/>
                <a:gd name="connsiteX1" fmla="*/ 614362 w 3662362"/>
                <a:gd name="connsiteY1" fmla="*/ 12700 h 774700"/>
                <a:gd name="connsiteX2" fmla="*/ 1223962 w 3662362"/>
                <a:gd name="connsiteY2" fmla="*/ 393700 h 774700"/>
                <a:gd name="connsiteX3" fmla="*/ 1833562 w 3662362"/>
                <a:gd name="connsiteY3" fmla="*/ 774700 h 774700"/>
                <a:gd name="connsiteX4" fmla="*/ 2447925 w 3662362"/>
                <a:gd name="connsiteY4" fmla="*/ 393700 h 774700"/>
                <a:gd name="connsiteX5" fmla="*/ 3052762 w 3662362"/>
                <a:gd name="connsiteY5" fmla="*/ 12700 h 774700"/>
                <a:gd name="connsiteX6" fmla="*/ 3662362 w 3662362"/>
                <a:gd name="connsiteY6" fmla="*/ 469900 h 774700"/>
                <a:gd name="connsiteX0" fmla="*/ 0 w 3662362"/>
                <a:gd name="connsiteY0" fmla="*/ 377032 h 762794"/>
                <a:gd name="connsiteX1" fmla="*/ 614362 w 3662362"/>
                <a:gd name="connsiteY1" fmla="*/ 794 h 762794"/>
                <a:gd name="connsiteX2" fmla="*/ 1223962 w 3662362"/>
                <a:gd name="connsiteY2" fmla="*/ 381794 h 762794"/>
                <a:gd name="connsiteX3" fmla="*/ 1833562 w 3662362"/>
                <a:gd name="connsiteY3" fmla="*/ 762794 h 762794"/>
                <a:gd name="connsiteX4" fmla="*/ 2447925 w 3662362"/>
                <a:gd name="connsiteY4" fmla="*/ 381794 h 762794"/>
                <a:gd name="connsiteX5" fmla="*/ 3052762 w 3662362"/>
                <a:gd name="connsiteY5" fmla="*/ 794 h 762794"/>
                <a:gd name="connsiteX6" fmla="*/ 3662362 w 3662362"/>
                <a:gd name="connsiteY6" fmla="*/ 381794 h 762794"/>
                <a:gd name="connsiteX0" fmla="*/ 0 w 3662362"/>
                <a:gd name="connsiteY0" fmla="*/ 377032 h 762794"/>
                <a:gd name="connsiteX1" fmla="*/ 614362 w 3662362"/>
                <a:gd name="connsiteY1" fmla="*/ 794 h 762794"/>
                <a:gd name="connsiteX2" fmla="*/ 1223962 w 3662362"/>
                <a:gd name="connsiteY2" fmla="*/ 381794 h 762794"/>
                <a:gd name="connsiteX3" fmla="*/ 1833562 w 3662362"/>
                <a:gd name="connsiteY3" fmla="*/ 762794 h 762794"/>
                <a:gd name="connsiteX4" fmla="*/ 2447925 w 3662362"/>
                <a:gd name="connsiteY4" fmla="*/ 381794 h 762794"/>
                <a:gd name="connsiteX5" fmla="*/ 3052762 w 3662362"/>
                <a:gd name="connsiteY5" fmla="*/ 794 h 762794"/>
                <a:gd name="connsiteX6" fmla="*/ 3662362 w 3662362"/>
                <a:gd name="connsiteY6" fmla="*/ 381794 h 762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62362" h="762794">
                  <a:moveTo>
                    <a:pt x="0" y="377032"/>
                  </a:moveTo>
                  <a:cubicBezTo>
                    <a:pt x="205184" y="188516"/>
                    <a:pt x="410368" y="0"/>
                    <a:pt x="614362" y="794"/>
                  </a:cubicBezTo>
                  <a:cubicBezTo>
                    <a:pt x="818356" y="1588"/>
                    <a:pt x="1223962" y="381794"/>
                    <a:pt x="1223962" y="381794"/>
                  </a:cubicBezTo>
                  <a:cubicBezTo>
                    <a:pt x="1427162" y="508794"/>
                    <a:pt x="1629568" y="762794"/>
                    <a:pt x="1833562" y="762794"/>
                  </a:cubicBezTo>
                  <a:cubicBezTo>
                    <a:pt x="2037556" y="762794"/>
                    <a:pt x="2244725" y="508794"/>
                    <a:pt x="2447925" y="381794"/>
                  </a:cubicBezTo>
                  <a:cubicBezTo>
                    <a:pt x="2651125" y="254794"/>
                    <a:pt x="2850356" y="794"/>
                    <a:pt x="3052762" y="794"/>
                  </a:cubicBezTo>
                  <a:cubicBezTo>
                    <a:pt x="3255168" y="794"/>
                    <a:pt x="3648075" y="392908"/>
                    <a:pt x="3662362" y="381794"/>
                  </a:cubicBezTo>
                </a:path>
              </a:pathLst>
            </a:custGeom>
            <a:noFill/>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3" name="手繪多邊形 52"/>
            <p:cNvSpPr/>
            <p:nvPr/>
          </p:nvSpPr>
          <p:spPr>
            <a:xfrm>
              <a:off x="3505200" y="3352800"/>
              <a:ext cx="3662362" cy="762794"/>
            </a:xfrm>
            <a:custGeom>
              <a:avLst/>
              <a:gdLst>
                <a:gd name="connsiteX0" fmla="*/ 0 w 3052762"/>
                <a:gd name="connsiteY0" fmla="*/ 377032 h 762794"/>
                <a:gd name="connsiteX1" fmla="*/ 614362 w 3052762"/>
                <a:gd name="connsiteY1" fmla="*/ 794 h 762794"/>
                <a:gd name="connsiteX2" fmla="*/ 1223962 w 3052762"/>
                <a:gd name="connsiteY2" fmla="*/ 381794 h 762794"/>
                <a:gd name="connsiteX3" fmla="*/ 1833562 w 3052762"/>
                <a:gd name="connsiteY3" fmla="*/ 762794 h 762794"/>
                <a:gd name="connsiteX4" fmla="*/ 2447925 w 3052762"/>
                <a:gd name="connsiteY4" fmla="*/ 381794 h 762794"/>
                <a:gd name="connsiteX5" fmla="*/ 3052762 w 3052762"/>
                <a:gd name="connsiteY5" fmla="*/ 794 h 762794"/>
                <a:gd name="connsiteX0" fmla="*/ 0 w 3052762"/>
                <a:gd name="connsiteY0" fmla="*/ 377032 h 762794"/>
                <a:gd name="connsiteX1" fmla="*/ 614362 w 3052762"/>
                <a:gd name="connsiteY1" fmla="*/ 794 h 762794"/>
                <a:gd name="connsiteX2" fmla="*/ 1223962 w 3052762"/>
                <a:gd name="connsiteY2" fmla="*/ 381794 h 762794"/>
                <a:gd name="connsiteX3" fmla="*/ 1833562 w 3052762"/>
                <a:gd name="connsiteY3" fmla="*/ 762794 h 762794"/>
                <a:gd name="connsiteX4" fmla="*/ 2447925 w 3052762"/>
                <a:gd name="connsiteY4" fmla="*/ 381794 h 762794"/>
                <a:gd name="connsiteX5" fmla="*/ 2762250 w 3052762"/>
                <a:gd name="connsiteY5" fmla="*/ 124619 h 762794"/>
                <a:gd name="connsiteX6" fmla="*/ 3052762 w 3052762"/>
                <a:gd name="connsiteY6" fmla="*/ 794 h 762794"/>
                <a:gd name="connsiteX0" fmla="*/ 0 w 3077368"/>
                <a:gd name="connsiteY0" fmla="*/ 377032 h 762794"/>
                <a:gd name="connsiteX1" fmla="*/ 614362 w 3077368"/>
                <a:gd name="connsiteY1" fmla="*/ 794 h 762794"/>
                <a:gd name="connsiteX2" fmla="*/ 1223962 w 3077368"/>
                <a:gd name="connsiteY2" fmla="*/ 381794 h 762794"/>
                <a:gd name="connsiteX3" fmla="*/ 1833562 w 3077368"/>
                <a:gd name="connsiteY3" fmla="*/ 762794 h 762794"/>
                <a:gd name="connsiteX4" fmla="*/ 2447925 w 3077368"/>
                <a:gd name="connsiteY4" fmla="*/ 381794 h 762794"/>
                <a:gd name="connsiteX5" fmla="*/ 2976562 w 3077368"/>
                <a:gd name="connsiteY5" fmla="*/ 153194 h 762794"/>
                <a:gd name="connsiteX6" fmla="*/ 3052762 w 3077368"/>
                <a:gd name="connsiteY6" fmla="*/ 794 h 762794"/>
                <a:gd name="connsiteX0" fmla="*/ 0 w 3662362"/>
                <a:gd name="connsiteY0" fmla="*/ 377032 h 762794"/>
                <a:gd name="connsiteX1" fmla="*/ 614362 w 3662362"/>
                <a:gd name="connsiteY1" fmla="*/ 794 h 762794"/>
                <a:gd name="connsiteX2" fmla="*/ 1223962 w 3662362"/>
                <a:gd name="connsiteY2" fmla="*/ 381794 h 762794"/>
                <a:gd name="connsiteX3" fmla="*/ 1833562 w 3662362"/>
                <a:gd name="connsiteY3" fmla="*/ 762794 h 762794"/>
                <a:gd name="connsiteX4" fmla="*/ 2447925 w 3662362"/>
                <a:gd name="connsiteY4" fmla="*/ 381794 h 762794"/>
                <a:gd name="connsiteX5" fmla="*/ 2976562 w 3662362"/>
                <a:gd name="connsiteY5" fmla="*/ 153194 h 762794"/>
                <a:gd name="connsiteX6" fmla="*/ 3662362 w 3662362"/>
                <a:gd name="connsiteY6" fmla="*/ 381794 h 762794"/>
                <a:gd name="connsiteX0" fmla="*/ 0 w 3662362"/>
                <a:gd name="connsiteY0" fmla="*/ 377032 h 762794"/>
                <a:gd name="connsiteX1" fmla="*/ 614362 w 3662362"/>
                <a:gd name="connsiteY1" fmla="*/ 794 h 762794"/>
                <a:gd name="connsiteX2" fmla="*/ 1223962 w 3662362"/>
                <a:gd name="connsiteY2" fmla="*/ 381794 h 762794"/>
                <a:gd name="connsiteX3" fmla="*/ 1833562 w 3662362"/>
                <a:gd name="connsiteY3" fmla="*/ 762794 h 762794"/>
                <a:gd name="connsiteX4" fmla="*/ 2447925 w 3662362"/>
                <a:gd name="connsiteY4" fmla="*/ 381794 h 762794"/>
                <a:gd name="connsiteX5" fmla="*/ 3052762 w 3662362"/>
                <a:gd name="connsiteY5" fmla="*/ 794 h 762794"/>
                <a:gd name="connsiteX6" fmla="*/ 3662362 w 3662362"/>
                <a:gd name="connsiteY6" fmla="*/ 381794 h 762794"/>
                <a:gd name="connsiteX0" fmla="*/ 0 w 3662362"/>
                <a:gd name="connsiteY0" fmla="*/ 377032 h 762794"/>
                <a:gd name="connsiteX1" fmla="*/ 614362 w 3662362"/>
                <a:gd name="connsiteY1" fmla="*/ 794 h 762794"/>
                <a:gd name="connsiteX2" fmla="*/ 1223962 w 3662362"/>
                <a:gd name="connsiteY2" fmla="*/ 381794 h 762794"/>
                <a:gd name="connsiteX3" fmla="*/ 1833562 w 3662362"/>
                <a:gd name="connsiteY3" fmla="*/ 762794 h 762794"/>
                <a:gd name="connsiteX4" fmla="*/ 2447925 w 3662362"/>
                <a:gd name="connsiteY4" fmla="*/ 381794 h 762794"/>
                <a:gd name="connsiteX5" fmla="*/ 3052762 w 3662362"/>
                <a:gd name="connsiteY5" fmla="*/ 794 h 762794"/>
                <a:gd name="connsiteX6" fmla="*/ 3662362 w 3662362"/>
                <a:gd name="connsiteY6" fmla="*/ 381794 h 762794"/>
                <a:gd name="connsiteX0" fmla="*/ 0 w 3718720"/>
                <a:gd name="connsiteY0" fmla="*/ 377032 h 762794"/>
                <a:gd name="connsiteX1" fmla="*/ 614362 w 3718720"/>
                <a:gd name="connsiteY1" fmla="*/ 794 h 762794"/>
                <a:gd name="connsiteX2" fmla="*/ 1223962 w 3718720"/>
                <a:gd name="connsiteY2" fmla="*/ 381794 h 762794"/>
                <a:gd name="connsiteX3" fmla="*/ 1833562 w 3718720"/>
                <a:gd name="connsiteY3" fmla="*/ 762794 h 762794"/>
                <a:gd name="connsiteX4" fmla="*/ 2447925 w 3718720"/>
                <a:gd name="connsiteY4" fmla="*/ 381794 h 762794"/>
                <a:gd name="connsiteX5" fmla="*/ 3052762 w 3718720"/>
                <a:gd name="connsiteY5" fmla="*/ 794 h 762794"/>
                <a:gd name="connsiteX6" fmla="*/ 3662362 w 3718720"/>
                <a:gd name="connsiteY6" fmla="*/ 381794 h 762794"/>
                <a:gd name="connsiteX0" fmla="*/ 0 w 3695700"/>
                <a:gd name="connsiteY0" fmla="*/ 377032 h 762794"/>
                <a:gd name="connsiteX1" fmla="*/ 614362 w 3695700"/>
                <a:gd name="connsiteY1" fmla="*/ 794 h 762794"/>
                <a:gd name="connsiteX2" fmla="*/ 1223962 w 3695700"/>
                <a:gd name="connsiteY2" fmla="*/ 381794 h 762794"/>
                <a:gd name="connsiteX3" fmla="*/ 1833562 w 3695700"/>
                <a:gd name="connsiteY3" fmla="*/ 762794 h 762794"/>
                <a:gd name="connsiteX4" fmla="*/ 2447925 w 3695700"/>
                <a:gd name="connsiteY4" fmla="*/ 381794 h 762794"/>
                <a:gd name="connsiteX5" fmla="*/ 3052762 w 3695700"/>
                <a:gd name="connsiteY5" fmla="*/ 794 h 762794"/>
                <a:gd name="connsiteX6" fmla="*/ 3662362 w 3695700"/>
                <a:gd name="connsiteY6" fmla="*/ 381794 h 762794"/>
                <a:gd name="connsiteX0" fmla="*/ 0 w 3757612"/>
                <a:gd name="connsiteY0" fmla="*/ 377032 h 762794"/>
                <a:gd name="connsiteX1" fmla="*/ 614362 w 3757612"/>
                <a:gd name="connsiteY1" fmla="*/ 794 h 762794"/>
                <a:gd name="connsiteX2" fmla="*/ 1223962 w 3757612"/>
                <a:gd name="connsiteY2" fmla="*/ 381794 h 762794"/>
                <a:gd name="connsiteX3" fmla="*/ 1833562 w 3757612"/>
                <a:gd name="connsiteY3" fmla="*/ 762794 h 762794"/>
                <a:gd name="connsiteX4" fmla="*/ 2447925 w 3757612"/>
                <a:gd name="connsiteY4" fmla="*/ 381794 h 762794"/>
                <a:gd name="connsiteX5" fmla="*/ 3052762 w 3757612"/>
                <a:gd name="connsiteY5" fmla="*/ 794 h 762794"/>
                <a:gd name="connsiteX6" fmla="*/ 3662362 w 3757612"/>
                <a:gd name="connsiteY6" fmla="*/ 381794 h 762794"/>
                <a:gd name="connsiteX0" fmla="*/ 0 w 3757612"/>
                <a:gd name="connsiteY0" fmla="*/ 388938 h 774700"/>
                <a:gd name="connsiteX1" fmla="*/ 614362 w 3757612"/>
                <a:gd name="connsiteY1" fmla="*/ 12700 h 774700"/>
                <a:gd name="connsiteX2" fmla="*/ 1223962 w 3757612"/>
                <a:gd name="connsiteY2" fmla="*/ 393700 h 774700"/>
                <a:gd name="connsiteX3" fmla="*/ 1833562 w 3757612"/>
                <a:gd name="connsiteY3" fmla="*/ 774700 h 774700"/>
                <a:gd name="connsiteX4" fmla="*/ 2447925 w 3757612"/>
                <a:gd name="connsiteY4" fmla="*/ 393700 h 774700"/>
                <a:gd name="connsiteX5" fmla="*/ 3052762 w 3757612"/>
                <a:gd name="connsiteY5" fmla="*/ 12700 h 774700"/>
                <a:gd name="connsiteX6" fmla="*/ 3662362 w 3757612"/>
                <a:gd name="connsiteY6" fmla="*/ 469900 h 774700"/>
                <a:gd name="connsiteX0" fmla="*/ 0 w 3662362"/>
                <a:gd name="connsiteY0" fmla="*/ 388938 h 774700"/>
                <a:gd name="connsiteX1" fmla="*/ 614362 w 3662362"/>
                <a:gd name="connsiteY1" fmla="*/ 12700 h 774700"/>
                <a:gd name="connsiteX2" fmla="*/ 1223962 w 3662362"/>
                <a:gd name="connsiteY2" fmla="*/ 393700 h 774700"/>
                <a:gd name="connsiteX3" fmla="*/ 1833562 w 3662362"/>
                <a:gd name="connsiteY3" fmla="*/ 774700 h 774700"/>
                <a:gd name="connsiteX4" fmla="*/ 2447925 w 3662362"/>
                <a:gd name="connsiteY4" fmla="*/ 393700 h 774700"/>
                <a:gd name="connsiteX5" fmla="*/ 3052762 w 3662362"/>
                <a:gd name="connsiteY5" fmla="*/ 12700 h 774700"/>
                <a:gd name="connsiteX6" fmla="*/ 3662362 w 3662362"/>
                <a:gd name="connsiteY6" fmla="*/ 469900 h 774700"/>
                <a:gd name="connsiteX0" fmla="*/ 0 w 3662362"/>
                <a:gd name="connsiteY0" fmla="*/ 377032 h 762794"/>
                <a:gd name="connsiteX1" fmla="*/ 614362 w 3662362"/>
                <a:gd name="connsiteY1" fmla="*/ 794 h 762794"/>
                <a:gd name="connsiteX2" fmla="*/ 1223962 w 3662362"/>
                <a:gd name="connsiteY2" fmla="*/ 381794 h 762794"/>
                <a:gd name="connsiteX3" fmla="*/ 1833562 w 3662362"/>
                <a:gd name="connsiteY3" fmla="*/ 762794 h 762794"/>
                <a:gd name="connsiteX4" fmla="*/ 2447925 w 3662362"/>
                <a:gd name="connsiteY4" fmla="*/ 381794 h 762794"/>
                <a:gd name="connsiteX5" fmla="*/ 3052762 w 3662362"/>
                <a:gd name="connsiteY5" fmla="*/ 794 h 762794"/>
                <a:gd name="connsiteX6" fmla="*/ 3662362 w 3662362"/>
                <a:gd name="connsiteY6" fmla="*/ 381794 h 762794"/>
                <a:gd name="connsiteX0" fmla="*/ 0 w 3662362"/>
                <a:gd name="connsiteY0" fmla="*/ 377032 h 762794"/>
                <a:gd name="connsiteX1" fmla="*/ 614362 w 3662362"/>
                <a:gd name="connsiteY1" fmla="*/ 794 h 762794"/>
                <a:gd name="connsiteX2" fmla="*/ 1223962 w 3662362"/>
                <a:gd name="connsiteY2" fmla="*/ 381794 h 762794"/>
                <a:gd name="connsiteX3" fmla="*/ 1833562 w 3662362"/>
                <a:gd name="connsiteY3" fmla="*/ 762794 h 762794"/>
                <a:gd name="connsiteX4" fmla="*/ 2447925 w 3662362"/>
                <a:gd name="connsiteY4" fmla="*/ 381794 h 762794"/>
                <a:gd name="connsiteX5" fmla="*/ 3052762 w 3662362"/>
                <a:gd name="connsiteY5" fmla="*/ 794 h 762794"/>
                <a:gd name="connsiteX6" fmla="*/ 3662362 w 3662362"/>
                <a:gd name="connsiteY6" fmla="*/ 381794 h 762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62362" h="762794">
                  <a:moveTo>
                    <a:pt x="0" y="377032"/>
                  </a:moveTo>
                  <a:cubicBezTo>
                    <a:pt x="205184" y="188516"/>
                    <a:pt x="410368" y="0"/>
                    <a:pt x="614362" y="794"/>
                  </a:cubicBezTo>
                  <a:cubicBezTo>
                    <a:pt x="818356" y="1588"/>
                    <a:pt x="1223962" y="381794"/>
                    <a:pt x="1223962" y="381794"/>
                  </a:cubicBezTo>
                  <a:cubicBezTo>
                    <a:pt x="1427162" y="508794"/>
                    <a:pt x="1629568" y="762794"/>
                    <a:pt x="1833562" y="762794"/>
                  </a:cubicBezTo>
                  <a:cubicBezTo>
                    <a:pt x="2037556" y="762794"/>
                    <a:pt x="2244725" y="508794"/>
                    <a:pt x="2447925" y="381794"/>
                  </a:cubicBezTo>
                  <a:cubicBezTo>
                    <a:pt x="2651125" y="254794"/>
                    <a:pt x="2850356" y="794"/>
                    <a:pt x="3052762" y="794"/>
                  </a:cubicBezTo>
                  <a:cubicBezTo>
                    <a:pt x="3255168" y="794"/>
                    <a:pt x="3648075" y="392908"/>
                    <a:pt x="3662362" y="381794"/>
                  </a:cubicBezTo>
                </a:path>
              </a:pathLst>
            </a:custGeom>
            <a:noFill/>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dirty="0">
                <a:solidFill>
                  <a:srgbClr val="00B0F0"/>
                </a:solidFill>
              </a:endParaRPr>
            </a:p>
          </p:txBody>
        </p:sp>
      </p:grpSp>
      <p:cxnSp>
        <p:nvCxnSpPr>
          <p:cNvPr id="51" name="直線單箭頭接點 50"/>
          <p:cNvCxnSpPr/>
          <p:nvPr/>
        </p:nvCxnSpPr>
        <p:spPr>
          <a:xfrm rot="5400000" flipH="1" flipV="1">
            <a:off x="2880441" y="4455441"/>
            <a:ext cx="72000" cy="318"/>
          </a:xfrm>
          <a:prstGeom prst="straightConnector1">
            <a:avLst/>
          </a:prstGeom>
          <a:ln w="5715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a:off x="1981200" y="4038600"/>
            <a:ext cx="0" cy="2304000"/>
          </a:xfrm>
          <a:prstGeom prst="straightConnector1">
            <a:avLst/>
          </a:prstGeom>
          <a:ln w="28575">
            <a:solidFill>
              <a:srgbClr val="FFC000"/>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49" name="Picture 48"/>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1262149" y="2400090"/>
            <a:ext cx="1651809" cy="415695"/>
          </a:xfrm>
          <a:prstGeom prst="rect">
            <a:avLst/>
          </a:prstGeom>
        </p:spPr>
      </p:pic>
      <p:pic>
        <p:nvPicPr>
          <p:cNvPr id="3" name="Picture 2"/>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2100627" y="5154249"/>
            <a:ext cx="150857" cy="182857"/>
          </a:xfrm>
          <a:prstGeom prst="rect">
            <a:avLst/>
          </a:prstGeom>
        </p:spPr>
      </p:pic>
      <p:pic>
        <p:nvPicPr>
          <p:cNvPr id="54" name="Picture 53"/>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232363" y="5370090"/>
            <a:ext cx="847238" cy="415695"/>
          </a:xfrm>
          <a:prstGeom prst="rect">
            <a:avLst/>
          </a:prstGeom>
        </p:spPr>
      </p:pic>
      <p:pic>
        <p:nvPicPr>
          <p:cNvPr id="58" name="Picture 57"/>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2391237" y="5776638"/>
            <a:ext cx="2017524" cy="423010"/>
          </a:xfrm>
          <a:prstGeom prst="rect">
            <a:avLst/>
          </a:prstGeom>
        </p:spPr>
      </p:pic>
      <p:sp>
        <p:nvSpPr>
          <p:cNvPr id="63" name="Rectangle 2 2 1 1"/>
          <p:cNvSpPr/>
          <p:nvPr/>
        </p:nvSpPr>
        <p:spPr>
          <a:xfrm>
            <a:off x="228600" y="1295400"/>
            <a:ext cx="8686800" cy="1077218"/>
          </a:xfrm>
          <a:prstGeom prst="rect">
            <a:avLst/>
          </a:prstGeom>
        </p:spPr>
        <p:txBody>
          <a:bodyPr wrap="square">
            <a:spAutoFit/>
          </a:bodyPr>
          <a:lstStyle/>
          <a:p>
            <a:r>
              <a:rPr lang="en-US" altLang="zh-TW" sz="1600" dirty="0" smtClean="0">
                <a:solidFill>
                  <a:srgbClr val="FFFFFF"/>
                </a:solidFill>
                <a:latin typeface="Calibri" panose="020F0502020204030204" pitchFamily="34" charset="0"/>
                <a:cs typeface="Calibri" panose="020F0502020204030204" pitchFamily="34" charset="0"/>
              </a:rPr>
              <a:t>(e) </a:t>
            </a:r>
            <a:r>
              <a:rPr lang="en-US" altLang="zh-TW" sz="1600" dirty="0">
                <a:latin typeface="Calibri" panose="020F0502020204030204" pitchFamily="34" charset="0"/>
                <a:cs typeface="Calibri" panose="020F0502020204030204" pitchFamily="34" charset="0"/>
              </a:rPr>
              <a:t>Let's assume that the spaceship at this moment is at a distance </a:t>
            </a:r>
            <a:r>
              <a:rPr lang="en-US" altLang="zh-TW" sz="1600" i="1" dirty="0">
                <a:latin typeface="Calibri" panose="020F0502020204030204" pitchFamily="34" charset="0"/>
                <a:cs typeface="Calibri" panose="020F0502020204030204" pitchFamily="34" charset="0"/>
              </a:rPr>
              <a:t>X</a:t>
            </a:r>
            <a:r>
              <a:rPr lang="en-US" altLang="zh-TW" sz="1600" dirty="0" smtClean="0">
                <a:latin typeface="Calibri" panose="020F0502020204030204" pitchFamily="34" charset="0"/>
                <a:cs typeface="Calibri" panose="020F0502020204030204" pitchFamily="34" charset="0"/>
              </a:rPr>
              <a:t> </a:t>
            </a:r>
            <a:r>
              <a:rPr lang="en-US" altLang="zh-TW" sz="1600" dirty="0">
                <a:latin typeface="Calibri" panose="020F0502020204030204" pitchFamily="34" charset="0"/>
                <a:cs typeface="Calibri" panose="020F0502020204030204" pitchFamily="34" charset="0"/>
              </a:rPr>
              <a:t>away from </a:t>
            </a:r>
            <a:r>
              <a:rPr lang="en-US" altLang="zh-TW" sz="1600" dirty="0" smtClean="0">
                <a:latin typeface="Calibri" panose="020F0502020204030204" pitchFamily="34" charset="0"/>
                <a:cs typeface="Calibri" panose="020F0502020204030204" pitchFamily="34" charset="0"/>
              </a:rPr>
              <a:t>the planet </a:t>
            </a:r>
            <a:r>
              <a:rPr lang="en-US" altLang="zh-TW" sz="1600" dirty="0">
                <a:latin typeface="Calibri" panose="020F0502020204030204" pitchFamily="34" charset="0"/>
                <a:cs typeface="Calibri" panose="020F0502020204030204" pitchFamily="34" charset="0"/>
              </a:rPr>
              <a:t>(seen by Earth frame), and the astronaut shoot a light toward the alien planet. Assume the light would reflect right back to the spaceship, how long does it take for the light to complete its trip returning to the spaceship according to the Earth frame?</a:t>
            </a:r>
            <a:endParaRPr lang="zh-TW" altLang="en-US" sz="1600" dirty="0">
              <a:solidFill>
                <a:srgbClr val="FFFFFF"/>
              </a:solidFill>
              <a:latin typeface="Calibri" panose="020F0502020204030204" pitchFamily="34" charset="0"/>
              <a:cs typeface="Calibri" panose="020F0502020204030204" pitchFamily="34" charset="0"/>
            </a:endParaRPr>
          </a:p>
        </p:txBody>
      </p:sp>
      <p:pic>
        <p:nvPicPr>
          <p:cNvPr id="66" name="Picture 65"/>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5862881" y="2939182"/>
            <a:ext cx="847238" cy="415695"/>
          </a:xfrm>
          <a:prstGeom prst="rect">
            <a:avLst/>
          </a:prstGeom>
        </p:spPr>
      </p:pic>
      <p:sp>
        <p:nvSpPr>
          <p:cNvPr id="69" name="Rectangle 2 2 1 2 1"/>
          <p:cNvSpPr/>
          <p:nvPr/>
        </p:nvSpPr>
        <p:spPr>
          <a:xfrm>
            <a:off x="3810000" y="2354407"/>
            <a:ext cx="4953000" cy="584775"/>
          </a:xfrm>
          <a:prstGeom prst="rect">
            <a:avLst/>
          </a:prstGeom>
        </p:spPr>
        <p:txBody>
          <a:bodyPr wrap="square">
            <a:spAutoFit/>
          </a:bodyPr>
          <a:lstStyle/>
          <a:p>
            <a:r>
              <a:rPr lang="en-US" altLang="zh-TW" sz="1600" dirty="0" smtClean="0">
                <a:solidFill>
                  <a:srgbClr val="FFFFFF"/>
                </a:solidFill>
                <a:latin typeface="Calibri" panose="020F0502020204030204" pitchFamily="34" charset="0"/>
                <a:cs typeface="Calibri" panose="020F0502020204030204" pitchFamily="34" charset="0"/>
              </a:rPr>
              <a:t>In Earth frame, the time it takes the light to go from the spaceship to the alien planet is</a:t>
            </a:r>
            <a:endParaRPr lang="zh-TW" altLang="en-US" sz="1600" dirty="0">
              <a:solidFill>
                <a:srgbClr val="FFFFFF"/>
              </a:solidFill>
              <a:latin typeface="Calibri" panose="020F0502020204030204" pitchFamily="34" charset="0"/>
              <a:cs typeface="Calibri" panose="020F0502020204030204" pitchFamily="34" charset="0"/>
            </a:endParaRPr>
          </a:p>
        </p:txBody>
      </p:sp>
      <p:sp>
        <p:nvSpPr>
          <p:cNvPr id="70" name="Rectangle 2 2 1 3"/>
          <p:cNvSpPr/>
          <p:nvPr/>
        </p:nvSpPr>
        <p:spPr>
          <a:xfrm>
            <a:off x="3810000" y="3391102"/>
            <a:ext cx="4724400" cy="584775"/>
          </a:xfrm>
          <a:prstGeom prst="rect">
            <a:avLst/>
          </a:prstGeom>
        </p:spPr>
        <p:txBody>
          <a:bodyPr wrap="square">
            <a:spAutoFit/>
          </a:bodyPr>
          <a:lstStyle/>
          <a:p>
            <a:r>
              <a:rPr lang="en-US" altLang="zh-TW" sz="1600" dirty="0" smtClean="0">
                <a:solidFill>
                  <a:srgbClr val="FFFFFF"/>
                </a:solidFill>
                <a:latin typeface="Calibri" panose="020F0502020204030204" pitchFamily="34" charset="0"/>
                <a:cs typeface="Calibri" panose="020F0502020204030204" pitchFamily="34" charset="0"/>
              </a:rPr>
              <a:t>In Earth frame</a:t>
            </a:r>
            <a:r>
              <a:rPr lang="en-US" altLang="zh-TW" sz="1600" dirty="0">
                <a:solidFill>
                  <a:srgbClr val="FFFFFF"/>
                </a:solidFill>
                <a:latin typeface="Calibri" panose="020F0502020204030204" pitchFamily="34" charset="0"/>
                <a:cs typeface="Calibri" panose="020F0502020204030204" pitchFamily="34" charset="0"/>
              </a:rPr>
              <a:t>, at this </a:t>
            </a:r>
            <a:r>
              <a:rPr lang="en-US" altLang="zh-TW" sz="1600" dirty="0" smtClean="0">
                <a:solidFill>
                  <a:srgbClr val="FFFFFF"/>
                </a:solidFill>
                <a:latin typeface="Calibri" panose="020F0502020204030204" pitchFamily="34" charset="0"/>
                <a:cs typeface="Calibri" panose="020F0502020204030204" pitchFamily="34" charset="0"/>
              </a:rPr>
              <a:t>moment the distance between the spaceship and the alien planet is</a:t>
            </a:r>
            <a:endParaRPr lang="zh-TW" altLang="en-US" sz="1600" dirty="0">
              <a:solidFill>
                <a:srgbClr val="FFFFFF"/>
              </a:solidFill>
              <a:latin typeface="Calibri" panose="020F0502020204030204" pitchFamily="34" charset="0"/>
              <a:cs typeface="Calibri" panose="020F0502020204030204" pitchFamily="34" charset="0"/>
            </a:endParaRPr>
          </a:p>
        </p:txBody>
      </p:sp>
      <p:pic>
        <p:nvPicPr>
          <p:cNvPr id="71" name="Picture 70"/>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5460595" y="3975877"/>
            <a:ext cx="1651809" cy="415695"/>
          </a:xfrm>
          <a:prstGeom prst="rect">
            <a:avLst/>
          </a:prstGeom>
        </p:spPr>
      </p:pic>
      <p:sp>
        <p:nvSpPr>
          <p:cNvPr id="72" name="Rectangle 2 2 1 2 2"/>
          <p:cNvSpPr/>
          <p:nvPr/>
        </p:nvSpPr>
        <p:spPr>
          <a:xfrm>
            <a:off x="3810000" y="4528009"/>
            <a:ext cx="5105400" cy="584775"/>
          </a:xfrm>
          <a:prstGeom prst="rect">
            <a:avLst/>
          </a:prstGeom>
        </p:spPr>
        <p:txBody>
          <a:bodyPr wrap="square">
            <a:spAutoFit/>
          </a:bodyPr>
          <a:lstStyle/>
          <a:p>
            <a:r>
              <a:rPr lang="en-US" altLang="zh-TW" sz="1600" dirty="0" smtClean="0">
                <a:solidFill>
                  <a:srgbClr val="FFFFFF"/>
                </a:solidFill>
                <a:latin typeface="Calibri" panose="020F0502020204030204" pitchFamily="34" charset="0"/>
                <a:cs typeface="Calibri" panose="020F0502020204030204" pitchFamily="34" charset="0"/>
              </a:rPr>
              <a:t>In Earth frame, the time it takes the light to go from the alien </a:t>
            </a:r>
            <a:r>
              <a:rPr lang="en-US" altLang="zh-TW" sz="1600" dirty="0">
                <a:solidFill>
                  <a:srgbClr val="FFFFFF"/>
                </a:solidFill>
                <a:latin typeface="Calibri" panose="020F0502020204030204" pitchFamily="34" charset="0"/>
                <a:cs typeface="Calibri" panose="020F0502020204030204" pitchFamily="34" charset="0"/>
              </a:rPr>
              <a:t>planet </a:t>
            </a:r>
            <a:r>
              <a:rPr lang="en-US" altLang="zh-TW" sz="1600" dirty="0" smtClean="0">
                <a:solidFill>
                  <a:srgbClr val="FFFFFF"/>
                </a:solidFill>
                <a:latin typeface="Calibri" panose="020F0502020204030204" pitchFamily="34" charset="0"/>
                <a:cs typeface="Calibri" panose="020F0502020204030204" pitchFamily="34" charset="0"/>
              </a:rPr>
              <a:t>to </a:t>
            </a:r>
            <a:r>
              <a:rPr lang="en-US" altLang="zh-TW" sz="1600" dirty="0">
                <a:solidFill>
                  <a:srgbClr val="FFFFFF"/>
                </a:solidFill>
                <a:latin typeface="Calibri" panose="020F0502020204030204" pitchFamily="34" charset="0"/>
                <a:cs typeface="Calibri" panose="020F0502020204030204" pitchFamily="34" charset="0"/>
              </a:rPr>
              <a:t>the spaceship </a:t>
            </a:r>
            <a:r>
              <a:rPr lang="en-US" altLang="zh-TW" sz="1600" dirty="0" smtClean="0">
                <a:solidFill>
                  <a:srgbClr val="FFFFFF"/>
                </a:solidFill>
                <a:latin typeface="Calibri" panose="020F0502020204030204" pitchFamily="34" charset="0"/>
                <a:cs typeface="Calibri" panose="020F0502020204030204" pitchFamily="34" charset="0"/>
              </a:rPr>
              <a:t>is</a:t>
            </a:r>
            <a:endParaRPr lang="zh-TW" altLang="en-US" sz="1600" dirty="0">
              <a:solidFill>
                <a:srgbClr val="FFFFFF"/>
              </a:solidFill>
              <a:latin typeface="Calibri" panose="020F0502020204030204" pitchFamily="34" charset="0"/>
              <a:cs typeface="Calibri" panose="020F0502020204030204" pitchFamily="34" charset="0"/>
            </a:endParaRPr>
          </a:p>
        </p:txBody>
      </p:sp>
      <p:pic>
        <p:nvPicPr>
          <p:cNvPr id="73" name="Picture 72"/>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5277737" y="5190600"/>
            <a:ext cx="2017524" cy="423010"/>
          </a:xfrm>
          <a:prstGeom prst="rect">
            <a:avLst/>
          </a:prstGeom>
        </p:spPr>
      </p:pic>
      <p:sp>
        <p:nvSpPr>
          <p:cNvPr id="74" name="Rectangle 2 2 1 2 3"/>
          <p:cNvSpPr/>
          <p:nvPr/>
        </p:nvSpPr>
        <p:spPr>
          <a:xfrm>
            <a:off x="4533900" y="5691426"/>
            <a:ext cx="4416172" cy="338554"/>
          </a:xfrm>
          <a:prstGeom prst="rect">
            <a:avLst/>
          </a:prstGeom>
        </p:spPr>
        <p:txBody>
          <a:bodyPr wrap="square">
            <a:spAutoFit/>
          </a:bodyPr>
          <a:lstStyle/>
          <a:p>
            <a:r>
              <a:rPr lang="en-US" altLang="zh-TW" sz="1600" dirty="0" smtClean="0">
                <a:solidFill>
                  <a:srgbClr val="FFFFFF"/>
                </a:solidFill>
                <a:latin typeface="Calibri" panose="020F0502020204030204" pitchFamily="34" charset="0"/>
                <a:cs typeface="Calibri" panose="020F0502020204030204" pitchFamily="34" charset="0"/>
              </a:rPr>
              <a:t>Therefore, </a:t>
            </a:r>
            <a:endParaRPr lang="zh-TW" altLang="en-US" sz="1600" dirty="0">
              <a:solidFill>
                <a:srgbClr val="FFFFFF"/>
              </a:solidFill>
              <a:latin typeface="Calibri" panose="020F0502020204030204" pitchFamily="34" charset="0"/>
              <a:cs typeface="Calibri" panose="020F0502020204030204" pitchFamily="34" charset="0"/>
            </a:endParaRPr>
          </a:p>
        </p:txBody>
      </p:sp>
      <p:pic>
        <p:nvPicPr>
          <p:cNvPr id="75" name="Picture 74"/>
          <p:cNvPicPr>
            <a:picLocks noChangeAspect="1"/>
          </p:cNvPicPr>
          <p:nvPr>
            <p:custDataLst>
              <p:tags r:id="rId8"/>
            </p:custDataLst>
          </p:nvPr>
        </p:nvPicPr>
        <p:blipFill>
          <a:blip r:embed="rId17" cstate="print">
            <a:extLst>
              <a:ext uri="{28A0092B-C50C-407E-A947-70E740481C1C}">
                <a14:useLocalDpi xmlns:a14="http://schemas.microsoft.com/office/drawing/2010/main" val="0"/>
              </a:ext>
            </a:extLst>
          </a:blip>
          <a:stretch>
            <a:fillRect/>
          </a:stretch>
        </p:blipFill>
        <p:spPr>
          <a:xfrm>
            <a:off x="5709933" y="5663032"/>
            <a:ext cx="1355581" cy="415696"/>
          </a:xfrm>
          <a:prstGeom prst="rect">
            <a:avLst/>
          </a:prstGeom>
        </p:spPr>
      </p:pic>
      <p:pic>
        <p:nvPicPr>
          <p:cNvPr id="76" name="Picture 75"/>
          <p:cNvPicPr>
            <a:picLocks noChangeAspect="1"/>
          </p:cNvPicPr>
          <p:nvPr>
            <p:custDataLst>
              <p:tags r:id="rId9"/>
            </p:custDataLst>
          </p:nvPr>
        </p:nvPicPr>
        <p:blipFill>
          <a:blip r:embed="rId18" cstate="print">
            <a:extLst>
              <a:ext uri="{28A0092B-C50C-407E-A947-70E740481C1C}">
                <a14:useLocalDpi xmlns:a14="http://schemas.microsoft.com/office/drawing/2010/main" val="0"/>
              </a:ext>
            </a:extLst>
          </a:blip>
          <a:stretch>
            <a:fillRect/>
          </a:stretch>
        </p:blipFill>
        <p:spPr>
          <a:xfrm>
            <a:off x="4838581" y="6199648"/>
            <a:ext cx="1208076" cy="415696"/>
          </a:xfrm>
          <a:prstGeom prst="rect">
            <a:avLst/>
          </a:prstGeom>
        </p:spPr>
      </p:pic>
      <p:pic>
        <p:nvPicPr>
          <p:cNvPr id="77" name="Picture 76"/>
          <p:cNvPicPr>
            <a:picLocks noChangeAspect="1"/>
          </p:cNvPicPr>
          <p:nvPr>
            <p:custDataLst>
              <p:tags r:id="rId10"/>
            </p:custDataLst>
          </p:nvPr>
        </p:nvPicPr>
        <p:blipFill>
          <a:blip r:embed="rId19" cstate="print">
            <a:extLst>
              <a:ext uri="{28A0092B-C50C-407E-A947-70E740481C1C}">
                <a14:useLocalDpi xmlns:a14="http://schemas.microsoft.com/office/drawing/2010/main" val="0"/>
              </a:ext>
            </a:extLst>
          </a:blip>
          <a:stretch>
            <a:fillRect/>
          </a:stretch>
        </p:blipFill>
        <p:spPr>
          <a:xfrm>
            <a:off x="6387724" y="6229596"/>
            <a:ext cx="1832228" cy="415696"/>
          </a:xfrm>
          <a:prstGeom prst="rect">
            <a:avLst/>
          </a:prstGeom>
        </p:spPr>
      </p:pic>
      <p:sp>
        <p:nvSpPr>
          <p:cNvPr id="48" name="TextBox 47"/>
          <p:cNvSpPr txBox="1"/>
          <p:nvPr/>
        </p:nvSpPr>
        <p:spPr>
          <a:xfrm>
            <a:off x="6776622" y="2988707"/>
            <a:ext cx="714363" cy="338554"/>
          </a:xfrm>
          <a:prstGeom prst="rect">
            <a:avLst/>
          </a:prstGeom>
          <a:noFill/>
        </p:spPr>
        <p:txBody>
          <a:bodyPr wrap="none" rtlCol="0">
            <a:spAutoFit/>
          </a:bodyPr>
          <a:lstStyle/>
          <a:p>
            <a:r>
              <a:rPr lang="en-US" altLang="zh-TW" sz="1600" i="1" dirty="0" smtClean="0">
                <a:solidFill>
                  <a:srgbClr val="FFFF00"/>
                </a:solidFill>
                <a:latin typeface="Calibri" panose="020F0502020204030204" pitchFamily="34" charset="0"/>
              </a:rPr>
              <a:t>(3 pts)</a:t>
            </a:r>
            <a:endParaRPr lang="zh-TW" altLang="en-US" sz="1600" i="1" dirty="0">
              <a:solidFill>
                <a:srgbClr val="FFFF00"/>
              </a:solidFill>
              <a:latin typeface="Calibri" panose="020F0502020204030204" pitchFamily="34" charset="0"/>
            </a:endParaRPr>
          </a:p>
        </p:txBody>
      </p:sp>
      <p:sp>
        <p:nvSpPr>
          <p:cNvPr id="55" name="TextBox 54"/>
          <p:cNvSpPr txBox="1"/>
          <p:nvPr/>
        </p:nvSpPr>
        <p:spPr>
          <a:xfrm>
            <a:off x="7162800" y="4004846"/>
            <a:ext cx="714363" cy="338554"/>
          </a:xfrm>
          <a:prstGeom prst="rect">
            <a:avLst/>
          </a:prstGeom>
          <a:noFill/>
        </p:spPr>
        <p:txBody>
          <a:bodyPr wrap="none" rtlCol="0">
            <a:spAutoFit/>
          </a:bodyPr>
          <a:lstStyle/>
          <a:p>
            <a:r>
              <a:rPr lang="en-US" altLang="zh-TW" sz="1600" i="1" dirty="0" smtClean="0">
                <a:solidFill>
                  <a:srgbClr val="FFFF00"/>
                </a:solidFill>
                <a:latin typeface="Calibri" panose="020F0502020204030204" pitchFamily="34" charset="0"/>
              </a:rPr>
              <a:t>(3 pts)</a:t>
            </a:r>
            <a:endParaRPr lang="zh-TW" altLang="en-US" sz="1600" i="1" dirty="0">
              <a:solidFill>
                <a:srgbClr val="FFFF00"/>
              </a:solidFill>
              <a:latin typeface="Calibri" panose="020F0502020204030204" pitchFamily="34" charset="0"/>
            </a:endParaRPr>
          </a:p>
        </p:txBody>
      </p:sp>
      <p:sp>
        <p:nvSpPr>
          <p:cNvPr id="56" name="TextBox 55"/>
          <p:cNvSpPr txBox="1"/>
          <p:nvPr/>
        </p:nvSpPr>
        <p:spPr>
          <a:xfrm>
            <a:off x="8277237" y="6214646"/>
            <a:ext cx="714363" cy="338554"/>
          </a:xfrm>
          <a:prstGeom prst="rect">
            <a:avLst/>
          </a:prstGeom>
          <a:noFill/>
        </p:spPr>
        <p:txBody>
          <a:bodyPr wrap="none" rtlCol="0">
            <a:spAutoFit/>
          </a:bodyPr>
          <a:lstStyle/>
          <a:p>
            <a:r>
              <a:rPr lang="en-US" altLang="zh-TW" sz="1600" i="1" dirty="0" smtClean="0">
                <a:solidFill>
                  <a:srgbClr val="FFFF00"/>
                </a:solidFill>
                <a:latin typeface="Calibri" panose="020F0502020204030204" pitchFamily="34" charset="0"/>
              </a:rPr>
              <a:t>(3 pts)</a:t>
            </a:r>
            <a:endParaRPr lang="zh-TW" altLang="en-US" sz="1600" i="1" dirty="0">
              <a:solidFill>
                <a:srgbClr val="FFFF00"/>
              </a:solidFill>
              <a:latin typeface="Calibri" panose="020F0502020204030204" pitchFamily="34" charset="0"/>
            </a:endParaRPr>
          </a:p>
        </p:txBody>
      </p:sp>
      <p:sp>
        <p:nvSpPr>
          <p:cNvPr id="57" name="TextBox 56"/>
          <p:cNvSpPr txBox="1"/>
          <p:nvPr/>
        </p:nvSpPr>
        <p:spPr>
          <a:xfrm>
            <a:off x="6018807" y="457200"/>
            <a:ext cx="3048000" cy="637739"/>
          </a:xfrm>
          <a:prstGeom prst="rect">
            <a:avLst/>
          </a:prstGeom>
          <a:noFill/>
        </p:spPr>
        <p:txBody>
          <a:bodyPr wrap="square" rtlCol="0">
            <a:spAutoFit/>
          </a:bodyPr>
          <a:lstStyle/>
          <a:p>
            <a:pPr marL="285750" indent="-285750">
              <a:lnSpc>
                <a:spcPct val="114000"/>
              </a:lnSpc>
              <a:buFont typeface="Wingdings" panose="05000000000000000000" pitchFamily="2" charset="2"/>
              <a:buChar char="ü"/>
            </a:pPr>
            <a:r>
              <a:rPr lang="en-US" sz="1600" dirty="0" smtClean="0">
                <a:solidFill>
                  <a:srgbClr val="FFFF00"/>
                </a:solidFill>
                <a:latin typeface="Calibri" panose="020F0502020204030204" pitchFamily="34" charset="0"/>
              </a:rPr>
              <a:t>Not really related to special relativity</a:t>
            </a:r>
            <a:endParaRPr lang="en-US" sz="1600" dirty="0">
              <a:solidFill>
                <a:srgbClr val="FFFF00"/>
              </a:solidFill>
              <a:latin typeface="Calibri" panose="020F0502020204030204" pitchFamily="34" charset="0"/>
            </a:endParaRPr>
          </a:p>
        </p:txBody>
      </p:sp>
      <p:sp>
        <p:nvSpPr>
          <p:cNvPr id="60" name="Rectangle 2"/>
          <p:cNvSpPr txBox="1">
            <a:spLocks noChangeArrowheads="1"/>
          </p:cNvSpPr>
          <p:nvPr/>
        </p:nvSpPr>
        <p:spPr bwMode="auto">
          <a:xfrm>
            <a:off x="1905000" y="381000"/>
            <a:ext cx="52578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000" b="1">
                <a:solidFill>
                  <a:srgbClr val="FFFFFF"/>
                </a:solidFill>
                <a:latin typeface="+mj-lt"/>
                <a:ea typeface="+mj-ea"/>
                <a:cs typeface="+mj-cs"/>
              </a:defRPr>
            </a:lvl1pPr>
            <a:lvl2pPr algn="ctr" rtl="0" fontAlgn="base">
              <a:spcBef>
                <a:spcPct val="0"/>
              </a:spcBef>
              <a:spcAft>
                <a:spcPct val="0"/>
              </a:spcAft>
              <a:defRPr sz="3000" b="1">
                <a:solidFill>
                  <a:srgbClr val="FFFFFF"/>
                </a:solidFill>
                <a:latin typeface="Arial" charset="0"/>
              </a:defRPr>
            </a:lvl2pPr>
            <a:lvl3pPr algn="ctr" rtl="0" fontAlgn="base">
              <a:spcBef>
                <a:spcPct val="0"/>
              </a:spcBef>
              <a:spcAft>
                <a:spcPct val="0"/>
              </a:spcAft>
              <a:defRPr sz="3000" b="1">
                <a:solidFill>
                  <a:srgbClr val="FFFFFF"/>
                </a:solidFill>
                <a:latin typeface="Arial" charset="0"/>
              </a:defRPr>
            </a:lvl3pPr>
            <a:lvl4pPr algn="ctr" rtl="0" fontAlgn="base">
              <a:spcBef>
                <a:spcPct val="0"/>
              </a:spcBef>
              <a:spcAft>
                <a:spcPct val="0"/>
              </a:spcAft>
              <a:defRPr sz="3000" b="1">
                <a:solidFill>
                  <a:srgbClr val="FFFFFF"/>
                </a:solidFill>
                <a:latin typeface="Arial" charset="0"/>
              </a:defRPr>
            </a:lvl4pPr>
            <a:lvl5pPr algn="ctr" rtl="0" fontAlgn="base">
              <a:spcBef>
                <a:spcPct val="0"/>
              </a:spcBef>
              <a:spcAft>
                <a:spcPct val="0"/>
              </a:spcAft>
              <a:defRPr sz="3000" b="1">
                <a:solidFill>
                  <a:srgbClr val="FFFFFF"/>
                </a:solidFill>
                <a:latin typeface="Arial" charset="0"/>
              </a:defRPr>
            </a:lvl5pPr>
            <a:lvl6pPr marL="457200" algn="ctr" rtl="0" fontAlgn="base">
              <a:spcBef>
                <a:spcPct val="0"/>
              </a:spcBef>
              <a:spcAft>
                <a:spcPct val="0"/>
              </a:spcAft>
              <a:defRPr sz="3000" b="1">
                <a:solidFill>
                  <a:srgbClr val="FFFFFF"/>
                </a:solidFill>
                <a:latin typeface="Arial" charset="0"/>
              </a:defRPr>
            </a:lvl6pPr>
            <a:lvl7pPr marL="914400" algn="ctr" rtl="0" fontAlgn="base">
              <a:spcBef>
                <a:spcPct val="0"/>
              </a:spcBef>
              <a:spcAft>
                <a:spcPct val="0"/>
              </a:spcAft>
              <a:defRPr sz="3000" b="1">
                <a:solidFill>
                  <a:srgbClr val="FFFFFF"/>
                </a:solidFill>
                <a:latin typeface="Arial" charset="0"/>
              </a:defRPr>
            </a:lvl7pPr>
            <a:lvl8pPr marL="1371600" algn="ctr" rtl="0" fontAlgn="base">
              <a:spcBef>
                <a:spcPct val="0"/>
              </a:spcBef>
              <a:spcAft>
                <a:spcPct val="0"/>
              </a:spcAft>
              <a:defRPr sz="3000" b="1">
                <a:solidFill>
                  <a:srgbClr val="FFFFFF"/>
                </a:solidFill>
                <a:latin typeface="Arial" charset="0"/>
              </a:defRPr>
            </a:lvl8pPr>
            <a:lvl9pPr marL="1828800" algn="ctr" rtl="0" fontAlgn="base">
              <a:spcBef>
                <a:spcPct val="0"/>
              </a:spcBef>
              <a:spcAft>
                <a:spcPct val="0"/>
              </a:spcAft>
              <a:defRPr sz="3000" b="1">
                <a:solidFill>
                  <a:srgbClr val="FFFFFF"/>
                </a:solidFill>
                <a:latin typeface="Arial" charset="0"/>
              </a:defRPr>
            </a:lvl9pPr>
          </a:lstStyle>
          <a:p>
            <a:r>
              <a:rPr lang="en-US" altLang="zh-TW" sz="2400" kern="0" smtClean="0">
                <a:latin typeface="Calibri" panose="020F0502020204030204" pitchFamily="34" charset="0"/>
                <a:ea typeface="squeaky chalk sound" pitchFamily="2" charset="-120"/>
              </a:rPr>
              <a:t>1</a:t>
            </a:r>
            <a:r>
              <a:rPr lang="en-US" altLang="zh-TW" sz="2400" kern="0" baseline="30000" smtClean="0">
                <a:latin typeface="Calibri" panose="020F0502020204030204" pitchFamily="34" charset="0"/>
                <a:ea typeface="squeaky chalk sound" pitchFamily="2" charset="-120"/>
              </a:rPr>
              <a:t>st</a:t>
            </a:r>
            <a:r>
              <a:rPr lang="en-US" altLang="zh-TW" sz="2400" kern="0" smtClean="0">
                <a:latin typeface="Calibri" panose="020F0502020204030204" pitchFamily="34" charset="0"/>
                <a:ea typeface="squeaky chalk sound" pitchFamily="2" charset="-120"/>
              </a:rPr>
              <a:t> Midterm Exam</a:t>
            </a:r>
            <a:endParaRPr lang="en-US" altLang="zh-TW" sz="2400" b="0" kern="0" dirty="0">
              <a:latin typeface="Calibri" panose="020F0502020204030204" pitchFamily="34" charset="0"/>
              <a:ea typeface="squeaky chalk sound" pitchFamily="2" charset="-120"/>
            </a:endParaRPr>
          </a:p>
        </p:txBody>
      </p:sp>
    </p:spTree>
    <p:extLst>
      <p:ext uri="{BB962C8B-B14F-4D97-AF65-F5344CB8AC3E}">
        <p14:creationId xmlns:p14="http://schemas.microsoft.com/office/powerpoint/2010/main" val="2129317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457200" y="2527012"/>
            <a:ext cx="8153400" cy="584775"/>
            <a:chOff x="762000" y="2480846"/>
            <a:chExt cx="8153400" cy="584775"/>
          </a:xfrm>
        </p:grpSpPr>
        <p:sp>
          <p:nvSpPr>
            <p:cNvPr id="28" name="Rectangle 2 2 1"/>
            <p:cNvSpPr/>
            <p:nvPr/>
          </p:nvSpPr>
          <p:spPr>
            <a:xfrm>
              <a:off x="762000" y="2480846"/>
              <a:ext cx="8153400" cy="584775"/>
            </a:xfrm>
            <a:prstGeom prst="rect">
              <a:avLst/>
            </a:prstGeom>
          </p:spPr>
          <p:txBody>
            <a:bodyPr wrap="square">
              <a:spAutoFit/>
            </a:bodyPr>
            <a:lstStyle/>
            <a:p>
              <a:r>
                <a:rPr lang="en-US" altLang="zh-TW" sz="1600" dirty="0" smtClean="0">
                  <a:solidFill>
                    <a:srgbClr val="FFFFFF"/>
                  </a:solidFill>
                  <a:latin typeface="Calibri" panose="020F0502020204030204" pitchFamily="34" charset="0"/>
                  <a:cs typeface="Calibri" panose="020F0502020204030204" pitchFamily="34" charset="0"/>
                </a:rPr>
                <a:t>(a) (15 pts) </a:t>
              </a:r>
              <a:r>
                <a:rPr lang="en-US" altLang="zh-TW" sz="1600" dirty="0" smtClean="0">
                  <a:latin typeface="Calibri" panose="020F0502020204030204" pitchFamily="34" charset="0"/>
                  <a:cs typeface="Calibri" panose="020F0502020204030204" pitchFamily="34" charset="0"/>
                </a:rPr>
                <a:t>Write </a:t>
              </a:r>
              <a:r>
                <a:rPr lang="en-US" altLang="zh-TW" sz="1600" dirty="0">
                  <a:latin typeface="Calibri" panose="020F0502020204030204" pitchFamily="34" charset="0"/>
                  <a:cs typeface="Calibri" panose="020F0502020204030204" pitchFamily="34" charset="0"/>
                </a:rPr>
                <a:t>down the kinetic energy and the potential energy of the system in the inertial frame in terms of </a:t>
              </a:r>
              <a:r>
                <a:rPr lang="en-US" altLang="zh-TW" sz="1600" dirty="0" smtClean="0">
                  <a:latin typeface="Calibri" panose="020F0502020204030204" pitchFamily="34" charset="0"/>
                  <a:cs typeface="Calibri" panose="020F0502020204030204" pitchFamily="34" charset="0"/>
                </a:rPr>
                <a:t>                                          and    .</a:t>
              </a:r>
              <a:endParaRPr lang="zh-TW" altLang="en-US" sz="1600" dirty="0">
                <a:solidFill>
                  <a:srgbClr val="FFFFFF"/>
                </a:solidFill>
                <a:latin typeface="Calibri" panose="020F0502020204030204" pitchFamily="34" charset="0"/>
                <a:cs typeface="Calibri" panose="020F0502020204030204" pitchFamily="34" charset="0"/>
              </a:endParaRPr>
            </a:p>
          </p:txBody>
        </p:sp>
        <p:pic>
          <p:nvPicPr>
            <p:cNvPr id="5" name="Picture 4"/>
            <p:cNvPicPr>
              <a:picLocks noChangeAspect="1"/>
            </p:cNvPicPr>
            <p:nvPr>
              <p:custDataLst>
                <p:tags r:id="rId13"/>
              </p:custDataLst>
            </p:nvPr>
          </p:nvPicPr>
          <p:blipFill>
            <a:blip r:embed="rId16" cstate="print">
              <a:extLst>
                <a:ext uri="{28A0092B-C50C-407E-A947-70E740481C1C}">
                  <a14:useLocalDpi xmlns:a14="http://schemas.microsoft.com/office/drawing/2010/main" val="0"/>
                </a:ext>
              </a:extLst>
            </a:blip>
            <a:stretch>
              <a:fillRect/>
            </a:stretch>
          </p:blipFill>
          <p:spPr>
            <a:xfrm>
              <a:off x="2405095" y="2819400"/>
              <a:ext cx="1785905" cy="184076"/>
            </a:xfrm>
            <a:prstGeom prst="rect">
              <a:avLst/>
            </a:prstGeom>
          </p:spPr>
        </p:pic>
        <p:pic>
          <p:nvPicPr>
            <p:cNvPr id="6" name="Picture 5"/>
            <p:cNvPicPr>
              <a:picLocks noChangeAspect="1"/>
            </p:cNvPicPr>
            <p:nvPr>
              <p:custDataLst>
                <p:tags r:id="rId14"/>
              </p:custDataLst>
            </p:nvPr>
          </p:nvPicPr>
          <p:blipFill>
            <a:blip r:embed="rId17" cstate="print">
              <a:extLst>
                <a:ext uri="{28A0092B-C50C-407E-A947-70E740481C1C}">
                  <a14:useLocalDpi xmlns:a14="http://schemas.microsoft.com/office/drawing/2010/main" val="0"/>
                </a:ext>
              </a:extLst>
            </a:blip>
            <a:stretch>
              <a:fillRect/>
            </a:stretch>
          </p:blipFill>
          <p:spPr>
            <a:xfrm>
              <a:off x="4639066" y="2788821"/>
              <a:ext cx="85333" cy="191390"/>
            </a:xfrm>
            <a:prstGeom prst="rect">
              <a:avLst/>
            </a:prstGeom>
          </p:spPr>
        </p:pic>
      </p:grpSp>
      <p:pic>
        <p:nvPicPr>
          <p:cNvPr id="10" name="Picture 9"/>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29491" y="3124199"/>
            <a:ext cx="2205604" cy="1752601"/>
          </a:xfrm>
          <a:prstGeom prst="rect">
            <a:avLst/>
          </a:prstGeom>
          <a:solidFill>
            <a:schemeClr val="accent1"/>
          </a:solidFill>
        </p:spPr>
      </p:pic>
      <p:pic>
        <p:nvPicPr>
          <p:cNvPr id="11" name="Picture 10"/>
          <p:cNvPicPr>
            <a:picLocks noChangeAspect="1"/>
          </p:cNvPicPr>
          <p:nvPr>
            <p:custDataLst>
              <p:tags r:id="rId1"/>
            </p:custDataLst>
          </p:nvPr>
        </p:nvPicPr>
        <p:blipFill>
          <a:blip r:embed="rId19" cstate="print">
            <a:extLst>
              <a:ext uri="{28A0092B-C50C-407E-A947-70E740481C1C}">
                <a14:useLocalDpi xmlns:a14="http://schemas.microsoft.com/office/drawing/2010/main" val="0"/>
              </a:ext>
            </a:extLst>
          </a:blip>
          <a:stretch>
            <a:fillRect/>
          </a:stretch>
        </p:blipFill>
        <p:spPr>
          <a:xfrm>
            <a:off x="3200400" y="3249198"/>
            <a:ext cx="891124" cy="201143"/>
          </a:xfrm>
          <a:prstGeom prst="rect">
            <a:avLst/>
          </a:prstGeom>
        </p:spPr>
      </p:pic>
      <p:pic>
        <p:nvPicPr>
          <p:cNvPr id="12" name="Picture 11"/>
          <p:cNvPicPr>
            <a:picLocks noChangeAspect="1"/>
          </p:cNvPicPr>
          <p:nvPr>
            <p:custDataLst>
              <p:tags r:id="rId2"/>
            </p:custDataLst>
          </p:nvPr>
        </p:nvPicPr>
        <p:blipFill>
          <a:blip r:embed="rId20" cstate="print">
            <a:extLst>
              <a:ext uri="{28A0092B-C50C-407E-A947-70E740481C1C}">
                <a14:useLocalDpi xmlns:a14="http://schemas.microsoft.com/office/drawing/2010/main" val="0"/>
              </a:ext>
            </a:extLst>
          </a:blip>
          <a:stretch>
            <a:fillRect/>
          </a:stretch>
        </p:blipFill>
        <p:spPr>
          <a:xfrm>
            <a:off x="3185160" y="3587752"/>
            <a:ext cx="2218667" cy="201143"/>
          </a:xfrm>
          <a:prstGeom prst="rect">
            <a:avLst/>
          </a:prstGeom>
        </p:spPr>
      </p:pic>
      <p:pic>
        <p:nvPicPr>
          <p:cNvPr id="13" name="Picture 12"/>
          <p:cNvPicPr>
            <a:picLocks noChangeAspect="1"/>
          </p:cNvPicPr>
          <p:nvPr>
            <p:custDataLst>
              <p:tags r:id="rId3"/>
            </p:custDataLst>
          </p:nvPr>
        </p:nvPicPr>
        <p:blipFill>
          <a:blip r:embed="rId21" cstate="print">
            <a:extLst>
              <a:ext uri="{28A0092B-C50C-407E-A947-70E740481C1C}">
                <a14:useLocalDpi xmlns:a14="http://schemas.microsoft.com/office/drawing/2010/main" val="0"/>
              </a:ext>
            </a:extLst>
          </a:blip>
          <a:stretch>
            <a:fillRect/>
          </a:stretch>
        </p:blipFill>
        <p:spPr>
          <a:xfrm>
            <a:off x="5953892" y="3240885"/>
            <a:ext cx="898438" cy="201143"/>
          </a:xfrm>
          <a:prstGeom prst="rect">
            <a:avLst/>
          </a:prstGeom>
        </p:spPr>
      </p:pic>
      <p:pic>
        <p:nvPicPr>
          <p:cNvPr id="14" name="Picture 13"/>
          <p:cNvPicPr>
            <a:picLocks noChangeAspect="1"/>
          </p:cNvPicPr>
          <p:nvPr>
            <p:custDataLst>
              <p:tags r:id="rId4"/>
            </p:custDataLst>
          </p:nvPr>
        </p:nvPicPr>
        <p:blipFill>
          <a:blip r:embed="rId22" cstate="print">
            <a:extLst>
              <a:ext uri="{28A0092B-C50C-407E-A947-70E740481C1C}">
                <a14:useLocalDpi xmlns:a14="http://schemas.microsoft.com/office/drawing/2010/main" val="0"/>
              </a:ext>
            </a:extLst>
          </a:blip>
          <a:stretch>
            <a:fillRect/>
          </a:stretch>
        </p:blipFill>
        <p:spPr>
          <a:xfrm>
            <a:off x="5953892" y="3571127"/>
            <a:ext cx="2268649" cy="238933"/>
          </a:xfrm>
          <a:prstGeom prst="rect">
            <a:avLst/>
          </a:prstGeom>
        </p:spPr>
      </p:pic>
      <p:pic>
        <p:nvPicPr>
          <p:cNvPr id="15" name="Picture 14"/>
          <p:cNvPicPr>
            <a:picLocks noChangeAspect="1"/>
          </p:cNvPicPr>
          <p:nvPr>
            <p:custDataLst>
              <p:tags r:id="rId5"/>
            </p:custDataLst>
          </p:nvPr>
        </p:nvPicPr>
        <p:blipFill>
          <a:blip r:embed="rId23" cstate="print">
            <a:extLst>
              <a:ext uri="{28A0092B-C50C-407E-A947-70E740481C1C}">
                <a14:useLocalDpi xmlns:a14="http://schemas.microsoft.com/office/drawing/2010/main" val="0"/>
              </a:ext>
            </a:extLst>
          </a:blip>
          <a:stretch>
            <a:fillRect/>
          </a:stretch>
        </p:blipFill>
        <p:spPr>
          <a:xfrm>
            <a:off x="2895600" y="4038600"/>
            <a:ext cx="1906591" cy="412038"/>
          </a:xfrm>
          <a:prstGeom prst="rect">
            <a:avLst/>
          </a:prstGeom>
        </p:spPr>
      </p:pic>
      <p:pic>
        <p:nvPicPr>
          <p:cNvPr id="16" name="Picture 15"/>
          <p:cNvPicPr>
            <a:picLocks noChangeAspect="1"/>
          </p:cNvPicPr>
          <p:nvPr>
            <p:custDataLst>
              <p:tags r:id="rId6"/>
            </p:custDataLst>
          </p:nvPr>
        </p:nvPicPr>
        <p:blipFill>
          <a:blip r:embed="rId24" cstate="print">
            <a:extLst>
              <a:ext uri="{28A0092B-C50C-407E-A947-70E740481C1C}">
                <a14:useLocalDpi xmlns:a14="http://schemas.microsoft.com/office/drawing/2010/main" val="0"/>
              </a:ext>
            </a:extLst>
          </a:blip>
          <a:stretch>
            <a:fillRect/>
          </a:stretch>
        </p:blipFill>
        <p:spPr>
          <a:xfrm>
            <a:off x="3139440" y="4533901"/>
            <a:ext cx="4065524" cy="412038"/>
          </a:xfrm>
          <a:prstGeom prst="rect">
            <a:avLst/>
          </a:prstGeom>
        </p:spPr>
      </p:pic>
      <p:pic>
        <p:nvPicPr>
          <p:cNvPr id="17" name="Picture 16"/>
          <p:cNvPicPr>
            <a:picLocks noChangeAspect="1"/>
          </p:cNvPicPr>
          <p:nvPr>
            <p:custDataLst>
              <p:tags r:id="rId7"/>
            </p:custDataLst>
          </p:nvPr>
        </p:nvPicPr>
        <p:blipFill>
          <a:blip r:embed="rId25" cstate="print">
            <a:extLst>
              <a:ext uri="{28A0092B-C50C-407E-A947-70E740481C1C}">
                <a14:useLocalDpi xmlns:a14="http://schemas.microsoft.com/office/drawing/2010/main" val="0"/>
              </a:ext>
            </a:extLst>
          </a:blip>
          <a:stretch>
            <a:fillRect/>
          </a:stretch>
        </p:blipFill>
        <p:spPr>
          <a:xfrm>
            <a:off x="3124200" y="5188662"/>
            <a:ext cx="3860724" cy="412038"/>
          </a:xfrm>
          <a:prstGeom prst="rect">
            <a:avLst/>
          </a:prstGeom>
        </p:spPr>
      </p:pic>
      <p:pic>
        <p:nvPicPr>
          <p:cNvPr id="18" name="Picture 17"/>
          <p:cNvPicPr>
            <a:picLocks noChangeAspect="1"/>
          </p:cNvPicPr>
          <p:nvPr>
            <p:custDataLst>
              <p:tags r:id="rId8"/>
            </p:custDataLst>
          </p:nvPr>
        </p:nvPicPr>
        <p:blipFill>
          <a:blip r:embed="rId26" cstate="print">
            <a:extLst>
              <a:ext uri="{28A0092B-C50C-407E-A947-70E740481C1C}">
                <a14:useLocalDpi xmlns:a14="http://schemas.microsoft.com/office/drawing/2010/main" val="0"/>
              </a:ext>
            </a:extLst>
          </a:blip>
          <a:stretch>
            <a:fillRect/>
          </a:stretch>
        </p:blipFill>
        <p:spPr>
          <a:xfrm>
            <a:off x="2819400" y="6254825"/>
            <a:ext cx="1461638" cy="184076"/>
          </a:xfrm>
          <a:prstGeom prst="rect">
            <a:avLst/>
          </a:prstGeom>
        </p:spPr>
      </p:pic>
      <p:sp>
        <p:nvSpPr>
          <p:cNvPr id="19" name="TextBox 18"/>
          <p:cNvSpPr txBox="1"/>
          <p:nvPr/>
        </p:nvSpPr>
        <p:spPr>
          <a:xfrm>
            <a:off x="7030043" y="5219701"/>
            <a:ext cx="714363" cy="338554"/>
          </a:xfrm>
          <a:prstGeom prst="rect">
            <a:avLst/>
          </a:prstGeom>
          <a:noFill/>
        </p:spPr>
        <p:txBody>
          <a:bodyPr wrap="none" rtlCol="0">
            <a:spAutoFit/>
          </a:bodyPr>
          <a:lstStyle/>
          <a:p>
            <a:r>
              <a:rPr lang="en-US" altLang="zh-TW" sz="1600" i="1" dirty="0" smtClean="0">
                <a:solidFill>
                  <a:srgbClr val="FFFF00"/>
                </a:solidFill>
                <a:latin typeface="Calibri" panose="020F0502020204030204" pitchFamily="34" charset="0"/>
              </a:rPr>
              <a:t>(7 pts)</a:t>
            </a:r>
            <a:endParaRPr lang="zh-TW" altLang="en-US" sz="1600" i="1" dirty="0">
              <a:solidFill>
                <a:srgbClr val="FFFF00"/>
              </a:solidFill>
              <a:latin typeface="Calibri" panose="020F0502020204030204" pitchFamily="34" charset="0"/>
            </a:endParaRPr>
          </a:p>
        </p:txBody>
      </p:sp>
      <p:sp>
        <p:nvSpPr>
          <p:cNvPr id="20" name="TextBox 19"/>
          <p:cNvSpPr txBox="1"/>
          <p:nvPr/>
        </p:nvSpPr>
        <p:spPr>
          <a:xfrm>
            <a:off x="4343400" y="6176547"/>
            <a:ext cx="714363" cy="338554"/>
          </a:xfrm>
          <a:prstGeom prst="rect">
            <a:avLst/>
          </a:prstGeom>
          <a:noFill/>
        </p:spPr>
        <p:txBody>
          <a:bodyPr wrap="none" rtlCol="0">
            <a:spAutoFit/>
          </a:bodyPr>
          <a:lstStyle/>
          <a:p>
            <a:r>
              <a:rPr lang="en-US" altLang="zh-TW" sz="1600" i="1" dirty="0" smtClean="0">
                <a:solidFill>
                  <a:srgbClr val="FFFF00"/>
                </a:solidFill>
                <a:latin typeface="Calibri" panose="020F0502020204030204" pitchFamily="34" charset="0"/>
              </a:rPr>
              <a:t>(5 pts)</a:t>
            </a:r>
            <a:endParaRPr lang="zh-TW" altLang="en-US" sz="1600" i="1" dirty="0">
              <a:solidFill>
                <a:srgbClr val="FFFF00"/>
              </a:solidFill>
              <a:latin typeface="Calibri" panose="020F0502020204030204" pitchFamily="34" charset="0"/>
            </a:endParaRPr>
          </a:p>
        </p:txBody>
      </p:sp>
      <p:sp>
        <p:nvSpPr>
          <p:cNvPr id="21" name="TextBox 20"/>
          <p:cNvSpPr txBox="1"/>
          <p:nvPr/>
        </p:nvSpPr>
        <p:spPr>
          <a:xfrm>
            <a:off x="3200400" y="5643147"/>
            <a:ext cx="714363" cy="338554"/>
          </a:xfrm>
          <a:prstGeom prst="rect">
            <a:avLst/>
          </a:prstGeom>
          <a:noFill/>
        </p:spPr>
        <p:txBody>
          <a:bodyPr wrap="none" rtlCol="0">
            <a:spAutoFit/>
          </a:bodyPr>
          <a:lstStyle/>
          <a:p>
            <a:r>
              <a:rPr lang="en-US" altLang="zh-TW" sz="1600" i="1" dirty="0" smtClean="0">
                <a:solidFill>
                  <a:srgbClr val="FFFF00"/>
                </a:solidFill>
                <a:latin typeface="Calibri" panose="020F0502020204030204" pitchFamily="34" charset="0"/>
              </a:rPr>
              <a:t>(3 pts)</a:t>
            </a:r>
            <a:endParaRPr lang="zh-TW" altLang="en-US" sz="1600" i="1" dirty="0">
              <a:solidFill>
                <a:srgbClr val="FFFF00"/>
              </a:solidFill>
              <a:latin typeface="Calibri" panose="020F0502020204030204" pitchFamily="34" charset="0"/>
            </a:endParaRPr>
          </a:p>
        </p:txBody>
      </p:sp>
      <p:sp>
        <p:nvSpPr>
          <p:cNvPr id="22" name="Rectangle 3"/>
          <p:cNvSpPr>
            <a:spLocks noChangeArrowheads="1"/>
          </p:cNvSpPr>
          <p:nvPr/>
        </p:nvSpPr>
        <p:spPr bwMode="auto">
          <a:xfrm>
            <a:off x="228601" y="1299396"/>
            <a:ext cx="8686800" cy="1215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hangingPunct="0">
              <a:lnSpc>
                <a:spcPct val="114000"/>
              </a:lnSpc>
            </a:pPr>
            <a:r>
              <a:rPr lang="en-US" altLang="zh-TW" sz="1600" b="1" u="sng" dirty="0" smtClean="0">
                <a:latin typeface="Calibri" panose="020F0502020204030204" pitchFamily="34" charset="0"/>
                <a:ea typeface="新細明體" panose="02020500000000000000" pitchFamily="18" charset="-120"/>
                <a:cs typeface="Calibri" panose="020F0502020204030204" pitchFamily="34" charset="0"/>
              </a:rPr>
              <a:t>Q3.</a:t>
            </a:r>
            <a:r>
              <a:rPr kumimoji="0" lang="en-US" altLang="zh-TW" sz="1600" b="0" i="0" u="none" strike="noStrike" cap="none" normalizeH="0" baseline="0" dirty="0" smtClean="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 (45 pts) </a:t>
            </a:r>
            <a:r>
              <a:rPr lang="en-US" altLang="zh-TW" sz="1600" dirty="0" smtClean="0">
                <a:latin typeface="Calibri" panose="020F0502020204030204" pitchFamily="34" charset="0"/>
                <a:cs typeface="Calibri" panose="020F0502020204030204" pitchFamily="34" charset="0"/>
              </a:rPr>
              <a:t>A </a:t>
            </a:r>
            <a:r>
              <a:rPr lang="en-US" altLang="zh-TW" sz="1600" dirty="0">
                <a:latin typeface="Calibri" panose="020F0502020204030204" pitchFamily="34" charset="0"/>
                <a:cs typeface="Calibri" panose="020F0502020204030204" pitchFamily="34" charset="0"/>
              </a:rPr>
              <a:t>simple pendulum of mass </a:t>
            </a:r>
            <a:r>
              <a:rPr lang="en-US" altLang="zh-TW" sz="1600" dirty="0" smtClean="0">
                <a:latin typeface="Calibri" panose="020F0502020204030204" pitchFamily="34" charset="0"/>
                <a:cs typeface="Calibri" panose="020F0502020204030204" pitchFamily="34" charset="0"/>
              </a:rPr>
              <a:t>m</a:t>
            </a:r>
            <a:r>
              <a:rPr lang="en-US" altLang="zh-TW" sz="1600" baseline="-25000" dirty="0" smtClean="0">
                <a:latin typeface="Calibri" panose="020F0502020204030204" pitchFamily="34" charset="0"/>
                <a:cs typeface="Calibri" panose="020F0502020204030204" pitchFamily="34" charset="0"/>
              </a:rPr>
              <a:t>2</a:t>
            </a:r>
            <a:r>
              <a:rPr lang="en-US" altLang="zh-TW" sz="1600" dirty="0" smtClean="0">
                <a:latin typeface="Calibri" panose="020F0502020204030204" pitchFamily="34" charset="0"/>
                <a:cs typeface="Calibri" panose="020F0502020204030204" pitchFamily="34" charset="0"/>
              </a:rPr>
              <a:t>, </a:t>
            </a:r>
            <a:r>
              <a:rPr lang="en-US" altLang="zh-TW" sz="1600" dirty="0">
                <a:latin typeface="Calibri" panose="020F0502020204030204" pitchFamily="34" charset="0"/>
                <a:cs typeface="Calibri" panose="020F0502020204030204" pitchFamily="34" charset="0"/>
              </a:rPr>
              <a:t>with a mass </a:t>
            </a:r>
            <a:r>
              <a:rPr lang="en-US" altLang="zh-TW" sz="1600" dirty="0" smtClean="0">
                <a:latin typeface="Calibri" panose="020F0502020204030204" pitchFamily="34" charset="0"/>
                <a:cs typeface="Calibri" panose="020F0502020204030204" pitchFamily="34" charset="0"/>
              </a:rPr>
              <a:t>m</a:t>
            </a:r>
            <a:r>
              <a:rPr lang="en-US" altLang="zh-TW" sz="1600" baseline="-25000" dirty="0" smtClean="0">
                <a:latin typeface="Calibri" panose="020F0502020204030204" pitchFamily="34" charset="0"/>
                <a:cs typeface="Calibri" panose="020F0502020204030204" pitchFamily="34" charset="0"/>
              </a:rPr>
              <a:t>1</a:t>
            </a:r>
            <a:r>
              <a:rPr lang="en-US" altLang="zh-TW" sz="1600" dirty="0" smtClean="0">
                <a:latin typeface="Calibri" panose="020F0502020204030204" pitchFamily="34" charset="0"/>
                <a:cs typeface="Calibri" panose="020F0502020204030204" pitchFamily="34" charset="0"/>
              </a:rPr>
              <a:t> </a:t>
            </a:r>
            <a:r>
              <a:rPr lang="en-US" altLang="zh-TW" sz="1600" dirty="0">
                <a:latin typeface="Calibri" panose="020F0502020204030204" pitchFamily="34" charset="0"/>
                <a:cs typeface="Calibri" panose="020F0502020204030204" pitchFamily="34" charset="0"/>
              </a:rPr>
              <a:t>at the point of support which can only move horizontally on a frictionless track lying in the plane in which </a:t>
            </a:r>
            <a:r>
              <a:rPr lang="en-US" altLang="zh-TW" sz="1600" dirty="0" smtClean="0">
                <a:latin typeface="Calibri" panose="020F0502020204030204" pitchFamily="34" charset="0"/>
                <a:cs typeface="Calibri" panose="020F0502020204030204" pitchFamily="34" charset="0"/>
              </a:rPr>
              <a:t>m</a:t>
            </a:r>
            <a:r>
              <a:rPr lang="en-US" altLang="zh-TW" sz="1600" baseline="-25000" dirty="0" smtClean="0">
                <a:latin typeface="Calibri" panose="020F0502020204030204" pitchFamily="34" charset="0"/>
                <a:cs typeface="Calibri" panose="020F0502020204030204" pitchFamily="34" charset="0"/>
              </a:rPr>
              <a:t>2</a:t>
            </a:r>
            <a:r>
              <a:rPr lang="en-US" altLang="zh-TW" sz="1600" dirty="0" smtClean="0">
                <a:latin typeface="Calibri" panose="020F0502020204030204" pitchFamily="34" charset="0"/>
                <a:cs typeface="Calibri" panose="020F0502020204030204" pitchFamily="34" charset="0"/>
              </a:rPr>
              <a:t> </a:t>
            </a:r>
            <a:r>
              <a:rPr lang="en-US" altLang="zh-TW" sz="1600" dirty="0">
                <a:latin typeface="Calibri" panose="020F0502020204030204" pitchFamily="34" charset="0"/>
                <a:cs typeface="Calibri" panose="020F0502020204030204" pitchFamily="34" charset="0"/>
              </a:rPr>
              <a:t>moves as shown in the figure below. The system is placed in a uniform gravitational </a:t>
            </a:r>
            <a:r>
              <a:rPr lang="en-US" altLang="zh-TW" sz="1600" dirty="0" smtClean="0">
                <a:latin typeface="Calibri" panose="020F0502020204030204" pitchFamily="34" charset="0"/>
                <a:cs typeface="Calibri" panose="020F0502020204030204" pitchFamily="34" charset="0"/>
              </a:rPr>
              <a:t>field                   . The </a:t>
            </a:r>
            <a:r>
              <a:rPr lang="en-US" altLang="zh-TW" sz="1600" dirty="0">
                <a:latin typeface="Calibri" panose="020F0502020204030204" pitchFamily="34" charset="0"/>
                <a:cs typeface="Calibri" panose="020F0502020204030204" pitchFamily="34" charset="0"/>
              </a:rPr>
              <a:t>length of the rod is </a:t>
            </a:r>
            <a:r>
              <a:rPr lang="en-US" altLang="zh-TW" sz="1600" dirty="0" smtClean="0">
                <a:latin typeface="Calibri" panose="020F0502020204030204" pitchFamily="34" charset="0"/>
                <a:cs typeface="Calibri" panose="020F0502020204030204" pitchFamily="34" charset="0"/>
              </a:rPr>
              <a:t>      and </a:t>
            </a:r>
            <a:r>
              <a:rPr lang="en-US" altLang="zh-TW" sz="1600" dirty="0">
                <a:latin typeface="Calibri" panose="020F0502020204030204" pitchFamily="34" charset="0"/>
                <a:cs typeface="Calibri" panose="020F0502020204030204" pitchFamily="34" charset="0"/>
              </a:rPr>
              <a:t>its mass is negligible</a:t>
            </a:r>
            <a:r>
              <a:rPr lang="en-US" altLang="zh-TW" sz="1600" dirty="0" smtClean="0">
                <a:latin typeface="Calibri" panose="020F0502020204030204" pitchFamily="34" charset="0"/>
                <a:cs typeface="Calibri" panose="020F0502020204030204" pitchFamily="34" charset="0"/>
              </a:rPr>
              <a:t>.</a:t>
            </a:r>
            <a:endParaRPr lang="en-US" altLang="zh-TW" sz="1600" dirty="0">
              <a:latin typeface="Calibri" panose="020F0502020204030204" pitchFamily="34" charset="0"/>
              <a:cs typeface="Calibri" panose="020F0502020204030204" pitchFamily="34" charset="0"/>
            </a:endParaRPr>
          </a:p>
        </p:txBody>
      </p:sp>
      <p:pic>
        <p:nvPicPr>
          <p:cNvPr id="23" name="Picture 22"/>
          <p:cNvPicPr>
            <a:picLocks noChangeAspect="1"/>
          </p:cNvPicPr>
          <p:nvPr>
            <p:custDataLst>
              <p:tags r:id="rId9"/>
            </p:custDataLst>
          </p:nvPr>
        </p:nvPicPr>
        <p:blipFill>
          <a:blip r:embed="rId27" cstate="print">
            <a:extLst>
              <a:ext uri="{28A0092B-C50C-407E-A947-70E740481C1C}">
                <a14:useLocalDpi xmlns:a14="http://schemas.microsoft.com/office/drawing/2010/main" val="0"/>
              </a:ext>
            </a:extLst>
          </a:blip>
          <a:stretch>
            <a:fillRect/>
          </a:stretch>
        </p:blipFill>
        <p:spPr>
          <a:xfrm>
            <a:off x="5212171" y="1960850"/>
            <a:ext cx="731429" cy="186514"/>
          </a:xfrm>
          <a:prstGeom prst="rect">
            <a:avLst/>
          </a:prstGeom>
        </p:spPr>
      </p:pic>
      <p:pic>
        <p:nvPicPr>
          <p:cNvPr id="24" name="Picture 23"/>
          <p:cNvPicPr>
            <a:picLocks noChangeAspect="1"/>
          </p:cNvPicPr>
          <p:nvPr>
            <p:custDataLst>
              <p:tags r:id="rId10"/>
            </p:custDataLst>
          </p:nvPr>
        </p:nvPicPr>
        <p:blipFill>
          <a:blip r:embed="rId28" cstate="print">
            <a:extLst>
              <a:ext uri="{28A0092B-C50C-407E-A947-70E740481C1C}">
                <a14:useLocalDpi xmlns:a14="http://schemas.microsoft.com/office/drawing/2010/main" val="0"/>
              </a:ext>
            </a:extLst>
          </a:blip>
          <a:stretch>
            <a:fillRect/>
          </a:stretch>
        </p:blipFill>
        <p:spPr>
          <a:xfrm>
            <a:off x="8149143" y="1981573"/>
            <a:ext cx="80457" cy="145067"/>
          </a:xfrm>
          <a:prstGeom prst="rect">
            <a:avLst/>
          </a:prstGeom>
        </p:spPr>
      </p:pic>
      <p:sp>
        <p:nvSpPr>
          <p:cNvPr id="25" name="TextBox 24"/>
          <p:cNvSpPr txBox="1"/>
          <p:nvPr/>
        </p:nvSpPr>
        <p:spPr>
          <a:xfrm>
            <a:off x="5618163" y="420318"/>
            <a:ext cx="3580407" cy="653769"/>
          </a:xfrm>
          <a:prstGeom prst="rect">
            <a:avLst/>
          </a:prstGeom>
          <a:noFill/>
        </p:spPr>
        <p:txBody>
          <a:bodyPr wrap="square" rtlCol="0">
            <a:spAutoFit/>
          </a:bodyPr>
          <a:lstStyle/>
          <a:p>
            <a:pPr marL="285750" indent="-285750">
              <a:lnSpc>
                <a:spcPct val="114000"/>
              </a:lnSpc>
              <a:buFont typeface="Wingdings" panose="05000000000000000000" pitchFamily="2" charset="2"/>
              <a:buChar char="ü"/>
            </a:pPr>
            <a:r>
              <a:rPr lang="en-US" sz="1600" dirty="0" smtClean="0">
                <a:solidFill>
                  <a:srgbClr val="FFFF00"/>
                </a:solidFill>
                <a:latin typeface="Calibri" panose="020F0502020204030204" pitchFamily="34" charset="0"/>
              </a:rPr>
              <a:t>How to take differential &amp; derivative</a:t>
            </a:r>
          </a:p>
          <a:p>
            <a:pPr marL="285750" indent="-285750">
              <a:lnSpc>
                <a:spcPct val="114000"/>
              </a:lnSpc>
              <a:buFont typeface="Wingdings" panose="05000000000000000000" pitchFamily="2" charset="2"/>
              <a:buChar char="ü"/>
            </a:pPr>
            <a:r>
              <a:rPr lang="en-US" sz="1600" dirty="0" smtClean="0">
                <a:solidFill>
                  <a:srgbClr val="FFFF00"/>
                </a:solidFill>
                <a:latin typeface="Calibri" panose="020F0502020204030204" pitchFamily="34" charset="0"/>
              </a:rPr>
              <a:t>Kinetic energy and potential energy</a:t>
            </a:r>
            <a:endParaRPr lang="en-US" sz="1600" dirty="0">
              <a:solidFill>
                <a:srgbClr val="FFFF00"/>
              </a:solidFill>
              <a:latin typeface="Calibri" panose="020F0502020204030204" pitchFamily="34" charset="0"/>
            </a:endParaRPr>
          </a:p>
        </p:txBody>
      </p:sp>
      <p:sp>
        <p:nvSpPr>
          <p:cNvPr id="26" name="Rectangle 2"/>
          <p:cNvSpPr txBox="1">
            <a:spLocks noChangeArrowheads="1"/>
          </p:cNvSpPr>
          <p:nvPr/>
        </p:nvSpPr>
        <p:spPr bwMode="auto">
          <a:xfrm>
            <a:off x="1905000" y="381000"/>
            <a:ext cx="52578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000" b="1">
                <a:solidFill>
                  <a:srgbClr val="FFFFFF"/>
                </a:solidFill>
                <a:latin typeface="+mj-lt"/>
                <a:ea typeface="+mj-ea"/>
                <a:cs typeface="+mj-cs"/>
              </a:defRPr>
            </a:lvl1pPr>
            <a:lvl2pPr algn="ctr" rtl="0" fontAlgn="base">
              <a:spcBef>
                <a:spcPct val="0"/>
              </a:spcBef>
              <a:spcAft>
                <a:spcPct val="0"/>
              </a:spcAft>
              <a:defRPr sz="3000" b="1">
                <a:solidFill>
                  <a:srgbClr val="FFFFFF"/>
                </a:solidFill>
                <a:latin typeface="Arial" charset="0"/>
              </a:defRPr>
            </a:lvl2pPr>
            <a:lvl3pPr algn="ctr" rtl="0" fontAlgn="base">
              <a:spcBef>
                <a:spcPct val="0"/>
              </a:spcBef>
              <a:spcAft>
                <a:spcPct val="0"/>
              </a:spcAft>
              <a:defRPr sz="3000" b="1">
                <a:solidFill>
                  <a:srgbClr val="FFFFFF"/>
                </a:solidFill>
                <a:latin typeface="Arial" charset="0"/>
              </a:defRPr>
            </a:lvl3pPr>
            <a:lvl4pPr algn="ctr" rtl="0" fontAlgn="base">
              <a:spcBef>
                <a:spcPct val="0"/>
              </a:spcBef>
              <a:spcAft>
                <a:spcPct val="0"/>
              </a:spcAft>
              <a:defRPr sz="3000" b="1">
                <a:solidFill>
                  <a:srgbClr val="FFFFFF"/>
                </a:solidFill>
                <a:latin typeface="Arial" charset="0"/>
              </a:defRPr>
            </a:lvl4pPr>
            <a:lvl5pPr algn="ctr" rtl="0" fontAlgn="base">
              <a:spcBef>
                <a:spcPct val="0"/>
              </a:spcBef>
              <a:spcAft>
                <a:spcPct val="0"/>
              </a:spcAft>
              <a:defRPr sz="3000" b="1">
                <a:solidFill>
                  <a:srgbClr val="FFFFFF"/>
                </a:solidFill>
                <a:latin typeface="Arial" charset="0"/>
              </a:defRPr>
            </a:lvl5pPr>
            <a:lvl6pPr marL="457200" algn="ctr" rtl="0" fontAlgn="base">
              <a:spcBef>
                <a:spcPct val="0"/>
              </a:spcBef>
              <a:spcAft>
                <a:spcPct val="0"/>
              </a:spcAft>
              <a:defRPr sz="3000" b="1">
                <a:solidFill>
                  <a:srgbClr val="FFFFFF"/>
                </a:solidFill>
                <a:latin typeface="Arial" charset="0"/>
              </a:defRPr>
            </a:lvl6pPr>
            <a:lvl7pPr marL="914400" algn="ctr" rtl="0" fontAlgn="base">
              <a:spcBef>
                <a:spcPct val="0"/>
              </a:spcBef>
              <a:spcAft>
                <a:spcPct val="0"/>
              </a:spcAft>
              <a:defRPr sz="3000" b="1">
                <a:solidFill>
                  <a:srgbClr val="FFFFFF"/>
                </a:solidFill>
                <a:latin typeface="Arial" charset="0"/>
              </a:defRPr>
            </a:lvl7pPr>
            <a:lvl8pPr marL="1371600" algn="ctr" rtl="0" fontAlgn="base">
              <a:spcBef>
                <a:spcPct val="0"/>
              </a:spcBef>
              <a:spcAft>
                <a:spcPct val="0"/>
              </a:spcAft>
              <a:defRPr sz="3000" b="1">
                <a:solidFill>
                  <a:srgbClr val="FFFFFF"/>
                </a:solidFill>
                <a:latin typeface="Arial" charset="0"/>
              </a:defRPr>
            </a:lvl8pPr>
            <a:lvl9pPr marL="1828800" algn="ctr" rtl="0" fontAlgn="base">
              <a:spcBef>
                <a:spcPct val="0"/>
              </a:spcBef>
              <a:spcAft>
                <a:spcPct val="0"/>
              </a:spcAft>
              <a:defRPr sz="3000" b="1">
                <a:solidFill>
                  <a:srgbClr val="FFFFFF"/>
                </a:solidFill>
                <a:latin typeface="Arial" charset="0"/>
              </a:defRPr>
            </a:lvl9pPr>
          </a:lstStyle>
          <a:p>
            <a:r>
              <a:rPr lang="en-US" altLang="zh-TW" sz="2400" kern="0" smtClean="0">
                <a:latin typeface="Calibri" panose="020F0502020204030204" pitchFamily="34" charset="0"/>
                <a:ea typeface="squeaky chalk sound" pitchFamily="2" charset="-120"/>
              </a:rPr>
              <a:t>1</a:t>
            </a:r>
            <a:r>
              <a:rPr lang="en-US" altLang="zh-TW" sz="2400" kern="0" baseline="30000" smtClean="0">
                <a:latin typeface="Calibri" panose="020F0502020204030204" pitchFamily="34" charset="0"/>
                <a:ea typeface="squeaky chalk sound" pitchFamily="2" charset="-120"/>
              </a:rPr>
              <a:t>st</a:t>
            </a:r>
            <a:r>
              <a:rPr lang="en-US" altLang="zh-TW" sz="2400" kern="0" smtClean="0">
                <a:latin typeface="Calibri" panose="020F0502020204030204" pitchFamily="34" charset="0"/>
                <a:ea typeface="squeaky chalk sound" pitchFamily="2" charset="-120"/>
              </a:rPr>
              <a:t> Midterm Exam</a:t>
            </a:r>
            <a:endParaRPr lang="en-US" altLang="zh-TW" sz="2400" b="0" kern="0" dirty="0">
              <a:latin typeface="Calibri" panose="020F0502020204030204" pitchFamily="34" charset="0"/>
              <a:ea typeface="squeaky chalk sound" pitchFamily="2" charset="-120"/>
            </a:endParaRPr>
          </a:p>
        </p:txBody>
      </p:sp>
      <p:pic>
        <p:nvPicPr>
          <p:cNvPr id="2" name="Picture 1"/>
          <p:cNvPicPr>
            <a:picLocks noChangeAspect="1"/>
          </p:cNvPicPr>
          <p:nvPr>
            <p:custDataLst>
              <p:tags r:id="rId11"/>
            </p:custDataLst>
          </p:nvPr>
        </p:nvPicPr>
        <p:blipFill>
          <a:blip r:embed="rId29" cstate="print">
            <a:extLst>
              <a:ext uri="{28A0092B-C50C-407E-A947-70E740481C1C}">
                <a14:useLocalDpi xmlns:a14="http://schemas.microsoft.com/office/drawing/2010/main" val="0"/>
              </a:ext>
            </a:extLst>
          </a:blip>
          <a:stretch>
            <a:fillRect/>
          </a:stretch>
        </p:blipFill>
        <p:spPr>
          <a:xfrm>
            <a:off x="433931" y="457200"/>
            <a:ext cx="1098362" cy="201143"/>
          </a:xfrm>
          <a:prstGeom prst="rect">
            <a:avLst/>
          </a:prstGeom>
        </p:spPr>
      </p:pic>
      <p:pic>
        <p:nvPicPr>
          <p:cNvPr id="3" name="Picture 2"/>
          <p:cNvPicPr>
            <a:picLocks noChangeAspect="1"/>
          </p:cNvPicPr>
          <p:nvPr>
            <p:custDataLst>
              <p:tags r:id="rId12"/>
            </p:custDataLst>
          </p:nvPr>
        </p:nvPicPr>
        <p:blipFill>
          <a:blip r:embed="rId30" cstate="print">
            <a:extLst>
              <a:ext uri="{28A0092B-C50C-407E-A947-70E740481C1C}">
                <a14:useLocalDpi xmlns:a14="http://schemas.microsoft.com/office/drawing/2010/main" val="0"/>
              </a:ext>
            </a:extLst>
          </a:blip>
          <a:stretch>
            <a:fillRect/>
          </a:stretch>
        </p:blipFill>
        <p:spPr>
          <a:xfrm>
            <a:off x="438595" y="840056"/>
            <a:ext cx="2680687" cy="201143"/>
          </a:xfrm>
          <a:prstGeom prst="rect">
            <a:avLst/>
          </a:prstGeom>
        </p:spPr>
      </p:pic>
    </p:spTree>
    <p:extLst>
      <p:ext uri="{BB962C8B-B14F-4D97-AF65-F5344CB8AC3E}">
        <p14:creationId xmlns:p14="http://schemas.microsoft.com/office/powerpoint/2010/main" val="320066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2 1"/>
          <p:cNvSpPr/>
          <p:nvPr/>
        </p:nvSpPr>
        <p:spPr>
          <a:xfrm>
            <a:off x="457199" y="2527012"/>
            <a:ext cx="8458201" cy="584775"/>
          </a:xfrm>
          <a:prstGeom prst="rect">
            <a:avLst/>
          </a:prstGeom>
        </p:spPr>
        <p:txBody>
          <a:bodyPr wrap="square">
            <a:spAutoFit/>
          </a:bodyPr>
          <a:lstStyle/>
          <a:p>
            <a:r>
              <a:rPr lang="en-US" altLang="zh-TW" sz="1600" dirty="0" smtClean="0">
                <a:solidFill>
                  <a:srgbClr val="FFFFFF"/>
                </a:solidFill>
                <a:latin typeface="Calibri" panose="020F0502020204030204" pitchFamily="34" charset="0"/>
                <a:cs typeface="Calibri" panose="020F0502020204030204" pitchFamily="34" charset="0"/>
              </a:rPr>
              <a:t>(b) (10pts) </a:t>
            </a:r>
            <a:r>
              <a:rPr lang="en-US" altLang="zh-TW" sz="1600" dirty="0" smtClean="0">
                <a:latin typeface="Calibri" panose="020F0502020204030204" pitchFamily="34" charset="0"/>
                <a:cs typeface="Calibri" panose="020F0502020204030204" pitchFamily="34" charset="0"/>
              </a:rPr>
              <a:t>Write </a:t>
            </a:r>
            <a:r>
              <a:rPr lang="en-US" altLang="zh-TW" sz="1600" dirty="0">
                <a:latin typeface="Calibri" panose="020F0502020204030204" pitchFamily="34" charset="0"/>
                <a:cs typeface="Calibri" panose="020F0502020204030204" pitchFamily="34" charset="0"/>
              </a:rPr>
              <a:t>down all conserved quantities related to momentum and energy, and explain why these quantities are conserved.</a:t>
            </a:r>
            <a:endParaRPr lang="zh-TW" altLang="en-US" sz="1600" dirty="0">
              <a:solidFill>
                <a:srgbClr val="FFFFFF"/>
              </a:solidFill>
              <a:latin typeface="Calibri" panose="020F0502020204030204" pitchFamily="34" charset="0"/>
              <a:cs typeface="Calibri" panose="020F0502020204030204" pitchFamily="34" charset="0"/>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9491" y="3124199"/>
            <a:ext cx="2205604" cy="1752601"/>
          </a:xfrm>
          <a:prstGeom prst="rect">
            <a:avLst/>
          </a:prstGeom>
          <a:solidFill>
            <a:schemeClr val="accent1"/>
          </a:solidFill>
        </p:spPr>
      </p:pic>
      <p:sp>
        <p:nvSpPr>
          <p:cNvPr id="19" name="Rectangle 2 2 1"/>
          <p:cNvSpPr/>
          <p:nvPr/>
        </p:nvSpPr>
        <p:spPr>
          <a:xfrm>
            <a:off x="2743200" y="3225225"/>
            <a:ext cx="5943600" cy="584775"/>
          </a:xfrm>
          <a:prstGeom prst="rect">
            <a:avLst/>
          </a:prstGeom>
        </p:spPr>
        <p:txBody>
          <a:bodyPr wrap="square">
            <a:spAutoFit/>
          </a:bodyPr>
          <a:lstStyle/>
          <a:p>
            <a:r>
              <a:rPr lang="en-US" altLang="zh-TW" sz="1600" dirty="0" smtClean="0">
                <a:solidFill>
                  <a:srgbClr val="FFFFFF"/>
                </a:solidFill>
                <a:latin typeface="Calibri" panose="020F0502020204030204" pitchFamily="34" charset="0"/>
                <a:cs typeface="Calibri" panose="020F0502020204030204" pitchFamily="34" charset="0"/>
              </a:rPr>
              <a:t>The x-component of the total momentum is conserved, since there is </a:t>
            </a:r>
          </a:p>
          <a:p>
            <a:r>
              <a:rPr lang="en-US" altLang="zh-TW" sz="1600" dirty="0" smtClean="0">
                <a:solidFill>
                  <a:srgbClr val="FFFFFF"/>
                </a:solidFill>
                <a:latin typeface="Calibri" panose="020F0502020204030204" pitchFamily="34" charset="0"/>
                <a:cs typeface="Calibri" panose="020F0502020204030204" pitchFamily="34" charset="0"/>
              </a:rPr>
              <a:t>no external force acting in the x-direction.</a:t>
            </a:r>
            <a:endParaRPr lang="zh-TW" altLang="en-US" sz="1600" dirty="0">
              <a:solidFill>
                <a:srgbClr val="FFFFFF"/>
              </a:solidFill>
              <a:latin typeface="Calibri" panose="020F0502020204030204" pitchFamily="34" charset="0"/>
              <a:cs typeface="Calibri" panose="020F0502020204030204" pitchFamily="34" charset="0"/>
            </a:endParaRPr>
          </a:p>
        </p:txBody>
      </p:sp>
      <p:sp>
        <p:nvSpPr>
          <p:cNvPr id="20" name="Rectangle 2 2 1"/>
          <p:cNvSpPr/>
          <p:nvPr/>
        </p:nvSpPr>
        <p:spPr>
          <a:xfrm>
            <a:off x="2743200" y="3911025"/>
            <a:ext cx="6096000" cy="584775"/>
          </a:xfrm>
          <a:prstGeom prst="rect">
            <a:avLst/>
          </a:prstGeom>
        </p:spPr>
        <p:txBody>
          <a:bodyPr wrap="square">
            <a:spAutoFit/>
          </a:bodyPr>
          <a:lstStyle/>
          <a:p>
            <a:r>
              <a:rPr lang="en-US" altLang="zh-TW" sz="1600" dirty="0" smtClean="0">
                <a:solidFill>
                  <a:srgbClr val="FFFFFF"/>
                </a:solidFill>
                <a:latin typeface="Calibri" panose="020F0502020204030204" pitchFamily="34" charset="0"/>
                <a:cs typeface="Calibri" panose="020F0502020204030204" pitchFamily="34" charset="0"/>
              </a:rPr>
              <a:t>The total energy is conserved, since gravitational force is a conservative force.</a:t>
            </a:r>
          </a:p>
        </p:txBody>
      </p:sp>
      <p:sp>
        <p:nvSpPr>
          <p:cNvPr id="11" name="TextBox 10"/>
          <p:cNvSpPr txBox="1"/>
          <p:nvPr/>
        </p:nvSpPr>
        <p:spPr>
          <a:xfrm>
            <a:off x="6477000" y="3471446"/>
            <a:ext cx="921150" cy="338554"/>
          </a:xfrm>
          <a:prstGeom prst="rect">
            <a:avLst/>
          </a:prstGeom>
          <a:noFill/>
        </p:spPr>
        <p:txBody>
          <a:bodyPr wrap="none" rtlCol="0">
            <a:spAutoFit/>
          </a:bodyPr>
          <a:lstStyle/>
          <a:p>
            <a:r>
              <a:rPr lang="en-US" altLang="zh-TW" sz="1600" i="1" dirty="0" smtClean="0">
                <a:solidFill>
                  <a:srgbClr val="FFFF00"/>
                </a:solidFill>
                <a:latin typeface="Calibri" panose="020F0502020204030204" pitchFamily="34" charset="0"/>
              </a:rPr>
              <a:t>(3+2 pts)</a:t>
            </a:r>
            <a:endParaRPr lang="zh-TW" altLang="en-US" sz="1600" i="1" dirty="0">
              <a:solidFill>
                <a:srgbClr val="FFFF00"/>
              </a:solidFill>
              <a:latin typeface="Calibri" panose="020F0502020204030204" pitchFamily="34" charset="0"/>
            </a:endParaRPr>
          </a:p>
        </p:txBody>
      </p:sp>
      <p:sp>
        <p:nvSpPr>
          <p:cNvPr id="12" name="TextBox 11"/>
          <p:cNvSpPr txBox="1"/>
          <p:nvPr/>
        </p:nvSpPr>
        <p:spPr>
          <a:xfrm>
            <a:off x="6477000" y="4258271"/>
            <a:ext cx="921150" cy="338554"/>
          </a:xfrm>
          <a:prstGeom prst="rect">
            <a:avLst/>
          </a:prstGeom>
          <a:noFill/>
        </p:spPr>
        <p:txBody>
          <a:bodyPr wrap="none" rtlCol="0">
            <a:spAutoFit/>
          </a:bodyPr>
          <a:lstStyle/>
          <a:p>
            <a:r>
              <a:rPr lang="en-US" altLang="zh-TW" sz="1600" i="1" dirty="0" smtClean="0">
                <a:solidFill>
                  <a:srgbClr val="FFFF00"/>
                </a:solidFill>
                <a:latin typeface="Calibri" panose="020F0502020204030204" pitchFamily="34" charset="0"/>
              </a:rPr>
              <a:t>(3+2 pts)</a:t>
            </a:r>
            <a:endParaRPr lang="zh-TW" altLang="en-US" sz="1600" i="1" dirty="0">
              <a:solidFill>
                <a:srgbClr val="FFFF00"/>
              </a:solidFill>
              <a:latin typeface="Calibri" panose="020F0502020204030204" pitchFamily="34" charset="0"/>
            </a:endParaRPr>
          </a:p>
        </p:txBody>
      </p:sp>
      <p:sp>
        <p:nvSpPr>
          <p:cNvPr id="13" name="Rectangle 3"/>
          <p:cNvSpPr>
            <a:spLocks noChangeArrowheads="1"/>
          </p:cNvSpPr>
          <p:nvPr/>
        </p:nvSpPr>
        <p:spPr bwMode="auto">
          <a:xfrm>
            <a:off x="228601" y="1299396"/>
            <a:ext cx="8686800" cy="1215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hangingPunct="0">
              <a:lnSpc>
                <a:spcPct val="114000"/>
              </a:lnSpc>
            </a:pPr>
            <a:r>
              <a:rPr lang="en-US" altLang="zh-TW" sz="1600" b="1" u="sng" dirty="0" smtClean="0">
                <a:latin typeface="Calibri" panose="020F0502020204030204" pitchFamily="34" charset="0"/>
                <a:ea typeface="新細明體" panose="02020500000000000000" pitchFamily="18" charset="-120"/>
                <a:cs typeface="Calibri" panose="020F0502020204030204" pitchFamily="34" charset="0"/>
              </a:rPr>
              <a:t>Q3.</a:t>
            </a:r>
            <a:r>
              <a:rPr kumimoji="0" lang="en-US" altLang="zh-TW" sz="1600" b="0" i="0" u="none" strike="noStrike" cap="none" normalizeH="0" baseline="0" dirty="0" smtClean="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 (45 pts) </a:t>
            </a:r>
            <a:r>
              <a:rPr lang="en-US" altLang="zh-TW" sz="1600" dirty="0" smtClean="0">
                <a:latin typeface="Calibri" panose="020F0502020204030204" pitchFamily="34" charset="0"/>
                <a:cs typeface="Calibri" panose="020F0502020204030204" pitchFamily="34" charset="0"/>
              </a:rPr>
              <a:t>A </a:t>
            </a:r>
            <a:r>
              <a:rPr lang="en-US" altLang="zh-TW" sz="1600" dirty="0">
                <a:latin typeface="Calibri" panose="020F0502020204030204" pitchFamily="34" charset="0"/>
                <a:cs typeface="Calibri" panose="020F0502020204030204" pitchFamily="34" charset="0"/>
              </a:rPr>
              <a:t>simple pendulum of mass </a:t>
            </a:r>
            <a:r>
              <a:rPr lang="en-US" altLang="zh-TW" sz="1600" dirty="0" smtClean="0">
                <a:latin typeface="Calibri" panose="020F0502020204030204" pitchFamily="34" charset="0"/>
                <a:cs typeface="Calibri" panose="020F0502020204030204" pitchFamily="34" charset="0"/>
              </a:rPr>
              <a:t>m</a:t>
            </a:r>
            <a:r>
              <a:rPr lang="en-US" altLang="zh-TW" sz="1600" baseline="-25000" dirty="0" smtClean="0">
                <a:latin typeface="Calibri" panose="020F0502020204030204" pitchFamily="34" charset="0"/>
                <a:cs typeface="Calibri" panose="020F0502020204030204" pitchFamily="34" charset="0"/>
              </a:rPr>
              <a:t>2</a:t>
            </a:r>
            <a:r>
              <a:rPr lang="en-US" altLang="zh-TW" sz="1600" dirty="0" smtClean="0">
                <a:latin typeface="Calibri" panose="020F0502020204030204" pitchFamily="34" charset="0"/>
                <a:cs typeface="Calibri" panose="020F0502020204030204" pitchFamily="34" charset="0"/>
              </a:rPr>
              <a:t>, </a:t>
            </a:r>
            <a:r>
              <a:rPr lang="en-US" altLang="zh-TW" sz="1600" dirty="0">
                <a:latin typeface="Calibri" panose="020F0502020204030204" pitchFamily="34" charset="0"/>
                <a:cs typeface="Calibri" panose="020F0502020204030204" pitchFamily="34" charset="0"/>
              </a:rPr>
              <a:t>with a mass </a:t>
            </a:r>
            <a:r>
              <a:rPr lang="en-US" altLang="zh-TW" sz="1600" dirty="0" smtClean="0">
                <a:latin typeface="Calibri" panose="020F0502020204030204" pitchFamily="34" charset="0"/>
                <a:cs typeface="Calibri" panose="020F0502020204030204" pitchFamily="34" charset="0"/>
              </a:rPr>
              <a:t>m</a:t>
            </a:r>
            <a:r>
              <a:rPr lang="en-US" altLang="zh-TW" sz="1600" baseline="-25000" dirty="0" smtClean="0">
                <a:latin typeface="Calibri" panose="020F0502020204030204" pitchFamily="34" charset="0"/>
                <a:cs typeface="Calibri" panose="020F0502020204030204" pitchFamily="34" charset="0"/>
              </a:rPr>
              <a:t>1</a:t>
            </a:r>
            <a:r>
              <a:rPr lang="en-US" altLang="zh-TW" sz="1600" dirty="0" smtClean="0">
                <a:latin typeface="Calibri" panose="020F0502020204030204" pitchFamily="34" charset="0"/>
                <a:cs typeface="Calibri" panose="020F0502020204030204" pitchFamily="34" charset="0"/>
              </a:rPr>
              <a:t> </a:t>
            </a:r>
            <a:r>
              <a:rPr lang="en-US" altLang="zh-TW" sz="1600" dirty="0">
                <a:latin typeface="Calibri" panose="020F0502020204030204" pitchFamily="34" charset="0"/>
                <a:cs typeface="Calibri" panose="020F0502020204030204" pitchFamily="34" charset="0"/>
              </a:rPr>
              <a:t>at the point of support which can only move horizontally on a frictionless track lying in the plane in which </a:t>
            </a:r>
            <a:r>
              <a:rPr lang="en-US" altLang="zh-TW" sz="1600" dirty="0" smtClean="0">
                <a:latin typeface="Calibri" panose="020F0502020204030204" pitchFamily="34" charset="0"/>
                <a:cs typeface="Calibri" panose="020F0502020204030204" pitchFamily="34" charset="0"/>
              </a:rPr>
              <a:t>m</a:t>
            </a:r>
            <a:r>
              <a:rPr lang="en-US" altLang="zh-TW" sz="1600" baseline="-25000" dirty="0" smtClean="0">
                <a:latin typeface="Calibri" panose="020F0502020204030204" pitchFamily="34" charset="0"/>
                <a:cs typeface="Calibri" panose="020F0502020204030204" pitchFamily="34" charset="0"/>
              </a:rPr>
              <a:t>2</a:t>
            </a:r>
            <a:r>
              <a:rPr lang="en-US" altLang="zh-TW" sz="1600" dirty="0" smtClean="0">
                <a:latin typeface="Calibri" panose="020F0502020204030204" pitchFamily="34" charset="0"/>
                <a:cs typeface="Calibri" panose="020F0502020204030204" pitchFamily="34" charset="0"/>
              </a:rPr>
              <a:t> </a:t>
            </a:r>
            <a:r>
              <a:rPr lang="en-US" altLang="zh-TW" sz="1600" dirty="0">
                <a:latin typeface="Calibri" panose="020F0502020204030204" pitchFamily="34" charset="0"/>
                <a:cs typeface="Calibri" panose="020F0502020204030204" pitchFamily="34" charset="0"/>
              </a:rPr>
              <a:t>moves as shown in the figure below. The system is placed in a uniform gravitational </a:t>
            </a:r>
            <a:r>
              <a:rPr lang="en-US" altLang="zh-TW" sz="1600" dirty="0" smtClean="0">
                <a:latin typeface="Calibri" panose="020F0502020204030204" pitchFamily="34" charset="0"/>
                <a:cs typeface="Calibri" panose="020F0502020204030204" pitchFamily="34" charset="0"/>
              </a:rPr>
              <a:t>field                   . The </a:t>
            </a:r>
            <a:r>
              <a:rPr lang="en-US" altLang="zh-TW" sz="1600" dirty="0">
                <a:latin typeface="Calibri" panose="020F0502020204030204" pitchFamily="34" charset="0"/>
                <a:cs typeface="Calibri" panose="020F0502020204030204" pitchFamily="34" charset="0"/>
              </a:rPr>
              <a:t>length of the rod is </a:t>
            </a:r>
            <a:r>
              <a:rPr lang="en-US" altLang="zh-TW" sz="1600" dirty="0" smtClean="0">
                <a:latin typeface="Calibri" panose="020F0502020204030204" pitchFamily="34" charset="0"/>
                <a:cs typeface="Calibri" panose="020F0502020204030204" pitchFamily="34" charset="0"/>
              </a:rPr>
              <a:t>      and </a:t>
            </a:r>
            <a:r>
              <a:rPr lang="en-US" altLang="zh-TW" sz="1600" dirty="0">
                <a:latin typeface="Calibri" panose="020F0502020204030204" pitchFamily="34" charset="0"/>
                <a:cs typeface="Calibri" panose="020F0502020204030204" pitchFamily="34" charset="0"/>
              </a:rPr>
              <a:t>its mass is negligible</a:t>
            </a:r>
            <a:r>
              <a:rPr lang="en-US" altLang="zh-TW" sz="1600" dirty="0" smtClean="0">
                <a:latin typeface="Calibri" panose="020F0502020204030204" pitchFamily="34" charset="0"/>
                <a:cs typeface="Calibri" panose="020F0502020204030204" pitchFamily="34" charset="0"/>
              </a:rPr>
              <a:t>.</a:t>
            </a:r>
            <a:endParaRPr lang="en-US" altLang="zh-TW" sz="1600" dirty="0">
              <a:latin typeface="Calibri" panose="020F0502020204030204" pitchFamily="34" charset="0"/>
              <a:cs typeface="Calibri" panose="020F0502020204030204" pitchFamily="34" charset="0"/>
            </a:endParaRPr>
          </a:p>
        </p:txBody>
      </p:sp>
      <p:pic>
        <p:nvPicPr>
          <p:cNvPr id="14" name="Picture 13"/>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5212171" y="1960850"/>
            <a:ext cx="731429" cy="186514"/>
          </a:xfrm>
          <a:prstGeom prst="rect">
            <a:avLst/>
          </a:prstGeom>
        </p:spPr>
      </p:pic>
      <p:pic>
        <p:nvPicPr>
          <p:cNvPr id="15" name="Picture 14"/>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8149143" y="1981573"/>
            <a:ext cx="80457" cy="145067"/>
          </a:xfrm>
          <a:prstGeom prst="rect">
            <a:avLst/>
          </a:prstGeom>
        </p:spPr>
      </p:pic>
      <p:sp>
        <p:nvSpPr>
          <p:cNvPr id="16" name="TextBox 15"/>
          <p:cNvSpPr txBox="1"/>
          <p:nvPr/>
        </p:nvSpPr>
        <p:spPr>
          <a:xfrm>
            <a:off x="6369946" y="566197"/>
            <a:ext cx="2056407" cy="373051"/>
          </a:xfrm>
          <a:prstGeom prst="rect">
            <a:avLst/>
          </a:prstGeom>
          <a:noFill/>
        </p:spPr>
        <p:txBody>
          <a:bodyPr wrap="square" rtlCol="0">
            <a:spAutoFit/>
          </a:bodyPr>
          <a:lstStyle/>
          <a:p>
            <a:pPr marL="285750" indent="-285750">
              <a:lnSpc>
                <a:spcPct val="114000"/>
              </a:lnSpc>
              <a:buFont typeface="Wingdings" panose="05000000000000000000" pitchFamily="2" charset="2"/>
              <a:buChar char="ü"/>
            </a:pPr>
            <a:r>
              <a:rPr lang="en-US" sz="1600" dirty="0" smtClean="0">
                <a:solidFill>
                  <a:srgbClr val="FFFF00"/>
                </a:solidFill>
                <a:latin typeface="Calibri" panose="020F0502020204030204" pitchFamily="34" charset="0"/>
              </a:rPr>
              <a:t>Conservation laws</a:t>
            </a:r>
            <a:endParaRPr lang="en-US" sz="1600" dirty="0">
              <a:solidFill>
                <a:srgbClr val="FFFF00"/>
              </a:solidFill>
              <a:latin typeface="Calibri" panose="020F0502020204030204" pitchFamily="34" charset="0"/>
            </a:endParaRPr>
          </a:p>
        </p:txBody>
      </p:sp>
      <p:sp>
        <p:nvSpPr>
          <p:cNvPr id="17" name="Rectangle 2"/>
          <p:cNvSpPr txBox="1">
            <a:spLocks noChangeArrowheads="1"/>
          </p:cNvSpPr>
          <p:nvPr/>
        </p:nvSpPr>
        <p:spPr bwMode="auto">
          <a:xfrm>
            <a:off x="1905000" y="381000"/>
            <a:ext cx="52578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000" b="1">
                <a:solidFill>
                  <a:srgbClr val="FFFFFF"/>
                </a:solidFill>
                <a:latin typeface="+mj-lt"/>
                <a:ea typeface="+mj-ea"/>
                <a:cs typeface="+mj-cs"/>
              </a:defRPr>
            </a:lvl1pPr>
            <a:lvl2pPr algn="ctr" rtl="0" fontAlgn="base">
              <a:spcBef>
                <a:spcPct val="0"/>
              </a:spcBef>
              <a:spcAft>
                <a:spcPct val="0"/>
              </a:spcAft>
              <a:defRPr sz="3000" b="1">
                <a:solidFill>
                  <a:srgbClr val="FFFFFF"/>
                </a:solidFill>
                <a:latin typeface="Arial" charset="0"/>
              </a:defRPr>
            </a:lvl2pPr>
            <a:lvl3pPr algn="ctr" rtl="0" fontAlgn="base">
              <a:spcBef>
                <a:spcPct val="0"/>
              </a:spcBef>
              <a:spcAft>
                <a:spcPct val="0"/>
              </a:spcAft>
              <a:defRPr sz="3000" b="1">
                <a:solidFill>
                  <a:srgbClr val="FFFFFF"/>
                </a:solidFill>
                <a:latin typeface="Arial" charset="0"/>
              </a:defRPr>
            </a:lvl3pPr>
            <a:lvl4pPr algn="ctr" rtl="0" fontAlgn="base">
              <a:spcBef>
                <a:spcPct val="0"/>
              </a:spcBef>
              <a:spcAft>
                <a:spcPct val="0"/>
              </a:spcAft>
              <a:defRPr sz="3000" b="1">
                <a:solidFill>
                  <a:srgbClr val="FFFFFF"/>
                </a:solidFill>
                <a:latin typeface="Arial" charset="0"/>
              </a:defRPr>
            </a:lvl4pPr>
            <a:lvl5pPr algn="ctr" rtl="0" fontAlgn="base">
              <a:spcBef>
                <a:spcPct val="0"/>
              </a:spcBef>
              <a:spcAft>
                <a:spcPct val="0"/>
              </a:spcAft>
              <a:defRPr sz="3000" b="1">
                <a:solidFill>
                  <a:srgbClr val="FFFFFF"/>
                </a:solidFill>
                <a:latin typeface="Arial" charset="0"/>
              </a:defRPr>
            </a:lvl5pPr>
            <a:lvl6pPr marL="457200" algn="ctr" rtl="0" fontAlgn="base">
              <a:spcBef>
                <a:spcPct val="0"/>
              </a:spcBef>
              <a:spcAft>
                <a:spcPct val="0"/>
              </a:spcAft>
              <a:defRPr sz="3000" b="1">
                <a:solidFill>
                  <a:srgbClr val="FFFFFF"/>
                </a:solidFill>
                <a:latin typeface="Arial" charset="0"/>
              </a:defRPr>
            </a:lvl6pPr>
            <a:lvl7pPr marL="914400" algn="ctr" rtl="0" fontAlgn="base">
              <a:spcBef>
                <a:spcPct val="0"/>
              </a:spcBef>
              <a:spcAft>
                <a:spcPct val="0"/>
              </a:spcAft>
              <a:defRPr sz="3000" b="1">
                <a:solidFill>
                  <a:srgbClr val="FFFFFF"/>
                </a:solidFill>
                <a:latin typeface="Arial" charset="0"/>
              </a:defRPr>
            </a:lvl7pPr>
            <a:lvl8pPr marL="1371600" algn="ctr" rtl="0" fontAlgn="base">
              <a:spcBef>
                <a:spcPct val="0"/>
              </a:spcBef>
              <a:spcAft>
                <a:spcPct val="0"/>
              </a:spcAft>
              <a:defRPr sz="3000" b="1">
                <a:solidFill>
                  <a:srgbClr val="FFFFFF"/>
                </a:solidFill>
                <a:latin typeface="Arial" charset="0"/>
              </a:defRPr>
            </a:lvl8pPr>
            <a:lvl9pPr marL="1828800" algn="ctr" rtl="0" fontAlgn="base">
              <a:spcBef>
                <a:spcPct val="0"/>
              </a:spcBef>
              <a:spcAft>
                <a:spcPct val="0"/>
              </a:spcAft>
              <a:defRPr sz="3000" b="1">
                <a:solidFill>
                  <a:srgbClr val="FFFFFF"/>
                </a:solidFill>
                <a:latin typeface="Arial" charset="0"/>
              </a:defRPr>
            </a:lvl9pPr>
          </a:lstStyle>
          <a:p>
            <a:r>
              <a:rPr lang="en-US" altLang="zh-TW" sz="2400" kern="0" smtClean="0">
                <a:latin typeface="Calibri" panose="020F0502020204030204" pitchFamily="34" charset="0"/>
                <a:ea typeface="squeaky chalk sound" pitchFamily="2" charset="-120"/>
              </a:rPr>
              <a:t>1</a:t>
            </a:r>
            <a:r>
              <a:rPr lang="en-US" altLang="zh-TW" sz="2400" kern="0" baseline="30000" smtClean="0">
                <a:latin typeface="Calibri" panose="020F0502020204030204" pitchFamily="34" charset="0"/>
                <a:ea typeface="squeaky chalk sound" pitchFamily="2" charset="-120"/>
              </a:rPr>
              <a:t>st</a:t>
            </a:r>
            <a:r>
              <a:rPr lang="en-US" altLang="zh-TW" sz="2400" kern="0" smtClean="0">
                <a:latin typeface="Calibri" panose="020F0502020204030204" pitchFamily="34" charset="0"/>
                <a:ea typeface="squeaky chalk sound" pitchFamily="2" charset="-120"/>
              </a:rPr>
              <a:t> Midterm Exam</a:t>
            </a:r>
            <a:endParaRPr lang="en-US" altLang="zh-TW" sz="2400" b="0" kern="0" dirty="0">
              <a:latin typeface="Calibri" panose="020F0502020204030204" pitchFamily="34" charset="0"/>
              <a:ea typeface="squeaky chalk sound" pitchFamily="2" charset="-120"/>
            </a:endParaRPr>
          </a:p>
        </p:txBody>
      </p:sp>
    </p:spTree>
    <p:extLst>
      <p:ext uri="{BB962C8B-B14F-4D97-AF65-F5344CB8AC3E}">
        <p14:creationId xmlns:p14="http://schemas.microsoft.com/office/powerpoint/2010/main" val="34607969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228601" y="1299396"/>
            <a:ext cx="8686800" cy="1215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hangingPunct="0">
              <a:lnSpc>
                <a:spcPct val="114000"/>
              </a:lnSpc>
            </a:pPr>
            <a:r>
              <a:rPr lang="en-US" altLang="zh-TW" sz="1600" b="1" u="sng" dirty="0" smtClean="0">
                <a:latin typeface="Calibri" panose="020F0502020204030204" pitchFamily="34" charset="0"/>
                <a:ea typeface="新細明體" panose="02020500000000000000" pitchFamily="18" charset="-120"/>
                <a:cs typeface="Calibri" panose="020F0502020204030204" pitchFamily="34" charset="0"/>
              </a:rPr>
              <a:t>Q3.</a:t>
            </a:r>
            <a:r>
              <a:rPr kumimoji="0" lang="en-US" altLang="zh-TW" sz="1600" b="0" i="0" u="none" strike="noStrike" cap="none" normalizeH="0" baseline="0" dirty="0" smtClean="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 (45 pts) </a:t>
            </a:r>
            <a:r>
              <a:rPr lang="en-US" altLang="zh-TW" sz="1600" dirty="0" smtClean="0">
                <a:latin typeface="Calibri" panose="020F0502020204030204" pitchFamily="34" charset="0"/>
                <a:cs typeface="Calibri" panose="020F0502020204030204" pitchFamily="34" charset="0"/>
              </a:rPr>
              <a:t>A </a:t>
            </a:r>
            <a:r>
              <a:rPr lang="en-US" altLang="zh-TW" sz="1600" dirty="0">
                <a:latin typeface="Calibri" panose="020F0502020204030204" pitchFamily="34" charset="0"/>
                <a:cs typeface="Calibri" panose="020F0502020204030204" pitchFamily="34" charset="0"/>
              </a:rPr>
              <a:t>simple pendulum of mass </a:t>
            </a:r>
            <a:r>
              <a:rPr lang="en-US" altLang="zh-TW" sz="1600" dirty="0" smtClean="0">
                <a:latin typeface="Calibri" panose="020F0502020204030204" pitchFamily="34" charset="0"/>
                <a:cs typeface="Calibri" panose="020F0502020204030204" pitchFamily="34" charset="0"/>
              </a:rPr>
              <a:t>m</a:t>
            </a:r>
            <a:r>
              <a:rPr lang="en-US" altLang="zh-TW" sz="1600" baseline="-25000" dirty="0" smtClean="0">
                <a:latin typeface="Calibri" panose="020F0502020204030204" pitchFamily="34" charset="0"/>
                <a:cs typeface="Calibri" panose="020F0502020204030204" pitchFamily="34" charset="0"/>
              </a:rPr>
              <a:t>2</a:t>
            </a:r>
            <a:r>
              <a:rPr lang="en-US" altLang="zh-TW" sz="1600" dirty="0" smtClean="0">
                <a:latin typeface="Calibri" panose="020F0502020204030204" pitchFamily="34" charset="0"/>
                <a:cs typeface="Calibri" panose="020F0502020204030204" pitchFamily="34" charset="0"/>
              </a:rPr>
              <a:t>, </a:t>
            </a:r>
            <a:r>
              <a:rPr lang="en-US" altLang="zh-TW" sz="1600" dirty="0">
                <a:latin typeface="Calibri" panose="020F0502020204030204" pitchFamily="34" charset="0"/>
                <a:cs typeface="Calibri" panose="020F0502020204030204" pitchFamily="34" charset="0"/>
              </a:rPr>
              <a:t>with a mass </a:t>
            </a:r>
            <a:r>
              <a:rPr lang="en-US" altLang="zh-TW" sz="1600" dirty="0" smtClean="0">
                <a:latin typeface="Calibri" panose="020F0502020204030204" pitchFamily="34" charset="0"/>
                <a:cs typeface="Calibri" panose="020F0502020204030204" pitchFamily="34" charset="0"/>
              </a:rPr>
              <a:t>m</a:t>
            </a:r>
            <a:r>
              <a:rPr lang="en-US" altLang="zh-TW" sz="1600" baseline="-25000" dirty="0" smtClean="0">
                <a:latin typeface="Calibri" panose="020F0502020204030204" pitchFamily="34" charset="0"/>
                <a:cs typeface="Calibri" panose="020F0502020204030204" pitchFamily="34" charset="0"/>
              </a:rPr>
              <a:t>1</a:t>
            </a:r>
            <a:r>
              <a:rPr lang="en-US" altLang="zh-TW" sz="1600" dirty="0" smtClean="0">
                <a:latin typeface="Calibri" panose="020F0502020204030204" pitchFamily="34" charset="0"/>
                <a:cs typeface="Calibri" panose="020F0502020204030204" pitchFamily="34" charset="0"/>
              </a:rPr>
              <a:t> </a:t>
            </a:r>
            <a:r>
              <a:rPr lang="en-US" altLang="zh-TW" sz="1600" dirty="0">
                <a:latin typeface="Calibri" panose="020F0502020204030204" pitchFamily="34" charset="0"/>
                <a:cs typeface="Calibri" panose="020F0502020204030204" pitchFamily="34" charset="0"/>
              </a:rPr>
              <a:t>at the point of support which can only move horizontally on a frictionless track lying in the plane in which </a:t>
            </a:r>
            <a:r>
              <a:rPr lang="en-US" altLang="zh-TW" sz="1600" dirty="0" smtClean="0">
                <a:latin typeface="Calibri" panose="020F0502020204030204" pitchFamily="34" charset="0"/>
                <a:cs typeface="Calibri" panose="020F0502020204030204" pitchFamily="34" charset="0"/>
              </a:rPr>
              <a:t>m</a:t>
            </a:r>
            <a:r>
              <a:rPr lang="en-US" altLang="zh-TW" sz="1600" baseline="-25000" dirty="0" smtClean="0">
                <a:latin typeface="Calibri" panose="020F0502020204030204" pitchFamily="34" charset="0"/>
                <a:cs typeface="Calibri" panose="020F0502020204030204" pitchFamily="34" charset="0"/>
              </a:rPr>
              <a:t>2</a:t>
            </a:r>
            <a:r>
              <a:rPr lang="en-US" altLang="zh-TW" sz="1600" dirty="0" smtClean="0">
                <a:latin typeface="Calibri" panose="020F0502020204030204" pitchFamily="34" charset="0"/>
                <a:cs typeface="Calibri" panose="020F0502020204030204" pitchFamily="34" charset="0"/>
              </a:rPr>
              <a:t> </a:t>
            </a:r>
            <a:r>
              <a:rPr lang="en-US" altLang="zh-TW" sz="1600" dirty="0">
                <a:latin typeface="Calibri" panose="020F0502020204030204" pitchFamily="34" charset="0"/>
                <a:cs typeface="Calibri" panose="020F0502020204030204" pitchFamily="34" charset="0"/>
              </a:rPr>
              <a:t>moves as shown in the figure below. The system is placed in a uniform gravitational </a:t>
            </a:r>
            <a:r>
              <a:rPr lang="en-US" altLang="zh-TW" sz="1600" dirty="0" smtClean="0">
                <a:latin typeface="Calibri" panose="020F0502020204030204" pitchFamily="34" charset="0"/>
                <a:cs typeface="Calibri" panose="020F0502020204030204" pitchFamily="34" charset="0"/>
              </a:rPr>
              <a:t>field                   . The </a:t>
            </a:r>
            <a:r>
              <a:rPr lang="en-US" altLang="zh-TW" sz="1600" dirty="0">
                <a:latin typeface="Calibri" panose="020F0502020204030204" pitchFamily="34" charset="0"/>
                <a:cs typeface="Calibri" panose="020F0502020204030204" pitchFamily="34" charset="0"/>
              </a:rPr>
              <a:t>length of the rod is </a:t>
            </a:r>
            <a:r>
              <a:rPr lang="en-US" altLang="zh-TW" sz="1600" dirty="0" smtClean="0">
                <a:latin typeface="Calibri" panose="020F0502020204030204" pitchFamily="34" charset="0"/>
                <a:cs typeface="Calibri" panose="020F0502020204030204" pitchFamily="34" charset="0"/>
              </a:rPr>
              <a:t>      and </a:t>
            </a:r>
            <a:r>
              <a:rPr lang="en-US" altLang="zh-TW" sz="1600" dirty="0">
                <a:latin typeface="Calibri" panose="020F0502020204030204" pitchFamily="34" charset="0"/>
                <a:cs typeface="Calibri" panose="020F0502020204030204" pitchFamily="34" charset="0"/>
              </a:rPr>
              <a:t>its mass is negligible</a:t>
            </a:r>
            <a:r>
              <a:rPr lang="en-US" altLang="zh-TW" sz="1600" dirty="0" smtClean="0">
                <a:latin typeface="Calibri" panose="020F0502020204030204" pitchFamily="34" charset="0"/>
                <a:cs typeface="Calibri" panose="020F0502020204030204" pitchFamily="34" charset="0"/>
              </a:rPr>
              <a:t>.</a:t>
            </a:r>
            <a:endParaRPr lang="en-US" altLang="zh-TW" sz="1600" dirty="0">
              <a:latin typeface="Calibri" panose="020F0502020204030204" pitchFamily="34" charset="0"/>
              <a:cs typeface="Calibri" panose="020F0502020204030204" pitchFamily="34" charset="0"/>
            </a:endParaRPr>
          </a:p>
        </p:txBody>
      </p:sp>
      <p:pic>
        <p:nvPicPr>
          <p:cNvPr id="3" name="Picture 2"/>
          <p:cNvPicPr>
            <a:picLocks noChangeAspect="1"/>
          </p:cNvPicPr>
          <p:nvPr>
            <p:custDataLst>
              <p:tags r:id="rId1"/>
            </p:custDataLst>
          </p:nvPr>
        </p:nvPicPr>
        <p:blipFill>
          <a:blip r:embed="rId14" cstate="print">
            <a:extLst>
              <a:ext uri="{28A0092B-C50C-407E-A947-70E740481C1C}">
                <a14:useLocalDpi xmlns:a14="http://schemas.microsoft.com/office/drawing/2010/main" val="0"/>
              </a:ext>
            </a:extLst>
          </a:blip>
          <a:stretch>
            <a:fillRect/>
          </a:stretch>
        </p:blipFill>
        <p:spPr>
          <a:xfrm>
            <a:off x="5212171" y="1960850"/>
            <a:ext cx="731429" cy="186514"/>
          </a:xfrm>
          <a:prstGeom prst="rect">
            <a:avLst/>
          </a:prstGeom>
        </p:spPr>
      </p:pic>
      <p:pic>
        <p:nvPicPr>
          <p:cNvPr id="4" name="Picture 3"/>
          <p:cNvPicPr>
            <a:picLocks noChangeAspect="1"/>
          </p:cNvPicPr>
          <p:nvPr>
            <p:custDataLst>
              <p:tags r:id="rId2"/>
            </p:custDataLst>
          </p:nvPr>
        </p:nvPicPr>
        <p:blipFill>
          <a:blip r:embed="rId15" cstate="print">
            <a:extLst>
              <a:ext uri="{28A0092B-C50C-407E-A947-70E740481C1C}">
                <a14:useLocalDpi xmlns:a14="http://schemas.microsoft.com/office/drawing/2010/main" val="0"/>
              </a:ext>
            </a:extLst>
          </a:blip>
          <a:stretch>
            <a:fillRect/>
          </a:stretch>
        </p:blipFill>
        <p:spPr>
          <a:xfrm>
            <a:off x="8149143" y="1981573"/>
            <a:ext cx="80457" cy="145067"/>
          </a:xfrm>
          <a:prstGeom prst="rect">
            <a:avLst/>
          </a:prstGeom>
        </p:spPr>
      </p:pic>
      <p:sp>
        <p:nvSpPr>
          <p:cNvPr id="28" name="Rectangle 2 2 1 1"/>
          <p:cNvSpPr/>
          <p:nvPr/>
        </p:nvSpPr>
        <p:spPr>
          <a:xfrm>
            <a:off x="457199" y="2527012"/>
            <a:ext cx="8458201" cy="584775"/>
          </a:xfrm>
          <a:prstGeom prst="rect">
            <a:avLst/>
          </a:prstGeom>
        </p:spPr>
        <p:txBody>
          <a:bodyPr wrap="square">
            <a:spAutoFit/>
          </a:bodyPr>
          <a:lstStyle/>
          <a:p>
            <a:r>
              <a:rPr lang="en-US" altLang="zh-TW" sz="1600" dirty="0" smtClean="0">
                <a:solidFill>
                  <a:srgbClr val="FFFFFF"/>
                </a:solidFill>
                <a:latin typeface="Calibri" panose="020F0502020204030204" pitchFamily="34" charset="0"/>
                <a:cs typeface="Calibri" panose="020F0502020204030204" pitchFamily="34" charset="0"/>
              </a:rPr>
              <a:t>(c) (20 pts) </a:t>
            </a:r>
            <a:r>
              <a:rPr lang="en-US" altLang="zh-TW" sz="1600" dirty="0" smtClean="0">
                <a:latin typeface="Calibri" panose="020F0502020204030204" pitchFamily="34" charset="0"/>
                <a:cs typeface="Calibri" panose="020F0502020204030204" pitchFamily="34" charset="0"/>
              </a:rPr>
              <a:t>In </a:t>
            </a:r>
            <a:r>
              <a:rPr lang="en-US" altLang="zh-TW" sz="1600" dirty="0">
                <a:latin typeface="Calibri" panose="020F0502020204030204" pitchFamily="34" charset="0"/>
                <a:cs typeface="Calibri" panose="020F0502020204030204" pitchFamily="34" charset="0"/>
              </a:rPr>
              <a:t>the inertial frame, formulate the equations of motion for </a:t>
            </a:r>
            <a:r>
              <a:rPr lang="en-US" altLang="zh-TW" sz="1600" dirty="0" smtClean="0">
                <a:latin typeface="Calibri" panose="020F0502020204030204" pitchFamily="34" charset="0"/>
                <a:cs typeface="Calibri" panose="020F0502020204030204" pitchFamily="34" charset="0"/>
              </a:rPr>
              <a:t>m</a:t>
            </a:r>
            <a:r>
              <a:rPr lang="en-US" altLang="zh-TW" sz="1600" baseline="-25000" dirty="0" smtClean="0">
                <a:latin typeface="Calibri" panose="020F0502020204030204" pitchFamily="34" charset="0"/>
                <a:cs typeface="Calibri" panose="020F0502020204030204" pitchFamily="34" charset="0"/>
              </a:rPr>
              <a:t>2</a:t>
            </a:r>
            <a:r>
              <a:rPr lang="en-US" altLang="zh-TW" sz="1600" dirty="0" smtClean="0">
                <a:latin typeface="Calibri" panose="020F0502020204030204" pitchFamily="34" charset="0"/>
                <a:cs typeface="Calibri" panose="020F0502020204030204" pitchFamily="34" charset="0"/>
              </a:rPr>
              <a:t> </a:t>
            </a:r>
            <a:r>
              <a:rPr lang="en-US" altLang="zh-TW" sz="1600" dirty="0">
                <a:latin typeface="Calibri" panose="020F0502020204030204" pitchFamily="34" charset="0"/>
                <a:cs typeface="Calibri" panose="020F0502020204030204" pitchFamily="34" charset="0"/>
              </a:rPr>
              <a:t>in the radial and tangential direction, respectively. (DO NOT solve it)</a:t>
            </a:r>
            <a:r>
              <a:rPr lang="en-US" altLang="zh-TW" sz="1600" dirty="0" smtClean="0">
                <a:latin typeface="Calibri" panose="020F0502020204030204" pitchFamily="34" charset="0"/>
                <a:cs typeface="Calibri" panose="020F0502020204030204" pitchFamily="34" charset="0"/>
              </a:rPr>
              <a:t>.</a:t>
            </a:r>
            <a:endParaRPr lang="zh-TW" altLang="en-US" sz="1600" dirty="0">
              <a:solidFill>
                <a:srgbClr val="FFFFFF"/>
              </a:solidFill>
              <a:latin typeface="Calibri" panose="020F0502020204030204" pitchFamily="34" charset="0"/>
              <a:cs typeface="Calibri" panose="020F0502020204030204" pitchFamily="34" charset="0"/>
            </a:endParaRPr>
          </a:p>
        </p:txBody>
      </p:sp>
      <p:pic>
        <p:nvPicPr>
          <p:cNvPr id="10" name="Picture 9"/>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29491" y="3124199"/>
            <a:ext cx="2205604" cy="1752601"/>
          </a:xfrm>
          <a:prstGeom prst="rect">
            <a:avLst/>
          </a:prstGeom>
          <a:solidFill>
            <a:schemeClr val="accent1"/>
          </a:solidFill>
        </p:spPr>
      </p:pic>
      <p:sp>
        <p:nvSpPr>
          <p:cNvPr id="19" name="Rectangle 2 2 1 2"/>
          <p:cNvSpPr/>
          <p:nvPr/>
        </p:nvSpPr>
        <p:spPr>
          <a:xfrm>
            <a:off x="2743200" y="3225225"/>
            <a:ext cx="5943600" cy="338554"/>
          </a:xfrm>
          <a:prstGeom prst="rect">
            <a:avLst/>
          </a:prstGeom>
        </p:spPr>
        <p:txBody>
          <a:bodyPr wrap="square">
            <a:spAutoFit/>
          </a:bodyPr>
          <a:lstStyle/>
          <a:p>
            <a:r>
              <a:rPr lang="en-US" altLang="zh-TW" sz="1600" dirty="0" smtClean="0">
                <a:solidFill>
                  <a:srgbClr val="FFFFFF"/>
                </a:solidFill>
                <a:latin typeface="Calibri" panose="020F0502020204030204" pitchFamily="34" charset="0"/>
                <a:cs typeface="Calibri" panose="020F0502020204030204" pitchFamily="34" charset="0"/>
              </a:rPr>
              <a:t>Take one more time the time derivative to obtain the acceleration</a:t>
            </a:r>
            <a:endParaRPr lang="zh-TW" altLang="en-US" sz="1600" dirty="0">
              <a:solidFill>
                <a:srgbClr val="FFFFFF"/>
              </a:solidFill>
              <a:latin typeface="Calibri" panose="020F0502020204030204" pitchFamily="34" charset="0"/>
              <a:cs typeface="Calibri" panose="020F0502020204030204" pitchFamily="34" charset="0"/>
            </a:endParaRPr>
          </a:p>
        </p:txBody>
      </p:sp>
      <p:cxnSp>
        <p:nvCxnSpPr>
          <p:cNvPr id="6" name="Straight Arrow Connector 5"/>
          <p:cNvCxnSpPr/>
          <p:nvPr/>
        </p:nvCxnSpPr>
        <p:spPr>
          <a:xfrm>
            <a:off x="1981200" y="4728556"/>
            <a:ext cx="0" cy="685800"/>
          </a:xfrm>
          <a:prstGeom prst="straightConnector1">
            <a:avLst/>
          </a:prstGeom>
          <a:ln w="28575">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1806654" y="4042756"/>
            <a:ext cx="152400" cy="68580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custDataLst>
              <p:tags r:id="rId3"/>
            </p:custDataLst>
          </p:nvPr>
        </p:nvPicPr>
        <p:blipFill>
          <a:blip r:embed="rId17" cstate="print">
            <a:extLst>
              <a:ext uri="{28A0092B-C50C-407E-A947-70E740481C1C}">
                <a14:useLocalDpi xmlns:a14="http://schemas.microsoft.com/office/drawing/2010/main" val="0"/>
              </a:ext>
            </a:extLst>
          </a:blip>
          <a:stretch>
            <a:fillRect/>
          </a:stretch>
        </p:blipFill>
        <p:spPr>
          <a:xfrm>
            <a:off x="1600200" y="5105400"/>
            <a:ext cx="269410" cy="130438"/>
          </a:xfrm>
          <a:prstGeom prst="rect">
            <a:avLst/>
          </a:prstGeom>
        </p:spPr>
      </p:pic>
      <p:pic>
        <p:nvPicPr>
          <p:cNvPr id="16" name="Picture 15"/>
          <p:cNvPicPr>
            <a:picLocks noChangeAspect="1"/>
          </p:cNvPicPr>
          <p:nvPr>
            <p:custDataLst>
              <p:tags r:id="rId4"/>
            </p:custDataLst>
          </p:nvPr>
        </p:nvPicPr>
        <p:blipFill>
          <a:blip r:embed="rId18" cstate="print">
            <a:extLst>
              <a:ext uri="{28A0092B-C50C-407E-A947-70E740481C1C}">
                <a14:useLocalDpi xmlns:a14="http://schemas.microsoft.com/office/drawing/2010/main" val="0"/>
              </a:ext>
            </a:extLst>
          </a:blip>
          <a:stretch>
            <a:fillRect/>
          </a:stretch>
        </p:blipFill>
        <p:spPr>
          <a:xfrm>
            <a:off x="1959055" y="4287223"/>
            <a:ext cx="138971" cy="136533"/>
          </a:xfrm>
          <a:prstGeom prst="rect">
            <a:avLst/>
          </a:prstGeom>
        </p:spPr>
      </p:pic>
      <p:pic>
        <p:nvPicPr>
          <p:cNvPr id="22" name="Picture 21"/>
          <p:cNvPicPr>
            <a:picLocks noChangeAspect="1"/>
          </p:cNvPicPr>
          <p:nvPr>
            <p:custDataLst>
              <p:tags r:id="rId5"/>
            </p:custDataLst>
          </p:nvPr>
        </p:nvPicPr>
        <p:blipFill>
          <a:blip r:embed="rId19" cstate="print">
            <a:extLst>
              <a:ext uri="{28A0092B-C50C-407E-A947-70E740481C1C}">
                <a14:useLocalDpi xmlns:a14="http://schemas.microsoft.com/office/drawing/2010/main" val="0"/>
              </a:ext>
            </a:extLst>
          </a:blip>
          <a:stretch>
            <a:fillRect/>
          </a:stretch>
        </p:blipFill>
        <p:spPr>
          <a:xfrm>
            <a:off x="2895600" y="3676556"/>
            <a:ext cx="2268649" cy="238933"/>
          </a:xfrm>
          <a:prstGeom prst="rect">
            <a:avLst/>
          </a:prstGeom>
        </p:spPr>
      </p:pic>
      <p:pic>
        <p:nvPicPr>
          <p:cNvPr id="25" name="Picture 24"/>
          <p:cNvPicPr>
            <a:picLocks noChangeAspect="1"/>
          </p:cNvPicPr>
          <p:nvPr>
            <p:custDataLst>
              <p:tags r:id="rId6"/>
            </p:custDataLst>
          </p:nvPr>
        </p:nvPicPr>
        <p:blipFill>
          <a:blip r:embed="rId20" cstate="print">
            <a:extLst>
              <a:ext uri="{28A0092B-C50C-407E-A947-70E740481C1C}">
                <a14:useLocalDpi xmlns:a14="http://schemas.microsoft.com/office/drawing/2010/main" val="0"/>
              </a:ext>
            </a:extLst>
          </a:blip>
          <a:stretch>
            <a:fillRect/>
          </a:stretch>
        </p:blipFill>
        <p:spPr>
          <a:xfrm>
            <a:off x="2895600" y="4031347"/>
            <a:ext cx="4177680" cy="238933"/>
          </a:xfrm>
          <a:prstGeom prst="rect">
            <a:avLst/>
          </a:prstGeom>
        </p:spPr>
      </p:pic>
      <p:pic>
        <p:nvPicPr>
          <p:cNvPr id="26" name="Picture 25"/>
          <p:cNvPicPr>
            <a:picLocks noChangeAspect="1"/>
          </p:cNvPicPr>
          <p:nvPr>
            <p:custDataLst>
              <p:tags r:id="rId7"/>
            </p:custDataLst>
          </p:nvPr>
        </p:nvPicPr>
        <p:blipFill>
          <a:blip r:embed="rId21" cstate="print">
            <a:extLst>
              <a:ext uri="{28A0092B-C50C-407E-A947-70E740481C1C}">
                <a14:useLocalDpi xmlns:a14="http://schemas.microsoft.com/office/drawing/2010/main" val="0"/>
              </a:ext>
            </a:extLst>
          </a:blip>
          <a:stretch>
            <a:fillRect/>
          </a:stretch>
        </p:blipFill>
        <p:spPr>
          <a:xfrm>
            <a:off x="2904400" y="4523257"/>
            <a:ext cx="2124800" cy="201143"/>
          </a:xfrm>
          <a:prstGeom prst="rect">
            <a:avLst/>
          </a:prstGeom>
        </p:spPr>
      </p:pic>
      <p:pic>
        <p:nvPicPr>
          <p:cNvPr id="27" name="Picture 26"/>
          <p:cNvPicPr>
            <a:picLocks noChangeAspect="1"/>
          </p:cNvPicPr>
          <p:nvPr>
            <p:custDataLst>
              <p:tags r:id="rId8"/>
            </p:custDataLst>
          </p:nvPr>
        </p:nvPicPr>
        <p:blipFill>
          <a:blip r:embed="rId22" cstate="print">
            <a:extLst>
              <a:ext uri="{28A0092B-C50C-407E-A947-70E740481C1C}">
                <a14:useLocalDpi xmlns:a14="http://schemas.microsoft.com/office/drawing/2010/main" val="0"/>
              </a:ext>
            </a:extLst>
          </a:blip>
          <a:stretch>
            <a:fillRect/>
          </a:stretch>
        </p:blipFill>
        <p:spPr>
          <a:xfrm>
            <a:off x="5081190" y="4495800"/>
            <a:ext cx="1395810" cy="206019"/>
          </a:xfrm>
          <a:prstGeom prst="rect">
            <a:avLst/>
          </a:prstGeom>
        </p:spPr>
      </p:pic>
      <p:pic>
        <p:nvPicPr>
          <p:cNvPr id="30" name="Picture 29"/>
          <p:cNvPicPr>
            <a:picLocks noChangeAspect="1"/>
          </p:cNvPicPr>
          <p:nvPr>
            <p:custDataLst>
              <p:tags r:id="rId9"/>
            </p:custDataLst>
          </p:nvPr>
        </p:nvPicPr>
        <p:blipFill>
          <a:blip r:embed="rId23" cstate="print">
            <a:extLst>
              <a:ext uri="{28A0092B-C50C-407E-A947-70E740481C1C}">
                <a14:useLocalDpi xmlns:a14="http://schemas.microsoft.com/office/drawing/2010/main" val="0"/>
              </a:ext>
            </a:extLst>
          </a:blip>
          <a:stretch>
            <a:fillRect/>
          </a:stretch>
        </p:blipFill>
        <p:spPr>
          <a:xfrm>
            <a:off x="2889115" y="4969476"/>
            <a:ext cx="1968761" cy="201143"/>
          </a:xfrm>
          <a:prstGeom prst="rect">
            <a:avLst/>
          </a:prstGeom>
        </p:spPr>
      </p:pic>
      <p:pic>
        <p:nvPicPr>
          <p:cNvPr id="31" name="Picture 30"/>
          <p:cNvPicPr>
            <a:picLocks noChangeAspect="1"/>
          </p:cNvPicPr>
          <p:nvPr>
            <p:custDataLst>
              <p:tags r:id="rId10"/>
            </p:custDataLst>
          </p:nvPr>
        </p:nvPicPr>
        <p:blipFill>
          <a:blip r:embed="rId24" cstate="print">
            <a:extLst>
              <a:ext uri="{28A0092B-C50C-407E-A947-70E740481C1C}">
                <a14:useLocalDpi xmlns:a14="http://schemas.microsoft.com/office/drawing/2010/main" val="0"/>
              </a:ext>
            </a:extLst>
          </a:blip>
          <a:stretch>
            <a:fillRect/>
          </a:stretch>
        </p:blipFill>
        <p:spPr>
          <a:xfrm>
            <a:off x="4953000" y="4908249"/>
            <a:ext cx="1186133" cy="206019"/>
          </a:xfrm>
          <a:prstGeom prst="rect">
            <a:avLst/>
          </a:prstGeom>
        </p:spPr>
      </p:pic>
      <p:pic>
        <p:nvPicPr>
          <p:cNvPr id="8" name="Picture 7"/>
          <p:cNvPicPr>
            <a:picLocks noChangeAspect="1"/>
          </p:cNvPicPr>
          <p:nvPr>
            <p:custDataLst>
              <p:tags r:id="rId11"/>
            </p:custDataLst>
          </p:nvPr>
        </p:nvPicPr>
        <p:blipFill>
          <a:blip r:embed="rId25" cstate="print">
            <a:extLst>
              <a:ext uri="{28A0092B-C50C-407E-A947-70E740481C1C}">
                <a14:useLocalDpi xmlns:a14="http://schemas.microsoft.com/office/drawing/2010/main" val="0"/>
              </a:ext>
            </a:extLst>
          </a:blip>
          <a:stretch>
            <a:fillRect/>
          </a:stretch>
        </p:blipFill>
        <p:spPr>
          <a:xfrm>
            <a:off x="3481203" y="5410200"/>
            <a:ext cx="3009829" cy="238933"/>
          </a:xfrm>
          <a:prstGeom prst="rect">
            <a:avLst/>
          </a:prstGeom>
        </p:spPr>
      </p:pic>
      <p:pic>
        <p:nvPicPr>
          <p:cNvPr id="11" name="Picture 10"/>
          <p:cNvPicPr>
            <a:picLocks noChangeAspect="1"/>
          </p:cNvPicPr>
          <p:nvPr>
            <p:custDataLst>
              <p:tags r:id="rId12"/>
            </p:custDataLst>
          </p:nvPr>
        </p:nvPicPr>
        <p:blipFill>
          <a:blip r:embed="rId26" cstate="print">
            <a:extLst>
              <a:ext uri="{28A0092B-C50C-407E-A947-70E740481C1C}">
                <a14:useLocalDpi xmlns:a14="http://schemas.microsoft.com/office/drawing/2010/main" val="0"/>
              </a:ext>
            </a:extLst>
          </a:blip>
          <a:stretch>
            <a:fillRect/>
          </a:stretch>
        </p:blipFill>
        <p:spPr>
          <a:xfrm>
            <a:off x="3671743" y="6014295"/>
            <a:ext cx="2524646" cy="238933"/>
          </a:xfrm>
          <a:prstGeom prst="rect">
            <a:avLst/>
          </a:prstGeom>
        </p:spPr>
      </p:pic>
      <p:sp>
        <p:nvSpPr>
          <p:cNvPr id="21" name="TextBox 20"/>
          <p:cNvSpPr txBox="1"/>
          <p:nvPr/>
        </p:nvSpPr>
        <p:spPr>
          <a:xfrm>
            <a:off x="4038600" y="5654342"/>
            <a:ext cx="714363" cy="338554"/>
          </a:xfrm>
          <a:prstGeom prst="rect">
            <a:avLst/>
          </a:prstGeom>
          <a:noFill/>
        </p:spPr>
        <p:txBody>
          <a:bodyPr wrap="none" rtlCol="0">
            <a:spAutoFit/>
          </a:bodyPr>
          <a:lstStyle/>
          <a:p>
            <a:r>
              <a:rPr lang="en-US" altLang="zh-TW" sz="1600" i="1" dirty="0" smtClean="0">
                <a:solidFill>
                  <a:srgbClr val="FFFF00"/>
                </a:solidFill>
                <a:latin typeface="Calibri" panose="020F0502020204030204" pitchFamily="34" charset="0"/>
              </a:rPr>
              <a:t>(5 pts)</a:t>
            </a:r>
            <a:endParaRPr lang="zh-TW" altLang="en-US" sz="1600" i="1" dirty="0">
              <a:solidFill>
                <a:srgbClr val="FFFF00"/>
              </a:solidFill>
              <a:latin typeface="Calibri" panose="020F0502020204030204" pitchFamily="34" charset="0"/>
            </a:endParaRPr>
          </a:p>
        </p:txBody>
      </p:sp>
      <p:sp>
        <p:nvSpPr>
          <p:cNvPr id="23" name="TextBox 22"/>
          <p:cNvSpPr txBox="1"/>
          <p:nvPr/>
        </p:nvSpPr>
        <p:spPr>
          <a:xfrm>
            <a:off x="5486400" y="5654342"/>
            <a:ext cx="714363" cy="338554"/>
          </a:xfrm>
          <a:prstGeom prst="rect">
            <a:avLst/>
          </a:prstGeom>
          <a:noFill/>
        </p:spPr>
        <p:txBody>
          <a:bodyPr wrap="none" rtlCol="0">
            <a:spAutoFit/>
          </a:bodyPr>
          <a:lstStyle/>
          <a:p>
            <a:r>
              <a:rPr lang="en-US" altLang="zh-TW" sz="1600" i="1" dirty="0" smtClean="0">
                <a:solidFill>
                  <a:srgbClr val="FFFF00"/>
                </a:solidFill>
                <a:latin typeface="Calibri" panose="020F0502020204030204" pitchFamily="34" charset="0"/>
              </a:rPr>
              <a:t>(5 pts)</a:t>
            </a:r>
            <a:endParaRPr lang="zh-TW" altLang="en-US" sz="1600" i="1" dirty="0">
              <a:solidFill>
                <a:srgbClr val="FFFF00"/>
              </a:solidFill>
              <a:latin typeface="Calibri" panose="020F0502020204030204" pitchFamily="34" charset="0"/>
            </a:endParaRPr>
          </a:p>
        </p:txBody>
      </p:sp>
      <p:sp>
        <p:nvSpPr>
          <p:cNvPr id="24" name="TextBox 23"/>
          <p:cNvSpPr txBox="1"/>
          <p:nvPr/>
        </p:nvSpPr>
        <p:spPr>
          <a:xfrm>
            <a:off x="5410200" y="6263942"/>
            <a:ext cx="714363" cy="338554"/>
          </a:xfrm>
          <a:prstGeom prst="rect">
            <a:avLst/>
          </a:prstGeom>
          <a:noFill/>
        </p:spPr>
        <p:txBody>
          <a:bodyPr wrap="none" rtlCol="0">
            <a:spAutoFit/>
          </a:bodyPr>
          <a:lstStyle/>
          <a:p>
            <a:r>
              <a:rPr lang="en-US" altLang="zh-TW" sz="1600" i="1" dirty="0" smtClean="0">
                <a:solidFill>
                  <a:srgbClr val="FFFF00"/>
                </a:solidFill>
                <a:latin typeface="Calibri" panose="020F0502020204030204" pitchFamily="34" charset="0"/>
              </a:rPr>
              <a:t>(5 pts)</a:t>
            </a:r>
            <a:endParaRPr lang="zh-TW" altLang="en-US" sz="1600" i="1" dirty="0">
              <a:solidFill>
                <a:srgbClr val="FFFF00"/>
              </a:solidFill>
              <a:latin typeface="Calibri" panose="020F0502020204030204" pitchFamily="34" charset="0"/>
            </a:endParaRPr>
          </a:p>
        </p:txBody>
      </p:sp>
      <p:sp>
        <p:nvSpPr>
          <p:cNvPr id="29" name="TextBox 28"/>
          <p:cNvSpPr txBox="1"/>
          <p:nvPr/>
        </p:nvSpPr>
        <p:spPr>
          <a:xfrm>
            <a:off x="4162437" y="6263942"/>
            <a:ext cx="714363" cy="338554"/>
          </a:xfrm>
          <a:prstGeom prst="rect">
            <a:avLst/>
          </a:prstGeom>
          <a:noFill/>
        </p:spPr>
        <p:txBody>
          <a:bodyPr wrap="none" rtlCol="0">
            <a:spAutoFit/>
          </a:bodyPr>
          <a:lstStyle/>
          <a:p>
            <a:r>
              <a:rPr lang="en-US" altLang="zh-TW" sz="1600" i="1" dirty="0" smtClean="0">
                <a:solidFill>
                  <a:srgbClr val="FFFF00"/>
                </a:solidFill>
                <a:latin typeface="Calibri" panose="020F0502020204030204" pitchFamily="34" charset="0"/>
              </a:rPr>
              <a:t>(5 pts)</a:t>
            </a:r>
            <a:endParaRPr lang="zh-TW" altLang="en-US" sz="1600" i="1" dirty="0">
              <a:solidFill>
                <a:srgbClr val="FFFF00"/>
              </a:solidFill>
              <a:latin typeface="Calibri" panose="020F0502020204030204" pitchFamily="34" charset="0"/>
            </a:endParaRPr>
          </a:p>
        </p:txBody>
      </p:sp>
      <p:sp>
        <p:nvSpPr>
          <p:cNvPr id="32" name="TextBox 31"/>
          <p:cNvSpPr txBox="1"/>
          <p:nvPr/>
        </p:nvSpPr>
        <p:spPr>
          <a:xfrm>
            <a:off x="6369946" y="566197"/>
            <a:ext cx="2056407" cy="357021"/>
          </a:xfrm>
          <a:prstGeom prst="rect">
            <a:avLst/>
          </a:prstGeom>
          <a:noFill/>
        </p:spPr>
        <p:txBody>
          <a:bodyPr wrap="square" rtlCol="0">
            <a:spAutoFit/>
          </a:bodyPr>
          <a:lstStyle/>
          <a:p>
            <a:pPr marL="285750" indent="-285750">
              <a:lnSpc>
                <a:spcPct val="114000"/>
              </a:lnSpc>
              <a:buFont typeface="Wingdings" panose="05000000000000000000" pitchFamily="2" charset="2"/>
              <a:buChar char="ü"/>
            </a:pPr>
            <a:r>
              <a:rPr lang="en-US" sz="1600" dirty="0" smtClean="0">
                <a:solidFill>
                  <a:srgbClr val="FFFF00"/>
                </a:solidFill>
                <a:latin typeface="Calibri" panose="020F0502020204030204" pitchFamily="34" charset="0"/>
              </a:rPr>
              <a:t>Newton’s 2</a:t>
            </a:r>
            <a:r>
              <a:rPr lang="en-US" sz="1600" baseline="30000" dirty="0" smtClean="0">
                <a:solidFill>
                  <a:srgbClr val="FFFF00"/>
                </a:solidFill>
                <a:latin typeface="Calibri" panose="020F0502020204030204" pitchFamily="34" charset="0"/>
              </a:rPr>
              <a:t>nd</a:t>
            </a:r>
            <a:r>
              <a:rPr lang="en-US" sz="1600" dirty="0" smtClean="0">
                <a:solidFill>
                  <a:srgbClr val="FFFF00"/>
                </a:solidFill>
                <a:latin typeface="Calibri" panose="020F0502020204030204" pitchFamily="34" charset="0"/>
              </a:rPr>
              <a:t> law</a:t>
            </a:r>
            <a:endParaRPr lang="en-US" sz="1600" dirty="0">
              <a:solidFill>
                <a:srgbClr val="FFFF00"/>
              </a:solidFill>
              <a:latin typeface="Calibri" panose="020F0502020204030204" pitchFamily="34" charset="0"/>
            </a:endParaRPr>
          </a:p>
        </p:txBody>
      </p:sp>
      <p:sp>
        <p:nvSpPr>
          <p:cNvPr id="33" name="Rectangle 2"/>
          <p:cNvSpPr txBox="1">
            <a:spLocks noChangeArrowheads="1"/>
          </p:cNvSpPr>
          <p:nvPr/>
        </p:nvSpPr>
        <p:spPr bwMode="auto">
          <a:xfrm>
            <a:off x="1905000" y="381000"/>
            <a:ext cx="52578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000" b="1">
                <a:solidFill>
                  <a:srgbClr val="FFFFFF"/>
                </a:solidFill>
                <a:latin typeface="+mj-lt"/>
                <a:ea typeface="+mj-ea"/>
                <a:cs typeface="+mj-cs"/>
              </a:defRPr>
            </a:lvl1pPr>
            <a:lvl2pPr algn="ctr" rtl="0" fontAlgn="base">
              <a:spcBef>
                <a:spcPct val="0"/>
              </a:spcBef>
              <a:spcAft>
                <a:spcPct val="0"/>
              </a:spcAft>
              <a:defRPr sz="3000" b="1">
                <a:solidFill>
                  <a:srgbClr val="FFFFFF"/>
                </a:solidFill>
                <a:latin typeface="Arial" charset="0"/>
              </a:defRPr>
            </a:lvl2pPr>
            <a:lvl3pPr algn="ctr" rtl="0" fontAlgn="base">
              <a:spcBef>
                <a:spcPct val="0"/>
              </a:spcBef>
              <a:spcAft>
                <a:spcPct val="0"/>
              </a:spcAft>
              <a:defRPr sz="3000" b="1">
                <a:solidFill>
                  <a:srgbClr val="FFFFFF"/>
                </a:solidFill>
                <a:latin typeface="Arial" charset="0"/>
              </a:defRPr>
            </a:lvl3pPr>
            <a:lvl4pPr algn="ctr" rtl="0" fontAlgn="base">
              <a:spcBef>
                <a:spcPct val="0"/>
              </a:spcBef>
              <a:spcAft>
                <a:spcPct val="0"/>
              </a:spcAft>
              <a:defRPr sz="3000" b="1">
                <a:solidFill>
                  <a:srgbClr val="FFFFFF"/>
                </a:solidFill>
                <a:latin typeface="Arial" charset="0"/>
              </a:defRPr>
            </a:lvl4pPr>
            <a:lvl5pPr algn="ctr" rtl="0" fontAlgn="base">
              <a:spcBef>
                <a:spcPct val="0"/>
              </a:spcBef>
              <a:spcAft>
                <a:spcPct val="0"/>
              </a:spcAft>
              <a:defRPr sz="3000" b="1">
                <a:solidFill>
                  <a:srgbClr val="FFFFFF"/>
                </a:solidFill>
                <a:latin typeface="Arial" charset="0"/>
              </a:defRPr>
            </a:lvl5pPr>
            <a:lvl6pPr marL="457200" algn="ctr" rtl="0" fontAlgn="base">
              <a:spcBef>
                <a:spcPct val="0"/>
              </a:spcBef>
              <a:spcAft>
                <a:spcPct val="0"/>
              </a:spcAft>
              <a:defRPr sz="3000" b="1">
                <a:solidFill>
                  <a:srgbClr val="FFFFFF"/>
                </a:solidFill>
                <a:latin typeface="Arial" charset="0"/>
              </a:defRPr>
            </a:lvl6pPr>
            <a:lvl7pPr marL="914400" algn="ctr" rtl="0" fontAlgn="base">
              <a:spcBef>
                <a:spcPct val="0"/>
              </a:spcBef>
              <a:spcAft>
                <a:spcPct val="0"/>
              </a:spcAft>
              <a:defRPr sz="3000" b="1">
                <a:solidFill>
                  <a:srgbClr val="FFFFFF"/>
                </a:solidFill>
                <a:latin typeface="Arial" charset="0"/>
              </a:defRPr>
            </a:lvl7pPr>
            <a:lvl8pPr marL="1371600" algn="ctr" rtl="0" fontAlgn="base">
              <a:spcBef>
                <a:spcPct val="0"/>
              </a:spcBef>
              <a:spcAft>
                <a:spcPct val="0"/>
              </a:spcAft>
              <a:defRPr sz="3000" b="1">
                <a:solidFill>
                  <a:srgbClr val="FFFFFF"/>
                </a:solidFill>
                <a:latin typeface="Arial" charset="0"/>
              </a:defRPr>
            </a:lvl8pPr>
            <a:lvl9pPr marL="1828800" algn="ctr" rtl="0" fontAlgn="base">
              <a:spcBef>
                <a:spcPct val="0"/>
              </a:spcBef>
              <a:spcAft>
                <a:spcPct val="0"/>
              </a:spcAft>
              <a:defRPr sz="3000" b="1">
                <a:solidFill>
                  <a:srgbClr val="FFFFFF"/>
                </a:solidFill>
                <a:latin typeface="Arial" charset="0"/>
              </a:defRPr>
            </a:lvl9pPr>
          </a:lstStyle>
          <a:p>
            <a:r>
              <a:rPr lang="en-US" altLang="zh-TW" sz="2400" kern="0" smtClean="0">
                <a:latin typeface="Calibri" panose="020F0502020204030204" pitchFamily="34" charset="0"/>
                <a:ea typeface="squeaky chalk sound" pitchFamily="2" charset="-120"/>
              </a:rPr>
              <a:t>1</a:t>
            </a:r>
            <a:r>
              <a:rPr lang="en-US" altLang="zh-TW" sz="2400" kern="0" baseline="30000" smtClean="0">
                <a:latin typeface="Calibri" panose="020F0502020204030204" pitchFamily="34" charset="0"/>
                <a:ea typeface="squeaky chalk sound" pitchFamily="2" charset="-120"/>
              </a:rPr>
              <a:t>st</a:t>
            </a:r>
            <a:r>
              <a:rPr lang="en-US" altLang="zh-TW" sz="2400" kern="0" smtClean="0">
                <a:latin typeface="Calibri" panose="020F0502020204030204" pitchFamily="34" charset="0"/>
                <a:ea typeface="squeaky chalk sound" pitchFamily="2" charset="-120"/>
              </a:rPr>
              <a:t> Midterm Exam</a:t>
            </a:r>
            <a:endParaRPr lang="en-US" altLang="zh-TW" sz="2400" b="0" kern="0" dirty="0">
              <a:latin typeface="Calibri" panose="020F0502020204030204" pitchFamily="34" charset="0"/>
              <a:ea typeface="squeaky chalk sound" pitchFamily="2" charset="-120"/>
            </a:endParaRPr>
          </a:p>
        </p:txBody>
      </p:sp>
    </p:spTree>
    <p:extLst>
      <p:ext uri="{BB962C8B-B14F-4D97-AF65-F5344CB8AC3E}">
        <p14:creationId xmlns:p14="http://schemas.microsoft.com/office/powerpoint/2010/main" val="73911573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108"/>
  <p:tag name="ORIGINALWIDTH" val="285.75"/>
  <p:tag name="LATEXADDIN" val="\documentclass{article}&#10;\usepackage{amsmath}&#10;\pagestyle{empty}&#10;\usepackage{color}&#10;\begin{document}&#10;\color{green}&#10;\begin{eqnarray*}&#10;y = 0&#10;\end{eqnarray*}&#10;\end{document}"/>
  <p:tag name="IGUANATEXSIZE" val="16"/>
  <p:tag name="IGUANATEXCURSOR" val="111"/>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276.7154"/>
  <p:tag name="ORIGINALWIDTH" val="1128.609"/>
  <p:tag name="LATEXADDIN" val="\documentclass{article}&#10;\usepackage{amsmath}&#10;\pagestyle{empty}&#10;\usepackage[dvipsnames]{xcolor}&#10;\begin{document}&#10;\color{white}&#10;\begin{eqnarray*}&#10;m {v^2 \over R} = mg \cos \theta - N&#10;\end{eqnarray*}&#10;\end{document}"/>
  <p:tag name="IGUANATEXSIZE" val="16"/>
  <p:tag name="IGUANATEXCURSOR" val="180"/>
  <p:tag name="TRANSPARENCY" val="True"/>
  <p:tag name="FILENAME" val=""/>
  <p:tag name="LATEXENGINEID" val="0"/>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332.9583"/>
  <p:tag name="LATEXADDIN" val="\documentclass{article}&#10;\usepackage{amsmath}&#10;\pagestyle{empty}&#10;\usepackage[dvipsnames]{xcolor}&#10;\begin{document}&#10;\color{white}&#10;\begin{eqnarray*}&#10;N = 0&#10;\end{eqnarray*}&#10;\end{document}"/>
  <p:tag name="IGUANATEXSIZE" val="16"/>
  <p:tag name="IGUANATEXCURSOR" val="149"/>
  <p:tag name="TRANSPARENCY" val="True"/>
  <p:tag name="FILENAME" val=""/>
  <p:tag name="LATEXENGINEID" val="0"/>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253.4684"/>
  <p:tag name="ORIGINALWIDTH" val="1569.554"/>
  <p:tag name="LATEXADDIN" val="\documentclass{article}&#10;\usepackage{amsmath}&#10;\pagestyle{empty}&#10;\usepackage[dvipsnames]{xcolor}&#10;\begin{document}&#10;\color{white}&#10;\begin{eqnarray*}&#10;0 = mg (R\cos \theta -R) + {1\over 2} m v^2&#10;\end{eqnarray*}&#10;\end{document}"/>
  <p:tag name="IGUANATEXSIZE" val="16"/>
  <p:tag name="IGUANATEXCURSOR" val="187"/>
  <p:tag name="TRANSPARENCY" val="True"/>
  <p:tag name="FILENAME" val=""/>
  <p:tag name="LATEXENGINEID" val="0"/>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253.4684"/>
  <p:tag name="ORIGINALWIDTH" val="1886.764"/>
  <p:tag name="LATEXADDIN" val="\documentclass{article}&#10;\usepackage{amsmath}&#10;\pagestyle{empty}&#10;\usepackage[dvipsnames]{xcolor}&#10;\begin{document}&#10;\color{white}&#10;\begin{eqnarray*}&#10;mg (R\cos \theta -R) + {1\over 2} m g R \cos \theta = 0&#10;\end{eqnarray*}&#10;\end{document}"/>
  <p:tag name="IGUANATEXSIZE" val="16"/>
  <p:tag name="IGUANATEXCURSOR" val="183"/>
  <p:tag name="TRANSPARENCY" val="True"/>
  <p:tag name="FILENAME" val=""/>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255.718"/>
  <p:tag name="ORIGINALWIDTH" val="488.9389"/>
  <p:tag name="LATEXADDIN" val="\documentclass{article}&#10;\usepackage{amsmath}&#10;\pagestyle{empty}&#10;\usepackage[dvipsnames]{xcolor}&#10;\begin{document}&#10;\color{white}&#10;\begin{eqnarray*}&#10;\cos \theta = {2\over 3}&#10;\end{eqnarray*}&#10;\end{document}"/>
  <p:tag name="IGUANATEXSIZE" val="16"/>
  <p:tag name="IGUANATEXCURSOR" val="167"/>
  <p:tag name="TRANSPARENCY" val="True"/>
  <p:tag name="FILENAME" val=""/>
  <p:tag name="LATEXENGINEID" val="0"/>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255.718"/>
  <p:tag name="ORIGINALWIDTH" val="621.6723"/>
  <p:tag name="LATEXADDIN" val="\documentclass{article}&#10;\usepackage{amsmath}&#10;\pagestyle{empty}&#10;\usepackage[dvipsnames]{xcolor}&#10;\begin{document}&#10;\color{white}&#10;\begin{eqnarray*}&#10;\theta = \cos^{-1}  {2\over 3}&#10;\end{eqnarray*}&#10;\end{document}"/>
  <p:tag name="IGUANATEXSIZE" val="16"/>
  <p:tag name="IGUANATEXCURSOR" val="163"/>
  <p:tag name="TRANSPARENCY" val="True"/>
  <p:tag name="FILENAME" val=""/>
  <p:tag name="LATEXENGINEID" val="0"/>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RIGINALHEIGHT" val="112.5"/>
  <p:tag name="ORIGINALWIDTH" val="840.75"/>
  <p:tag name="LATEXADDIN" val="\documentclass{article}&#10;\usepackage{amsmath}&#10;\pagestyle{empty}&#10;\usepackage{color}&#10;\begin{document}&#10;\color{white}&#10;\begin{eqnarray*}&#10;y = R\cos{\theta}  - R&#10;\end{eqnarray*}&#10;\end{document}"/>
  <p:tag name="IGUANATEXSIZE" val="16"/>
  <p:tag name="IGUANATEXCURSOR" val="153"/>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01.2373"/>
  <p:tag name="ORIGINALWIDTH" val="817.3978"/>
  <p:tag name="LATEXADDIN" val="\documentclass{article}&#10;\usepackage{amsmath}&#10;\pagestyle{empty}&#10;\usepackage{color}&#10;\begin{document}&#10;\color{white}&#10;\begin{eqnarray*}&#10;30 = -v_1 + 2 v_2&#10;\end{eqnarray*}&#10;\end{document}"/>
  <p:tag name="IGUANATEXSIZE" val="16"/>
  <p:tag name="IGUANATEXCURSOR" val="137"/>
  <p:tag name="TRANSPARENCY" val="True"/>
  <p:tag name="FILENAME" val=""/>
  <p:tag name="LATEXENGINEID" val="0"/>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15.4856"/>
  <p:tag name="ORIGINALWIDTH" val="818.8976"/>
  <p:tag name="LATEXADDIN" val="\documentclass{article}&#10;\usepackage{amsmath}&#10;\pagestyle{empty}&#10;\usepackage{color}&#10;\begin{document}&#10;\color{white}&#10;\begin{eqnarray*}&#10;150 = K^f - K^i&#10;\end{eqnarray*}&#10;\end{document}"/>
  <p:tag name="IGUANATEXSIZE" val="16"/>
  <p:tag name="IGUANATEXCURSOR" val="133"/>
  <p:tag name="TRANSPARENCY" val="True"/>
  <p:tag name="FILENAME" val=""/>
  <p:tag name="LATEXENGINEID" val="0"/>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RIGINALHEIGHT" val="253.5"/>
  <p:tag name="ORIGINALWIDTH" val="1189.5"/>
  <p:tag name="LATEXADDIN" val="\documentclass{article}&#10;\usepackage{amsmath}&#10;\pagestyle{empty}&#10;\usepackage{color}&#10;\begin{document}&#10;\color{white}&#10;\begin{eqnarray*}&#10;= {1\over 2} v_1^2 + v_2^2 - {3\over 2}\times 100&#10;\end{eqnarray*}&#10;\end{document}"/>
  <p:tag name="IGUANATEXSIZE" val="16"/>
  <p:tag name="IGUANATEXCURSOR" val="18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276.7154"/>
  <p:tag name="ORIGINALWIDTH" val="1128.609"/>
  <p:tag name="LATEXADDIN" val="\documentclass{article}&#10;\usepackage{amsmath}&#10;\pagestyle{empty}&#10;\usepackage[dvipsnames]{xcolor}&#10;\begin{document}&#10;\color{white}&#10;\begin{eqnarray*}&#10;m {v^2 \over R} = mg \cos \theta - N&#10;\end{eqnarray*}&#10;\end{document}"/>
  <p:tag name="IGUANATEXSIZE" val="16"/>
  <p:tag name="IGUANATEXCURSOR" val="180"/>
  <p:tag name="TRANSPARENCY" val="True"/>
  <p:tag name="FILENAME" val=""/>
  <p:tag name="LATEXENGINEID" val="0"/>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40.9824"/>
  <p:tag name="ORIGINALWIDTH" val="1015.373"/>
  <p:tag name="LATEXADDIN" val="\documentclass{article}&#10;\usepackage{amsmath}&#10;\pagestyle{empty}&#10;\usepackage{color}&#10;\begin{document}&#10;\color{white}&#10;\begin{eqnarray*}&#10;v_1^2 + 2 v_2^2 - 600 =0&#10;\end{eqnarray*}&#10;\end{document}"/>
  <p:tag name="IGUANATEXSIZE" val="16"/>
  <p:tag name="IGUANATEXCURSOR" val="150"/>
  <p:tag name="TRANSPARENCY" val="True"/>
  <p:tag name="FILENAME" val=""/>
  <p:tag name="LATEXENGINEID" val="0"/>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140.9824"/>
  <p:tag name="ORIGINALWIDTH" val="1493.063"/>
  <p:tag name="LATEXADDIN" val="\documentclass{article}&#10;\usepackage{amsmath}&#10;\pagestyle{empty}&#10;\usepackage{color}&#10;\begin{document}&#10;\color{white}&#10;\begin{eqnarray*}&#10;(30 - 2 v_2)^2 + 2 v_2^2 - 600 =0&#10;\end{eqnarray*}&#10;\end{document}"/>
  <p:tag name="IGUANATEXSIZE" val="16"/>
  <p:tag name="IGUANATEXCURSOR" val="159"/>
  <p:tag name="TRANSPARENCY" val="True"/>
  <p:tag name="FILENAME" val=""/>
  <p:tag name="LATEXENGINEID" val="0"/>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140.9824"/>
  <p:tag name="ORIGINALWIDTH" val="1196.1"/>
  <p:tag name="LATEXADDIN" val="\documentclass{article}&#10;\usepackage{amsmath}&#10;\pagestyle{empty}&#10;\usepackage{color}&#10;\begin{document}&#10;\color{white}&#10;\begin{eqnarray*}&#10;6 v_2^2 -120 v_2 + 300 =0&#10;\end{eqnarray*}&#10;\end{document}"/>
  <p:tag name="IGUANATEXSIZE" val="16"/>
  <p:tag name="IGUANATEXCURSOR" val="151"/>
  <p:tag name="TRANSPARENCY" val="True"/>
  <p:tag name="FILENAME" val=""/>
  <p:tag name="LATEXENGINEID" val="0"/>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144.7319"/>
  <p:tag name="ORIGINALWIDTH" val="1133.858"/>
  <p:tag name="LATEXADDIN" val="\documentclass{article}&#10;\usepackage{amsmath}&#10;\pagestyle{empty}&#10;\usepackage{color}&#10;\begin{document}&#10;\color{white}&#10;\begin{eqnarray*}&#10;v_2 = 10 +{5 \sqrt{2}} \;(m/s)&#10;\end{eqnarray*}&#10;\end{document}"/>
  <p:tag name="IGUANATEXSIZE" val="16"/>
  <p:tag name="IGUANATEXCURSOR" val="143"/>
  <p:tag name="TRANSPARENCY" val="True"/>
  <p:tag name="FILENAME" val=""/>
  <p:tag name="LATEXENGINEID" val="0"/>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44.7319"/>
  <p:tag name="ORIGINALWIDTH" val="1133.858"/>
  <p:tag name="LATEXADDIN" val="\documentclass{article}&#10;\usepackage{amsmath}&#10;\pagestyle{empty}&#10;\usepackage{color}&#10;\begin{document}&#10;\color{white}&#10;\begin{eqnarray*}&#10;v_2 = 10 - {5\sqrt{2} } \; (m/s)&#10;\end{eqnarray*}&#10;\end{document}"/>
  <p:tag name="IGUANATEXSIZE" val="16"/>
  <p:tag name="IGUANATEXCURSOR" val="134"/>
  <p:tag name="TRANSPARENCY" val="True"/>
  <p:tag name="FILENAME" val=""/>
  <p:tag name="LATEXENGINEID" val="0"/>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140.9824"/>
  <p:tag name="ORIGINALWIDTH" val="1010.874"/>
  <p:tag name="LATEXADDIN" val="\documentclass{article}&#10;\usepackage{amsmath}&#10;\pagestyle{empty}&#10;\usepackage{color}&#10;\begin{document}&#10;\color{white}&#10;\begin{eqnarray*}&#10;v_2^2 -20 v_2 + 50 =0&#10;\end{eqnarray*}&#10;\end{document}"/>
  <p:tag name="IGUANATEXSIZE" val="16"/>
  <p:tag name="IGUANATEXCURSOR" val="148"/>
  <p:tag name="TRANSPARENCY" val="True"/>
  <p:tag name="FILENAME" val=""/>
  <p:tag name="LATEXENGINEID" val="0"/>
  <p:tag name="TEMPFOLDER" val="C:\temp\"/>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144.7319"/>
  <p:tag name="ORIGINALWIDTH" val="1292.838"/>
  <p:tag name="LATEXADDIN" val="\documentclass{article}&#10;\usepackage{amsmath}&#10;\pagestyle{empty}&#10;\usepackage{color}&#10;\begin{document}&#10;\color{white}&#10;\begin{eqnarray*}&#10;v_1 = -10 +{10 \sqrt{2}} \;(m/s)&#10;\end{eqnarray*}&#10;\end{document}"/>
  <p:tag name="IGUANATEXSIZE" val="16"/>
  <p:tag name="IGUANATEXCURSOR" val="145"/>
  <p:tag name="TRANSPARENCY" val="True"/>
  <p:tag name="FILENAME" val=""/>
  <p:tag name="LATEXENGINEID" val="0"/>
  <p:tag name="TEMPFOLDER" val="C:\temp\"/>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144.7319"/>
  <p:tag name="ORIGINALWIDTH" val="1292.838"/>
  <p:tag name="LATEXADDIN" val="\documentclass{article}&#10;\usepackage{amsmath}&#10;\pagestyle{empty}&#10;\usepackage{color}&#10;\begin{document}&#10;\color{white}&#10;\begin{eqnarray*}&#10;v_1 = -10 -{10 \sqrt{2}} \;(m/s)&#10;\end{eqnarray*}&#10;\end{document}"/>
  <p:tag name="IGUANATEXSIZE" val="16"/>
  <p:tag name="IGUANATEXCURSOR" val="142"/>
  <p:tag name="TRANSPARENCY" val="True"/>
  <p:tag name="FILENAME" val=""/>
  <p:tag name="LATEXENGINEID" val="0"/>
  <p:tag name="TEMPFOLDER" val="C:\temp\"/>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437.1953"/>
  <p:tag name="ORIGINALWIDTH" val="1230.596"/>
  <p:tag name="LATEXADDIN" val="\documentclass{article}&#10;\usepackage{amsmath}&#10;\pagestyle{empty}&#10;\usepackage{color}&#10;\begin{document}&#10;{\color{white}&#10;{\begin{eqnarray*}&#10;y_\text{\tiny{Cone}}=\frac{\int_{-{R \over 2}}^0  y\cdot \rho \pi&#10;r^2dy}{\int_{-{R \over 2}}^0 \rho \pi r^2dy}&#10;\end{eqnarray*}&#10;\end{document}"/>
  <p:tag name="IGUANATEXSIZE" val="16"/>
  <p:tag name="IGUANATEXCURSOR" val="151"/>
  <p:tag name="TRANSPARENCY" val="True"/>
  <p:tag name="FILENAME" val=""/>
  <p:tag name="LATEXENGINEID" val="0"/>
  <p:tag name="TEMPFOLDER" val="C:\temp\"/>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101.9872"/>
  <p:tag name="ORIGINALWIDTH" val="680.9149"/>
  <p:tag name="LATEXADDIN" val="\documentclass{article}&#10;\usepackage{amsmath}&#10;\pagestyle{empty}&#10;\usepackage[dvipsnames]{xcolor}&#10;\begin{document}&#10;\color{white}&#10;\begin{eqnarray*}&#10;r = -y \tan \alpha&#10;\end{eqnarray*}&#10;\end{document}"/>
  <p:tag name="IGUANATEXSIZE" val="16"/>
  <p:tag name="IGUANATEXCURSOR" val="150"/>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332.9583"/>
  <p:tag name="LATEXADDIN" val="\documentclass{article}&#10;\usepackage{amsmath}&#10;\pagestyle{empty}&#10;\usepackage[dvipsnames]{xcolor}&#10;\begin{document}&#10;\color{white}&#10;\begin{eqnarray*}&#10;N = 0&#10;\end{eqnarray*}&#10;\end{document}"/>
  <p:tag name="IGUANATEXSIZE" val="16"/>
  <p:tag name="IGUANATEXCURSOR" val="149"/>
  <p:tag name="TRANSPARENCY" val="True"/>
  <p:tag name="FILENAME" val=""/>
  <p:tag name="LATEXENGINEID" val="0"/>
  <p:tag name="TEMPFOLDER" val="C:\temp\"/>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225.7218"/>
  <p:tag name="ORIGINALWIDTH" val="332.2085"/>
  <p:tag name="LATEXADDIN" val="\documentclass{article}&#10;\usepackage{amsmath}&#10;\pagestyle{empty}&#10;\usepackage[dvipsnames]{xcolor}&#10;\begin{document}&#10;\color{white}&#10;\begin{eqnarray*}&#10;\alpha = {\pi \over 3}&#10;\end{eqnarray*}&#10;\end{document}"/>
  <p:tag name="IGUANATEXSIZE" val="16"/>
  <p:tag name="IGUANATEXCURSOR" val="165"/>
  <p:tag name="TRANSPARENCY" val="True"/>
  <p:tag name="FILENAME" val=""/>
  <p:tag name="LATEXENGINEID" val="0"/>
  <p:tag name="TEMPFOLDER" val="C:\temp\"/>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437.1953"/>
  <p:tag name="ORIGINALWIDTH" val="1182.602"/>
  <p:tag name="LATEXADDIN" val="\documentclass{article}&#10;\usepackage{amsmath}&#10;\pagestyle{empty}&#10;\usepackage{color}&#10;\begin{document}&#10;{\color{white}&#10;{\begin{eqnarray*}&#10;=\frac{\int_{-{R \over 2}}^0  y\cdot &#10;y^2 \tan^2 \alpha \, dy}{\int_{-{R \over 2}}^0  y^2 \tan^2 \alpha \,dy}&#10;\end{eqnarray*}&#10;\end{document}"/>
  <p:tag name="IGUANATEXSIZE" val="16"/>
  <p:tag name="IGUANATEXCURSOR" val="218"/>
  <p:tag name="TRANSPARENCY" val="True"/>
  <p:tag name="FILENAME" val=""/>
  <p:tag name="LATEXENGINEID" val="0"/>
  <p:tag name="TEMPFOLDER" val="C:\temp\"/>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437.1953"/>
  <p:tag name="ORIGINALWIDTH" val="669.6663"/>
  <p:tag name="LATEXADDIN" val="\documentclass{article}&#10;\usepackage{amsmath}&#10;\pagestyle{empty}&#10;\usepackage{color}&#10;\begin{document}&#10;{\color{white}&#10;{\begin{eqnarray*}&#10;=\frac{\int_{-{R \over 2}}^0  y^3  \, dy}{\int_{-{R \over 2}}^0  y^2  \,dy}&#10;\end{eqnarray*}&#10;\end{document}"/>
  <p:tag name="IGUANATEXSIZE" val="16"/>
  <p:tag name="IGUANATEXCURSOR" val="196"/>
  <p:tag name="TRANSPARENCY" val="True"/>
  <p:tag name="FILENAME" val=""/>
  <p:tag name="LATEXENGINEID" val="0"/>
  <p:tag name="TEMPFOLDER" val="C:\temp\"/>
  <p:tag name="LATEXFORMHEIGHT" val="312"/>
  <p:tag name="LATEXFORMWIDTH" val="384"/>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255.718"/>
  <p:tag name="ORIGINALWIDTH" val="408.6989"/>
  <p:tag name="LATEXADDIN" val="\documentclass{article}&#10;\usepackage{amsmath}&#10;\pagestyle{empty}&#10;\usepackage[dvipsnames]{xcolor}&#10;\begin{document}&#10;\color{white}&#10;\begin{eqnarray*}&#10;= -{3\over 8} R&#10;\end{eqnarray*}&#10;\end{document}"/>
  <p:tag name="IGUANATEXSIZE" val="16"/>
  <p:tag name="IGUANATEXCURSOR" val="159"/>
  <p:tag name="TRANSPARENCY" val="True"/>
  <p:tag name="FILENAME" val=""/>
  <p:tag name="LATEXENGINEID" val="0"/>
  <p:tag name="TEMPFOLDER" val="C:\temp\"/>
  <p:tag name="LATEXFORMHEIGHT" val="312"/>
  <p:tag name="LATEXFORMWIDTH" val="384"/>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426.6967"/>
  <p:tag name="ORIGINALWIDTH" val="1217.848"/>
  <p:tag name="LATEXADDIN" val="\documentclass{article}&#10;\usepackage{amsmath}&#10;\pagestyle{empty}&#10;\usepackage{color}&#10;\begin{document}&#10;{\color{white}&#10;{\begin{eqnarray*}&#10;y_\text{\tiny{Cap}}=\frac{\int_{-{R }}^{-{R \over 2}}  y\cdot \rho \pi&#10;r^2dy}{\int_{-R}^{-{R \over 2}} \rho \pi r^2dy}&#10;\end{eqnarray*}&#10;\end{document}"/>
  <p:tag name="IGUANATEXSIZE" val="16"/>
  <p:tag name="IGUANATEXCURSOR" val="150"/>
  <p:tag name="TRANSPARENCY" val="True"/>
  <p:tag name="FILENAME" val=""/>
  <p:tag name="LATEXENGINEID" val="0"/>
  <p:tag name="TEMPFOLDER" val="C:\temp\"/>
  <p:tag name="LATEXFORMHEIGHT" val="312"/>
  <p:tag name="LATEXFORMWIDTH" val="384"/>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135.7331"/>
  <p:tag name="ORIGINALWIDTH" val="691.4135"/>
  <p:tag name="LATEXADDIN" val="\documentclass{article}&#10;\usepackage{amsmath}&#10;\pagestyle{empty}&#10;\usepackage[dvipsnames]{xcolor}&#10;\begin{document}&#10;\color{white}&#10;\begin{eqnarray*}&#10;r^2 + y^2= R^2&#10;\end{eqnarray*}&#10;\end{document}"/>
  <p:tag name="IGUANATEXSIZE" val="16"/>
  <p:tag name="IGUANATEXCURSOR" val="151"/>
  <p:tag name="TRANSPARENCY" val="True"/>
  <p:tag name="FILENAME" val=""/>
  <p:tag name="LATEXENGINEID" val="0"/>
  <p:tag name="TEMPFOLDER" val="C:\temp\"/>
  <p:tag name="LATEXFORMHEIGHT" val="312"/>
  <p:tag name="LATEXFORMWIDTH" val="384"/>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426.6967"/>
  <p:tag name="ORIGINALWIDTH" val="1250.094"/>
  <p:tag name="LATEXADDIN" val="\documentclass{article}&#10;\usepackage{amsmath}&#10;\pagestyle{empty}&#10;\usepackage{color}&#10;\begin{document}&#10;{\color{white}&#10;{\begin{eqnarray*}&#10;=\frac{\int_{-{R }}^{-{R \over 2}}  y\cdot &#10;(R^2 - y^2) \,dy}{\int_{-R}^{-{R \over 2}}  (R^2 - y^2)\, dy}&#10;\end{eqnarray*}&#10;\end{document}"/>
  <p:tag name="IGUANATEXSIZE" val="16"/>
  <p:tag name="IGUANATEXCURSOR" val="231"/>
  <p:tag name="TRANSPARENCY" val="True"/>
  <p:tag name="FILENAME" val=""/>
  <p:tag name="LATEXENGINEID" val="0"/>
  <p:tag name="TEMPFOLDER" val="C:\temp\"/>
  <p:tag name="LATEXFORMHEIGHT" val="312"/>
  <p:tag name="LATEXFORMWIDTH" val="384"/>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426.6967"/>
  <p:tag name="ORIGINALWIDTH" val="1236.595"/>
  <p:tag name="LATEXADDIN" val="\documentclass{article}&#10;\usepackage{amsmath}&#10;\pagestyle{empty}&#10;\usepackage[dvipsnames]{xcolor}&#10;\begin{document}&#10;\color{white}&#10;\begin{eqnarray*}&#10;= {R^2 y^2/2 - y^4/4 \big|_{-R}^{-R/2} \over R^2 y - y^3/3 \big|_{-R}^{-R/2}}&#10;\end{eqnarray*}&#10;\end{document}"/>
  <p:tag name="IGUANATEXSIZE" val="16"/>
  <p:tag name="IGUANATEXCURSOR" val="168"/>
  <p:tag name="TRANSPARENCY" val="True"/>
  <p:tag name="FILENAME" val=""/>
  <p:tag name="LATEXENGINEID" val="0"/>
  <p:tag name="TEMPFOLDER" val="C:\temp\"/>
  <p:tag name="LATEXFORMHEIGHT" val="312"/>
  <p:tag name="LATEXFORMWIDTH" val="384"/>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257.2179"/>
  <p:tag name="ORIGINALWIDTH" val="470.1913"/>
  <p:tag name="LATEXADDIN" val="\documentclass{article}&#10;\usepackage{amsmath}&#10;\pagestyle{empty}&#10;\usepackage[dvipsnames]{xcolor}&#10;\begin{document}&#10;\color{white}&#10;\begin{eqnarray*}&#10;=-{27 \over 40} R&#10;\end{eqnarray*}&#10;\end{document}"/>
  <p:tag name="IGUANATEXSIZE" val="16"/>
  <p:tag name="IGUANATEXCURSOR" val="161"/>
  <p:tag name="TRANSPARENCY" val="True"/>
  <p:tag name="FILENAME" val=""/>
  <p:tag name="LATEXENGINEID" val="0"/>
  <p:tag name="TEMPFOLDER" val="C:\temp\"/>
  <p:tag name="LATEXFORMHEIGHT" val="312"/>
  <p:tag name="LATEXFORMWIDTH" val="384"/>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428.1964"/>
  <p:tag name="ORIGINALWIDTH" val="1444.319"/>
  <p:tag name="LATEXADDIN" val="\documentclass{article}&#10;\usepackage{amsmath}&#10;\pagestyle{empty}&#10;\usepackage[dvipsnames]{xcolor}&#10;\begin{document}&#10;\color{white}&#10;\begin{eqnarray*}&#10;{M_\text{\tiny Cone} \over M_\text{\tiny Cap}} = {\int_{-{R \over 2}}^0  y^2 \tan^2 \alpha \,dy \over \int_{-R}^{-{R \over 2}}  (R^2 - y^2)\, dy}&#10;\end{eqnarray*}&#10;\end{document}"/>
  <p:tag name="IGUANATEXSIZE" val="16"/>
  <p:tag name="IGUANATEXCURSOR" val="288"/>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253.4684"/>
  <p:tag name="ORIGINALWIDTH" val="1569.554"/>
  <p:tag name="LATEXADDIN" val="\documentclass{article}&#10;\usepackage{amsmath}&#10;\pagestyle{empty}&#10;\usepackage[dvipsnames]{xcolor}&#10;\begin{document}&#10;\color{white}&#10;\begin{eqnarray*}&#10;0 = mg (R\cos \theta -R) + {1\over 2} m v^2&#10;\end{eqnarray*}&#10;\end{document}"/>
  <p:tag name="IGUANATEXSIZE" val="16"/>
  <p:tag name="IGUANATEXCURSOR" val="187"/>
  <p:tag name="TRANSPARENCY" val="True"/>
  <p:tag name="FILENAME" val=""/>
  <p:tag name="LATEXENGINEID" val="0"/>
  <p:tag name="TEMPFOLDER" val="C:\temp\"/>
  <p:tag name="LATEXFORMHEIGHT" val="312"/>
  <p:tag name="LATEXFORMWIDTH" val="384"/>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304.462"/>
  <p:tag name="ORIGINALWIDTH" val="1233.596"/>
  <p:tag name="LATEXADDIN" val="\documentclass{article}&#10;\usepackage{amsmath}&#10;\pagestyle{empty}&#10;\usepackage[dvipsnames]{xcolor}&#10;\begin{document}&#10;\color{white}&#10;\begin{eqnarray*}&#10;={{R^3/24}\times 3 \over R^3(1/2 -7/24  )} = {3\over 5}&#10;\end{eqnarray*}&#10;\end{document}"/>
  <p:tag name="IGUANATEXSIZE" val="16"/>
  <p:tag name="IGUANATEXCURSOR" val="198"/>
  <p:tag name="TRANSPARENCY" val="True"/>
  <p:tag name="FILENAME" val=""/>
  <p:tag name="LATEXENGINEID" val="0"/>
  <p:tag name="TEMPFOLDER" val="C:\temp\"/>
  <p:tag name="LATEXFORMHEIGHT" val="312"/>
  <p:tag name="LATEXFORMWIDTH" val="384"/>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255.718"/>
  <p:tag name="ORIGINALWIDTH" val="1430.821"/>
  <p:tag name="LATEXADDIN" val="\documentclass{article}&#10;\usepackage{amsmath}&#10;\pagestyle{empty}&#10;\usepackage[dvipsnames]{xcolor}&#10;\begin{document}&#10;\color{white}&#10;\begin{eqnarray*}&#10;y_\text{\tiny CM} = {3\times y_\text{\tiny Cone} + 5\times y_\text{\tiny Cap} \over 8}&#10;\end{eqnarray*}&#10;\end{document}"/>
  <p:tag name="IGUANATEXSIZE" val="16"/>
  <p:tag name="IGUANATEXCURSOR" val="230"/>
  <p:tag name="TRANSPARENCY" val="True"/>
  <p:tag name="FILENAME" val=""/>
  <p:tag name="LATEXENGINEID" val="0"/>
  <p:tag name="TEMPFOLDER" val="C:\temp\"/>
  <p:tag name="LATEXFORMHEIGHT" val="312"/>
  <p:tag name="LATEXFORMWIDTH" val="384"/>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1200"/>
  <p:tag name="ORIGINALHEIGHT" val="255.718"/>
  <p:tag name="ORIGINALWIDTH" val="470.1913"/>
  <p:tag name="LATEXADDIN" val="\documentclass{article}&#10;\usepackage{amsmath}&#10;\pagestyle{empty}&#10;\usepackage[dvipsnames]{xcolor}&#10;\begin{document}&#10;\color{white}&#10;\begin{eqnarray*}&#10;= -{9 \over 16} R&#10;\end{eqnarray*}&#10;\end{document}"/>
  <p:tag name="IGUANATEXSIZE" val="16"/>
  <p:tag name="IGUANATEXCURSOR" val="161"/>
  <p:tag name="TRANSPARENCY" val="True"/>
  <p:tag name="FILENAME" val=""/>
  <p:tag name="LATEXENGINEID" val="0"/>
  <p:tag name="TEMPFOLDER" val="C:\temp\"/>
  <p:tag name="LATEXFORMHEIGHT" val="312"/>
  <p:tag name="LATEXFORMWIDTH" val="384"/>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1200"/>
  <p:tag name="ORIGINALHEIGHT" val="284.2145"/>
  <p:tag name="ORIGINALWIDTH" val="1041.62"/>
  <p:tag name="LATEXADDIN" val="\documentclass{article}&#10;\usepackage{amsmath}&#10;\pagestyle{empty}&#10;\usepackage[dvipsnames]{xcolor}&#10;\begin{document}&#10;\color{white}&#10;\begin{eqnarray*}&#10;\gamma = {1\over \sqrt{1-0.6^2}} = {5\over 4}&#10;\end{eqnarray*}&#10;\end{document}"/>
  <p:tag name="IGUANATEXSIZE" val="16"/>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1200"/>
  <p:tag name="ORIGINALHEIGHT" val="282.7147"/>
  <p:tag name="ORIGINALWIDTH" val="1618.298"/>
  <p:tag name="LATEXADDIN" val="\documentclass{article}&#10;\usepackage{amsmath}&#10;\pagestyle{empty}&#10;\usepackage[dvipsnames]{xcolor}&#10;\begin{document}&#10;\color{white}&#10;\begin{eqnarray*}&#10;\Delta T = {18 \;ly \over 0.6 \;c} \times {1\over \gamma} = 24 \; (years)&#10;\end{eqnarray*}&#10;\end{document}"/>
  <p:tag name="IGUANATEXSIZE" val="16"/>
  <p:tag name="IGUANATEXCURSOR" val="176"/>
  <p:tag name="TRANSPARENCY" val="True"/>
  <p:tag name="FILENAME" val=""/>
  <p:tag name="LATEXENGINEID" val="0"/>
  <p:tag name="TEMPFOLDER" val="C:\temp\"/>
  <p:tag name="LATEXFORMHEIGHT" val="312"/>
  <p:tag name="LATEXFORMWIDTH" val="384"/>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1200"/>
  <p:tag name="ORIGINALHEIGHT" val="280.465"/>
  <p:tag name="ORIGINALWIDTH" val="1413.573"/>
  <p:tag name="LATEXADDIN" val="\documentclass{article}&#10;\usepackage{amsmath}&#10;\pagestyle{empty}&#10;\usepackage[dvipsnames]{xcolor}&#10;\begin{document}&#10;\color{white}&#10;\begin{eqnarray*}&#10;d = {18 \;ly } \times {1\over \gamma} = 14.4 \; (lys)&#10;\end{eqnarray*}&#10;\end{document}"/>
  <p:tag name="IGUANATEXSIZE" val="16"/>
  <p:tag name="IGUANATEXCURSOR" val="196"/>
  <p:tag name="TRANSPARENCY" val="True"/>
  <p:tag name="FILENAME" val=""/>
  <p:tag name="LATEXENGINEID" val="0"/>
  <p:tag name="TEMPFOLDER" val="C:\temp\"/>
  <p:tag name="LATEXFORMHEIGHT" val="312"/>
  <p:tag name="LATEXFORMWIDTH" val="384"/>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1200"/>
  <p:tag name="ORIGINALHEIGHT" val="255.718"/>
  <p:tag name="ORIGINALWIDTH" val="1016.123"/>
  <p:tag name="LATEXADDIN" val="\documentclass{article}&#10;\usepackage{amsmath}&#10;\pagestyle{empty}&#10;\usepackage[dvipsnames]{xcolor}&#10;\begin{document}&#10;\color{white}&#10;\begin{eqnarray*}&#10;S = X - {X \over c} \times 0.6 c&#10;\end{eqnarray*}&#10;\end{document}"/>
  <p:tag name="IGUANATEXSIZE" val="16"/>
  <p:tag name="IGUANATEXCURSOR" val="176"/>
  <p:tag name="TRANSPARENCY" val="True"/>
  <p:tag name="FILENAME" val=""/>
  <p:tag name="LATEXENGINEID" val="0"/>
  <p:tag name="TEMPFOLDER" val="C:\temp\"/>
  <p:tag name="LATEXFORMHEIGHT" val="312"/>
  <p:tag name="LATEXFORMWIDTH" val="384"/>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OUTPUTDPI" val="1200"/>
  <p:tag name="ORIGINALHEIGHT" val="89.98874"/>
  <p:tag name="ORIGINALWIDTH" val="74.24071"/>
  <p:tag name="LATEXADDIN" val="\documentclass{article}&#10;\usepackage{amsmath}&#10;\pagestyle{empty}&#10;\usepackage[dvipsnames]{xcolor}&#10;\begin{document}&#10;\color{Dandelion}&#10;\begin{eqnarray*}&#10;S&#10;\end{eqnarray*}&#10;\end{document}"/>
  <p:tag name="IGUANATEXSIZE" val="20"/>
  <p:tag name="IGUANATEXCURSOR" val="128"/>
  <p:tag name="TRANSPARENCY" val="True"/>
  <p:tag name="FILENAME" val=""/>
  <p:tag name="LATEXENGINEID" val="0"/>
  <p:tag name="TEMPFOLDER" val="C:\temp\"/>
  <p:tag name="LATEXFORMHEIGHT" val="312"/>
  <p:tag name="LATEXFORMWIDTH" val="384"/>
  <p:tag name="LATEXFORMWRAP" val="True"/>
  <p:tag name="BITMAPVECTOR" val="0"/>
</p:tagLst>
</file>

<file path=ppt/tags/tag48.xml><?xml version="1.0" encoding="utf-8"?>
<p:tagLst xmlns:a="http://schemas.openxmlformats.org/drawingml/2006/main" xmlns:r="http://schemas.openxmlformats.org/officeDocument/2006/relationships" xmlns:p="http://schemas.openxmlformats.org/presentationml/2006/main">
  <p:tag name="OUTPUTDPI" val="1200"/>
  <p:tag name="ORIGINALHEIGHT" val="255.718"/>
  <p:tag name="ORIGINALWIDTH" val="521.1849"/>
  <p:tag name="LATEXADDIN" val="\documentclass{article}&#10;\usepackage{amsmath}&#10;\pagestyle{empty}&#10;\usepackage[dvipsnames]{xcolor}&#10;\begin{document}&#10;\color{white}&#10;\begin{eqnarray*}&#10;\Delta T_1 = {X \over c}&#10;\end{eqnarray*}&#10;\end{document}"/>
  <p:tag name="IGUANATEXSIZE" val="16"/>
  <p:tag name="IGUANATEXCURSOR" val="166"/>
  <p:tag name="TRANSPARENCY" val="True"/>
  <p:tag name="FILENAME" val=""/>
  <p:tag name="LATEXENGINEID" val="0"/>
  <p:tag name="TEMPFOLDER" val="C:\temp\"/>
  <p:tag name="LATEXFORMHEIGHT" val="312"/>
  <p:tag name="LATEXFORMWIDTH" val="384"/>
  <p:tag name="LATEXFORMWRAP" val="True"/>
  <p:tag name="BITMAPVECTOR" val="0"/>
</p:tagLst>
</file>

<file path=ppt/tags/tag49.xml><?xml version="1.0" encoding="utf-8"?>
<p:tagLst xmlns:a="http://schemas.openxmlformats.org/drawingml/2006/main" xmlns:r="http://schemas.openxmlformats.org/officeDocument/2006/relationships" xmlns:p="http://schemas.openxmlformats.org/presentationml/2006/main">
  <p:tag name="OUTPUTDPI" val="1200"/>
  <p:tag name="ORIGINALHEIGHT" val="260.2175"/>
  <p:tag name="ORIGINALWIDTH" val="1241.095"/>
  <p:tag name="LATEXADDIN" val="\documentclass{article}&#10;\usepackage{amsmath}&#10;\pagestyle{empty}&#10;\usepackage[dvipsnames]{xcolor}&#10;\begin{document}&#10;\color{white}&#10;\begin{eqnarray*}&#10;\Delta T_2 = {S- 0.6c \times \Delta T_2 \over c}&#10;\end{eqnarray*}&#10;\end{document}"/>
  <p:tag name="IGUANATEXSIZE" val="16"/>
  <p:tag name="IGUANATEXCURSOR" val="172"/>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253.4684"/>
  <p:tag name="ORIGINALWIDTH" val="1886.764"/>
  <p:tag name="LATEXADDIN" val="\documentclass{article}&#10;\usepackage{amsmath}&#10;\pagestyle{empty}&#10;\usepackage[dvipsnames]{xcolor}&#10;\begin{document}&#10;\color{white}&#10;\begin{eqnarray*}&#10;mg (R\cos \theta -R) + {1\over 2} m g R \cos \theta = 0&#10;\end{eqnarray*}&#10;\end{document}"/>
  <p:tag name="IGUANATEXSIZE" val="16"/>
  <p:tag name="IGUANATEXCURSOR" val="183"/>
  <p:tag name="TRANSPARENCY" val="True"/>
  <p:tag name="FILENAME" val=""/>
  <p:tag name="LATEXENGINEID" val="0"/>
  <p:tag name="TEMPFOLDER" val="C:\temp\"/>
  <p:tag name="LATEXFORMHEIGHT" val="312"/>
  <p:tag name="LATEXFORMWIDTH" val="384"/>
  <p:tag name="LATEXFORMWRAP" val="True"/>
  <p:tag name="BITMAPVECTOR" val="0"/>
</p:tagLst>
</file>

<file path=ppt/tags/tag50.xml><?xml version="1.0" encoding="utf-8"?>
<p:tagLst xmlns:a="http://schemas.openxmlformats.org/drawingml/2006/main" xmlns:r="http://schemas.openxmlformats.org/officeDocument/2006/relationships" xmlns:p="http://schemas.openxmlformats.org/presentationml/2006/main">
  <p:tag name="OUTPUTDPI" val="1200"/>
  <p:tag name="ORIGINALHEIGHT" val="255.718"/>
  <p:tag name="ORIGINALWIDTH" val="521.1849"/>
  <p:tag name="LATEXADDIN" val="\documentclass{article}&#10;\usepackage{amsmath}&#10;\pagestyle{empty}&#10;\usepackage[dvipsnames]{xcolor}&#10;\begin{document}&#10;\color{white}&#10;\begin{eqnarray*}&#10;\Delta T_1 = {X \over c}&#10;\end{eqnarray*}&#10;\end{document}"/>
  <p:tag name="IGUANATEXSIZE" val="16"/>
  <p:tag name="IGUANATEXCURSOR" val="166"/>
  <p:tag name="TRANSPARENCY" val="True"/>
  <p:tag name="FILENAME" val=""/>
  <p:tag name="LATEXENGINEID" val="0"/>
  <p:tag name="TEMPFOLDER" val="C:\temp\"/>
  <p:tag name="LATEXFORMHEIGHT" val="312"/>
  <p:tag name="LATEXFORMWIDTH" val="384"/>
  <p:tag name="LATEXFORMWRAP" val="True"/>
  <p:tag name="BITMAPVECTOR" val="0"/>
</p:tagLst>
</file>

<file path=ppt/tags/tag51.xml><?xml version="1.0" encoding="utf-8"?>
<p:tagLst xmlns:a="http://schemas.openxmlformats.org/drawingml/2006/main" xmlns:r="http://schemas.openxmlformats.org/officeDocument/2006/relationships" xmlns:p="http://schemas.openxmlformats.org/presentationml/2006/main">
  <p:tag name="OUTPUTDPI" val="1200"/>
  <p:tag name="ORIGINALHEIGHT" val="255.718"/>
  <p:tag name="ORIGINALWIDTH" val="1016.123"/>
  <p:tag name="LATEXADDIN" val="\documentclass{article}&#10;\usepackage{amsmath}&#10;\pagestyle{empty}&#10;\usepackage[dvipsnames]{xcolor}&#10;\begin{document}&#10;\color{white}&#10;\begin{eqnarray*}&#10;S = X - {X \over c} \times 0.6 c&#10;\end{eqnarray*}&#10;\end{document}"/>
  <p:tag name="IGUANATEXSIZE" val="16"/>
  <p:tag name="IGUANATEXCURSOR" val="176"/>
  <p:tag name="TRANSPARENCY" val="True"/>
  <p:tag name="FILENAME" val=""/>
  <p:tag name="LATEXENGINEID" val="0"/>
  <p:tag name="TEMPFOLDER" val="C:\temp\"/>
  <p:tag name="LATEXFORMHEIGHT" val="312"/>
  <p:tag name="LATEXFORMWIDTH" val="384"/>
  <p:tag name="LATEXFORMWRAP" val="True"/>
  <p:tag name="BITMAPVECTOR" val="0"/>
</p:tagLst>
</file>

<file path=ppt/tags/tag52.xml><?xml version="1.0" encoding="utf-8"?>
<p:tagLst xmlns:a="http://schemas.openxmlformats.org/drawingml/2006/main" xmlns:r="http://schemas.openxmlformats.org/officeDocument/2006/relationships" xmlns:p="http://schemas.openxmlformats.org/presentationml/2006/main">
  <p:tag name="OUTPUTDPI" val="1200"/>
  <p:tag name="ORIGINALHEIGHT" val="260.2175"/>
  <p:tag name="ORIGINALWIDTH" val="1241.095"/>
  <p:tag name="LATEXADDIN" val="\documentclass{article}&#10;\usepackage{amsmath}&#10;\pagestyle{empty}&#10;\usepackage[dvipsnames]{xcolor}&#10;\begin{document}&#10;\color{white}&#10;\begin{eqnarray*}&#10;\Delta T_2 = {S- 0.6c \times \Delta T_2 \over c}&#10;\end{eqnarray*}&#10;\end{document}"/>
  <p:tag name="IGUANATEXSIZE" val="16"/>
  <p:tag name="IGUANATEXCURSOR" val="172"/>
  <p:tag name="TRANSPARENCY" val="True"/>
  <p:tag name="FILENAME" val=""/>
  <p:tag name="LATEXENGINEID" val="0"/>
  <p:tag name="TEMPFOLDER" val="C:\temp\"/>
  <p:tag name="LATEXFORMHEIGHT" val="312"/>
  <p:tag name="LATEXFORMWIDTH" val="384"/>
  <p:tag name="LATEXFORMWRAP" val="True"/>
  <p:tag name="BITMAPVECTOR" val="0"/>
</p:tagLst>
</file>

<file path=ppt/tags/tag53.xml><?xml version="1.0" encoding="utf-8"?>
<p:tagLst xmlns:a="http://schemas.openxmlformats.org/drawingml/2006/main" xmlns:r="http://schemas.openxmlformats.org/officeDocument/2006/relationships" xmlns:p="http://schemas.openxmlformats.org/presentationml/2006/main">
  <p:tag name="OUTPUTDPI" val="1200"/>
  <p:tag name="ORIGINALHEIGHT" val="255.718"/>
  <p:tag name="ORIGINALWIDTH" val="833.8958"/>
  <p:tag name="LATEXADDIN" val="\documentclass{article}&#10;\usepackage{amsmath}&#10;\pagestyle{empty}&#10;\usepackage[dvipsnames]{xcolor}&#10;\begin{document}&#10;\color{white}&#10;\begin{eqnarray*}&#10;1.6 \Delta T_2 = 0.4 {X \over c}&#10;\end{eqnarray*}&#10;\end{document}"/>
  <p:tag name="IGUANATEXSIZE" val="16"/>
  <p:tag name="IGUANATEXCURSOR" val="176"/>
  <p:tag name="TRANSPARENCY" val="True"/>
  <p:tag name="FILENAME" val=""/>
  <p:tag name="LATEXENGINEID" val="0"/>
  <p:tag name="TEMPFOLDER" val="C:\temp\"/>
  <p:tag name="LATEXFORMHEIGHT" val="312"/>
  <p:tag name="LATEXFORMWIDTH" val="384"/>
  <p:tag name="LATEXFORMWRAP" val="True"/>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UTPUTDPI" val="1200"/>
  <p:tag name="ORIGINALHEIGHT" val="255.718"/>
  <p:tag name="ORIGINALWIDTH" val="743.1571"/>
  <p:tag name="LATEXADDIN" val="\documentclass{article}&#10;\usepackage{amsmath}&#10;\pagestyle{empty}&#10;\usepackage[dvipsnames]{xcolor}&#10;\begin{document}&#10;\color{white}&#10;\begin{eqnarray*}&#10;\Delta T_2 = 0.25 {X \over c}&#10;\end{eqnarray*}&#10;\end{document}"/>
  <p:tag name="IGUANATEXSIZE" val="16"/>
  <p:tag name="IGUANATEXCURSOR" val="173"/>
  <p:tag name="TRANSPARENCY" val="True"/>
  <p:tag name="FILENAME" val=""/>
  <p:tag name="LATEXENGINEID" val="0"/>
  <p:tag name="TEMPFOLDER" val="C:\temp\"/>
  <p:tag name="LATEXFORMHEIGHT" val="312"/>
  <p:tag name="LATEXFORMWIDTH" val="384"/>
  <p:tag name="LATEXFORMWRAP" val="True"/>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OUTPUTDPI" val="1200"/>
  <p:tag name="ORIGINALHEIGHT" val="255.718"/>
  <p:tag name="ORIGINALWIDTH" val="1127.109"/>
  <p:tag name="LATEXADDIN" val="\documentclass{article}&#10;\usepackage{amsmath}&#10;\pagestyle{empty}&#10;\usepackage[dvipsnames]{xcolor}&#10;\begin{document}&#10;\color{white}&#10;\begin{eqnarray*}&#10;\Delta T_1+ \Delta T_2 = 1.25 {X \over c}&#10;\end{eqnarray*}&#10;\end{document}"/>
  <p:tag name="IGUANATEXSIZE" val="16"/>
  <p:tag name="IGUANATEXCURSOR" val="170"/>
  <p:tag name="TRANSPARENCY" val="True"/>
  <p:tag name="FILENAME" val=""/>
  <p:tag name="LATEXENGINEID" val="0"/>
  <p:tag name="TEMPFOLDER" val="C:\temp\"/>
  <p:tag name="LATEXFORMHEIGHT" val="312"/>
  <p:tag name="LATEXFORMWIDTH" val="384"/>
  <p:tag name="LATEXFORMWRAP" val="True"/>
  <p:tag name="BITMAPVECTOR" val="0"/>
</p:tagLst>
</file>

<file path=ppt/tags/tag56.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48.1815"/>
  <p:tag name="LATEXADDIN" val="\documentclass{article}&#10;\usepackage{amsmath}&#10;\pagestyle{empty}&#10;\usepackage[dvipsnames]{xcolor}&#10;\begin{document}&#10;\color{white}&#10;\begin{eqnarray*}&#10;\vec{r}_1 = (x,0)&#10;\end{eqnarray*}&#10;\end{document}"/>
  <p:tag name="IGUANATEXSIZE" val="16"/>
  <p:tag name="IGUANATEXCURSOR" val="161"/>
  <p:tag name="TRANSPARENCY" val="True"/>
  <p:tag name="FILENAME" val=""/>
  <p:tag name="LATEXENGINEID" val="0"/>
  <p:tag name="TEMPFOLDER" val="C:\temp\"/>
  <p:tag name="LATEXFORMHEIGHT" val="312"/>
  <p:tag name="LATEXFORMWIDTH" val="384"/>
  <p:tag name="LATEXFORMWRAP" val="True"/>
  <p:tag name="BITMAPVECTOR" val="0"/>
</p:tagLst>
</file>

<file path=ppt/tags/tag57.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364.829"/>
  <p:tag name="LATEXADDIN" val="\documentclass{article}&#10;\usepackage{amsmath}&#10;\pagestyle{empty}&#10;\usepackage[dvipsnames]{xcolor}&#10;\begin{document}&#10;\color{white}&#10;\begin{eqnarray*}&#10;\vec{r}_2 = (x+ \ell \sin \theta, - \ell \cos \theta)&#10;\end{eqnarray*}&#10;\end{document}"/>
  <p:tag name="IGUANATEXSIZE" val="16"/>
  <p:tag name="IGUANATEXCURSOR" val="196"/>
  <p:tag name="TRANSPARENCY" val="True"/>
  <p:tag name="FILENAME" val=""/>
  <p:tag name="LATEXENGINEID" val="0"/>
  <p:tag name="TEMPFOLDER" val="C:\temp\"/>
  <p:tag name="LATEXFORMHEIGHT" val="312"/>
  <p:tag name="LATEXFORMWIDTH" val="384"/>
  <p:tag name="LATEXFORMWRAP" val="True"/>
  <p:tag name="BITMAPVECTOR" val="0"/>
</p:tagLst>
</file>

<file path=ppt/tags/tag58.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52.681"/>
  <p:tag name="LATEXADDIN" val="\documentclass{article}&#10;\usepackage{amsmath}&#10;\pagestyle{empty}&#10;\usepackage[dvipsnames]{xcolor}&#10;\begin{document}&#10;\color{white}&#10;\begin{eqnarray*}&#10;\vec{v}_1 = (\dot{x},0)&#10;\end{eqnarray*}&#10;\end{document}"/>
  <p:tag name="IGUANATEXSIZE" val="16"/>
  <p:tag name="IGUANATEXCURSOR" val="164"/>
  <p:tag name="TRANSPARENCY" val="True"/>
  <p:tag name="FILENAME" val=""/>
  <p:tag name="LATEXENGINEID" val="0"/>
  <p:tag name="TEMPFOLDER" val="C:\temp\"/>
  <p:tag name="LATEXFORMHEIGHT" val="312"/>
  <p:tag name="LATEXFORMWIDTH" val="384"/>
  <p:tag name="LATEXFORMWRAP" val="True"/>
  <p:tag name="BITMAPVECTOR" val="0"/>
</p:tagLst>
</file>

<file path=ppt/tags/tag59.xml><?xml version="1.0" encoding="utf-8"?>
<p:tagLst xmlns:a="http://schemas.openxmlformats.org/drawingml/2006/main" xmlns:r="http://schemas.openxmlformats.org/officeDocument/2006/relationships" xmlns:p="http://schemas.openxmlformats.org/presentationml/2006/main">
  <p:tag name="OUTPUTDPI" val="1200"/>
  <p:tag name="ORIGINALHEIGHT" val="146.9817"/>
  <p:tag name="ORIGINALWIDTH" val="1395.575"/>
  <p:tag name="LATEXADDIN" val="\documentclass{article}&#10;\usepackage{amsmath}&#10;\pagestyle{empty}&#10;\usepackage[dvipsnames]{xcolor}&#10;\begin{document}&#10;\color{white}&#10;\begin{eqnarray*}&#10;\vec{v}_2 = (\dot{x}+ \ell \dot{\theta} \cos \theta,  \ell \dot{\theta} \sin \theta)&#10;\end{eqnarray*}&#10;\end{document}"/>
  <p:tag name="IGUANATEXSIZE" val="16"/>
  <p:tag name="IGUANATEXCURSOR" val="220"/>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255.718"/>
  <p:tag name="ORIGINALWIDTH" val="488.9389"/>
  <p:tag name="LATEXADDIN" val="\documentclass{article}&#10;\usepackage{amsmath}&#10;\pagestyle{empty}&#10;\usepackage[dvipsnames]{xcolor}&#10;\begin{document}&#10;\color{white}&#10;\begin{eqnarray*}&#10;\cos \theta = {2\over 3}&#10;\end{eqnarray*}&#10;\end{document}"/>
  <p:tag name="IGUANATEXSIZE" val="16"/>
  <p:tag name="IGUANATEXCURSOR" val="167"/>
  <p:tag name="TRANSPARENCY" val="True"/>
  <p:tag name="FILENAME" val=""/>
  <p:tag name="LATEXENGINEID" val="0"/>
  <p:tag name="TEMPFOLDER" val="C:\temp\"/>
  <p:tag name="LATEXFORMHEIGHT" val="312"/>
  <p:tag name="LATEXFORMWIDTH" val="384"/>
  <p:tag name="LATEXFORMWRAP" val="True"/>
  <p:tag name="BITMAPVECTOR" val="0"/>
</p:tagLst>
</file>

<file path=ppt/tags/tag60.xml><?xml version="1.0" encoding="utf-8"?>
<p:tagLst xmlns:a="http://schemas.openxmlformats.org/drawingml/2006/main" xmlns:r="http://schemas.openxmlformats.org/officeDocument/2006/relationships" xmlns:p="http://schemas.openxmlformats.org/presentationml/2006/main">
  <p:tag name="OUTPUTDPI" val="1200"/>
  <p:tag name="ORIGINALHEIGHT" val="253.4684"/>
  <p:tag name="ORIGINALWIDTH" val="1172.853"/>
  <p:tag name="LATEXADDIN" val="\documentclass{article}&#10;\usepackage{amsmath}&#10;\pagestyle{empty}&#10;\usepackage[dvipsnames]{xcolor}&#10;\begin{document}&#10;\color{white}&#10;\begin{eqnarray*}&#10;K = {1\over 2} m_1 v_1^2 + {1\over 2} m_2 v_2^2&#10;\end{eqnarray*}&#10;\end{document}"/>
  <p:tag name="IGUANATEXSIZE" val="16"/>
  <p:tag name="IGUANATEXCURSOR" val="185"/>
  <p:tag name="TRANSPARENCY" val="True"/>
  <p:tag name="FILENAME" val=""/>
  <p:tag name="LATEXENGINEID" val="0"/>
  <p:tag name="TEMPFOLDER" val="C:\temp\"/>
  <p:tag name="LATEXFORMHEIGHT" val="312"/>
  <p:tag name="LATEXFORMWIDTH" val="384"/>
  <p:tag name="LATEXFORMWRAP" val="True"/>
  <p:tag name="BITMAPVECTOR" val="0"/>
</p:tagLst>
</file>

<file path=ppt/tags/tag61.xml><?xml version="1.0" encoding="utf-8"?>
<p:tagLst xmlns:a="http://schemas.openxmlformats.org/drawingml/2006/main" xmlns:r="http://schemas.openxmlformats.org/officeDocument/2006/relationships" xmlns:p="http://schemas.openxmlformats.org/presentationml/2006/main">
  <p:tag name="OUTPUTDPI" val="1200"/>
  <p:tag name="ORIGINALHEIGHT" val="253.4684"/>
  <p:tag name="ORIGINALWIDTH" val="2500.937"/>
  <p:tag name="LATEXADDIN" val="\documentclass{article}&#10;\usepackage{amsmath}&#10;\pagestyle{empty}&#10;\usepackage[dvipsnames]{xcolor}&#10;\begin{document}&#10;\color{white}&#10;\begin{eqnarray*}&#10;={1\over 2 } m_1 \dot{x}^2 + {1\over 2} m_2 \left(&#10;(\dot{x}+\ell \dot{\theta} \cos \theta)^2 + (\ell \dot{\theta} \sin \theta)^2&#10;\right)&#10;\end{eqnarray*}&#10;\end{document}"/>
  <p:tag name="IGUANATEXSIZE" val="16"/>
  <p:tag name="IGUANATEXCURSOR" val="262"/>
  <p:tag name="TRANSPARENCY" val="True"/>
  <p:tag name="FILENAME" val=""/>
  <p:tag name="LATEXENGINEID" val="0"/>
  <p:tag name="TEMPFOLDER" val="C:\temp\"/>
  <p:tag name="LATEXFORMHEIGHT" val="312"/>
  <p:tag name="LATEXFORMWIDTH" val="384"/>
  <p:tag name="LATEXFORMWRAP" val="True"/>
  <p:tag name="BITMAPVECTOR" val="0"/>
</p:tagLst>
</file>

<file path=ppt/tags/tag62.xml><?xml version="1.0" encoding="utf-8"?>
<p:tagLst xmlns:a="http://schemas.openxmlformats.org/drawingml/2006/main" xmlns:r="http://schemas.openxmlformats.org/officeDocument/2006/relationships" xmlns:p="http://schemas.openxmlformats.org/presentationml/2006/main">
  <p:tag name="OUTPUTDPI" val="1200"/>
  <p:tag name="ORIGINALHEIGHT" val="253.4684"/>
  <p:tag name="ORIGINALWIDTH" val="2374.953"/>
  <p:tag name="LATEXADDIN" val="\documentclass{article}&#10;\usepackage{amsmath}&#10;\pagestyle{empty}&#10;\usepackage[dvipsnames]{xcolor}&#10;\begin{document}&#10;\color{white}&#10;\begin{eqnarray*}&#10;={1\over 2 } (m_1+m_2) \dot{x}^2 + {1\over 2} m_2 \left(&#10;2\dot{x}\ell \dot{\theta} \cos \theta + \ell^2 \dot{\theta}^2&#10;\right)&#10;\end{eqnarray*}&#10;\end{document}"/>
  <p:tag name="IGUANATEXSIZE" val="16"/>
  <p:tag name="IGUANATEXCURSOR" val="262"/>
  <p:tag name="TRANSPARENCY" val="True"/>
  <p:tag name="FILENAME" val=""/>
  <p:tag name="LATEXENGINEID" val="0"/>
  <p:tag name="TEMPFOLDER" val="C:\temp\"/>
  <p:tag name="LATEXFORMHEIGHT" val="312"/>
  <p:tag name="LATEXFORMWIDTH" val="384"/>
  <p:tag name="LATEXFORMWRAP" val="True"/>
  <p:tag name="BITMAPVECTOR" val="0"/>
</p:tagLst>
</file>

<file path=ppt/tags/tag63.xml><?xml version="1.0" encoding="utf-8"?>
<p:tagLst xmlns:a="http://schemas.openxmlformats.org/drawingml/2006/main" xmlns:r="http://schemas.openxmlformats.org/officeDocument/2006/relationships" xmlns:p="http://schemas.openxmlformats.org/presentationml/2006/main">
  <p:tag name="OUTPUTDPI" val="1200"/>
  <p:tag name="ORIGINALHEIGHT" val="113.2358"/>
  <p:tag name="ORIGINALWIDTH" val="899.1376"/>
  <p:tag name="LATEXADDIN" val="\documentclass{article}&#10;\usepackage{amsmath}&#10;\pagestyle{empty}&#10;\usepackage[dvipsnames]{xcolor}&#10;\begin{document}&#10;\color{white}&#10;\begin{eqnarray*}&#10;U = - m_2 g \ell \cos \theta&#10;\end{eqnarray*}&#10;\end{document}"/>
  <p:tag name="IGUANATEXSIZE" val="16"/>
  <p:tag name="IGUANATEXCURSOR" val="172"/>
  <p:tag name="TRANSPARENCY" val="True"/>
  <p:tag name="FILENAME" val=""/>
  <p:tag name="LATEXENGINEID" val="0"/>
  <p:tag name="TEMPFOLDER" val="C:\temp\"/>
  <p:tag name="LATEXFORMHEIGHT" val="312"/>
  <p:tag name="LATEXFORMWIDTH" val="384"/>
  <p:tag name="LATEXFORMWRAP" val="True"/>
  <p:tag name="BITMAPVECTOR" val="0"/>
</p:tagLst>
</file>

<file path=ppt/tags/tag64.xml><?xml version="1.0" encoding="utf-8"?>
<p:tagLst xmlns:a="http://schemas.openxmlformats.org/drawingml/2006/main" xmlns:r="http://schemas.openxmlformats.org/officeDocument/2006/relationships" xmlns:p="http://schemas.openxmlformats.org/presentationml/2006/main">
  <p:tag name="OUTPUTDPI" val="1200"/>
  <p:tag name="ORIGINALHEIGHT" val="114.7357"/>
  <p:tag name="ORIGINALWIDTH" val="449.9438"/>
  <p:tag name="LATEXADDIN" val="\documentclass{article}&#10;\usepackage{amsmath}&#10;\pagestyle{empty}&#10;\usepackage[dvipsnames]{xcolor}&#10;\begin{document}&#10;\color{white}&#10;\begin{eqnarray*}&#10;\vec{g} = - g \hat{y}&#10;\end{eqnarray*}&#10;\end{document}"/>
  <p:tag name="IGUANATEXSIZE" val="16"/>
  <p:tag name="IGUANATEXCURSOR" val="144"/>
  <p:tag name="TRANSPARENCY" val="True"/>
  <p:tag name="FILENAME" val=""/>
  <p:tag name="LATEXENGINEID" val="0"/>
  <p:tag name="TEMPFOLDER" val="C:\temp\"/>
  <p:tag name="LATEXFORMHEIGHT" val="312"/>
  <p:tag name="LATEXFORMWIDTH" val="384"/>
  <p:tag name="LATEXFORMWRAP" val="True"/>
  <p:tag name="BITMAPVECTOR" val="0"/>
</p:tagLst>
</file>

<file path=ppt/tags/tag65.xml><?xml version="1.0" encoding="utf-8"?>
<p:tagLst xmlns:a="http://schemas.openxmlformats.org/drawingml/2006/main" xmlns:r="http://schemas.openxmlformats.org/officeDocument/2006/relationships" xmlns:p="http://schemas.openxmlformats.org/presentationml/2006/main">
  <p:tag name="OUTPUTDPI" val="1200"/>
  <p:tag name="ORIGINALHEIGHT" val="89.23882"/>
  <p:tag name="ORIGINALWIDTH" val="49.49378"/>
  <p:tag name="LATEXADDIN" val="\documentclass{article}&#10;\usepackage{amsmath}&#10;\pagestyle{empty}&#10;\usepackage[dvipsnames]{xcolor}&#10;\begin{document}&#10;\color{white}&#10;\begin{eqnarray*}&#10;\ell&#10;\end{eqnarray*}&#10;\end{document}"/>
  <p:tag name="IGUANATEXSIZE" val="16"/>
  <p:tag name="IGUANATEXCURSOR" val="148"/>
  <p:tag name="TRANSPARENCY" val="True"/>
  <p:tag name="FILENAME" val=""/>
  <p:tag name="LATEXENGINEID" val="0"/>
  <p:tag name="TEMPFOLDER" val="C:\temp\"/>
  <p:tag name="LATEXFORMHEIGHT" val="312"/>
  <p:tag name="LATEXFORMWIDTH" val="384"/>
  <p:tag name="LATEXFORMWRAP" val="True"/>
  <p:tag name="BITMAPVECTOR" val="0"/>
</p:tagLst>
</file>

<file path=ppt/tags/tag66.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675.6655"/>
  <p:tag name="LATEXADDIN" val="\documentclass{article}&#10;\usepackage{amsmath}&#10;\pagestyle{empty}&#10;\usepackage[dvipsnames]{xcolor}&#10;\begin{document}&#10;\color{white}&#10;\begin{eqnarray*}&#10;d\vec{r}_1 = (dx,0)&#10;\end{eqnarray*}&#10;\end{document}"/>
  <p:tag name="IGUANATEXSIZE" val="16"/>
  <p:tag name="IGUANATEXCURSOR" val="159"/>
  <p:tag name="TRANSPARENCY" val="True"/>
  <p:tag name="FILENAME" val=""/>
  <p:tag name="LATEXENGINEID" val="0"/>
  <p:tag name="TEMPFOLDER" val="C:\temp\"/>
  <p:tag name="LATEXFORMHEIGHT" val="312"/>
  <p:tag name="LATEXFORMWIDTH" val="384"/>
  <p:tag name="LATEXFORMWRAP" val="True"/>
  <p:tag name="BITMAPVECTOR" val="0"/>
</p:tagLst>
</file>

<file path=ppt/tags/tag67.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649.044"/>
  <p:tag name="LATEXADDIN" val="\documentclass{article}&#10;\usepackage{amsmath}&#10;\pagestyle{empty}&#10;\usepackage[dvipsnames]{xcolor}&#10;\begin{document}&#10;\color{white}&#10;\begin{eqnarray*}&#10;d\vec{r}_2 = (dx+ \ell \cos \theta d\theta, \ell \sin \theta d\theta)&#10;\end{eqnarray*}&#10;\end{document}"/>
  <p:tag name="IGUANATEXSIZE" val="16"/>
  <p:tag name="IGUANATEXCURSOR" val="212"/>
  <p:tag name="TRANSPARENCY" val="True"/>
  <p:tag name="FILENAME" val=""/>
  <p:tag name="LATEXENGINEID" val="0"/>
  <p:tag name="TEMPFOLDER" val="C:\temp\"/>
  <p:tag name="LATEXFORMHEIGHT" val="312"/>
  <p:tag name="LATEXFORMWIDTH" val="384"/>
  <p:tag name="LATEXFORMWRAP" val="True"/>
  <p:tag name="BITMAPVECTOR" val="0"/>
</p:tagLst>
</file>

<file path=ppt/tags/tag68.xml><?xml version="1.0" encoding="utf-8"?>
<p:tagLst xmlns:a="http://schemas.openxmlformats.org/drawingml/2006/main" xmlns:r="http://schemas.openxmlformats.org/officeDocument/2006/relationships" xmlns:p="http://schemas.openxmlformats.org/presentationml/2006/main">
  <p:tag name="OUTPUTDPI" val="1200"/>
  <p:tag name="ORIGINALHEIGHT" val="113.2358"/>
  <p:tag name="ORIGINALWIDTH" val="1098.613"/>
  <p:tag name="LATEXADDIN" val="\documentclass{article}&#10;\usepackage{amsmath}&#10;\pagestyle{empty}&#10;\usepackage[dvipsnames]{xcolor}&#10;\begin{document}&#10;\color{white}&#10;$m_1$, $m_2$, $g$, $x$, $\ell$, $\theta$, $\dot{x}$ &#10;\end{document}"/>
  <p:tag name="IGUANATEXSIZE" val="16"/>
  <p:tag name="IGUANATEXCURSOR" val="178"/>
  <p:tag name="TRANSPARENCY" val="True"/>
  <p:tag name="FILENAME" val=""/>
  <p:tag name="LATEXENGINEID" val="0"/>
  <p:tag name="TEMPFOLDER" val="C:\temp\"/>
  <p:tag name="LATEXFORMHEIGHT" val="312"/>
  <p:tag name="LATEXFORMWIDTH" val="384"/>
  <p:tag name="LATEXFORMWRAP" val="True"/>
  <p:tag name="BITMAPVECTOR" val="0"/>
</p:tagLst>
</file>

<file path=ppt/tags/tag69.xml><?xml version="1.0" encoding="utf-8"?>
<p:tagLst xmlns:a="http://schemas.openxmlformats.org/drawingml/2006/main" xmlns:r="http://schemas.openxmlformats.org/officeDocument/2006/relationships" xmlns:p="http://schemas.openxmlformats.org/presentationml/2006/main">
  <p:tag name="OUTPUTDPI" val="1200"/>
  <p:tag name="ORIGINALHEIGHT" val="117.7353"/>
  <p:tag name="ORIGINALWIDTH" val="52.49347"/>
  <p:tag name="LATEXADDIN" val="\documentclass{article}&#10;\usepackage{amsmath}&#10;\pagestyle{empty}&#10;\usepackage[dvipsnames]{xcolor}&#10;\begin{document}&#10;\color{white}&#10;\begin{eqnarray*}&#10;\dot{\theta}&#10;\end{eqnarray*}&#10;\end{document}"/>
  <p:tag name="IGUANATEXSIZE" val="16"/>
  <p:tag name="IGUANATEXCURSOR" val="156"/>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255.718"/>
  <p:tag name="ORIGINALWIDTH" val="621.6723"/>
  <p:tag name="LATEXADDIN" val="\documentclass{article}&#10;\usepackage{amsmath}&#10;\pagestyle{empty}&#10;\usepackage[dvipsnames]{xcolor}&#10;\begin{document}&#10;\color{white}&#10;\begin{eqnarray*}&#10;\theta = \cos^{-1}  {2\over 3}&#10;\end{eqnarray*}&#10;\end{document}"/>
  <p:tag name="IGUANATEXSIZE" val="16"/>
  <p:tag name="IGUANATEXCURSOR" val="163"/>
  <p:tag name="TRANSPARENCY" val="True"/>
  <p:tag name="FILENAME" val=""/>
  <p:tag name="LATEXENGINEID" val="0"/>
  <p:tag name="TEMPFOLDER" val="C:\temp\"/>
  <p:tag name="LATEXFORMHEIGHT" val="312"/>
  <p:tag name="LATEXFORMWIDTH" val="384"/>
  <p:tag name="LATEXFORMWRAP" val="True"/>
  <p:tag name="BITMAPVECTOR" val="0"/>
</p:tagLst>
</file>

<file path=ppt/tags/tag70.xml><?xml version="1.0" encoding="utf-8"?>
<p:tagLst xmlns:a="http://schemas.openxmlformats.org/drawingml/2006/main" xmlns:r="http://schemas.openxmlformats.org/officeDocument/2006/relationships" xmlns:p="http://schemas.openxmlformats.org/presentationml/2006/main">
  <p:tag name="OUTPUTDPI" val="1200"/>
  <p:tag name="ORIGINALHEIGHT" val="114.7357"/>
  <p:tag name="ORIGINALWIDTH" val="449.9438"/>
  <p:tag name="LATEXADDIN" val="\documentclass{article}&#10;\usepackage{amsmath}&#10;\pagestyle{empty}&#10;\usepackage[dvipsnames]{xcolor}&#10;\begin{document}&#10;\color{white}&#10;\begin{eqnarray*}&#10;\vec{g} = - g \hat{y}&#10;\end{eqnarray*}&#10;\end{document}"/>
  <p:tag name="IGUANATEXSIZE" val="16"/>
  <p:tag name="IGUANATEXCURSOR" val="144"/>
  <p:tag name="TRANSPARENCY" val="True"/>
  <p:tag name="FILENAME" val=""/>
  <p:tag name="LATEXENGINEID" val="0"/>
  <p:tag name="TEMPFOLDER" val="C:\temp\"/>
  <p:tag name="LATEXFORMHEIGHT" val="312"/>
  <p:tag name="LATEXFORMWIDTH" val="384"/>
  <p:tag name="LATEXFORMWRAP" val="True"/>
  <p:tag name="BITMAPVECTOR" val="0"/>
</p:tagLst>
</file>

<file path=ppt/tags/tag71.xml><?xml version="1.0" encoding="utf-8"?>
<p:tagLst xmlns:a="http://schemas.openxmlformats.org/drawingml/2006/main" xmlns:r="http://schemas.openxmlformats.org/officeDocument/2006/relationships" xmlns:p="http://schemas.openxmlformats.org/presentationml/2006/main">
  <p:tag name="OUTPUTDPI" val="1200"/>
  <p:tag name="ORIGINALHEIGHT" val="89.23882"/>
  <p:tag name="ORIGINALWIDTH" val="49.49378"/>
  <p:tag name="LATEXADDIN" val="\documentclass{article}&#10;\usepackage{amsmath}&#10;\pagestyle{empty}&#10;\usepackage[dvipsnames]{xcolor}&#10;\begin{document}&#10;\color{white}&#10;\begin{eqnarray*}&#10;\ell&#10;\end{eqnarray*}&#10;\end{document}"/>
  <p:tag name="IGUANATEXSIZE" val="16"/>
  <p:tag name="IGUANATEXCURSOR" val="148"/>
  <p:tag name="TRANSPARENCY" val="True"/>
  <p:tag name="FILENAME" val=""/>
  <p:tag name="LATEXENGINEID" val="0"/>
  <p:tag name="TEMPFOLDER" val="C:\temp\"/>
  <p:tag name="LATEXFORMHEIGHT" val="312"/>
  <p:tag name="LATEXFORMWIDTH" val="384"/>
  <p:tag name="LATEXFORMWRAP" val="True"/>
  <p:tag name="BITMAPVECTOR" val="0"/>
</p:tagLst>
</file>

<file path=ppt/tags/tag72.xml><?xml version="1.0" encoding="utf-8"?>
<p:tagLst xmlns:a="http://schemas.openxmlformats.org/drawingml/2006/main" xmlns:r="http://schemas.openxmlformats.org/officeDocument/2006/relationships" xmlns:p="http://schemas.openxmlformats.org/presentationml/2006/main">
  <p:tag name="OUTPUTDPI" val="1200"/>
  <p:tag name="ORIGINALHEIGHT" val="114.7357"/>
  <p:tag name="ORIGINALWIDTH" val="449.9438"/>
  <p:tag name="LATEXADDIN" val="\documentclass{article}&#10;\usepackage{amsmath}&#10;\pagestyle{empty}&#10;\usepackage[dvipsnames]{xcolor}&#10;\begin{document}&#10;\color{white}&#10;\begin{eqnarray*}&#10;\vec{g} = - g \hat{y}&#10;\end{eqnarray*}&#10;\end{document}"/>
  <p:tag name="IGUANATEXSIZE" val="16"/>
  <p:tag name="IGUANATEXCURSOR" val="144"/>
  <p:tag name="TRANSPARENCY" val="True"/>
  <p:tag name="FILENAME" val=""/>
  <p:tag name="LATEXENGINEID" val="0"/>
  <p:tag name="TEMPFOLDER" val="C:\temp\"/>
  <p:tag name="LATEXFORMHEIGHT" val="312"/>
  <p:tag name="LATEXFORMWIDTH" val="384"/>
  <p:tag name="LATEXFORMWRAP" val="True"/>
  <p:tag name="BITMAPVECTOR" val="0"/>
</p:tagLst>
</file>

<file path=ppt/tags/tag73.xml><?xml version="1.0" encoding="utf-8"?>
<p:tagLst xmlns:a="http://schemas.openxmlformats.org/drawingml/2006/main" xmlns:r="http://schemas.openxmlformats.org/officeDocument/2006/relationships" xmlns:p="http://schemas.openxmlformats.org/presentationml/2006/main">
  <p:tag name="OUTPUTDPI" val="1200"/>
  <p:tag name="ORIGINALHEIGHT" val="89.23882"/>
  <p:tag name="ORIGINALWIDTH" val="49.49378"/>
  <p:tag name="LATEXADDIN" val="\documentclass{article}&#10;\usepackage{amsmath}&#10;\pagestyle{empty}&#10;\usepackage[dvipsnames]{xcolor}&#10;\begin{document}&#10;\color{white}&#10;\begin{eqnarray*}&#10;\ell&#10;\end{eqnarray*}&#10;\end{document}"/>
  <p:tag name="IGUANATEXSIZE" val="16"/>
  <p:tag name="IGUANATEXCURSOR" val="148"/>
  <p:tag name="TRANSPARENCY" val="True"/>
  <p:tag name="FILENAME" val=""/>
  <p:tag name="LATEXENGINEID" val="0"/>
  <p:tag name="TEMPFOLDER" val="C:\temp\"/>
  <p:tag name="LATEXFORMHEIGHT" val="312"/>
  <p:tag name="LATEXFORMWIDTH" val="384"/>
  <p:tag name="LATEXFORMWRAP" val="True"/>
  <p:tag name="BITMAPVECTOR" val="0"/>
</p:tagLst>
</file>

<file path=ppt/tags/tag74.xml><?xml version="1.0" encoding="utf-8"?>
<p:tagLst xmlns:a="http://schemas.openxmlformats.org/drawingml/2006/main" xmlns:r="http://schemas.openxmlformats.org/officeDocument/2006/relationships" xmlns:p="http://schemas.openxmlformats.org/presentationml/2006/main">
  <p:tag name="OUTPUTDPI" val="1200"/>
  <p:tag name="ORIGINALHEIGHT" val="80.24"/>
  <p:tag name="ORIGINALWIDTH" val="165.7293"/>
  <p:tag name="LATEXADDIN" val="\documentclass{article}&#10;\usepackage{amsmath}&#10;\pagestyle{empty}&#10;\usepackage[dvipsnames]{xcolor}&#10;\begin{document}&#10;\color{yellow}&#10;\begin{eqnarray*}&#10;mg&#10;\end{eqnarray*}&#10;\end{document}"/>
  <p:tag name="IGUANATEXSIZE" val="16"/>
  <p:tag name="IGUANATEXCURSOR" val="125"/>
  <p:tag name="TRANSPARENCY" val="True"/>
  <p:tag name="FILENAME" val=""/>
  <p:tag name="LATEXENGINEID" val="0"/>
  <p:tag name="TEMPFOLDER" val="C:\temp\"/>
  <p:tag name="LATEXFORMHEIGHT" val="312"/>
  <p:tag name="LATEXFORMWIDTH" val="384"/>
  <p:tag name="LATEXFORMWRAP" val="True"/>
  <p:tag name="BITMAPVECTOR" val="0"/>
</p:tagLst>
</file>

<file path=ppt/tags/tag75.xml><?xml version="1.0" encoding="utf-8"?>
<p:tagLst xmlns:a="http://schemas.openxmlformats.org/drawingml/2006/main" xmlns:r="http://schemas.openxmlformats.org/officeDocument/2006/relationships" xmlns:p="http://schemas.openxmlformats.org/presentationml/2006/main">
  <p:tag name="OUTPUTDPI" val="1200"/>
  <p:tag name="ORIGINALHEIGHT" val="83.98952"/>
  <p:tag name="ORIGINALWIDTH" val="85.48929"/>
  <p:tag name="LATEXADDIN" val="\documentclass{article}&#10;\usepackage{amsmath}&#10;\pagestyle{empty}&#10;\usepackage[dvipsnames]{xcolor}&#10;\begin{document}&#10;\color{red}&#10;\begin{eqnarray*}&#10;T&#10;\end{eqnarray*}&#10;\end{document}"/>
  <p:tag name="IGUANATEXSIZE" val="16"/>
  <p:tag name="IGUANATEXCURSOR" val="122"/>
  <p:tag name="TRANSPARENCY" val="True"/>
  <p:tag name="FILENAME" val=""/>
  <p:tag name="LATEXENGINEID" val="0"/>
  <p:tag name="TEMPFOLDER" val="C:\temp\"/>
  <p:tag name="LATEXFORMHEIGHT" val="312"/>
  <p:tag name="LATEXFORMWIDTH" val="384"/>
  <p:tag name="LATEXFORMWRAP" val="True"/>
  <p:tag name="BITMAPVECTOR" val="0"/>
</p:tagLst>
</file>

<file path=ppt/tags/tag76.xml><?xml version="1.0" encoding="utf-8"?>
<p:tagLst xmlns:a="http://schemas.openxmlformats.org/drawingml/2006/main" xmlns:r="http://schemas.openxmlformats.org/officeDocument/2006/relationships" xmlns:p="http://schemas.openxmlformats.org/presentationml/2006/main">
  <p:tag name="OUTPUTDPI" val="1200"/>
  <p:tag name="ORIGINALHEIGHT" val="146.9817"/>
  <p:tag name="ORIGINALWIDTH" val="1395.575"/>
  <p:tag name="LATEXADDIN" val="\documentclass{article}&#10;\usepackage{amsmath}&#10;\pagestyle{empty}&#10;\usepackage[dvipsnames]{xcolor}&#10;\begin{document}&#10;\color{white}&#10;\begin{eqnarray*}&#10;\vec{v}_2 = (\dot{x}+ \ell \dot{\theta} \cos \theta,  \ell \dot{\theta} \sin \theta)&#10;\end{eqnarray*}&#10;\end{document}"/>
  <p:tag name="IGUANATEXSIZE" val="16"/>
  <p:tag name="IGUANATEXCURSOR" val="220"/>
  <p:tag name="TRANSPARENCY" val="True"/>
  <p:tag name="FILENAME" val=""/>
  <p:tag name="LATEXENGINEID" val="0"/>
  <p:tag name="TEMPFOLDER" val="C:\temp\"/>
  <p:tag name="LATEXFORMHEIGHT" val="312"/>
  <p:tag name="LATEXFORMWIDTH" val="384"/>
  <p:tag name="LATEXFORMWRAP" val="True"/>
  <p:tag name="BITMAPVECTOR" val="0"/>
</p:tagLst>
</file>

<file path=ppt/tags/tag77.xml><?xml version="1.0" encoding="utf-8"?>
<p:tagLst xmlns:a="http://schemas.openxmlformats.org/drawingml/2006/main" xmlns:r="http://schemas.openxmlformats.org/officeDocument/2006/relationships" xmlns:p="http://schemas.openxmlformats.org/presentationml/2006/main">
  <p:tag name="OUTPUTDPI" val="1200"/>
  <p:tag name="ORIGINALHEIGHT" val="146.9817"/>
  <p:tag name="ORIGINALWIDTH" val="2569.929"/>
  <p:tag name="LATEXADDIN" val="\documentclass{article}&#10;\usepackage{amsmath}&#10;\pagestyle{empty}&#10;\usepackage[dvipsnames]{xcolor}&#10;\begin{document}&#10;\color{white}&#10;\begin{eqnarray*}&#10;\vec{a}_2 = (\ddot{x}+ \ell \ddot{\theta} \cos \theta - \ell \dot{\theta}^2 \sin \theta,  \ell \ddot{\theta} \sin \theta + \ell \dot{\theta}^2 \cos \theta)&#10;\end{eqnarray*}&#10;\end{document}"/>
  <p:tag name="IGUANATEXSIZE" val="16"/>
  <p:tag name="IGUANATEXCURSOR" val="291"/>
  <p:tag name="TRANSPARENCY" val="True"/>
  <p:tag name="FILENAME" val=""/>
  <p:tag name="LATEXENGINEID" val="0"/>
  <p:tag name="TEMPFOLDER" val="C:\temp\"/>
  <p:tag name="LATEXFORMHEIGHT" val="312"/>
  <p:tag name="LATEXFORMWIDTH" val="384"/>
  <p:tag name="LATEXFORMWRAP" val="True"/>
  <p:tag name="BITMAPVECTOR" val="0"/>
</p:tagLst>
</file>

<file path=ppt/tags/tag78.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307.087"/>
  <p:tag name="LATEXADDIN" val="\documentclass{article}&#10;\usepackage{amsmath}&#10;\pagestyle{empty}&#10;\usepackage[dvipsnames]{xcolor}&#10;\begin{document}&#10;\color{white}&#10;\begin{eqnarray*}&#10;a_r  = -a_x \sin \theta + a_y \cos \theta&#10;\end{eqnarray*}&#10;\end{document}"/>
  <p:tag name="IGUANATEXSIZE" val="16"/>
  <p:tag name="IGUANATEXCURSOR" val="148"/>
  <p:tag name="TRANSPARENCY" val="True"/>
  <p:tag name="FILENAME" val=""/>
  <p:tag name="LATEXENGINEID" val="0"/>
  <p:tag name="TEMPFOLDER" val="C:\temp\"/>
  <p:tag name="LATEXFORMHEIGHT" val="312"/>
  <p:tag name="LATEXFORMWIDTH" val="384"/>
  <p:tag name="LATEXFORMWRAP" val="True"/>
  <p:tag name="BITMAPVECTOR" val="0"/>
</p:tagLst>
</file>

<file path=ppt/tags/tag79.xml><?xml version="1.0" encoding="utf-8"?>
<p:tagLst xmlns:a="http://schemas.openxmlformats.org/drawingml/2006/main" xmlns:r="http://schemas.openxmlformats.org/officeDocument/2006/relationships" xmlns:p="http://schemas.openxmlformats.org/presentationml/2006/main">
  <p:tag name="OUTPUTDPI" val="1200"/>
  <p:tag name="ORIGINALHEIGHT" val="126.7342"/>
  <p:tag name="ORIGINALWIDTH" val="858.6427"/>
  <p:tag name="LATEXADDIN" val="\documentclass{article}&#10;\usepackage{amsmath}&#10;\pagestyle{empty}&#10;\usepackage[dvipsnames]{xcolor}&#10;\begin{document}&#10;\color{white}&#10;\begin{eqnarray*}&#10;=- \ddot{x} \sin \theta + \ell \dot{\theta}^2&#10;\end{eqnarray*}&#10;\end{document}"/>
  <p:tag name="IGUANATEXSIZE" val="16"/>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RIGINALHEIGHT" val="112.5"/>
  <p:tag name="ORIGINALWIDTH" val="840.75"/>
  <p:tag name="LATEXADDIN" val="\documentclass{article}&#10;\usepackage{amsmath}&#10;\pagestyle{empty}&#10;\usepackage{color}&#10;\begin{document}&#10;\color{white}&#10;\begin{eqnarray*}&#10;y = R\cos{\theta}  - R&#10;\end{eqnarray*}&#10;\end{document}"/>
  <p:tag name="IGUANATEXSIZE" val="16"/>
  <p:tag name="IGUANATEXCURSOR" val="153"/>
</p:tagLst>
</file>

<file path=ppt/tags/tag80.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211.099"/>
  <p:tag name="LATEXADDIN" val="\documentclass{article}&#10;\usepackage{amsmath}&#10;\pagestyle{empty}&#10;\usepackage[dvipsnames]{xcolor}&#10;\begin{document}&#10;\color{white}&#10;\begin{eqnarray*}&#10;a_\theta  = a_x \cos \theta + a_y \sin \theta&#10;\end{eqnarray*}&#10;\end{document}"/>
  <p:tag name="IGUANATEXSIZE" val="16"/>
  <p:tag name="IGUANATEXCURSOR" val="182"/>
  <p:tag name="TRANSPARENCY" val="True"/>
  <p:tag name="FILENAME" val=""/>
  <p:tag name="LATEXENGINEID" val="0"/>
  <p:tag name="TEMPFOLDER" val="C:\temp\"/>
  <p:tag name="LATEXFORMHEIGHT" val="312"/>
  <p:tag name="LATEXFORMWIDTH" val="384"/>
  <p:tag name="LATEXFORMWRAP" val="True"/>
  <p:tag name="BITMAPVECTOR" val="0"/>
</p:tagLst>
</file>

<file path=ppt/tags/tag81.xml><?xml version="1.0" encoding="utf-8"?>
<p:tagLst xmlns:a="http://schemas.openxmlformats.org/drawingml/2006/main" xmlns:r="http://schemas.openxmlformats.org/officeDocument/2006/relationships" xmlns:p="http://schemas.openxmlformats.org/presentationml/2006/main">
  <p:tag name="OUTPUTDPI" val="1200"/>
  <p:tag name="ORIGINALHEIGHT" val="126.7342"/>
  <p:tag name="ORIGINALWIDTH" val="729.6588"/>
  <p:tag name="LATEXADDIN" val="\documentclass{article}&#10;\usepackage{amsmath}&#10;\pagestyle{empty}&#10;\usepackage[dvipsnames]{xcolor}&#10;\begin{document}&#10;\color{white}&#10;\begin{eqnarray*}&#10;= \ddot{x} \cos \theta+ \ell \ddot{\theta}&#10;\end{eqnarray*}&#10;\end{document}"/>
  <p:tag name="IGUANATEXSIZE" val="16"/>
  <p:tag name="IGUANATEXCURSOR" val="185"/>
  <p:tag name="TRANSPARENCY" val="True"/>
  <p:tag name="FILENAME" val=""/>
  <p:tag name="LATEXENGINEID" val="0"/>
  <p:tag name="TEMPFOLDER" val="C:\temp\"/>
  <p:tag name="LATEXFORMHEIGHT" val="337.5"/>
  <p:tag name="LATEXFORMWIDTH" val="384"/>
  <p:tag name="LATEXFORMWRAP" val="True"/>
  <p:tag name="BITMAPVECTOR" val="0"/>
</p:tagLst>
</file>

<file path=ppt/tags/tag82.xml><?xml version="1.0" encoding="utf-8"?>
<p:tagLst xmlns:a="http://schemas.openxmlformats.org/drawingml/2006/main" xmlns:r="http://schemas.openxmlformats.org/officeDocument/2006/relationships" xmlns:p="http://schemas.openxmlformats.org/presentationml/2006/main">
  <p:tag name="OUTPUTDPI" val="1200"/>
  <p:tag name="ORIGINALHEIGHT" val="146.9817"/>
  <p:tag name="ORIGINALWIDTH" val="1851.518"/>
  <p:tag name="LATEXADDIN" val="\documentclass{article}&#10;\usepackage{amsmath}&#10;\pagestyle{empty}&#10;\usepackage[dvipsnames]{xcolor}&#10;\begin{document}&#10;\color{white}&#10;\begin{eqnarray*}&#10;m_2(- \ddot{x} \sin \theta + \ell \dot{\theta}^2) = T - mg \cos \theta&#10;\end{eqnarray*}&#10;\end{document}"/>
  <p:tag name="IGUANATEXSIZE" val="16"/>
  <p:tag name="IGUANATEXCURSOR" val="147"/>
  <p:tag name="TRANSPARENCY" val="True"/>
  <p:tag name="FILENAME" val=""/>
  <p:tag name="LATEXENGINEID" val="0"/>
  <p:tag name="TEMPFOLDER" val="C:\temp\"/>
  <p:tag name="LATEXFORMHEIGHT" val="312"/>
  <p:tag name="LATEXFORMWIDTH" val="384"/>
  <p:tag name="LATEXFORMWRAP" val="True"/>
  <p:tag name="BITMAPVECTOR" val="0"/>
</p:tagLst>
</file>

<file path=ppt/tags/tag83.xml><?xml version="1.0" encoding="utf-8"?>
<p:tagLst xmlns:a="http://schemas.openxmlformats.org/drawingml/2006/main" xmlns:r="http://schemas.openxmlformats.org/officeDocument/2006/relationships" xmlns:p="http://schemas.openxmlformats.org/presentationml/2006/main">
  <p:tag name="OUTPUTDPI" val="1200"/>
  <p:tag name="ORIGINALHEIGHT" val="146.9817"/>
  <p:tag name="ORIGINALWIDTH" val="1553.056"/>
  <p:tag name="LATEXADDIN" val="\documentclass{article}&#10;\usepackage{amsmath}&#10;\pagestyle{empty}&#10;\usepackage[dvipsnames]{xcolor}&#10;\begin{document}&#10;\color{white}&#10;\begin{eqnarray*}&#10;m_2( \ddot{x} \cos \theta+ \ell \ddot{\theta}) = -mg \sin\theta&#10;\end{eqnarray*}&#10;\end{document}"/>
  <p:tag name="IGUANATEXSIZE" val="16"/>
  <p:tag name="IGUANATEXCURSOR" val="147"/>
  <p:tag name="TRANSPARENCY" val="True"/>
  <p:tag name="FILENAME" val=""/>
  <p:tag name="LATEXENGINEID" val="0"/>
  <p:tag name="TEMPFOLDER" val="C:\temp\"/>
  <p:tag name="LATEXFORMHEIGHT" val="337.5"/>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RIGINALHEIGHT" val="108"/>
  <p:tag name="ORIGINALWIDTH" val="285.75"/>
  <p:tag name="LATEXADDIN" val="\documentclass{article}&#10;\usepackage{amsmath}&#10;\pagestyle{empty}&#10;\usepackage{color}&#10;\begin{document}&#10;\color{green}&#10;\begin{eqnarray*}&#10;y = 0&#10;\end{eqnarray*}&#10;\end{document}"/>
  <p:tag name="IGUANATEXSIZE" val="16"/>
  <p:tag name="IGUANATEXCURSOR" val="111"/>
</p:tagLst>
</file>

<file path=ppt/theme/theme1.xml><?xml version="1.0" encoding="utf-8"?>
<a:theme xmlns:a="http://schemas.openxmlformats.org/drawingml/2006/main" name="PPP_SEDUC_TXT_Board">
  <a:themeElements>
    <a:clrScheme name="">
      <a:dk1>
        <a:srgbClr val="B2B2B2"/>
      </a:dk1>
      <a:lt1>
        <a:srgbClr val="FFFFFF"/>
      </a:lt1>
      <a:dk2>
        <a:srgbClr val="B2B2B2"/>
      </a:dk2>
      <a:lt2>
        <a:srgbClr val="000000"/>
      </a:lt2>
      <a:accent1>
        <a:srgbClr val="BBE0E3"/>
      </a:accent1>
      <a:accent2>
        <a:srgbClr val="333399"/>
      </a:accent2>
      <a:accent3>
        <a:srgbClr val="D5D5D5"/>
      </a:accent3>
      <a:accent4>
        <a:srgbClr val="DADADA"/>
      </a:accent4>
      <a:accent5>
        <a:srgbClr val="DAEDEF"/>
      </a:accent5>
      <a:accent6>
        <a:srgbClr val="2D2D8A"/>
      </a:accent6>
      <a:hlink>
        <a:srgbClr val="009999"/>
      </a:hlink>
      <a:folHlink>
        <a:srgbClr val="99CC00"/>
      </a:folHlink>
    </a:clrScheme>
    <a:fontScheme name="PPP_SEDUC_TXT_Bo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PP_SEDUC_TXT_Boar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P_SEDUC_TXT_Boar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PP_SEDUC_TXT_Board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PP_SEDUC_TXT_Board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PP_SEDUC_TXT_Board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PP_SEDUC_TXT_Board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PP_SEDUC_TXT_Board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PP_SEDUC_TXT_Board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PP_SEDUC_TXT_Board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PP_SEDUC_TXT_Board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PP_SEDUC_TXT_Board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PP_SEDUC_TXT_Board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PP_SEDUC_TXT_Board 13">
        <a:dk1>
          <a:srgbClr val="000000"/>
        </a:dk1>
        <a:lt1>
          <a:srgbClr val="FFFFFF"/>
        </a:lt1>
        <a:dk2>
          <a:srgbClr val="660033"/>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P_SEDUC_TXT_Board 14">
        <a:dk1>
          <a:srgbClr val="000000"/>
        </a:dk1>
        <a:lt1>
          <a:srgbClr val="FFFFFF"/>
        </a:lt1>
        <a:dk2>
          <a:srgbClr val="8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P_SEDUC_TXT_Board 15">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P_SEDUC_TXT_Board 16">
        <a:dk1>
          <a:srgbClr val="000000"/>
        </a:dk1>
        <a:lt1>
          <a:srgbClr val="B2B2B2"/>
        </a:lt1>
        <a:dk2>
          <a:srgbClr val="FFFFFF"/>
        </a:dk2>
        <a:lt2>
          <a:srgbClr val="B2B2B2"/>
        </a:lt2>
        <a:accent1>
          <a:srgbClr val="BBE0E3"/>
        </a:accent1>
        <a:accent2>
          <a:srgbClr val="333399"/>
        </a:accent2>
        <a:accent3>
          <a:srgbClr val="D5D5D5"/>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PPP_SEDUC_TXT_Board</Template>
  <TotalTime>11786</TotalTime>
  <Words>1173</Words>
  <Application>Microsoft Office PowerPoint</Application>
  <PresentationFormat>如螢幕大小 (4:3)</PresentationFormat>
  <Paragraphs>106</Paragraphs>
  <Slides>9</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9</vt:i4>
      </vt:variant>
    </vt:vector>
  </HeadingPairs>
  <TitlesOfParts>
    <vt:vector size="17" baseType="lpstr">
      <vt:lpstr>squeaky chalk sound</vt:lpstr>
      <vt:lpstr>新細明體</vt:lpstr>
      <vt:lpstr>Arial</vt:lpstr>
      <vt:lpstr>Calibri</vt:lpstr>
      <vt:lpstr>Comic Sans MS</vt:lpstr>
      <vt:lpstr>Symbol</vt:lpstr>
      <vt:lpstr>Wingdings</vt:lpstr>
      <vt:lpstr>PPP_SEDUC_TXT_Board</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Nuwa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Physics B (II)</dc:title>
  <dc:creator>Kuo-An</dc:creator>
  <cp:lastModifiedBy>a10410185@std.tcfsh.tc.edu.tw</cp:lastModifiedBy>
  <cp:revision>1937</cp:revision>
  <dcterms:created xsi:type="dcterms:W3CDTF">2011-02-18T04:00:19Z</dcterms:created>
  <dcterms:modified xsi:type="dcterms:W3CDTF">2018-10-23T12:55:11Z</dcterms:modified>
</cp:coreProperties>
</file>