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8" r:id="rId2"/>
    <p:sldId id="356" r:id="rId3"/>
    <p:sldId id="367" r:id="rId4"/>
    <p:sldId id="374" r:id="rId5"/>
    <p:sldId id="368" r:id="rId6"/>
    <p:sldId id="375" r:id="rId7"/>
    <p:sldId id="369" r:id="rId8"/>
    <p:sldId id="370" r:id="rId9"/>
    <p:sldId id="371" r:id="rId10"/>
    <p:sldId id="376" r:id="rId11"/>
    <p:sldId id="364" r:id="rId12"/>
    <p:sldId id="372" r:id="rId13"/>
    <p:sldId id="373" r:id="rId14"/>
    <p:sldId id="37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3535"/>
    <a:srgbClr val="B6C4C4"/>
    <a:srgbClr val="678D9A"/>
    <a:srgbClr val="83B08F"/>
    <a:srgbClr val="C6AD84"/>
    <a:srgbClr val="67879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59" autoAdjust="0"/>
    <p:restoredTop sz="94630" autoAdjust="0"/>
  </p:normalViewPr>
  <p:slideViewPr>
    <p:cSldViewPr snapToObjects="1">
      <p:cViewPr varScale="1">
        <p:scale>
          <a:sx n="74" d="100"/>
          <a:sy n="74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6" name="Picture 104" descr="PPP_SEDUC_TLE_Bo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685800"/>
          </a:xfrm>
        </p:spPr>
        <p:txBody>
          <a:bodyPr anchor="ctr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3117" name="Rectangle 4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118" name="Rectangle 4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119" name="Rectangle 4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F2170E-61B7-4835-8119-433CC635074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3F60B-E627-42F9-B3F3-885A807AA76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1000" y="2286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2286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FE9D3-EF22-4856-8B0C-84B38016F48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A3F1A-6BBD-4A4A-91E4-32FCF32D559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4E26C-2536-40CB-9DA5-4DB496A4760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EA9C0-1C3C-4525-B3E5-3E496B11C55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3EE6DB-1124-4EFC-88D1-83648D139D3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01D6B-6403-430A-944E-2842C501E39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E53CB-F416-4160-B253-3692C10FD0A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0CA6D-8A4D-4730-B9BD-8156AE0F590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5F04A-C4F9-4754-A467-C0D16B10F6E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9" name="Picture 195" descr="PPP_SEDUC_TXT_Boar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228600"/>
            <a:ext cx="8610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214" name="Rectangle 19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aseline="-25000"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215" name="Rectangle 19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-25000"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216" name="Rectangle 19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4338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aseline="-25000"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fld id="{7ABC88F7-9EA5-4C3A-BF93-EF5B32551F5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FFFFFF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rgbClr val="FFFF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65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63.png"/><Relationship Id="rId3" Type="http://schemas.openxmlformats.org/officeDocument/2006/relationships/tags" Target="../tags/tag55.xml"/><Relationship Id="rId21" Type="http://schemas.openxmlformats.org/officeDocument/2006/relationships/image" Target="../media/image58.png"/><Relationship Id="rId34" Type="http://schemas.openxmlformats.org/officeDocument/2006/relationships/image" Target="../media/image71.png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image" Target="../media/image62.png"/><Relationship Id="rId33" Type="http://schemas.openxmlformats.org/officeDocument/2006/relationships/image" Target="../media/image70.png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tags" Target="../tags/tag62.xml"/><Relationship Id="rId19" Type="http://schemas.openxmlformats.org/officeDocument/2006/relationships/image" Target="../media/image56.png"/><Relationship Id="rId31" Type="http://schemas.openxmlformats.org/officeDocument/2006/relationships/image" Target="../media/image68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Relationship Id="rId35" Type="http://schemas.openxmlformats.org/officeDocument/2006/relationships/image" Target="../media/image72.png"/><Relationship Id="rId8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82.xml"/><Relationship Id="rId18" Type="http://schemas.openxmlformats.org/officeDocument/2006/relationships/tags" Target="../tags/tag87.xml"/><Relationship Id="rId26" Type="http://schemas.openxmlformats.org/officeDocument/2006/relationships/image" Target="../media/image61.png"/><Relationship Id="rId39" Type="http://schemas.openxmlformats.org/officeDocument/2006/relationships/image" Target="../media/image80.png"/><Relationship Id="rId21" Type="http://schemas.openxmlformats.org/officeDocument/2006/relationships/slideLayout" Target="../slideLayouts/slideLayout7.xml"/><Relationship Id="rId34" Type="http://schemas.openxmlformats.org/officeDocument/2006/relationships/image" Target="../media/image75.png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20" Type="http://schemas.openxmlformats.org/officeDocument/2006/relationships/tags" Target="../tags/tag89.xml"/><Relationship Id="rId29" Type="http://schemas.openxmlformats.org/officeDocument/2006/relationships/image" Target="../media/image64.png"/><Relationship Id="rId41" Type="http://schemas.openxmlformats.org/officeDocument/2006/relationships/image" Target="../media/image82.png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24" Type="http://schemas.openxmlformats.org/officeDocument/2006/relationships/image" Target="../media/image73.png"/><Relationship Id="rId32" Type="http://schemas.openxmlformats.org/officeDocument/2006/relationships/image" Target="../media/image72.png"/><Relationship Id="rId37" Type="http://schemas.openxmlformats.org/officeDocument/2006/relationships/image" Target="../media/image78.png"/><Relationship Id="rId40" Type="http://schemas.openxmlformats.org/officeDocument/2006/relationships/image" Target="../media/image81.png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23" Type="http://schemas.openxmlformats.org/officeDocument/2006/relationships/image" Target="../media/image57.png"/><Relationship Id="rId28" Type="http://schemas.openxmlformats.org/officeDocument/2006/relationships/image" Target="../media/image63.png"/><Relationship Id="rId36" Type="http://schemas.openxmlformats.org/officeDocument/2006/relationships/image" Target="../media/image77.png"/><Relationship Id="rId10" Type="http://schemas.openxmlformats.org/officeDocument/2006/relationships/tags" Target="../tags/tag79.xml"/><Relationship Id="rId19" Type="http://schemas.openxmlformats.org/officeDocument/2006/relationships/tags" Target="../tags/tag88.xml"/><Relationship Id="rId31" Type="http://schemas.openxmlformats.org/officeDocument/2006/relationships/image" Target="../media/image68.png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Relationship Id="rId22" Type="http://schemas.openxmlformats.org/officeDocument/2006/relationships/image" Target="../media/image56.png"/><Relationship Id="rId27" Type="http://schemas.openxmlformats.org/officeDocument/2006/relationships/image" Target="../media/image62.png"/><Relationship Id="rId30" Type="http://schemas.openxmlformats.org/officeDocument/2006/relationships/image" Target="../media/image67.png"/><Relationship Id="rId35" Type="http://schemas.openxmlformats.org/officeDocument/2006/relationships/image" Target="../media/image76.png"/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12" Type="http://schemas.openxmlformats.org/officeDocument/2006/relationships/tags" Target="../tags/tag81.xml"/><Relationship Id="rId17" Type="http://schemas.openxmlformats.org/officeDocument/2006/relationships/tags" Target="../tags/tag86.xml"/><Relationship Id="rId25" Type="http://schemas.openxmlformats.org/officeDocument/2006/relationships/image" Target="../media/image60.png"/><Relationship Id="rId33" Type="http://schemas.openxmlformats.org/officeDocument/2006/relationships/image" Target="../media/image74.png"/><Relationship Id="rId38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tags" Target="../tags/tag102.xml"/><Relationship Id="rId18" Type="http://schemas.openxmlformats.org/officeDocument/2006/relationships/image" Target="../media/image83.png"/><Relationship Id="rId26" Type="http://schemas.openxmlformats.org/officeDocument/2006/relationships/image" Target="../media/image90.png"/><Relationship Id="rId3" Type="http://schemas.openxmlformats.org/officeDocument/2006/relationships/tags" Target="../tags/tag92.xml"/><Relationship Id="rId21" Type="http://schemas.openxmlformats.org/officeDocument/2006/relationships/image" Target="../media/image86.png"/><Relationship Id="rId7" Type="http://schemas.openxmlformats.org/officeDocument/2006/relationships/tags" Target="../tags/tag96.xml"/><Relationship Id="rId12" Type="http://schemas.openxmlformats.org/officeDocument/2006/relationships/tags" Target="../tags/tag101.xml"/><Relationship Id="rId17" Type="http://schemas.openxmlformats.org/officeDocument/2006/relationships/image" Target="../media/image60.png"/><Relationship Id="rId25" Type="http://schemas.openxmlformats.org/officeDocument/2006/relationships/image" Target="../media/image89.png"/><Relationship Id="rId2" Type="http://schemas.openxmlformats.org/officeDocument/2006/relationships/tags" Target="../tags/tag91.xml"/><Relationship Id="rId16" Type="http://schemas.openxmlformats.org/officeDocument/2006/relationships/image" Target="../media/image57.png"/><Relationship Id="rId20" Type="http://schemas.openxmlformats.org/officeDocument/2006/relationships/image" Target="../media/image85.png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24" Type="http://schemas.openxmlformats.org/officeDocument/2006/relationships/image" Target="../media/image88.png"/><Relationship Id="rId5" Type="http://schemas.openxmlformats.org/officeDocument/2006/relationships/tags" Target="../tags/tag94.xml"/><Relationship Id="rId15" Type="http://schemas.openxmlformats.org/officeDocument/2006/relationships/image" Target="../media/image56.png"/><Relationship Id="rId23" Type="http://schemas.openxmlformats.org/officeDocument/2006/relationships/image" Target="../media/image87.png"/><Relationship Id="rId28" Type="http://schemas.openxmlformats.org/officeDocument/2006/relationships/image" Target="../media/image78.png"/><Relationship Id="rId10" Type="http://schemas.openxmlformats.org/officeDocument/2006/relationships/tags" Target="../tags/tag99.xml"/><Relationship Id="rId19" Type="http://schemas.openxmlformats.org/officeDocument/2006/relationships/image" Target="../media/image84.png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72.png"/><Relationship Id="rId27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9.png"/><Relationship Id="rId5" Type="http://schemas.openxmlformats.org/officeDocument/2006/relationships/tags" Target="../tags/tag5.xml"/><Relationship Id="rId10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tags" Target="../tags/tag9.xml"/><Relationship Id="rId21" Type="http://schemas.openxmlformats.org/officeDocument/2006/relationships/image" Target="../media/image16.png"/><Relationship Id="rId34" Type="http://schemas.openxmlformats.org/officeDocument/2006/relationships/image" Target="../media/image29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20.png"/><Relationship Id="rId33" Type="http://schemas.openxmlformats.org/officeDocument/2006/relationships/image" Target="../media/image28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image" Target="../media/image15.png"/><Relationship Id="rId29" Type="http://schemas.openxmlformats.org/officeDocument/2006/relationships/image" Target="../media/image24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19.png"/><Relationship Id="rId32" Type="http://schemas.openxmlformats.org/officeDocument/2006/relationships/image" Target="../media/image27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tags" Target="../tags/tag16.xml"/><Relationship Id="rId19" Type="http://schemas.openxmlformats.org/officeDocument/2006/relationships/image" Target="../media/image14.png"/><Relationship Id="rId31" Type="http://schemas.openxmlformats.org/officeDocument/2006/relationships/image" Target="../media/image26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17.png"/><Relationship Id="rId27" Type="http://schemas.openxmlformats.org/officeDocument/2006/relationships/image" Target="../media/image22.png"/><Relationship Id="rId30" Type="http://schemas.openxmlformats.org/officeDocument/2006/relationships/image" Target="../media/image25.png"/><Relationship Id="rId8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5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34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33.png"/><Relationship Id="rId5" Type="http://schemas.openxmlformats.org/officeDocument/2006/relationships/tags" Target="../tags/tag27.xml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tags" Target="../tags/tag26.xml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tags" Target="../tags/tag32.xml"/><Relationship Id="rId21" Type="http://schemas.openxmlformats.org/officeDocument/2006/relationships/image" Target="../media/image48.png"/><Relationship Id="rId7" Type="http://schemas.openxmlformats.org/officeDocument/2006/relationships/tags" Target="../tags/tag36.xml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tags" Target="../tags/tag31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4.xml"/><Relationship Id="rId15" Type="http://schemas.openxmlformats.org/officeDocument/2006/relationships/image" Target="../media/image42.png"/><Relationship Id="rId10" Type="http://schemas.openxmlformats.org/officeDocument/2006/relationships/tags" Target="../tags/tag39.xml"/><Relationship Id="rId19" Type="http://schemas.openxmlformats.org/officeDocument/2006/relationships/image" Target="../media/image46.png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40.png"/><Relationship Id="rId18" Type="http://schemas.openxmlformats.org/officeDocument/2006/relationships/image" Target="../media/image49.png"/><Relationship Id="rId3" Type="http://schemas.openxmlformats.org/officeDocument/2006/relationships/tags" Target="../tags/tag42.xml"/><Relationship Id="rId21" Type="http://schemas.openxmlformats.org/officeDocument/2006/relationships/image" Target="../media/image52.png"/><Relationship Id="rId7" Type="http://schemas.openxmlformats.org/officeDocument/2006/relationships/tags" Target="../tags/tag46.xml"/><Relationship Id="rId12" Type="http://schemas.openxmlformats.org/officeDocument/2006/relationships/image" Target="../media/image39.png"/><Relationship Id="rId17" Type="http://schemas.openxmlformats.org/officeDocument/2006/relationships/image" Target="../media/image45.png"/><Relationship Id="rId2" Type="http://schemas.openxmlformats.org/officeDocument/2006/relationships/tags" Target="../tags/tag41.xml"/><Relationship Id="rId16" Type="http://schemas.openxmlformats.org/officeDocument/2006/relationships/image" Target="../media/image44.png"/><Relationship Id="rId20" Type="http://schemas.openxmlformats.org/officeDocument/2006/relationships/image" Target="../media/image51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4.xml"/><Relationship Id="rId15" Type="http://schemas.openxmlformats.org/officeDocument/2006/relationships/image" Target="../media/image43.png"/><Relationship Id="rId10" Type="http://schemas.openxmlformats.org/officeDocument/2006/relationships/tags" Target="../tags/tag49.xml"/><Relationship Id="rId19" Type="http://schemas.openxmlformats.org/officeDocument/2006/relationships/image" Target="../media/image50.png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52.xml"/><Relationship Id="rId7" Type="http://schemas.openxmlformats.org/officeDocument/2006/relationships/image" Target="../media/image54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53.png"/><Relationship Id="rId5" Type="http://schemas.openxmlformats.org/officeDocument/2006/relationships/image" Target="../media/image39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2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nd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14" y="2209800"/>
            <a:ext cx="4320686" cy="26659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84" y="1465834"/>
            <a:ext cx="4159116" cy="2571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200" y="137160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兩次期中考分數增減統計</a:t>
            </a:r>
            <a:endParaRPr lang="zh-TW" altLang="en-US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0832" y="5039823"/>
            <a:ext cx="134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FF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Average : 58</a:t>
            </a:r>
            <a:endParaRPr lang="zh-TW" altLang="en-US" dirty="0">
              <a:solidFill>
                <a:srgbClr val="FFFFFF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9400" y="5486400"/>
            <a:ext cx="19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FF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Highest score : 120</a:t>
            </a:r>
            <a:endParaRPr lang="zh-TW" altLang="en-US" dirty="0">
              <a:solidFill>
                <a:srgbClr val="FFFFFF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84" y="4078072"/>
            <a:ext cx="4159116" cy="25717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40404" y="4355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</a:t>
            </a:r>
            <a:r>
              <a:rPr lang="zh-TW" altLang="en-US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組平均</a:t>
            </a:r>
            <a:endParaRPr lang="zh-TW" altLang="en-US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3314" y="22944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期中考成績分布</a:t>
            </a:r>
            <a:endParaRPr lang="en-US" altLang="zh-TW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19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2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nd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61" y="2133600"/>
            <a:ext cx="5978477" cy="369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1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2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nd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28601" y="1368389"/>
            <a:ext cx="8686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600" b="1" u="sng" dirty="0" smtClean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Q3.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 simple pendulum of mass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TW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with a mass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TW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at the point of support which can only move horizontally on a frictionless track lying in the plane in which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TW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moves as shown in the figure below. The system is placed in a uniform gravitational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field                   . The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length of the rod is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and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its mass is negligible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The angle </a:t>
            </a:r>
            <a:r>
              <a:rPr lang="en-US" altLang="zh-TW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DOES </a:t>
            </a:r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 have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be small.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60850"/>
            <a:ext cx="731429" cy="1865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543" y="1981573"/>
            <a:ext cx="80457" cy="145067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57200" y="2527012"/>
            <a:ext cx="7467600" cy="584775"/>
            <a:chOff x="457200" y="2527012"/>
            <a:chExt cx="7467600" cy="584775"/>
          </a:xfrm>
        </p:grpSpPr>
        <p:sp>
          <p:nvSpPr>
            <p:cNvPr id="28" name="Rectangle 2 2 1 1"/>
            <p:cNvSpPr/>
            <p:nvPr/>
          </p:nvSpPr>
          <p:spPr>
            <a:xfrm>
              <a:off x="457200" y="2527012"/>
              <a:ext cx="74676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600" dirty="0" smtClean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(a) </a:t>
              </a:r>
              <a:r>
                <a:rPr lang="en-US" altLang="zh-TW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Let's take an inertial frame whose origin is indicated in the </a:t>
              </a:r>
              <a:r>
                <a:rPr lang="en-US" altLang="zh-TW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figure </a:t>
              </a:r>
              <a:r>
                <a:rPr lang="en-US" altLang="zh-TW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below. Write</a:t>
              </a:r>
            </a:p>
            <a:p>
              <a:r>
                <a:rPr lang="en-US" altLang="zh-TW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down the linear momentum </a:t>
              </a:r>
              <a:r>
                <a:rPr lang="en-US" altLang="zh-TW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of         and        in terms of                                      and     .</a:t>
              </a:r>
              <a:endParaRPr lang="zh-TW" altLang="en-US"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202" y="2865565"/>
              <a:ext cx="1557942" cy="18163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9867" y="2834987"/>
              <a:ext cx="85333" cy="19139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1" y="3124199"/>
            <a:ext cx="2205604" cy="1752601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249198"/>
            <a:ext cx="891124" cy="20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60" y="3587752"/>
            <a:ext cx="2218667" cy="2011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892" y="3240885"/>
            <a:ext cx="898438" cy="201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892" y="3571127"/>
            <a:ext cx="2268649" cy="2389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48" y="2888899"/>
            <a:ext cx="240152" cy="1194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772" y="2895600"/>
            <a:ext cx="245028" cy="11946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981" y="4172212"/>
            <a:ext cx="1688380" cy="18529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52" y="4621357"/>
            <a:ext cx="3942403" cy="238933"/>
          </a:xfrm>
          <a:prstGeom prst="rect">
            <a:avLst/>
          </a:prstGeom>
        </p:spPr>
      </p:pic>
      <p:sp>
        <p:nvSpPr>
          <p:cNvPr id="30" name="Rectangle 2 2 1 2"/>
          <p:cNvSpPr/>
          <p:nvPr/>
        </p:nvSpPr>
        <p:spPr>
          <a:xfrm>
            <a:off x="457200" y="4953000"/>
            <a:ext cx="7467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(b)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We know that the total momentum in the x-direction is conserved. Use this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conservation relation to obtain a relation between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and    .</a:t>
            </a:r>
            <a:endParaRPr lang="zh-TW" altLang="en-US" sz="1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205" y="5298465"/>
            <a:ext cx="102400" cy="13775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13" y="5271646"/>
            <a:ext cx="85333" cy="19139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24" y="5671587"/>
            <a:ext cx="1236114" cy="21333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82" y="6068365"/>
            <a:ext cx="2402745" cy="23893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752" y="5940364"/>
            <a:ext cx="1455543" cy="49493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913070" y="4073364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1560" y="4576346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12210" y="3962400"/>
            <a:ext cx="2650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u="sng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Physics 101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momentum is a vector.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57198" y="6321466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66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2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nd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28601" y="1368389"/>
            <a:ext cx="8686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600" b="1" u="sng" dirty="0" smtClean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Q3.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 simple pendulum of mass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TW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with a mass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TW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at the point of support which can only move horizontally on a frictionless track lying in the plane in which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TW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moves as shown in the figure below. The system is placed in a uniform gravitational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field                   . The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length of the rod is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and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its mass is negligible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The angle </a:t>
            </a:r>
            <a:r>
              <a:rPr lang="en-US" altLang="zh-TW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DOES </a:t>
            </a:r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 have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be small.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60850"/>
            <a:ext cx="731429" cy="1865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543" y="1981573"/>
            <a:ext cx="80457" cy="14506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8600" y="2438400"/>
            <a:ext cx="7467600" cy="338554"/>
            <a:chOff x="457200" y="2527012"/>
            <a:chExt cx="7467600" cy="338554"/>
          </a:xfrm>
        </p:grpSpPr>
        <p:sp>
          <p:nvSpPr>
            <p:cNvPr id="28" name="Rectangle 2 2 1 1"/>
            <p:cNvSpPr/>
            <p:nvPr/>
          </p:nvSpPr>
          <p:spPr>
            <a:xfrm>
              <a:off x="457200" y="2527012"/>
              <a:ext cx="74676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600" dirty="0" smtClean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(c) </a:t>
              </a:r>
              <a:r>
                <a:rPr lang="en-US" altLang="zh-TW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Write down the equation of the rotational motion ( </a:t>
              </a:r>
              <a:r>
                <a:rPr lang="en-US" altLang="zh-TW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does </a:t>
              </a:r>
              <a:r>
                <a:rPr lang="en-US" altLang="zh-TW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not </a:t>
              </a:r>
              <a:r>
                <a:rPr lang="en-US" altLang="zh-TW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have to </a:t>
              </a:r>
              <a:r>
                <a:rPr lang="en-US" altLang="zh-TW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be small)</a:t>
              </a:r>
              <a:endParaRPr lang="zh-TW" alt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9486" y="2624365"/>
              <a:ext cx="85333" cy="14384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1" y="3124199"/>
            <a:ext cx="2205604" cy="1752601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249198"/>
            <a:ext cx="891124" cy="20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60" y="3587752"/>
            <a:ext cx="2218667" cy="2011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892" y="3240885"/>
            <a:ext cx="898438" cy="201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892" y="3571127"/>
            <a:ext cx="2268649" cy="2389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981" y="4172212"/>
            <a:ext cx="1688380" cy="18529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52" y="4621357"/>
            <a:ext cx="3942403" cy="238933"/>
          </a:xfrm>
          <a:prstGeom prst="rect">
            <a:avLst/>
          </a:prstGeom>
        </p:spPr>
      </p:pic>
      <p:sp>
        <p:nvSpPr>
          <p:cNvPr id="30" name="Rectangle 2 2 1 2 1"/>
          <p:cNvSpPr/>
          <p:nvPr/>
        </p:nvSpPr>
        <p:spPr>
          <a:xfrm>
            <a:off x="381000" y="5029200"/>
            <a:ext cx="7467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 location of m</a:t>
            </a:r>
            <a:r>
              <a:rPr lang="en-US" altLang="zh-TW" sz="1600" baseline="-250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where the rotational axis goes through.</a:t>
            </a:r>
            <a:endParaRPr lang="zh-TW" altLang="en-US" sz="14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893" y="3962035"/>
            <a:ext cx="1455543" cy="494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60" y="5358835"/>
            <a:ext cx="1128838" cy="4230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75" y="5481483"/>
            <a:ext cx="1501867" cy="18651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991818"/>
            <a:ext cx="8287088" cy="36449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6391248"/>
            <a:ext cx="1885867" cy="23893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52" y="5570340"/>
            <a:ext cx="2852571" cy="23893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813838" y="5032951"/>
            <a:ext cx="3191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(Correct angular momentum - 7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66823" y="4754943"/>
            <a:ext cx="0" cy="3960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76400" y="3217200"/>
            <a:ext cx="0" cy="28800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 noChangeAspect="1"/>
          </p:cNvCxnSpPr>
          <p:nvPr/>
        </p:nvCxnSpPr>
        <p:spPr>
          <a:xfrm rot="-300000" flipH="1" flipV="1">
            <a:off x="1911000" y="4415150"/>
            <a:ext cx="45546" cy="360000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 noChangeAspect="1"/>
          </p:cNvCxnSpPr>
          <p:nvPr/>
        </p:nvCxnSpPr>
        <p:spPr>
          <a:xfrm rot="21300000">
            <a:off x="1697291" y="3486445"/>
            <a:ext cx="45546" cy="360000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50" y="4405136"/>
            <a:ext cx="138971" cy="13653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30" y="3604489"/>
            <a:ext cx="138971" cy="1365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90" y="4924106"/>
            <a:ext cx="522971" cy="1816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58" y="3210481"/>
            <a:ext cx="277943" cy="1816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19" y="3908971"/>
            <a:ext cx="1025219" cy="143848"/>
          </a:xfrm>
          <a:prstGeom prst="rect">
            <a:avLst/>
          </a:prstGeom>
        </p:spPr>
      </p:pic>
      <p:sp>
        <p:nvSpPr>
          <p:cNvPr id="38" name="Rectangle 2 2 1 2 2"/>
          <p:cNvSpPr/>
          <p:nvPr/>
        </p:nvSpPr>
        <p:spPr>
          <a:xfrm>
            <a:off x="304800" y="2750407"/>
            <a:ext cx="8610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take (0,0) as where the rotational axis goes through</a:t>
            </a:r>
            <a:r>
              <a:rPr lang="en-US" altLang="zh-TW" sz="1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 need to calculate the torque due to </a:t>
            </a:r>
            <a:r>
              <a:rPr lang="en-US" altLang="zh-TW" sz="1600" i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TW" altLang="en-US" sz="14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9217" y="564654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10105" y="5529444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(6 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2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2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nd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28601" y="1368389"/>
            <a:ext cx="8686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600" b="1" u="sng" dirty="0" smtClean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Q3.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 simple pendulum of mass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TW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with a mass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TW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at the point of support which can only move horizontally on a frictionless track lying in the plane in which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TW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moves as shown in the figure below. The system is placed in a uniform gravitational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field                   . The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length of the rod is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and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its mass is negligible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The angle </a:t>
            </a:r>
            <a:r>
              <a:rPr lang="en-US" altLang="zh-TW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DOES </a:t>
            </a:r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 have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be small.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60850"/>
            <a:ext cx="731429" cy="1865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543" y="1981573"/>
            <a:ext cx="80457" cy="145067"/>
          </a:xfrm>
          <a:prstGeom prst="rect">
            <a:avLst/>
          </a:prstGeom>
        </p:spPr>
      </p:pic>
      <p:sp>
        <p:nvSpPr>
          <p:cNvPr id="28" name="Rectangle 2 2 1 1"/>
          <p:cNvSpPr/>
          <p:nvPr/>
        </p:nvSpPr>
        <p:spPr>
          <a:xfrm>
            <a:off x="457200" y="2527012"/>
            <a:ext cx="7467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(d)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Find its period for small oscillations.</a:t>
            </a:r>
            <a:endParaRPr lang="zh-TW" altLang="en-US" sz="1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1" y="3124199"/>
            <a:ext cx="2205604" cy="1752601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340578"/>
            <a:ext cx="493714" cy="1548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591" y="5351549"/>
            <a:ext cx="738743" cy="1438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11" y="5181600"/>
            <a:ext cx="1234895" cy="4449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30" y="5880013"/>
            <a:ext cx="2378360" cy="4864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37" y="2370633"/>
            <a:ext cx="1455543" cy="494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77" y="3819979"/>
            <a:ext cx="1911467" cy="23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906" y="4267200"/>
            <a:ext cx="2385675" cy="49493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748" y="5828438"/>
            <a:ext cx="1464074" cy="4864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26" y="5157906"/>
            <a:ext cx="1698133" cy="60830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31" y="5929830"/>
            <a:ext cx="2475886" cy="60830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680660" y="6071638"/>
            <a:ext cx="820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66" y="3198630"/>
            <a:ext cx="2852571" cy="23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2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nd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62" y="2133600"/>
            <a:ext cx="5978475" cy="369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2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nd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51" name="文字方塊 17"/>
          <p:cNvSpPr txBox="1"/>
          <p:nvPr/>
        </p:nvSpPr>
        <p:spPr>
          <a:xfrm>
            <a:off x="228600" y="1371600"/>
            <a:ext cx="868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u="sng" dirty="0" smtClean="0">
                <a:latin typeface="Calibri" panose="020F0502020204030204" pitchFamily="34" charset="0"/>
              </a:rPr>
              <a:t>Q1. (a)</a:t>
            </a:r>
            <a:r>
              <a:rPr lang="en-US" altLang="zh-TW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 uniform rod of mass M and length L is rotated around an axis that is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going through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 point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L/4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away from its end, see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figure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below. If the initial releasing angle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small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, what would be the angular frequency of the swinging rod?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00"/>
          <a:stretch/>
        </p:blipFill>
        <p:spPr>
          <a:xfrm>
            <a:off x="381000" y="2261083"/>
            <a:ext cx="2598384" cy="3187147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356" y="2785397"/>
            <a:ext cx="1954133" cy="5315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03" y="3462574"/>
            <a:ext cx="3100036" cy="531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645" y="2315222"/>
            <a:ext cx="603428" cy="1389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267198"/>
            <a:ext cx="2010212" cy="4473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371" y="4953000"/>
            <a:ext cx="2141866" cy="4498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23752"/>
            <a:ext cx="2330818" cy="608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1400" y="3564523"/>
            <a:ext cx="820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2235" y="434340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86600" y="586740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2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nd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51" name="文字方塊 17"/>
          <p:cNvSpPr txBox="1"/>
          <p:nvPr/>
        </p:nvSpPr>
        <p:spPr>
          <a:xfrm>
            <a:off x="228600" y="13716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u="sng" dirty="0" smtClean="0">
                <a:latin typeface="Calibri" panose="020F0502020204030204" pitchFamily="34" charset="0"/>
              </a:rPr>
              <a:t>Q1. (b)</a:t>
            </a:r>
            <a:r>
              <a:rPr lang="en-US" altLang="zh-TW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 travelling harmonic wave is travelling in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-x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direction, and a snapshot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wave taken at t = 0 is shown below. Given that the tension is 2 N and the linear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mass density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of the string is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0.5 kg/m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, (1) write down the complete travelling wave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expression y(x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t). </a:t>
            </a:r>
            <a:endParaRPr lang="en-US" altLang="zh-TW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2) What is the velocity of the particle of the string at x = 0 at this instant?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8" r="438"/>
          <a:stretch/>
        </p:blipFill>
        <p:spPr>
          <a:xfrm>
            <a:off x="330605" y="2514600"/>
            <a:ext cx="3581400" cy="2377713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533" y="2607342"/>
            <a:ext cx="780191" cy="6083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668294"/>
            <a:ext cx="1651810" cy="48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77" y="4136449"/>
            <a:ext cx="2427125" cy="201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647" y="3443537"/>
            <a:ext cx="1657905" cy="4132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42" y="3578850"/>
            <a:ext cx="858210" cy="1426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723" y="3494737"/>
            <a:ext cx="865524" cy="3620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051114"/>
            <a:ext cx="2129677" cy="3718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597848"/>
            <a:ext cx="2180877" cy="3766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52" y="3073400"/>
            <a:ext cx="850895" cy="201143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1066800" y="3352800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05704" y="2480846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(1)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0" y="5181600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(2)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25" name="文字方塊 93"/>
          <p:cNvSpPr txBox="1"/>
          <p:nvPr/>
        </p:nvSpPr>
        <p:spPr>
          <a:xfrm>
            <a:off x="1116771" y="5429276"/>
            <a:ext cx="1022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At            , </a:t>
            </a:r>
            <a:endParaRPr lang="zh-TW" altLang="en-US" sz="16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781" y="5529067"/>
            <a:ext cx="432762" cy="13897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23" y="5500762"/>
            <a:ext cx="1365333" cy="20114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163" y="5513068"/>
            <a:ext cx="893562" cy="1804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999" y="5429276"/>
            <a:ext cx="527848" cy="3669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32" y="5993467"/>
            <a:ext cx="2432000" cy="42544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199" y="6054420"/>
            <a:ext cx="1088610" cy="3766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33" y="5967380"/>
            <a:ext cx="1211733" cy="45592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08435" y="3242846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48400" y="3242846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53200" y="495300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3235" y="6062246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18235" y="6062246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(7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7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2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nd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61" y="2133600"/>
            <a:ext cx="5978478" cy="36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2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nd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51" name="文字方塊 17 1"/>
          <p:cNvSpPr txBox="1"/>
          <p:nvPr/>
        </p:nvSpPr>
        <p:spPr>
          <a:xfrm>
            <a:off x="228600" y="13716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u="sng" dirty="0" smtClean="0">
                <a:latin typeface="Calibri" panose="020F0502020204030204" pitchFamily="34" charset="0"/>
              </a:rPr>
              <a:t>Q1. (c)</a:t>
            </a:r>
            <a:r>
              <a:rPr lang="en-US" altLang="zh-TW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Point A sits inside a shell of mass M</a:t>
            </a:r>
            <a:r>
              <a:rPr lang="en-US" altLang="zh-TW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 and radius R</a:t>
            </a:r>
            <a:r>
              <a:rPr lang="en-US" altLang="zh-TW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, while another massive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shell of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mass M</a:t>
            </a:r>
            <a:r>
              <a:rPr lang="en-US" altLang="zh-TW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 and radius R</a:t>
            </a:r>
            <a:r>
              <a:rPr lang="en-US" altLang="zh-TW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 is close by, see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figure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below. Point A is located on the joining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 of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centers of two shells. And it is at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zh-TW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/2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away from the center of shell 1, and 4R</a:t>
            </a:r>
            <a:r>
              <a:rPr lang="en-US" altLang="zh-TW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away from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the center of shell 2. Find the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gravitational field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strength at point A (it is a vector).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667000"/>
            <a:ext cx="2002896" cy="471772"/>
          </a:xfrm>
          <a:prstGeom prst="rect">
            <a:avLst/>
          </a:prstGeom>
        </p:spPr>
      </p:pic>
      <p:sp>
        <p:nvSpPr>
          <p:cNvPr id="32" name="文字方塊 17 2 1"/>
          <p:cNvSpPr txBox="1"/>
          <p:nvPr/>
        </p:nvSpPr>
        <p:spPr>
          <a:xfrm>
            <a:off x="228600" y="3200400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u="sng" dirty="0" smtClean="0">
                <a:latin typeface="Calibri" panose="020F0502020204030204" pitchFamily="34" charset="0"/>
              </a:rPr>
              <a:t>Q1. (d)</a:t>
            </a:r>
            <a:r>
              <a:rPr lang="en-US" altLang="zh-TW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Find the steady state solution of the following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differential equation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160610"/>
            <a:ext cx="2167467" cy="418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681287"/>
            <a:ext cx="2635582" cy="418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69" y="4634437"/>
            <a:ext cx="1618895" cy="234057"/>
          </a:xfrm>
          <a:prstGeom prst="rect">
            <a:avLst/>
          </a:prstGeom>
        </p:spPr>
      </p:pic>
      <p:sp>
        <p:nvSpPr>
          <p:cNvPr id="34" name="文字方塊 17 2 2"/>
          <p:cNvSpPr txBox="1"/>
          <p:nvPr/>
        </p:nvSpPr>
        <p:spPr>
          <a:xfrm>
            <a:off x="2632364" y="4191000"/>
            <a:ext cx="3920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Assume the solution has the following form,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934" y="4974971"/>
            <a:ext cx="1507963" cy="4132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571" y="5494705"/>
            <a:ext cx="1400687" cy="45714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934" y="6172200"/>
            <a:ext cx="1618895" cy="2340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38400" y="2709446"/>
            <a:ext cx="820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2039" y="548640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(8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4439" y="6138446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193" y="2207144"/>
            <a:ext cx="2366207" cy="91705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02694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2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nd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61" y="2133600"/>
            <a:ext cx="5978477" cy="36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3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2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nd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51" name="文字方塊 17 1"/>
          <p:cNvSpPr txBox="1"/>
          <p:nvPr/>
        </p:nvSpPr>
        <p:spPr>
          <a:xfrm>
            <a:off x="228600" y="1371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u="sng" dirty="0" smtClean="0">
                <a:latin typeface="Calibri" panose="020F0502020204030204" pitchFamily="34" charset="0"/>
              </a:rPr>
              <a:t>Q2.</a:t>
            </a:r>
            <a:r>
              <a:rPr lang="en-US" altLang="zh-TW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The string wave equation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                                                 .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Assume that an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arbitrary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shape of wave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y(x,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t) travels in the +x-direction, answer the following questions,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434806"/>
            <a:ext cx="2213791" cy="229181"/>
          </a:xfrm>
          <a:prstGeom prst="rect">
            <a:avLst/>
          </a:prstGeom>
        </p:spPr>
      </p:pic>
      <p:sp>
        <p:nvSpPr>
          <p:cNvPr id="14" name="文字方塊 17 1"/>
          <p:cNvSpPr txBox="1"/>
          <p:nvPr/>
        </p:nvSpPr>
        <p:spPr>
          <a:xfrm>
            <a:off x="228600" y="2006025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u="sng" dirty="0" smtClean="0">
                <a:latin typeface="Calibri" panose="020F0502020204030204" pitchFamily="34" charset="0"/>
              </a:rPr>
              <a:t>(a)</a:t>
            </a:r>
            <a:r>
              <a:rPr lang="en-US" altLang="zh-TW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Use an arbitrary shape of wave to determine the string wave velocity.</a:t>
            </a:r>
            <a:endParaRPr lang="zh-TW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772" y="2439428"/>
            <a:ext cx="1593295" cy="2011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92" y="2819400"/>
            <a:ext cx="1258057" cy="4498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39" y="3965438"/>
            <a:ext cx="2373486" cy="4766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701" y="3378519"/>
            <a:ext cx="2382020" cy="4766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076" y="3381247"/>
            <a:ext cx="1044724" cy="4705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676" y="3975651"/>
            <a:ext cx="1454324" cy="4705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239" y="4534266"/>
            <a:ext cx="3067124" cy="49493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3224158" y="4634719"/>
            <a:ext cx="1064120" cy="3475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039804" y="4656055"/>
            <a:ext cx="1064120" cy="3475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0" y="5334000"/>
            <a:ext cx="719328" cy="22311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038" y="5105400"/>
            <a:ext cx="780288" cy="60838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878438" y="5211845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800" y="6062246"/>
            <a:ext cx="5539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credit points if you use a sinusoidal traveling wave to prove it.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2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2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nd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51" name="文字方塊 17 1 1"/>
          <p:cNvSpPr txBox="1"/>
          <p:nvPr/>
        </p:nvSpPr>
        <p:spPr>
          <a:xfrm>
            <a:off x="228600" y="1371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u="sng" dirty="0" smtClean="0">
                <a:latin typeface="Calibri" panose="020F0502020204030204" pitchFamily="34" charset="0"/>
              </a:rPr>
              <a:t>Q2.</a:t>
            </a:r>
            <a:r>
              <a:rPr lang="en-US" altLang="zh-TW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The string wave equation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                                                 .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Assume that an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arbitrary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shape of wave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y(x,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t) travels in the +x-direction, answer the following questions,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434806"/>
            <a:ext cx="2213791" cy="229181"/>
          </a:xfrm>
          <a:prstGeom prst="rect">
            <a:avLst/>
          </a:prstGeom>
        </p:spPr>
      </p:pic>
      <p:sp>
        <p:nvSpPr>
          <p:cNvPr id="14" name="文字方塊 17 1 2"/>
          <p:cNvSpPr txBox="1"/>
          <p:nvPr/>
        </p:nvSpPr>
        <p:spPr>
          <a:xfrm>
            <a:off x="228600" y="2006025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u="sng" dirty="0" smtClean="0">
                <a:latin typeface="Calibri" panose="020F0502020204030204" pitchFamily="34" charset="0"/>
              </a:rPr>
              <a:t>(b)</a:t>
            </a:r>
            <a:r>
              <a:rPr lang="en-US" altLang="zh-TW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At a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fixed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position x, are the kinetic energy density (</a:t>
            </a:r>
            <a:r>
              <a:rPr lang="en-US" altLang="zh-TW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dK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dx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) and the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potential energy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density (</a:t>
            </a:r>
            <a:r>
              <a:rPr lang="en-US" altLang="zh-TW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dU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dx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) the same for an arbitrary shape of string wave? Show your proof.</a:t>
            </a:r>
            <a:endParaRPr lang="zh-TW" alt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772" y="2694457"/>
            <a:ext cx="1593295" cy="2011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39" y="3634919"/>
            <a:ext cx="2373486" cy="4766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701" y="3048000"/>
            <a:ext cx="2382020" cy="4766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076" y="3050728"/>
            <a:ext cx="1044724" cy="4705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276" y="3645132"/>
            <a:ext cx="1454324" cy="470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332296"/>
            <a:ext cx="3560839" cy="531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295" y="5054088"/>
            <a:ext cx="3420648" cy="5315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97" y="5982365"/>
            <a:ext cx="926476" cy="2230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05" y="5884841"/>
            <a:ext cx="1086171" cy="4181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81200" y="4428771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6367046"/>
            <a:ext cx="5539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credit points if you use a sinusoidal traveling wave to prove it.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81200" y="510540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9580" y="4436524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46835" y="5147846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7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2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nd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51" name="文字方塊 17 1 1"/>
          <p:cNvSpPr txBox="1"/>
          <p:nvPr/>
        </p:nvSpPr>
        <p:spPr>
          <a:xfrm>
            <a:off x="228600" y="1371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u="sng" dirty="0" smtClean="0">
                <a:latin typeface="Calibri" panose="020F0502020204030204" pitchFamily="34" charset="0"/>
              </a:rPr>
              <a:t>Q2.</a:t>
            </a:r>
            <a:r>
              <a:rPr lang="en-US" altLang="zh-TW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The string wave equation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                                                 .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Assume that an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arbitrary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shape of wave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y(x,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t) travels in the +x-direction, answer the following questions,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434806"/>
            <a:ext cx="2213791" cy="229181"/>
          </a:xfrm>
          <a:prstGeom prst="rect">
            <a:avLst/>
          </a:prstGeom>
        </p:spPr>
      </p:pic>
      <p:sp>
        <p:nvSpPr>
          <p:cNvPr id="14" name="文字方塊 17 1 2 1"/>
          <p:cNvSpPr txBox="1"/>
          <p:nvPr/>
        </p:nvSpPr>
        <p:spPr>
          <a:xfrm>
            <a:off x="228600" y="2006025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u="sng" dirty="0" smtClean="0">
                <a:latin typeface="Calibri" panose="020F0502020204030204" pitchFamily="34" charset="0"/>
              </a:rPr>
              <a:t>(c)</a:t>
            </a:r>
            <a:r>
              <a:rPr lang="en-US" altLang="zh-TW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 snapshot of the string wave is taken at t = 0. Which segment of the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string marked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in the following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figure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possesses the largest energy density? Explain.</a:t>
            </a:r>
            <a:endParaRPr lang="zh-TW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711232"/>
            <a:ext cx="4800600" cy="2317968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6" name="文字方塊 17 1 2 2"/>
          <p:cNvSpPr txBox="1"/>
          <p:nvPr/>
        </p:nvSpPr>
        <p:spPr>
          <a:xfrm>
            <a:off x="3015442" y="6324600"/>
            <a:ext cx="3842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Calibri" panose="020F0502020204030204" pitchFamily="34" charset="0"/>
              </a:rPr>
              <a:t>Point B, since it has the largest slope.</a:t>
            </a:r>
            <a:endParaRPr lang="zh-TW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43" y="5819295"/>
            <a:ext cx="2336914" cy="4291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676" y="5124886"/>
            <a:ext cx="3420648" cy="5315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68469" y="632460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3200" y="5587425"/>
            <a:ext cx="24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give your explanation</a:t>
            </a:r>
            <a:b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order to receive credits.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7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1202.1"/>
  <p:tag name="LATEXADDIN" val="\documentclass{article}&#10;\usepackage{amsmath}&#10;\pagestyle{empty}&#10;\usepackage[dvipsnames]{xcolor}&#10;\begin{document}&#10;\color{white}&#10;\begin{eqnarray*}&#10;I = I_\text{\tiny CM} + M \times \left(&#10;{L \over 4}&#10;\right)^2&#10;\end{eqnarray*}&#10;\end{document}"/>
  <p:tag name="IGUANATEXSIZE" val="16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4.2182"/>
  <p:tag name="ORIGINALWIDTH" val="1019.872"/>
  <p:tag name="OUTPUTDPI" val="1200"/>
  <p:tag name="LATEXADDIN" val="\documentclass{article}&#10;\usepackage{amsmath}&#10;\pagestyle{empty}&#10;\usepackage[dvipsnames]{xcolor}&#10;\begin{document}&#10;\color{white}&#10;\begin{eqnarray*}&#10;k = {2\pi \over \lambda} = {\pi \over 4} \; (1/m)&#10;\end{eqnarray*}&#10;\end{document}"/>
  <p:tag name="IGUANATEXSIZE" val="16"/>
  <p:tag name="IGUANATEXCURSOR" val="193"/>
  <p:tag name="TRANSPARENCY" val="True"/>
  <p:tag name="FILENAME" val=""/>
  <p:tag name="INPUTTYPE" val="0"/>
  <p:tag name="LATEXENGINEID" val="0"/>
  <p:tag name="TEMPFOLDER" val="C: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4.2032"/>
  <p:tag name="ORIGINALWIDTH" val="1044.62"/>
  <p:tag name="LATEXADDIN" val="\documentclass{article}&#10;\usepackage{amsmath}&#10;\pagestyle{empty}&#10;\usepackage[dvipsnames]{xcolor}&#10;\begin{document}&#10;\color{white}&#10;\begin{eqnarray*}&#10;\omega = \sqrt{g(m_1+m_2) \over m_1\ell}&#10;\end{eqnarray*}&#10;\end{document}"/>
  <p:tag name="IGUANATEXSIZE" val="16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4.2032"/>
  <p:tag name="ORIGINALWIDTH" val="1523.06"/>
  <p:tag name="LATEXADDIN" val="\documentclass{article}&#10;\usepackage{amsmath}&#10;\pagestyle{empty}&#10;\usepackage[dvipsnames]{xcolor}&#10;\begin{document}&#10;\color{white}&#10;\begin{eqnarray*}&#10;T = {2\pi \over \omega}&#10;=2\pi \sqrt{m_1 \ell \over g(m_1 + m_2)}&#10;\end{eqnarray*}&#10;\end{document}"/>
  <p:tag name="IGUANATEXSIZE" val="16"/>
  <p:tag name="IGUANATEXCURSOR" val="2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9817"/>
  <p:tag name="ORIGINALWIDTH" val="1754.781"/>
  <p:tag name="LATEXADDIN" val="\documentclass{article}&#10;\usepackage{amsmath}&#10;\pagestyle{empty}&#10;\usepackage[dvipsnames]{xcolor}&#10;\begin{document}&#10;\color{white}&#10;\begin{eqnarray*}&#10;- m_2 g \ell \sin \theta = m_2{(\ell^2 \ddot{\theta} + \ell \ddot{x} \cos \theta) }&#10;\end{eqnarray*}&#10;\end{document}"/>
  <p:tag name="IGUANATEXSIZE" val="16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527.934"/>
  <p:tag name="OUTPUTDPI" val="1200"/>
  <p:tag name="LATEXADDIN" val="\documentclass{article}&#10;\usepackage{amsmath}&#10;\pagestyle{empty}&#10;\usepackage[dvipsnames]{xcolor}&#10;\begin{document}&#10;\color{white}&#10;\begin{eqnarray*}&#10;\omega = {v \times k}&#10;\end{eqnarray*}&#10;\end{document}"/>
  <p:tag name="IGUANATEXSIZE" val="16"/>
  <p:tag name="IGUANATEXCURSOR" val="162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2.7221"/>
  <p:tag name="ORIGINALWIDTH" val="532.4335"/>
  <p:tag name="OUTPUTDPI" val="1200"/>
  <p:tag name="LATEXADDIN" val="\documentclass{article}&#10;\usepackage{amsmath}&#10;\pagestyle{empty}&#10;\usepackage[dvipsnames]{xcolor}&#10;\begin{document}&#10;\color{white}&#10;\begin{eqnarray*}&#10;= {\pi \over 2} \;(1/s)&#10;\end{eqnarray*}&#10;\end{document}"/>
  <p:tag name="IGUANATEXSIZE" val="16"/>
  <p:tag name="IGUANATEXCURSOR" val="167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8.7214"/>
  <p:tag name="ORIGINALWIDTH" val="1310.086"/>
  <p:tag name="OUTPUTDPI" val="1200"/>
  <p:tag name="LATEXADDIN" val="\documentclass{article}&#10;\usepackage{amsmath}&#10;\pagestyle{empty}&#10;\usepackage[dvipsnames]{xcolor}&#10;\begin{document}&#10;\color{white}&#10;\begin{eqnarray*}&#10; = 0.5\sin \left( {\pi \over 4}x + {\pi \over 2} t + \phi \right)&#10;\end{eqnarray*}&#10;\end{document}"/>
  <p:tag name="IGUANATEXSIZE" val="16"/>
  <p:tag name="IGUANATEXCURSOR" val="178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1.721"/>
  <p:tag name="ORIGINALWIDTH" val="1341.582"/>
  <p:tag name="OUTPUTDPI" val="1200"/>
  <p:tag name="LATEXADDIN" val="\documentclass{article}&#10;\usepackage{amsmath}&#10;\pagestyle{empty}&#10;\usepackage[dvipsnames]{xcolor}&#10;\begin{document}&#10;\color{white}&#10;\begin{eqnarray*}&#10; = 0.5\sin \left( {\pi \over 4}x + {\pi \over 2} t + {\pi \over 6} \right)&#10;\end{eqnarray*}&#10;\end{document}"/>
  <p:tag name="IGUANATEXSIZE" val="16"/>
  <p:tag name="IGUANATEXCURSOR" val="209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523.4346"/>
  <p:tag name="OUTPUTDPI" val="1200"/>
  <p:tag name="LATEXADDIN" val="\documentclass{article}&#10;\usepackage{amsmath}&#10;\pagestyle{empty}&#10;\usepackage[dvipsnames]{xcolor}&#10;\begin{document}&#10;\color{red}&#10;\begin{eqnarray*}&#10;\lambda = 8 \;(m)&#10;\end{eqnarray*}&#10;\end{document}"/>
  <p:tag name="IGUANATEXSIZE" val="16"/>
  <p:tag name="IGUANATEXCURSOR" val="122"/>
  <p:tag name="TRANSPARENCY" val="True"/>
  <p:tag name="FILENAME" val=""/>
  <p:tag name="INPUTTYPE" val="0"/>
  <p:tag name="LATEXENGINEID" val="0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266.2167"/>
  <p:tag name="OUTPUTDPI" val="1200"/>
  <p:tag name="LATEXADDIN" val="\documentclass{article}&#10;\usepackage{amsmath}&#10;\pagestyle{empty}&#10;\usepackage[dvipsnames]{xcolor}&#10;\begin{document}&#10;\color{white}&#10;\begin{eqnarray*}&#10;t = 0&#10;\end{eqnarray*}&#10;\end{document}"/>
  <p:tag name="IGUANATEXSIZE" val="16"/>
  <p:tag name="IGUANATEXCURSOR" val="149"/>
  <p:tag name="TRANSPARENCY" val="True"/>
  <p:tag name="FILENAME" val=""/>
  <p:tag name="INPUTTYPE" val="0"/>
  <p:tag name="LATEXENGINEID" val="0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839.895"/>
  <p:tag name="OUTPUTDPI" val="1200"/>
  <p:tag name="LATEXADDIN" val="\documentclass{article}&#10;\usepackage{amsmath}&#10;\pagestyle{empty}&#10;\usepackage[dvipsnames]{xcolor}&#10;\begin{document}&#10;\color{white}&#10;\begin{eqnarray*}&#10;y(x = 0) = 0.25&#10;\end{eqnarray*}&#10;\end{document}"/>
  <p:tag name="IGUANATEXSIZE" val="16"/>
  <p:tag name="IGUANATEXCURSOR" val="159"/>
  <p:tag name="TRANSPARENCY" val="True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9861"/>
  <p:tag name="ORIGINALWIDTH" val="549.6813"/>
  <p:tag name="OUTPUTDPI" val="1200"/>
  <p:tag name="LATEXADDIN" val="\documentclass{article}&#10;\usepackage{amsmath}&#10;\pagestyle{empty}&#10;\usepackage[dvipsnames]{xcolor}&#10;\begin{document}&#10;\color{white}&#10;\begin{eqnarray*}&#10;=0.5 \sin \phi&#10;\end{eqnarray*}&#10;\end{document}"/>
  <p:tag name="IGUANATEXSIZE" val="16"/>
  <p:tag name="IGUANATEXCURSOR" val="158"/>
  <p:tag name="TRANSPARENCY" val="True"/>
  <p:tag name="FILENAME" val=""/>
  <p:tag name="INPUTTYPE" val="0"/>
  <p:tag name="LATEXENGINEID" val="0"/>
  <p:tag name="TEMPFOLDER" val="C: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5.7218"/>
  <p:tag name="ORIGINALWIDTH" val="324.7094"/>
  <p:tag name="OUTPUTDPI" val="1200"/>
  <p:tag name="LATEXADDIN" val="\documentclass{article}&#10;\usepackage{amsmath}&#10;\pagestyle{empty}&#10;\usepackage[dvipsnames]{xcolor}&#10;\begin{document}&#10;\color{white}&#10;\begin{eqnarray*}&#10;\phi = {\pi \over 6}&#10;\end{eqnarray*}&#10;\end{document}"/>
  <p:tag name="IGUANATEXSIZE" val="16"/>
  <p:tag name="IGUANATEXCURSOR" val="163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1907.012"/>
  <p:tag name="LATEXADDIN" val="\documentclass{article}&#10;\usepackage{amsmath}&#10;\pagestyle{empty}&#10;\usepackage[dvipsnames]{xcolor}&#10;\begin{document}&#10;\color{white}&#10;\begin{eqnarray*}&#10;I = {ML^2 \over 12} + M \times \left(&#10;{L \over 4}&#10;\right)^2 = {7  \over 48} ML^2&#10;\end{eqnarray*}&#10;\end{document}"/>
  <p:tag name="IGUANATEXSIZE" val="16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1.7173"/>
  <p:tag name="ORIGINALWIDTH" val="1496.063"/>
  <p:tag name="OUTPUTDPI" val="1200"/>
  <p:tag name="LATEXADDIN" val="\documentclass{article}&#10;\usepackage{amsmath}&#10;\pagestyle{empty}&#10;\usepackage[dvipsnames]{xcolor}&#10;\begin{document}&#10;\color{white}&#10;\begin{eqnarray*}&#10;{\partial y \over \partial t} = {\pi \over 4} \cos \left(&#10;{\pi \over 4} x + {\pi \over 2} t +{\pi \over 6}&#10;\right)&#10;\end{eqnarray*}&#10;\end{document}"/>
  <p:tag name="IGUANATEXSIZE" val="16"/>
  <p:tag name="IGUANATEXCURSOR" val="173"/>
  <p:tag name="TRANSPARENCY" val="True"/>
  <p:tag name="FILENAME" val=""/>
  <p:tag name="INPUTTYPE" val="0"/>
  <p:tag name="LATEXENGINEID" val="0"/>
  <p:tag name="TEMPFOLDER" val="C: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1.721"/>
  <p:tag name="ORIGINALWIDTH" val="669.6663"/>
  <p:tag name="OUTPUTDPI" val="1200"/>
  <p:tag name="LATEXADDIN" val="\documentclass{article}&#10;\usepackage{amsmath}&#10;\pagestyle{empty}&#10;\usepackage[dvipsnames]{xcolor}&#10;\begin{document}&#10;\color{white}&#10;\begin{eqnarray*}&#10; = {\pi \over 4} \cos \left(&#10;{\pi \over 6}&#10;\right)&#10;\end{eqnarray*}&#10;\end{document}"/>
  <p:tag name="IGUANATEXSIZE" val="16"/>
  <p:tag name="IGUANATEXCURSOR" val="173"/>
  <p:tag name="TRANSPARENCY" val="True"/>
  <p:tag name="FILENAME" val=""/>
  <p:tag name="INPUTTYPE" val="0"/>
  <p:tag name="LATEXENGINEID" val="0"/>
  <p:tag name="TEMPFOLDER" val="C: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0.465"/>
  <p:tag name="ORIGINALWIDTH" val="745.4069"/>
  <p:tag name="LATEXADDIN" val="\documentclass{article}&#10;\usepackage{amsmath}&#10;\pagestyle{empty}&#10;\usepackage[dvipsnames]{xcolor}&#10;\begin{document}&#10;\color{white}&#10;\begin{eqnarray*}&#10;={\sqrt{3} \pi \over 8} \; (m/s)&#10;\end{eqnarray*}&#10;\end{document}"/>
  <p:tag name="IGUANATEXSIZE" val="16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0.2137"/>
  <p:tag name="ORIGINALWIDTH" val="1232.096"/>
  <p:tag name="LATEXADDIN" val="\documentclass{article}&#10;\usepackage{amsmath}&#10;\pagestyle{empty}&#10;\usepackage[dvipsnames]{xcolor}&#10;\begin{document}&#10;\color{white}&#10;\begin{eqnarray*}&#10;\vec{g} = {GM_2 \over (4R_2)^2} \hat{x} =  {GM_2 \over 16R_2^2} \hat{x}&#10;\end{eqnarray*}&#10;\end{document}"/>
  <p:tag name="IGUANATEXSIZE" val="16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1333.333"/>
  <p:tag name="LATEXADDIN" val="\documentclass{article}&#10;\usepackage{amsmath}&#10;\pagestyle{empty}&#10;\usepackage[dvipsnames]{xcolor}&#10;\begin{document}&#10;\color{white}&#10;\begin{eqnarray*}&#10;\gamma {dx \over dt} = - kx + F_0 \cos (\Omega t)&#10;\end{eqnarray*}&#10;\end{document}"/>
  <p:tag name="IGUANATEXSIZE" val="16"/>
  <p:tag name="IGUANATEXCURSOR" val="1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1621.297"/>
  <p:tag name="LATEXADDIN" val="\documentclass{article}&#10;\usepackage{amsmath}&#10;\pagestyle{empty}&#10;\usepackage[dvipsnames]{xcolor}&#10;\begin{document}&#10;\color{white}&#10;\begin{eqnarray*}&#10;\gamma {dx \over dt}  + kx = {F_0 \over 2} \left( e^{i\Omega t} + e^{-i\Omega t}    \right)&#10;\end{eqnarray*}&#10;\end{document}"/>
  <p:tag name="IGUANATEXSIZE" val="16"/>
  <p:tag name="IGUANATEXCURSOR" val="2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995.8755"/>
  <p:tag name="LATEXADDIN" val="\documentclass{article}&#10;\usepackage{amsmath}&#10;\pagestyle{empty}&#10;\usepackage[dvipsnames]{xcolor}&#10;\begin{document}&#10;\color{white}&#10;\begin{eqnarray*}&#10;x(t) = A e^{i \Omega t} + c.c.&#10;\end{eqnarray*}&#10;\end{document}"/>
  <p:tag name="IGUANATEXSIZE" val="16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927.634"/>
  <p:tag name="LATEXADDIN" val="\documentclass{article}&#10;\usepackage{amsmath}&#10;\pagestyle{empty}&#10;\usepackage[dvipsnames]{xcolor}&#10;\begin{document}&#10;\color{white}&#10;\begin{eqnarray*}&#10;\gamma i \Omega A  + k A = {F_0 \over 2}  &#10;\end{eqnarray*}&#10;\end{document}"/>
  <p:tag name="IGUANATEXSIZE" val="16"/>
  <p:tag name="IGUANATEXCURSOR" val="1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.2149"/>
  <p:tag name="ORIGINALWIDTH" val="861.6423"/>
  <p:tag name="LATEXADDIN" val="\documentclass{article}&#10;\usepackage{amsmath}&#10;\pagestyle{empty}&#10;\usepackage[dvipsnames]{xcolor}&#10;\begin{document}&#10;\color{white}&#10;\begin{eqnarray*}&#10;A = {F_0 \over 2}  {1\over k + i \gamma \Omega}&#10;\end{eqnarray*}&#10;\end{document}"/>
  <p:tag name="IGUANATEXSIZE" val="16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995.8755"/>
  <p:tag name="LATEXADDIN" val="\documentclass{article}&#10;\usepackage{amsmath}&#10;\pagestyle{empty}&#10;\usepackage[dvipsnames]{xcolor}&#10;\begin{document}&#10;\color{white}&#10;\begin{eqnarray*}&#10;x(t) = A e^{i \Omega t} + c.c.&#10;\end{eqnarray*}&#10;\end{document}"/>
  <p:tag name="IGUANATEXSIZE" val="16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371.2036"/>
  <p:tag name="LATEXADDIN" val="\documentclass{article}&#10;\usepackage{amsmath}&#10;\pagestyle{empty}&#10;\usepackage[dvipsnames]{xcolor}&#10;\begin{document}&#10;\color{white}&#10;\begin{eqnarray*}&#10;\tau = I \alpha&#10;\end{eqnarray*}&#10;\end{document}"/>
  <p:tag name="IGUANATEXSIZE" val="16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361.83"/>
  <p:tag name="LATEXADDIN" val="\documentclass{article}&#10;\usepackage{amsmath}&#10;\pagestyle{empty}&#10;\usepackage[dvipsnames]{xcolor}&#10;\begin{document}&#10;\color{white}&#10;\begin{eqnarray*}&#10;\partial^2 y / \partial t^2 = (F/\mu) \partial^2 y / \partial x^2&#10;\end{eqnarray*}&#10;\end{document}"/>
  <p:tag name="IGUANATEXSIZE" val="16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0.1275"/>
  <p:tag name="LATEXADDIN" val="\documentclass{article}&#10;\usepackage{amsmath}&#10;\pagestyle{empty}&#10;\usepackage[dvipsnames]{xcolor}&#10;\begin{document}&#10;\color{white}&#10;\begin{eqnarray*}&#10;y(x,t) = y(x-vt)&#10;\end{eqnarray*}&#10;\end{document}"/>
  <p:tag name="IGUANATEXSIZE" val="16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773.9032"/>
  <p:tag name="LATEXADDIN" val="\documentclass{article}&#10;\usepackage{amsmath}&#10;\pagestyle{empty}&#10;\usepackage{color}&#10;\begin{document}&#10;\color{white}&#10;{\begin{eqnarray*}&#10;F \frac{ \partial ^2 y}{\partial x^2} = \mu \frac{ \partial ^2 y}{\partial t^2}&#10;\end{eqnarray*}&#10;\end{document}"/>
  <p:tag name="IGUANATEXSIZE" val="16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1460.067"/>
  <p:tag name="LATEXADDIN" val="\documentclass{article}&#10;\usepackage{amsmath}&#10;\pagestyle{empty}&#10;\usepackage{color}&#10;\begin{document}&#10;\color{white}&#10;{\begin{eqnarray*}&#10;\frac{ \partial  y}{\partial t} = {\partial y \over \partial (x - vt)} \cdot {\partial (x-vt) \over \partial t}&#10;\end{eqnarray*}&#10;\end{document}"/>
  <p:tag name="IGUANATEXSIZE" val="16"/>
  <p:tag name="IGUANATEXCURSOR" val="2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1465.317"/>
  <p:tag name="LATEXADDIN" val="\documentclass{article}&#10;\usepackage{amsmath}&#10;\pagestyle{empty}&#10;\usepackage{color}&#10;\begin{document}&#10;\color{white}&#10;{\begin{eqnarray*}&#10;\frac{ \partial  y}{\partial x} = {\partial y \over \partial (x - vt)} \cdot {\partial (x-vt) \over \partial x}&#10;\end{eqnarray*}&#10;\end{document}"/>
  <p:tag name="IGUANATEXSIZE" val="16"/>
  <p:tag name="IGUANATEXCURSOR" val="2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9.4638"/>
  <p:tag name="ORIGINALWIDTH" val="642.6697"/>
  <p:tag name="LATEXADDIN" val="\documentclass{article}&#10;\usepackage{amsmath}&#10;\pagestyle{empty}&#10;\usepackage{color}&#10;\begin{document}&#10;\color{white}&#10;{\begin{eqnarray*}&#10;={\partial y \over \partial (x - vt)} &#10;\end{eqnarray*}&#10;\end{document}"/>
  <p:tag name="IGUANATEXSIZE" val="16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9.4638"/>
  <p:tag name="ORIGINALWIDTH" val="894.6382"/>
  <p:tag name="LATEXADDIN" val="\documentclass{article}&#10;\usepackage{amsmath}&#10;\pagestyle{empty}&#10;\usepackage{color}&#10;\begin{document}&#10;\color{white}&#10;{\begin{eqnarray*}&#10;=-v \cdot {\partial y \over \partial (x - vt)} &#10;\end{eqnarray*}&#10;\end{document}"/>
  <p:tag name="IGUANATEXSIZE" val="16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1886.764"/>
  <p:tag name="LATEXADDIN" val="\documentclass{article}&#10;\usepackage{amsmath}&#10;\pagestyle{empty}&#10;\usepackage{color}&#10;\begin{document}&#10;\color{white}&#10;{\begin{eqnarray*}&#10;F \cdot {\partial^2 y \over \partial (x - vt)^2} = \mu \cdot v^2 \cdot {\partial^2 y \over \partial (x - vt)^2} &#10;\end{eqnarray*}&#10;\end{document}"/>
  <p:tag name="IGUANATEXSIZE" val="16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7.25"/>
  <p:tag name="ORIGINALWIDTH" val="442.5"/>
  <p:tag name="LATEXADDIN" val="\documentclass{article}&#10;\usepackage{amsmath}&#10;\pagestyle{empty}&#10;\usepackage[usenames, dvipsnames]{color}&#10;\begin{document}&#10;\color{white}&#10;\begin{eqnarray*}&#10;F = \mu v^2&#10;\end{eqnarray*}&#10;\end{document}"/>
  <p:tag name="IGUANATEXSIZE" val="16"/>
  <p:tag name="IGUANATEXCURSOR" val="16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4.25"/>
  <p:tag name="ORIGINALWIDTH" val="480"/>
  <p:tag name="LATEXADDIN" val="\documentclass{article}&#10;\usepackage{amsmath}&#10;\pagestyle{empty}&#10;\usepackage{color}&#10;\begin{document}&#10;\color{white}&#10;{\begin{eqnarray*}&#10;v= \sqrt{ \frac{ F}{ \mu}}&#10;\end{eqnarray*}&#10;\end{document}"/>
  <p:tag name="IGUANATEXSIZE" val="16"/>
  <p:tag name="IGUANATEXCURSOR" val="1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2156"/>
  <p:tag name="ORIGINALWIDTH" val="1236.595"/>
  <p:tag name="LATEXADDIN" val="\documentclass{article}&#10;\usepackage{amsmath}&#10;\pagestyle{empty}&#10;\usepackage[dvipsnames]{xcolor}&#10;\begin{document}&#10;\color{white}&#10;\begin{eqnarray*}&#10;- Mg \times {L \over 4} \sin \theta  = I {d^2 \theta \over dt^2}&#10;\end{eqnarray*}&#10;\end{document}"/>
  <p:tag name="IGUANATEXSIZE" val="16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361.83"/>
  <p:tag name="LATEXADDIN" val="\documentclass{article}&#10;\usepackage{amsmath}&#10;\pagestyle{empty}&#10;\usepackage[dvipsnames]{xcolor}&#10;\begin{document}&#10;\color{white}&#10;\begin{eqnarray*}&#10;\partial^2 y / \partial t^2 = (F/\mu) \partial^2 y / \partial x^2&#10;\end{eqnarray*}&#10;\end{document}"/>
  <p:tag name="IGUANATEXSIZE" val="16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0.1275"/>
  <p:tag name="LATEXADDIN" val="\documentclass{article}&#10;\usepackage{amsmath}&#10;\pagestyle{empty}&#10;\usepackage[dvipsnames]{xcolor}&#10;\begin{document}&#10;\color{white}&#10;\begin{eqnarray*}&#10;y(x,t) = y(x-vt)&#10;\end{eqnarray*}&#10;\end{document}"/>
  <p:tag name="IGUANATEXSIZE" val="16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1460.067"/>
  <p:tag name="LATEXADDIN" val="\documentclass{article}&#10;\usepackage{amsmath}&#10;\pagestyle{empty}&#10;\usepackage{color}&#10;\begin{document}&#10;\color{white}&#10;{\begin{eqnarray*}&#10;\frac{ \partial  y}{\partial t} = {\partial y \over \partial (x - vt)} \cdot {\partial (x-vt) \over \partial t}&#10;\end{eqnarray*}&#10;\end{document}"/>
  <p:tag name="IGUANATEXSIZE" val="16"/>
  <p:tag name="IGUANATEXCURSOR" val="2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1465.317"/>
  <p:tag name="LATEXADDIN" val="\documentclass{article}&#10;\usepackage{amsmath}&#10;\pagestyle{empty}&#10;\usepackage{color}&#10;\begin{document}&#10;\color{white}&#10;{\begin{eqnarray*}&#10;\frac{ \partial  y}{\partial x} = {\partial y \over \partial (x - vt)} \cdot {\partial (x-vt) \over \partial x}&#10;\end{eqnarray*}&#10;\end{document}"/>
  <p:tag name="IGUANATEXSIZE" val="16"/>
  <p:tag name="IGUANATEXCURSOR" val="2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9.4638"/>
  <p:tag name="ORIGINALWIDTH" val="642.6697"/>
  <p:tag name="LATEXADDIN" val="\documentclass{article}&#10;\usepackage{amsmath}&#10;\pagestyle{empty}&#10;\usepackage{color}&#10;\begin{document}&#10;\color{white}&#10;{\begin{eqnarray*}&#10;={\partial y \over \partial (x - vt)} &#10;\end{eqnarray*}&#10;\end{document}"/>
  <p:tag name="IGUANATEXSIZE" val="16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9.4638"/>
  <p:tag name="ORIGINALWIDTH" val="894.6382"/>
  <p:tag name="LATEXADDIN" val="\documentclass{article}&#10;\usepackage{amsmath}&#10;\pagestyle{empty}&#10;\usepackage{color}&#10;\begin{document}&#10;\color{white}&#10;{\begin{eqnarray*}&#10;=-v \cdot {\partial y \over \partial (x - vt)} &#10;\end{eqnarray*}&#10;\end{document}"/>
  <p:tag name="IGUANATEXSIZE" val="16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2190.476"/>
  <p:tag name="LATEXADDIN" val="\documentclass{article}&#10;\usepackage{amsmath}&#10;\pagestyle{empty}&#10;\usepackage[dvipsnames]{xcolor}&#10;\begin{document}&#10;\color{white}&#10;\begin{eqnarray*}&#10;{dK \over dx} = {1\over 2} \mu \left({\partial y \over \partial t} \right)^2&#10;= {1\over 2} \mu v^2&#10;\left( {\partial y \over \partial (x - vt)} \right)^2&#10;\end{eqnarray*}&#10;\end{document}"/>
  <p:tag name="IGUANATEXSIZE" val="16"/>
  <p:tag name="IGUANATEXCURSOR" val="2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2104.237"/>
  <p:tag name="LATEXADDIN" val="\documentclass{article}&#10;\usepackage{amsmath}&#10;\pagestyle{empty}&#10;\usepackage[dvipsnames]{xcolor}&#10;\begin{document}&#10;\color{white}&#10;\begin{eqnarray*}&#10;{dU \over dx} = {1\over 2} F \left({\partial y \over \partial x} \right)^2&#10;={1\over 2} F&#10;\left( {\partial y \over \partial (x - vt)} \right)^2&#10;\end{eqnarray*}&#10;\end{document}"/>
  <p:tag name="IGUANATEXSIZE" val="16"/>
  <p:tag name="IGUANATEXCURSOR" val="2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569.9287"/>
  <p:tag name="LATEXADDIN" val="\documentclass{article}&#10;\usepackage{amsmath}&#10;\usepackage{amssymb}&#10;\usepackage{wasysym}&#10;\pagestyle{empty}&#10;\usepackage[dvipsnames]{xcolor}&#10;\begin{document}&#10;\color{white}&#10;\begin{eqnarray*}&#10;\because \mu v^2 = F&#10;\end{eqnarray*}&#10;\end{document}"/>
  <p:tag name="IGUANATEXSIZE" val="16"/>
  <p:tag name="IGUANATEXCURSOR" val="2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668.1664"/>
  <p:tag name="LATEXADDIN" val="\documentclass{article}&#10;\usepackage{amsmath}&#10;\usepackage{amssymb}&#10;\usepackage{wasysym}&#10;\pagestyle{empty}&#10;\usepackage[dvipsnames]{xcolor}&#10;\begin{document}&#10;\color{white}&#10;\begin{eqnarray*}&#10;\therefore {dK \over dx} = {dU \over dx}&#10;\end{eqnarray*}&#10;\end{document}"/>
  <p:tag name="IGUANATEXSIZE" val="16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1317.585"/>
  <p:tag name="LATEXADDIN" val="\documentclass{article}&#10;\usepackage{amsmath}&#10;\pagestyle{empty}&#10;\usepackage[dvipsnames]{xcolor}&#10;\begin{document}&#10;\color{white}&#10;\begin{eqnarray*}&#10;-{1\over 4} Mg L  \theta  = {7 \over 48} ML^2 {d^2 \theta \over dt^2}&#10;\end{eqnarray*}&#10;\end{document}"/>
  <p:tag name="IGUANATEXSIZE" val="16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361.83"/>
  <p:tag name="LATEXADDIN" val="\documentclass{article}&#10;\usepackage{amsmath}&#10;\pagestyle{empty}&#10;\usepackage[dvipsnames]{xcolor}&#10;\begin{document}&#10;\color{white}&#10;\begin{eqnarray*}&#10;\partial^2 y / \partial t^2 = (F/\mu) \partial^2 y / \partial x^2&#10;\end{eqnarray*}&#10;\end{document}"/>
  <p:tag name="IGUANATEXSIZE" val="16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967"/>
  <p:tag name="ORIGINALWIDTH" val="1437.57"/>
  <p:tag name="LATEXADDIN" val="\documentclass{article}&#10;\usepackage{amsmath}&#10;\usepackage{amssymb}&#10;\usepackage{wasysym}&#10;\pagestyle{empty}&#10;\usepackage[dvipsnames]{xcolor}&#10;\begin{document}&#10;\color{white}&#10;\begin{eqnarray*}&#10;\because {dE \over dx} = {d(K+U) \over dx}=  2{dU \over dx}&#10;\end{eqnarray*}&#10;\end{document}"/>
  <p:tag name="IGUANATEXSIZE" val="16"/>
  <p:tag name="IGUANATEXCURSOR" val="2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2104.237"/>
  <p:tag name="LATEXADDIN" val="\documentclass{article}&#10;\usepackage{amsmath}&#10;\pagestyle{empty}&#10;\usepackage[dvipsnames]{xcolor}&#10;\begin{document}&#10;\color{white}&#10;\begin{eqnarray*}&#10;{dU \over dx} = {1\over 2} F \left({\partial y \over \partial x} \right)^2&#10;={1\over 2} F&#10;\left( {\partial y \over \partial (x - vt)} \right)^2&#10;\end{eqnarray*}&#10;\end{document}"/>
  <p:tag name="IGUANATEXSIZE" val="16"/>
  <p:tag name="IGUANATEXCURSOR" val="2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449.9438"/>
  <p:tag name="LATEXADDIN" val="\documentclass{article}&#10;\usepackage{amsmath}&#10;\pagestyle{empty}&#10;\usepackage[dvipsnames]{xcolor}&#10;\begin{document}&#10;\color{white}&#10;\begin{eqnarray*}&#10;\vec{g} = - g \hat{y}&#10;\end{eqnarray*}&#10;\end{document}"/>
  <p:tag name="IGUANATEXSIZE" val="16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49.49378"/>
  <p:tag name="LATEXADDIN" val="\documentclass{article}&#10;\usepackage{amsmath}&#10;\pagestyle{empty}&#10;\usepackage[dvipsnames]{xcolor}&#10;\begin{document}&#10;\color{white}&#10;\begin{eqnarray*}&#10;\ell&#10;\end{eqnarray*}&#10;\end{document}"/>
  <p:tag name="IGUANATEXSIZE" val="16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48.1815"/>
  <p:tag name="LATEXADDIN" val="\documentclass{article}&#10;\usepackage{amsmath}&#10;\pagestyle{empty}&#10;\usepackage[dvipsnames]{xcolor}&#10;\begin{document}&#10;\color{white}&#10;\begin{eqnarray*}&#10;\vec{r}_1 = (x,0)&#10;\end{eqnarray*}&#10;\end{document}"/>
  <p:tag name="IGUANATEXSIZE" val="16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64.829"/>
  <p:tag name="LATEXADDIN" val="\documentclass{article}&#10;\usepackage{amsmath}&#10;\pagestyle{empty}&#10;\usepackage[dvipsnames]{xcolor}&#10;\begin{document}&#10;\color{white}&#10;\begin{eqnarray*}&#10;\vec{r}_2 = (x+ \ell \sin \theta, - \ell \cos \theta)&#10;\end{eqnarray*}&#10;\end{document}"/>
  <p:tag name="IGUANATEXSIZE" val="16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52.681"/>
  <p:tag name="LATEXADDIN" val="\documentclass{article}&#10;\usepackage{amsmath}&#10;\pagestyle{empty}&#10;\usepackage[dvipsnames]{xcolor}&#10;\begin{document}&#10;\color{white}&#10;\begin{eqnarray*}&#10;\vec{v}_1 = (\dot{x},0)&#10;\end{eqnarray*}&#10;\end{document}"/>
  <p:tag name="IGUANATEXSIZE" val="16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9817"/>
  <p:tag name="ORIGINALWIDTH" val="1395.575"/>
  <p:tag name="LATEXADDIN" val="\documentclass{article}&#10;\usepackage{amsmath}&#10;\pagestyle{empty}&#10;\usepackage[dvipsnames]{xcolor}&#10;\begin{document}&#10;\color{white}&#10;\begin{eqnarray*}&#10;\vec{v}_2 = (\dot{x}+ \ell \dot{\theta} \cos \theta,  \ell \dot{\theta} \sin \theta)&#10;\end{eqnarray*}&#10;\end{document}"/>
  <p:tag name="IGUANATEXSIZE" val="16"/>
  <p:tag name="IGUANATEXCURSOR" val="2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47.7315"/>
  <p:tag name="LATEXADDIN" val="\documentclass{article}&#10;\usepackage{amsmath}&#10;\pagestyle{empty}&#10;\usepackage[dvipsnames]{xcolor}&#10;\begin{document}&#10;\color{white}&#10;\begin{eqnarray*}&#10;m_1&#10;\end{eqnarray*}&#10;\end{document}"/>
  <p:tag name="IGUANATEXSIZE" val="16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4.2032"/>
  <p:tag name="ORIGINALWIDTH" val="1433.821"/>
  <p:tag name="LATEXADDIN" val="\documentclass{article}&#10;\usepackage{amsmath}&#10;\pagestyle{empty}&#10;\usepackage[dvipsnames]{xcolor}&#10;\begin{document}&#10;\color{white}&#10;\begin{eqnarray*}&#10;\omega = \sqrt{MgL/4 \over 7ML^2/48} = \sqrt{ 12 g \over 7L} &#10;\end{eqnarray*}&#10;\end{document}"/>
  <p:tag name="IGUANATEXSIZE" val="16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50.7312"/>
  <p:tag name="LATEXADDIN" val="\documentclass{article}&#10;\usepackage{amsmath}&#10;\pagestyle{empty}&#10;\usepackage[dvipsnames]{xcolor}&#10;\begin{document}&#10;\color{white}&#10;\begin{eqnarray*}&#10;m_2&#10;\end{eqnarray*}&#10;\end{document}"/>
  <p:tag name="IGUANATEXSIZE" val="16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1038.62"/>
  <p:tag name="LATEXADDIN" val="\documentclass{article}&#10;\usepackage{amsmath}&#10;\pagestyle{empty}&#10;\usepackage[dvipsnames]{xcolor}&#10;\begin{document}&#10;\color{white}&#10;\begin{eqnarray*}&#10;\vec{p}_1 = m_1 \vec{v}_1 = m_1 \dot{x} \hat{x}&#10;\end{eqnarray*}&#10;\end{document}"/>
  <p:tag name="IGUANATEXSIZE" val="16"/>
  <p:tag name="IGUANATEXCURSOR" val="1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9817"/>
  <p:tag name="ORIGINALWIDTH" val="2425.197"/>
  <p:tag name="LATEXADDIN" val="\documentclass{article}&#10;\usepackage{amsmath}&#10;\pagestyle{empty}&#10;\usepackage[dvipsnames]{xcolor}&#10;\begin{document}&#10;\color{white}&#10;\begin{eqnarray*}&#10;\vec{p}_2 = m_2 \vec{v}_2 = &#10;m_2(\dot{x}+ \ell \dot{\theta} \cos \theta) \hat{x} +&#10; m_2 \ell \dot{\theta} \sin \theta \hat{y}&#10;\end{eqnarray*}&#10;\end{document}"/>
  <p:tag name="IGUANATEXSIZE" val="16"/>
  <p:tag name="IGUANATEXCURSOR" val="2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62.99213"/>
  <p:tag name="LATEXADDIN" val="\documentclass{article}&#10;\usepackage{amsmath}&#10;\pagestyle{empty}&#10;\usepackage[dvipsnames]{xcolor}&#10;\begin{document}&#10;\color{white}&#10;\begin{eqnarray*}&#10;\dot{x}&#10;\end{eqnarray*}&#10;\end{document}"/>
  <p:tag name="IGUANATEXSIZE" val="16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52.49347"/>
  <p:tag name="LATEXADDIN" val="\documentclass{article}&#10;\usepackage{amsmath}&#10;\pagestyle{empty}&#10;\usepackage[dvipsnames]{xcolor}&#10;\begin{document}&#10;\color{white}&#10;\begin{eqnarray*}&#10;\dot{\theta}&#10;\end{eqnarray*}&#10;\end{document}"/>
  <p:tag name="IGUANATEXSIZE" val="16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760.405"/>
  <p:tag name="LATEXADDIN" val="\documentclass{article}&#10;\usepackage{amsmath}&#10;\pagestyle{empty}&#10;\usepackage[dvipsnames]{xcolor}&#10;\begin{document}&#10;\color{white}&#10;\begin{eqnarray*}&#10;\left( \vec{p}_1 + \vec{p}_2 \right)_x=0&#10;\end{eqnarray*}&#10;\end{document}"/>
  <p:tag name="IGUANATEXSIZE" val="16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9817"/>
  <p:tag name="ORIGINALWIDTH" val="1478.065"/>
  <p:tag name="LATEXADDIN" val="\documentclass{article}&#10;\usepackage{amsmath}&#10;\pagestyle{empty}&#10;\usepackage[dvipsnames]{xcolor}&#10;\begin{document}&#10;\color{white}&#10;\begin{eqnarray*}&#10;m_1 \dot{x} + &#10;m_2(\dot{x}+ \ell \dot{\theta} \cos \theta)  =0&#10;\end{eqnarray*}&#10;\end{document}"/>
  <p:tag name="IGUANATEXSIZE" val="16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895.3881"/>
  <p:tag name="LATEXADDIN" val="\documentclass{article}&#10;\usepackage{amsmath}&#10;\pagestyle{empty}&#10;\usepackage[dvipsnames]{xcolor}&#10;\begin{document}&#10;\color{white}&#10;\begin{eqnarray*}&#10;\dot{x} = -{m_2 \ell \dot{\theta} \cos \theta \over m_1 + m_2}&#10;\end{eqnarray*}&#10;\end{document}"/>
  <p:tag name="IGUANATEXSIZE" val="16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958.3802"/>
  <p:tag name="LATEXADDIN" val="\documentclass{article}&#10;\usepackage{amsmath}&#10;\pagestyle{empty}&#10;\usepackage[dvipsnames]{xcolor}&#10;\begin{document}&#10;\color{white}&#10;$m_1$, $m_2$, $x$, $\ell$, $\theta$, $\dot{x}$ &#10;\end{document}"/>
  <p:tag name="IGUANATEXSIZE" val="16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52.49347"/>
  <p:tag name="LATEXADDIN" val="\documentclass{article}&#10;\usepackage{amsmath}&#10;\pagestyle{empty}&#10;\usepackage[dvipsnames]{xcolor}&#10;\begin{document}&#10;\color{white}&#10;\begin{eqnarray*}&#10;\dot{\theta}&#10;\end{eqnarray*}&#10;\end{document}"/>
  <p:tag name="IGUANATEXSIZE" val="16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4.2032"/>
  <p:tag name="ORIGINALWIDTH" val="479.94"/>
  <p:tag name="OUTPUTDPI" val="1200"/>
  <p:tag name="LATEXADDIN" val="\documentclass{article}&#10;\usepackage{amsmath}&#10;\pagestyle{empty}&#10;\usepackage[dvipsnames]{xcolor}&#10;\begin{document}&#10;\color{white}&#10;\begin{eqnarray*}&#10;v = \sqrt{F \over \mu}&#10;\end{eqnarray*}&#10;\end{document}"/>
  <p:tag name="IGUANATEXSIZE" val="16"/>
  <p:tag name="IGUANATEXCURSOR" val="165"/>
  <p:tag name="TRANSPARENCY" val="True"/>
  <p:tag name="FILENAME" val=""/>
  <p:tag name="INPUTTYPE" val="0"/>
  <p:tag name="LATEXENGINEID" val="0"/>
  <p:tag name="TEMPFOLDER" val="C:\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449.9438"/>
  <p:tag name="LATEXADDIN" val="\documentclass{article}&#10;\usepackage{amsmath}&#10;\pagestyle{empty}&#10;\usepackage[dvipsnames]{xcolor}&#10;\begin{document}&#10;\color{white}&#10;\begin{eqnarray*}&#10;\vec{g} = - g \hat{y}&#10;\end{eqnarray*}&#10;\end{document}"/>
  <p:tag name="IGUANATEXSIZE" val="16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49.49378"/>
  <p:tag name="LATEXADDIN" val="\documentclass{article}&#10;\usepackage{amsmath}&#10;\pagestyle{empty}&#10;\usepackage[dvipsnames]{xcolor}&#10;\begin{document}&#10;\color{white}&#10;\begin{eqnarray*}&#10;\ell&#10;\end{eqnarray*}&#10;\end{document}"/>
  <p:tag name="IGUANATEXSIZE" val="16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48.1815"/>
  <p:tag name="LATEXADDIN" val="\documentclass{article}&#10;\usepackage{amsmath}&#10;\pagestyle{empty}&#10;\usepackage[dvipsnames]{xcolor}&#10;\begin{document}&#10;\color{white}&#10;\begin{eqnarray*}&#10;\vec{r}_1 = (x,0)&#10;\end{eqnarray*}&#10;\end{document}"/>
  <p:tag name="IGUANATEXSIZE" val="16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64.829"/>
  <p:tag name="LATEXADDIN" val="\documentclass{article}&#10;\usepackage{amsmath}&#10;\pagestyle{empty}&#10;\usepackage[dvipsnames]{xcolor}&#10;\begin{document}&#10;\color{white}&#10;\begin{eqnarray*}&#10;\vec{r}_2 = (x+ \ell \sin \theta, - \ell \cos \theta)&#10;\end{eqnarray*}&#10;\end{document}"/>
  <p:tag name="IGUANATEXSIZE" val="16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52.681"/>
  <p:tag name="LATEXADDIN" val="\documentclass{article}&#10;\usepackage{amsmath}&#10;\pagestyle{empty}&#10;\usepackage[dvipsnames]{xcolor}&#10;\begin{document}&#10;\color{white}&#10;\begin{eqnarray*}&#10;\vec{v}_1 = (\dot{x},0)&#10;\end{eqnarray*}&#10;\end{document}"/>
  <p:tag name="IGUANATEXSIZE" val="16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9817"/>
  <p:tag name="ORIGINALWIDTH" val="1395.575"/>
  <p:tag name="LATEXADDIN" val="\documentclass{article}&#10;\usepackage{amsmath}&#10;\pagestyle{empty}&#10;\usepackage[dvipsnames]{xcolor}&#10;\begin{document}&#10;\color{white}&#10;\begin{eqnarray*}&#10;\vec{v}_2 = (\dot{x}+ \ell \dot{\theta} \cos \theta,  \ell \dot{\theta} \sin \theta)&#10;\end{eqnarray*}&#10;\end{document}"/>
  <p:tag name="IGUANATEXSIZE" val="16"/>
  <p:tag name="IGUANATEXCURSOR" val="2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1038.62"/>
  <p:tag name="LATEXADDIN" val="\documentclass{article}&#10;\usepackage{amsmath}&#10;\pagestyle{empty}&#10;\usepackage[dvipsnames]{xcolor}&#10;\begin{document}&#10;\color{white}&#10;\begin{eqnarray*}&#10;\vec{p}_1 = m_1 \vec{v}_1 = m_1 \dot{x} \hat{x}&#10;\end{eqnarray*}&#10;\end{document}"/>
  <p:tag name="IGUANATEXSIZE" val="16"/>
  <p:tag name="IGUANATEXCURSOR" val="1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9817"/>
  <p:tag name="ORIGINALWIDTH" val="2425.197"/>
  <p:tag name="LATEXADDIN" val="\documentclass{article}&#10;\usepackage{amsmath}&#10;\pagestyle{empty}&#10;\usepackage[dvipsnames]{xcolor}&#10;\begin{document}&#10;\color{white}&#10;\begin{eqnarray*}&#10;\vec{p}_2 = m_2 \vec{v}_2 = &#10;m_2(\dot{x}+ \ell \dot{\theta} \cos \theta) \hat{x} +&#10; m_2 \ell \dot{\theta} \sin \theta \hat{y}&#10;\end{eqnarray*}&#10;\end{document}"/>
  <p:tag name="IGUANATEXSIZE" val="16"/>
  <p:tag name="IGUANATEXCURSOR" val="2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895.3881"/>
  <p:tag name="LATEXADDIN" val="\documentclass{article}&#10;\usepackage{amsmath}&#10;\pagestyle{empty}&#10;\usepackage[dvipsnames]{xcolor}&#10;\begin{document}&#10;\color{white}&#10;\begin{eqnarray*}&#10;\dot{x} = - {m_2 \ell \dot{\theta} \cos \theta \over m_1 + m_2}&#10;\end{eqnarray*}&#10;\end{document}"/>
  <p:tag name="IGUANATEXSIZE" val="16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694.4132"/>
  <p:tag name="LATEXADDIN" val="\documentclass{article}&#10;\usepackage{amsmath}&#10;\pagestyle{empty}&#10;\usepackage[dvipsnames]{xcolor}&#10;\begin{document}&#10;\color{white}&#10;\begin{eqnarray*}&#10;{\vec{\tau}} = \ell\hat{r} \times {d\vec{p_2} \over dt}&#10;\end{eqnarray*}&#10;\end{document}"/>
  <p:tag name="IGUANATEXSIZE" val="16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126"/>
  <p:tag name="ORIGINALWIDTH" val="1016.123"/>
  <p:tag name="OUTPUTDPI" val="1200"/>
  <p:tag name="LATEXADDIN" val="\documentclass{article}&#10;\usepackage{amsmath}&#10;\pagestyle{empty}&#10;\usepackage[dvipsnames]{xcolor}&#10;\begin{document}&#10;\color{white}&#10;\begin{eqnarray*}&#10;=\sqrt{2 \over 0.5} = 2\;(m/s)&#10;\end{eqnarray*}&#10;\end{document}"/>
  <p:tag name="IGUANATEXSIZE" val="16"/>
  <p:tag name="IGUANATEXCURSOR" val="174"/>
  <p:tag name="TRANSPARENCY" val="True"/>
  <p:tag name="FILENAME" val=""/>
  <p:tag name="INPUTTYPE" val="0"/>
  <p:tag name="LATEXENGINEID" val="0"/>
  <p:tag name="TEMPFOLDER" val="C:\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923.8845"/>
  <p:tag name="LATEXADDIN" val="\documentclass{article}&#10;\usepackage{amsmath}&#10;\pagestyle{empty}&#10;\usepackage[dvipsnames]{xcolor}&#10;\begin{document}&#10;\color{white}&#10;\begin{eqnarray*}&#10;\vec{\tau} = - m_2 g \ell \sin \theta \hat{z}&#10;\end{eqnarray*}&#10;\end{document}"/>
  <p:tag name="IGUANATEXSIZE" val="16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5097.863"/>
  <p:tag name="LATEXADDIN" val="\documentclass{article}&#10;\usepackage{amsmath}&#10;\pagestyle{empty}&#10;\usepackage[dvipsnames]{xcolor}&#10;\begin{document}&#10;\color{white}&#10;\begin{eqnarray*}&#10;\ell \hat{r} \times (d\vec{p}_2/dt) = (\ell \sin \theta \hat{x} - \ell \cos \theta \hat{y}) \times \left[ m_2(\ddot{x} + \ell \ddot{\theta} \cos \theta - \ell \dot{\theta}^2 \sin\theta) \hat{x}&#10;+m_2(\ell \ddot{\theta} \sin\theta + \ell \dot{\theta}^2 \cos \theta)\hat{y}&#10;\right] &#10;\end{eqnarray*}&#10;\end{document}"/>
  <p:tag name="IGUANATEXSIZE" val="16"/>
  <p:tag name="IGUANATEXCURSOR" val="4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9817"/>
  <p:tag name="ORIGINALWIDTH" val="1160.105"/>
  <p:tag name="LATEXADDIN" val="\documentclass{article}&#10;\usepackage{amsmath}&#10;\pagestyle{empty}&#10;\usepackage[dvipsnames]{xcolor}&#10;\begin{document}&#10;\color{white}&#10;\begin{eqnarray*}&#10;= m_2(\ell^2 \ddot{\theta} + \ell \ddot{x} \cos \theta ) \hat{z}&#10;\end{eqnarray*}&#10;\end{document}"/>
  <p:tag name="IGUANATEXSIZE" val="16"/>
  <p:tag name="IGUANATEXCURSOR" val="1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9817"/>
  <p:tag name="ORIGINALWIDTH" val="1754.781"/>
  <p:tag name="LATEXADDIN" val="\documentclass{article}&#10;\usepackage{amsmath}&#10;\pagestyle{empty}&#10;\usepackage[dvipsnames]{xcolor}&#10;\begin{document}&#10;\color{white}&#10;\begin{eqnarray*}&#10;- m_2 g \ell \sin \theta = m_2{(\ell^2 \ddot{\theta} + \ell \ddot{x} \cos \theta) }&#10;\end{eqnarray*}&#10;\end{document}"/>
  <p:tag name="IGUANATEXSIZE" val="16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usepackage[dvipsnames]{xcolor}&#10;\begin{document}&#10;\color{orange}&#10;\begin{eqnarray*}&#10;T&#10;\end{eqnarray*}&#10;\end{document}"/>
  <p:tag name="IGUANATEXSIZE" val="16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usepackage[dvipsnames]{xcolor}&#10;\begin{document}&#10;\color{orange}&#10;\begin{eqnarray*}&#10;T&#10;\end{eqnarray*}&#10;\end{document}"/>
  <p:tag name="IGUANATEXSIZE" val="16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21.7098"/>
  <p:tag name="LATEXADDIN" val="\documentclass{article}&#10;\usepackage{amsmath}&#10;\pagestyle{empty}&#10;\usepackage[dvipsnames]{xcolor}&#10;\begin{document}&#10;\color{red}&#10;\begin{eqnarray*}&#10;-mg\hat{y}&#10;\end{eqnarray*}&#10;\end{document}"/>
  <p:tag name="IGUANATEXSIZE" val="16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70.9787"/>
  <p:tag name="LATEXADDIN" val="\documentclass{article}&#10;\usepackage{amsmath}&#10;\pagestyle{empty}&#10;\usepackage[dvipsnames]{xcolor}&#10;\begin{document}&#10;\color{NavyBlue}&#10;\begin{eqnarray*}&#10;N \hat{y}&#10;\end{eqnarray*}&#10;\end{document}"/>
  <p:tag name="IGUANATEXSIZE" val="16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630.6712"/>
  <p:tag name="LATEXADDIN" val="\documentclass{article}&#10;\usepackage{amsmath}&#10;\pagestyle{empty}&#10;\usepackage[dvipsnames]{xcolor}&#10;\begin{document}&#10;\color{NavyBlue}&#10;\begin{eqnarray*}&#10;N = T \cos \theta&#10;\end{eqnarray*}&#10;\end{document}"/>
  <p:tag name="IGUANATEXSIZE" val="16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52.49347"/>
  <p:tag name="LATEXADDIN" val="\documentclass{article}&#10;\usepackage{amsmath}&#10;\pagestyle{empty}&#10;\usepackage[dvipsnames]{xcolor}&#10;\begin{document}&#10;\color{white}&#10;\begin{eqnarray*}&#10;{\theta}&#10;\end{eqnarray*}&#10;\end{document}"/>
  <p:tag name="IGUANATEXSIZE" val="16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493.063"/>
  <p:tag name="OUTPUTDPI" val="1200"/>
  <p:tag name="LATEXADDIN" val="\documentclass{article}&#10;\usepackage{amsmath}&#10;\pagestyle{empty}&#10;\usepackage[dvipsnames]{xcolor}&#10;\begin{document}&#10;\color{white}&#10;\begin{eqnarray*}&#10;y(x,t) = A\sin (kx + \omega t + \phi)&#10;\end{eqnarray*}&#10;\end{document}"/>
  <p:tag name="IGUANATEXSIZE" val="16"/>
  <p:tag name="IGUANATEXCURSOR" val="164"/>
  <p:tag name="TRANSPARENCY" val="True"/>
  <p:tag name="FILENAME" val=""/>
  <p:tag name="INPUTTYPE" val="0"/>
  <p:tag name="LATEXENGINEID" val="0"/>
  <p:tag name="TEMPFOLDER" val="C: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449.9438"/>
  <p:tag name="LATEXADDIN" val="\documentclass{article}&#10;\usepackage{amsmath}&#10;\pagestyle{empty}&#10;\usepackage[dvipsnames]{xcolor}&#10;\begin{document}&#10;\color{white}&#10;\begin{eqnarray*}&#10;\vec{g} = - g \hat{y}&#10;\end{eqnarray*}&#10;\end{document}"/>
  <p:tag name="IGUANATEXSIZE" val="16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49.49378"/>
  <p:tag name="LATEXADDIN" val="\documentclass{article}&#10;\usepackage{amsmath}&#10;\pagestyle{empty}&#10;\usepackage[dvipsnames]{xcolor}&#10;\begin{document}&#10;\color{white}&#10;\begin{eqnarray*}&#10;\ell&#10;\end{eqnarray*}&#10;\end{document}"/>
  <p:tag name="IGUANATEXSIZE" val="16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303.712"/>
  <p:tag name="LATEXADDIN" val="\documentclass{article}&#10;\usepackage{amsmath}&#10;\pagestyle{empty}&#10;\usepackage[dvipsnames]{xcolor}&#10;\begin{document}&#10;\color{white}&#10;\begin{eqnarray*}&#10;\theta \ll 1&#10;\end{eqnarray*}&#10;\end{document}"/>
  <p:tag name="IGUANATEXSIZE" val="16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454.4432"/>
  <p:tag name="LATEXADDIN" val="\documentclass{article}&#10;\usepackage{amsmath}&#10;\pagestyle{empty}&#10;\usepackage[dvipsnames]{xcolor}&#10;\begin{document}&#10;\color{white}&#10;\begin{eqnarray*}&#10;\sin \theta \sim \theta&#10;\end{eqnarray*}&#10;\end{document}"/>
  <p:tag name="IGUANATEXSIZE" val="16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759.655"/>
  <p:tag name="LATEXADDIN" val="\documentclass{article}&#10;\usepackage{amsmath}&#10;\pagestyle{empty}&#10;\usepackage[dvipsnames]{xcolor}&#10;\begin{document}&#10;\color{white}&#10;\begin{eqnarray*}&#10;\cos \theta \sim 1 - {\theta^2\over 2}&#10;\end{eqnarray*}&#10;\end{document}"/>
  <p:tag name="IGUANATEXSIZE" val="16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463.067"/>
  <p:tag name="LATEXADDIN" val="\documentclass{article}&#10;\usepackage{amsmath}&#10;\pagestyle{empty}&#10;\usepackage[dvipsnames]{xcolor}&#10;\begin{document}&#10;\color{white}&#10;\begin{eqnarray*}&#10;-  {g \over \ell}   \theta = {d\ddot{\theta} } - \left(&#10;{m_2  \over m_1 + m_2}&#10;\right){ \ddot{\theta}  }&#10;\end{eqnarray*}&#10;\end{document}"/>
  <p:tag name="IGUANATEXSIZE" val="16"/>
  <p:tag name="IGUANATEXCURSOR" val="2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895.3881"/>
  <p:tag name="LATEXADDIN" val="\documentclass{article}&#10;\usepackage{amsmath}&#10;\pagestyle{empty}&#10;\usepackage[dvipsnames]{xcolor}&#10;\begin{document}&#10;\color{white}&#10;\begin{eqnarray*}&#10;\dot{x} = -{m_2 \ell \dot{\theta} \cos \theta \over m_1 + m_2}&#10;\end{eqnarray*}&#10;\end{document}"/>
  <p:tag name="IGUANATEXSIZE" val="16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1175.853"/>
  <p:tag name="LATEXADDIN" val="\documentclass{article}&#10;\usepackage{amsmath}&#10;\pagestyle{empty}&#10;\usepackage[dvipsnames]{xcolor}&#10;\begin{document}&#10;\color{white}&#10;\begin{eqnarray*}&#10;- g  \sin \theta = {\ell \ddot{\theta} +  \ddot{x} \cos \theta }&#10;\end{eqnarray*}&#10;\end{document}"/>
  <p:tag name="IGUANATEXSIZE" val="16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1467.567"/>
  <p:tag name="LATEXADDIN" val="\documentclass{article}&#10;\usepackage{amsmath}&#10;\pagestyle{empty}&#10;\usepackage[dvipsnames]{xcolor}&#10;\begin{document}&#10;\color{white}&#10;\begin{eqnarray*}&#10; = {\ell \ddot{\theta}} - {m_2 \ell \over m_1 + m_2}{d (\dot{\theta} \cos^2 \theta) \over dt}&#10;\end{eqnarray*}&#10;\end{document}"/>
  <p:tag name="IGUANATEXSIZE" val="16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900.6374"/>
  <p:tag name="LATEXADDIN" val="\documentclass{article}&#10;\usepackage{amsmath}&#10;\pagestyle{empty}&#10;\usepackage[dvipsnames]{xcolor}&#10;\begin{document}&#10;\color{white}&#10;\begin{eqnarray*}&#10;=  \left(&#10;{m_1  \over m_1 + m_2}&#10;\right)\ddot{\theta} &#10;\end{eqnarray*}&#10;\end{document}"/>
  <p:tag name="IGUANATEXSIZE" val="16"/>
  <p:tag name="IGUANATEXCURSOR" val="1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PPP_SEDUC_TXT_Board">
  <a:themeElements>
    <a:clrScheme name="">
      <a:dk1>
        <a:srgbClr val="B2B2B2"/>
      </a:dk1>
      <a:lt1>
        <a:srgbClr val="FFFFFF"/>
      </a:lt1>
      <a:dk2>
        <a:srgbClr val="B2B2B2"/>
      </a:dk2>
      <a:lt2>
        <a:srgbClr val="000000"/>
      </a:lt2>
      <a:accent1>
        <a:srgbClr val="BBE0E3"/>
      </a:accent1>
      <a:accent2>
        <a:srgbClr val="333399"/>
      </a:accent2>
      <a:accent3>
        <a:srgbClr val="D5D5D5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P_SEDUC_TXT_Bo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P_SEDUC_TXT_Bo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3">
        <a:dk1>
          <a:srgbClr val="000000"/>
        </a:dk1>
        <a:lt1>
          <a:srgbClr val="FFFFFF"/>
        </a:lt1>
        <a:dk2>
          <a:srgbClr val="660033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14">
        <a:dk1>
          <a:srgbClr val="000000"/>
        </a:dk1>
        <a:lt1>
          <a:srgbClr val="FFFFFF"/>
        </a:lt1>
        <a:dk2>
          <a:srgbClr val="8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15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16">
        <a:dk1>
          <a:srgbClr val="000000"/>
        </a:dk1>
        <a:lt1>
          <a:srgbClr val="B2B2B2"/>
        </a:lt1>
        <a:dk2>
          <a:srgbClr val="FFFFFF"/>
        </a:dk2>
        <a:lt2>
          <a:srgbClr val="B2B2B2"/>
        </a:lt2>
        <a:accent1>
          <a:srgbClr val="BBE0E3"/>
        </a:accent1>
        <a:accent2>
          <a:srgbClr val="333399"/>
        </a:accent2>
        <a:accent3>
          <a:srgbClr val="D5D5D5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PPP_SEDUC_TXT_Board</Template>
  <TotalTime>11255</TotalTime>
  <Words>968</Words>
  <Application>Microsoft Office PowerPoint</Application>
  <PresentationFormat>如螢幕大小 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squeaky chalk sound</vt:lpstr>
      <vt:lpstr>新細明體</vt:lpstr>
      <vt:lpstr>標楷體</vt:lpstr>
      <vt:lpstr>Arial</vt:lpstr>
      <vt:lpstr>Calibri</vt:lpstr>
      <vt:lpstr>PPP_SEDUC_TXT_Board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Nuwa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Physics B (II)</dc:title>
  <dc:creator>Kuo-An</dc:creator>
  <cp:lastModifiedBy>a10410185@std.tcfsh.tc.edu.tw</cp:lastModifiedBy>
  <cp:revision>1943</cp:revision>
  <dcterms:created xsi:type="dcterms:W3CDTF">2011-02-18T04:00:19Z</dcterms:created>
  <dcterms:modified xsi:type="dcterms:W3CDTF">2018-12-09T09:23:37Z</dcterms:modified>
</cp:coreProperties>
</file>