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1" r:id="rId11"/>
  </p:sldIdLst>
  <p:sldSz cx="9144000" cy="6858000" type="screen4x3"/>
  <p:notesSz cx="6807200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B3535"/>
    <a:srgbClr val="B6C4C4"/>
    <a:srgbClr val="678D9A"/>
    <a:srgbClr val="83B08F"/>
    <a:srgbClr val="C6AD84"/>
    <a:srgbClr val="6787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59" autoAdjust="0"/>
    <p:restoredTop sz="94630" autoAdjust="0"/>
  </p:normalViewPr>
  <p:slideViewPr>
    <p:cSldViewPr snapToObjects="1">
      <p:cViewPr varScale="1">
        <p:scale>
          <a:sx n="69" d="100"/>
          <a:sy n="69" d="100"/>
        </p:scale>
        <p:origin x="820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6" name="Picture 104" descr="PPP_SEDUC_TLE_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685800"/>
          </a:xfrm>
        </p:spPr>
        <p:txBody>
          <a:bodyPr anchor="ctr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9" name="Rectangle 4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F2170E-61B7-4835-8119-433CC635074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3F60B-E627-42F9-B3F3-885A807AA76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2286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2286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E9D3-EF22-4856-8B0C-84B38016F48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3F1A-6BBD-4A4A-91E4-32FCF32D559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4E26C-2536-40CB-9DA5-4DB496A476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EA9C0-1C3C-4525-B3E5-3E496B11C55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EE6DB-1124-4EFC-88D1-83648D139D3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01D6B-6403-430A-944E-2842C501E39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E53CB-F416-4160-B253-3692C10FD0A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0CA6D-8A4D-4730-B9BD-8156AE0F590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5F04A-C4F9-4754-A467-C0D16B10F6E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Picture 195" descr="PPP_SEDUC_TXT_Boar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228600"/>
            <a:ext cx="8610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14" name="Rectangle 19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5" name="Rectangle 19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6" name="Rectangle 19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4338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fld id="{7ABC88F7-9EA5-4C3A-BF93-EF5B32551F5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FFF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rgbClr val="FFF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emf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54.png"/><Relationship Id="rId18" Type="http://schemas.openxmlformats.org/officeDocument/2006/relationships/image" Target="../media/image63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53.png"/><Relationship Id="rId17" Type="http://schemas.openxmlformats.org/officeDocument/2006/relationships/image" Target="../media/image62.png"/><Relationship Id="rId2" Type="http://schemas.openxmlformats.org/officeDocument/2006/relationships/tags" Target="../tags/tag50.xml"/><Relationship Id="rId16" Type="http://schemas.openxmlformats.org/officeDocument/2006/relationships/image" Target="../media/image61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60.emf"/><Relationship Id="rId5" Type="http://schemas.openxmlformats.org/officeDocument/2006/relationships/tags" Target="../tags/tag53.xml"/><Relationship Id="rId15" Type="http://schemas.openxmlformats.org/officeDocument/2006/relationships/image" Target="../media/image58.png"/><Relationship Id="rId10" Type="http://schemas.openxmlformats.org/officeDocument/2006/relationships/image" Target="../media/image59.emf"/><Relationship Id="rId19" Type="http://schemas.openxmlformats.org/officeDocument/2006/relationships/image" Target="../media/image64.png"/><Relationship Id="rId4" Type="http://schemas.openxmlformats.org/officeDocument/2006/relationships/tags" Target="../tags/tag52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5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tags" Target="../tags/tag8.xml"/><Relationship Id="rId16" Type="http://schemas.openxmlformats.org/officeDocument/2006/relationships/image" Target="../media/image18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13.png"/><Relationship Id="rId5" Type="http://schemas.openxmlformats.org/officeDocument/2006/relationships/tags" Target="../tags/tag11.xml"/><Relationship Id="rId15" Type="http://schemas.openxmlformats.org/officeDocument/2006/relationships/image" Target="../media/image17.png"/><Relationship Id="rId10" Type="http://schemas.openxmlformats.org/officeDocument/2006/relationships/image" Target="../media/image12.emf"/><Relationship Id="rId4" Type="http://schemas.openxmlformats.org/officeDocument/2006/relationships/tags" Target="../tags/tag10.xml"/><Relationship Id="rId9" Type="http://schemas.openxmlformats.org/officeDocument/2006/relationships/image" Target="../media/image11.emf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7.xml"/><Relationship Id="rId7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3.e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7.png"/><Relationship Id="rId4" Type="http://schemas.openxmlformats.org/officeDocument/2006/relationships/tags" Target="../tags/tag18.xml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2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20.xml"/><Relationship Id="rId16" Type="http://schemas.openxmlformats.org/officeDocument/2006/relationships/image" Target="../media/image35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30.png"/><Relationship Id="rId5" Type="http://schemas.openxmlformats.org/officeDocument/2006/relationships/tags" Target="../tags/tag23.xml"/><Relationship Id="rId15" Type="http://schemas.openxmlformats.org/officeDocument/2006/relationships/image" Target="../media/image34.png"/><Relationship Id="rId10" Type="http://schemas.openxmlformats.org/officeDocument/2006/relationships/image" Target="../media/image29.emf"/><Relationship Id="rId4" Type="http://schemas.openxmlformats.org/officeDocument/2006/relationships/tags" Target="../tags/tag22.xml"/><Relationship Id="rId9" Type="http://schemas.openxmlformats.org/officeDocument/2006/relationships/image" Target="../media/image28.emf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39.png"/><Relationship Id="rId3" Type="http://schemas.openxmlformats.org/officeDocument/2006/relationships/tags" Target="../tags/tag28.xml"/><Relationship Id="rId7" Type="http://schemas.openxmlformats.org/officeDocument/2006/relationships/image" Target="../media/image28.emf"/><Relationship Id="rId12" Type="http://schemas.openxmlformats.org/officeDocument/2006/relationships/image" Target="../media/image38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5" Type="http://schemas.openxmlformats.org/officeDocument/2006/relationships/tags" Target="../tags/tag30.xml"/><Relationship Id="rId10" Type="http://schemas.openxmlformats.org/officeDocument/2006/relationships/image" Target="../media/image31.png"/><Relationship Id="rId4" Type="http://schemas.openxmlformats.org/officeDocument/2006/relationships/tags" Target="../tags/tag29.xml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emf"/><Relationship Id="rId3" Type="http://schemas.openxmlformats.org/officeDocument/2006/relationships/tags" Target="../tags/tag33.xml"/><Relationship Id="rId7" Type="http://schemas.openxmlformats.org/officeDocument/2006/relationships/image" Target="../media/image28.emf"/><Relationship Id="rId12" Type="http://schemas.openxmlformats.org/officeDocument/2006/relationships/image" Target="../media/image44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3.png"/><Relationship Id="rId5" Type="http://schemas.openxmlformats.org/officeDocument/2006/relationships/tags" Target="../tags/tag35.xml"/><Relationship Id="rId10" Type="http://schemas.openxmlformats.org/officeDocument/2006/relationships/image" Target="../media/image42.png"/><Relationship Id="rId4" Type="http://schemas.openxmlformats.org/officeDocument/2006/relationships/tags" Target="../tags/tag34.xml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9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48.png"/><Relationship Id="rId17" Type="http://schemas.openxmlformats.org/officeDocument/2006/relationships/image" Target="../media/image45.emf"/><Relationship Id="rId2" Type="http://schemas.openxmlformats.org/officeDocument/2006/relationships/tags" Target="../tags/tag37.xml"/><Relationship Id="rId16" Type="http://schemas.openxmlformats.org/officeDocument/2006/relationships/image" Target="../media/image52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47.png"/><Relationship Id="rId5" Type="http://schemas.openxmlformats.org/officeDocument/2006/relationships/tags" Target="../tags/tag40.xml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tags" Target="../tags/tag39.xml"/><Relationship Id="rId9" Type="http://schemas.openxmlformats.org/officeDocument/2006/relationships/image" Target="../media/image28.emf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7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56.png"/><Relationship Id="rId5" Type="http://schemas.openxmlformats.org/officeDocument/2006/relationships/tags" Target="../tags/tag47.xml"/><Relationship Id="rId15" Type="http://schemas.openxmlformats.org/officeDocument/2006/relationships/image" Target="../media/image60.emf"/><Relationship Id="rId10" Type="http://schemas.openxmlformats.org/officeDocument/2006/relationships/image" Target="../media/image55.png"/><Relationship Id="rId4" Type="http://schemas.openxmlformats.org/officeDocument/2006/relationships/tags" Target="../tags/tag46.xml"/><Relationship Id="rId9" Type="http://schemas.openxmlformats.org/officeDocument/2006/relationships/image" Target="../media/image54.png"/><Relationship Id="rId14" Type="http://schemas.openxmlformats.org/officeDocument/2006/relationships/image" Target="../media/image5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99" y="1066800"/>
            <a:ext cx="8533801" cy="18752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7430" y="2942028"/>
            <a:ext cx="1523370" cy="218877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9895"/>
            <a:ext cx="2648989" cy="531505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778961"/>
            <a:ext cx="4284951" cy="4120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9" y="4911993"/>
            <a:ext cx="5767313" cy="4864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22" y="4488573"/>
            <a:ext cx="572952" cy="191390"/>
          </a:xfrm>
          <a:prstGeom prst="rect">
            <a:avLst/>
          </a:prstGeom>
        </p:spPr>
      </p:pic>
      <p:sp>
        <p:nvSpPr>
          <p:cNvPr id="53" name="文字方塊 3 1 4 2 2 1"/>
          <p:cNvSpPr txBox="1"/>
          <p:nvPr/>
        </p:nvSpPr>
        <p:spPr>
          <a:xfrm>
            <a:off x="4525586" y="4511667"/>
            <a:ext cx="2806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FF"/>
                </a:solidFill>
                <a:latin typeface="Calibri" pitchFamily="34" charset="0"/>
              </a:rPr>
              <a:t>In the limit of small oscillations,</a:t>
            </a:r>
          </a:p>
        </p:txBody>
      </p:sp>
      <p:pic>
        <p:nvPicPr>
          <p:cNvPr id="55" name="Picture 5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5867400"/>
            <a:ext cx="3324343" cy="608305"/>
          </a:xfrm>
          <a:prstGeom prst="rect">
            <a:avLst/>
          </a:prstGeom>
        </p:spPr>
      </p:pic>
      <p:sp>
        <p:nvSpPr>
          <p:cNvPr id="56" name="文字方塊 3 1 4 2 2 1"/>
          <p:cNvSpPr txBox="1"/>
          <p:nvPr/>
        </p:nvSpPr>
        <p:spPr>
          <a:xfrm>
            <a:off x="533400" y="4420154"/>
            <a:ext cx="1793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FF"/>
                </a:solidFill>
                <a:latin typeface="Calibri" pitchFamily="34" charset="0"/>
              </a:rPr>
              <a:t>Equation of motion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92000" y="4970210"/>
            <a:ext cx="504000" cy="36000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56" y="4950286"/>
            <a:ext cx="295010" cy="14384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05200" y="31666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FFFF00"/>
                </a:solidFill>
                <a:latin typeface="Calibri" panose="020F0502020204030204" pitchFamily="34" charset="0"/>
              </a:rPr>
              <a:t>4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pts)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75235" y="38100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FF00"/>
                </a:solidFill>
                <a:latin typeface="Calibri" panose="020F0502020204030204" pitchFamily="34" charset="0"/>
              </a:rPr>
              <a:t>(</a:t>
            </a:r>
            <a:r>
              <a:rPr lang="en-US" sz="1600">
                <a:solidFill>
                  <a:srgbClr val="FFFF00"/>
                </a:solidFill>
                <a:latin typeface="Calibri" panose="020F0502020204030204" pitchFamily="34" charset="0"/>
              </a:rPr>
              <a:t>4</a:t>
            </a:r>
            <a:r>
              <a:rPr lang="en-US" sz="160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pts)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038600" y="5358825"/>
            <a:ext cx="1339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Torque (7 pts)</a:t>
            </a:r>
          </a:p>
        </p:txBody>
      </p:sp>
    </p:spTree>
    <p:extLst>
      <p:ext uri="{BB962C8B-B14F-4D97-AF65-F5344CB8AC3E}">
        <p14:creationId xmlns:p14="http://schemas.microsoft.com/office/powerpoint/2010/main" val="19319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068" y="957745"/>
            <a:ext cx="7920000" cy="3225355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4291179"/>
            <a:ext cx="7772400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(ii)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9400" y="4191000"/>
            <a:ext cx="2306467" cy="141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507336"/>
            <a:ext cx="2267428" cy="18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57" y="4956463"/>
            <a:ext cx="1056914" cy="230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34" y="4662535"/>
            <a:ext cx="932571" cy="486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800" y="4669418"/>
            <a:ext cx="1166628" cy="48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1" y="5590446"/>
            <a:ext cx="1937067" cy="201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00" y="5668972"/>
            <a:ext cx="2585600" cy="2389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6064963"/>
            <a:ext cx="1810286" cy="4120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056429"/>
            <a:ext cx="2216229" cy="4205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723639" y="6096000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(10 pts)</a:t>
            </a:r>
          </a:p>
        </p:txBody>
      </p:sp>
    </p:spTree>
    <p:extLst>
      <p:ext uri="{BB962C8B-B14F-4D97-AF65-F5344CB8AC3E}">
        <p14:creationId xmlns:p14="http://schemas.microsoft.com/office/powerpoint/2010/main" val="38129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955" y="1219200"/>
            <a:ext cx="8704445" cy="77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5504" y="1981200"/>
            <a:ext cx="2149896" cy="2182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0"/>
            <a:ext cx="1905370" cy="449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9437"/>
            <a:ext cx="2471006" cy="509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619" y="4343401"/>
            <a:ext cx="1002057" cy="1426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7600"/>
            <a:ext cx="1433598" cy="5095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7238"/>
            <a:ext cx="1861483" cy="5095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5129235"/>
            <a:ext cx="1554283" cy="4498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81465"/>
            <a:ext cx="1338512" cy="36693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142239" y="5909846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(15 pts)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0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9439" y="2993884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(10 pts)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05829"/>
            <a:ext cx="8610600" cy="1156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1" y="2667000"/>
            <a:ext cx="7772400" cy="65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Yes, the Kepler’s 2</a:t>
            </a:r>
            <a:r>
              <a:rPr lang="en-US" altLang="zh-TW" sz="1600" baseline="30000" dirty="0" smtClean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law still holds since the angular momentum is conserved (</a:t>
            </a:r>
            <a:r>
              <a:rPr lang="en-US" altLang="zh-TW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no net torque since it’s a central force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47" y="3886200"/>
            <a:ext cx="8176508" cy="762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600" y="4832631"/>
            <a:ext cx="7772400" cy="65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force (acceleration) would give rise to a torque that make the </a:t>
            </a:r>
            <a:r>
              <a:rPr lang="en-US" altLang="zh-TW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gyroscope rotate around the direction of the force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(acceleration).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09039" y="5224046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(10 pts)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11347"/>
            <a:ext cx="2394210" cy="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5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1167358"/>
            <a:ext cx="8763000" cy="20036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3352800"/>
            <a:ext cx="7772400" cy="65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largest energy density occurs at the maximum slope (largest stretching) or maximum vertical velocity (largest kinetic energy). 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4267200"/>
            <a:ext cx="5076111" cy="503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5204219"/>
            <a:ext cx="6880299" cy="5107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036425"/>
            <a:ext cx="596114" cy="4120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47" y="5962063"/>
            <a:ext cx="889905" cy="48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28239" y="6062246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(10 pts)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5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00" y="990600"/>
            <a:ext cx="7920000" cy="489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200" y="1295400"/>
            <a:ext cx="7920000" cy="27352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" y="4038600"/>
            <a:ext cx="7772400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91000"/>
            <a:ext cx="2894019" cy="232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28068"/>
            <a:ext cx="4517792" cy="2328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258703"/>
            <a:ext cx="1863924" cy="20114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728068"/>
            <a:ext cx="3336534" cy="2011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0" y="5369362"/>
            <a:ext cx="3346287" cy="20114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911910"/>
            <a:ext cx="1748115" cy="20114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30" y="5763079"/>
            <a:ext cx="2222324" cy="4864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418839" y="58336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(7 pts)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200" y="990600"/>
            <a:ext cx="7920000" cy="489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00" y="1295400"/>
            <a:ext cx="7920000" cy="273529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" y="4038600"/>
            <a:ext cx="7772400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(ii) 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91000"/>
            <a:ext cx="2894019" cy="232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728068"/>
            <a:ext cx="4517792" cy="23283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75435" y="60198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(8 pts)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19" y="5929000"/>
            <a:ext cx="2948876" cy="48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265135"/>
            <a:ext cx="4642134" cy="48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102831"/>
            <a:ext cx="2386896" cy="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200" y="990600"/>
            <a:ext cx="7920000" cy="4894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" y="3681579"/>
            <a:ext cx="7772400" cy="35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2590"/>
            <a:ext cx="4282512" cy="6083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906733"/>
            <a:ext cx="2244266" cy="5034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5562600"/>
            <a:ext cx="47231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Resonance occurs when the denominator is minimized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84" y="5956318"/>
            <a:ext cx="2826972" cy="2291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95" y="6324019"/>
            <a:ext cx="2169905" cy="2291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856" y="6032878"/>
            <a:ext cx="3119544" cy="44739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001000" y="61384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(7 pts)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200" y="1374809"/>
            <a:ext cx="7920000" cy="235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1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00" y="990600"/>
            <a:ext cx="7920000" cy="48946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400" y="3681579"/>
            <a:ext cx="7772400" cy="37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(ii) Average power dissipation in a cycle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64876"/>
            <a:ext cx="1706667" cy="5071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67400" y="60960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(8 pts)</a:t>
            </a:r>
            <a:endParaRPr lang="en-US" sz="16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4724400"/>
            <a:ext cx="1468953" cy="5071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08672"/>
            <a:ext cx="1785905" cy="202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4649427"/>
            <a:ext cx="2056533" cy="20236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5" y="5410200"/>
            <a:ext cx="3341411" cy="50712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5" y="6046076"/>
            <a:ext cx="3463315" cy="5071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6185047"/>
            <a:ext cx="1148343" cy="2291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8200" y="1374809"/>
            <a:ext cx="7920000" cy="235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2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nd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4291179"/>
            <a:ext cx="7772400" cy="37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TW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Let x be the displacement of the hoop along the inclined</a:t>
            </a:r>
            <a:endParaRPr lang="zh-TW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0" y="4879588"/>
            <a:ext cx="2267428" cy="182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24" y="5257800"/>
            <a:ext cx="1056914" cy="230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93" y="4879588"/>
            <a:ext cx="786286" cy="1462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3" y="5838162"/>
            <a:ext cx="1999237" cy="18163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3" y="6089117"/>
            <a:ext cx="932571" cy="486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29" y="6096000"/>
            <a:ext cx="1166628" cy="486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720862" y="5300246"/>
            <a:ext cx="246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I = mR</a:t>
            </a:r>
            <a:r>
              <a:rPr lang="en-US" sz="1600" baseline="300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2</a:t>
            </a:r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(5 pts out of 10 pts)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00" y="4813808"/>
            <a:ext cx="4800600" cy="88397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29000" y="62146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(5 pts)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9068" y="957745"/>
            <a:ext cx="7920000" cy="32253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9400" y="4191000"/>
            <a:ext cx="2306467" cy="141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6.9591"/>
  <p:tag name="ORIGINALWIDTH" val="1629.546"/>
  <p:tag name="OUTPUTDPI" val="1200"/>
  <p:tag name="LATEXADDIN" val="\documentclass{article}&#10;\usepackage{amsmath}&#10;\pagestyle{empty}&#10;\usepackage[dvipsnames]{xcolor}&#10;\begin{document}&#10;\color{white}&#10;\begin{eqnarray*}&#10;I_\text{\tiny rod} = m \left({\ell \over 2} \right)^2 + I_\text{\tiny rod}^\text{\tiny CM} = {1\over 3} m \ell^2&#10;\end{eqnarray*}&#10;\end{document}"/>
  <p:tag name="IGUANATEXSIZE" val="16"/>
  <p:tag name="IGUANATEXCURSOR" val="256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3.4608"/>
  <p:tag name="ORIGINALWIDTH" val="881.8898"/>
  <p:tag name="LATEXADDIN" val="\documentclass{article}&#10;\usepackage{amsmath}&#10;\pagestyle{empty}&#10;\usepackage[dvipsnames]{xcolor}&#10;\begin{document}&#10;\color{white}&#10;\begin{eqnarray*}&#10; = 2\pi \rho \int_0^h {R^4 \over 4} \, dz&#10;\end{eqnarray*}&#10;\end{document}"/>
  <p:tag name="IGUANATEXSIZE" val="16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3.4608"/>
  <p:tag name="ORIGINALWIDTH" val="1145.107"/>
  <p:tag name="LATEXADDIN" val="\documentclass{article}&#10;\usepackage{amsmath}&#10;\pagestyle{empty}&#10;\usepackage[dvipsnames]{xcolor}&#10;\begin{document}&#10;\color{white}&#10;\begin{eqnarray*}&#10; = {\pi \over 2} \rho \int_0^h {z^4 \tan^4 \alpha} \, dz&#10;\end{eqnarray*}&#10;\end{document}"/>
  <p:tag name="IGUANATEXSIZE" val="16"/>
  <p:tag name="IGUANATEXCURSOR" val="1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956.1305"/>
  <p:tag name="LATEXADDIN" val="\documentclass{article}&#10;\usepackage{amsmath}&#10;\pagestyle{empty}&#10;\usepackage[dvipsnames]{xcolor}&#10;\begin{document}&#10;\color{white}&#10;\begin{eqnarray*}&#10; = {\pi \over 2} \rho \times {h^5 \over 5} \tan^4 \alpha&#10;\end{eqnarray*}&#10;\end{document}"/>
  <p:tag name="IGUANATEXSIZE" val="16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823.3971"/>
  <p:tag name="LATEXADDIN" val="\documentclass{article}&#10;\usepackage{amsmath}&#10;\pagestyle{empty}&#10;\usepackage[dvipsnames]{xcolor}&#10;\begin{document}&#10;\color{white}&#10;\begin{eqnarray*}&#10; = {\pi \over 10} \rho  {h^5 } \tan^4 \alpha&#10;\end{eqnarray*}&#10;\end{document}"/>
  <p:tag name="IGUANATEXSIZE" val="16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72.816"/>
  <p:tag name="LATEXADDIN" val="\documentclass{article}&#10;\usepackage{amsmath}&#10;\pagestyle{empty}&#10;\usepackage[dvipsnames]{xcolor}&#10;\begin{document}&#10;\color{white}&#10;\begin{eqnarray*}&#10;\vec{r} \times \vec{F} \propto r \hat{r} \times \left( -{1\over r^3} \right) \hat{r} = 0&#10;\end{eqnarray*}&#10;\end{document}"/>
  <p:tag name="IGUANATEXSIZE" val="16"/>
  <p:tag name="IGUANATEXCURSOR" val="2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9.7113"/>
  <p:tag name="ORIGINALWIDTH" val="3122.61"/>
  <p:tag name="LATEXADDIN" val="\documentclass{article}&#10;\usepackage{amsmath}&#10;\pagestyle{empty}&#10;\usepackage[dvipsnames]{xcolor}&#10;\begin{document}&#10;\color{white}&#10;\begin{eqnarray*}&#10;{\partial y \over \partial x}\bigg|_{t=0} = &#10;\alpha (-2x) e^{-x^2} + \beta (-2x) e^{-x^2}&#10;= (\alpha + \beta) (-2x) e^{-x^2}&#10;\end{eqnarray*}&#10;\end{document}"/>
  <p:tag name="IGUANATEXSIZE" val="16"/>
  <p:tag name="IGUANATEXCURSOR" val="2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4.2107"/>
  <p:tag name="ORIGINALWIDTH" val="4232.471"/>
  <p:tag name="LATEXADDIN" val="\documentclass{article}&#10;\usepackage{amsmath}&#10;\pagestyle{empty}&#10;\usepackage[dvipsnames]{xcolor}&#10;\begin{document}&#10;\color{white}&#10;\begin{eqnarray*}&#10;{\partial^2 y \over \partial x^2}\bigg|_{t=0} = (\alpha + \beta) (-2) e^{-x^2}&#10;+ (\alpha + \beta) (-2x)^2 e^{-x^2}&#10;=(\alpha + \beta) (4x^2 -2) e^{-x^2} = 0&#10;\end{eqnarray*}&#10;\end{document}"/>
  <p:tag name="IGUANATEXSIZE" val="16"/>
  <p:tag name="IGUANATEXCURSOR" val="2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366.7042"/>
  <p:tag name="LATEXADDIN" val="\documentclass{article}&#10;\usepackage{amsmath}&#10;\pagestyle{empty}&#10;\usepackage[dvipsnames]{xcolor}&#10;\begin{document}&#10;\color{white}&#10;\begin{eqnarray*}&#10;x^2 = {1\over 2}&#10;\end{eqnarray*}&#10;\end{document}"/>
  <p:tag name="IGUANATEXSIZE" val="16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547.4316"/>
  <p:tag name="LATEXADDIN" val="\documentclass{article}&#10;\usepackage{amsmath}&#10;\pagestyle{empty}&#10;\usepackage[dvipsnames]{xcolor}&#10;\begin{document}&#10;\color{white}&#10;\begin{eqnarray*}&#10;x = \pm \sqrt{1\over 2}&#10;\end{eqnarray*}&#10;\end{document}"/>
  <p:tag name="IGUANATEXSIZE" val="16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780.277"/>
  <p:tag name="LATEXADDIN" val="\documentclass{article}&#10;\usepackage{amsmath}&#10;\pagestyle{empty}&#10;\usepackage[dvipsnames]{xcolor}&#10;\begin{document}&#10;\color{white}&#10;\begin{eqnarray*}&#10;x(t) = A_1 e^{i \omega t} e^{-\beta t} + A_2 e^{-i \omega t} e^{-\beta t}&#10;\end{eqnarray*}&#10;\end{document}"/>
  <p:tag name="IGUANATEXSIZE" val="16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3.4684"/>
  <p:tag name="ORIGINALWIDTH" val="2635.92"/>
  <p:tag name="OUTPUTDPI" val="1200"/>
  <p:tag name="LATEXADDIN" val="\documentclass{article}&#10;\usepackage{amsmath}&#10;\pagestyle{empty}&#10;\usepackage[dvipsnames]{xcolor}&#10;\begin{document}&#10;\color{white}&#10;\begin{eqnarray*}&#10;I_\text{\tiny disk} = M \left({\ell +R} \right)^2 + I_\text{\tiny disk}^\text{\tiny CM} = M \left({\ell +R} \right)^2 + {1\over 2} MR^2&#10;\end{eqnarray*}&#10;\end{document}"/>
  <p:tag name="IGUANATEXSIZE" val="16"/>
  <p:tag name="IGUANATEXCURSOR" val="279"/>
  <p:tag name="TRANSPARENCY" val="True"/>
  <p:tag name="FILENAME" val=""/>
  <p:tag name="INPUTTYPE" val="0"/>
  <p:tag name="LATEXENGINEID" val="0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2779.153"/>
  <p:tag name="LATEXADDIN" val="\documentclass{article}&#10;\usepackage{amsmath}&#10;\pagestyle{empty}&#10;\usepackage[dvipsnames]{xcolor}&#10;\begin{document}&#10;\color{white}&#10;\begin{eqnarray*}&#10;\dot{x}(t) = (i \omega -\beta)A_1 e^{i \omega t} e^{-\beta t} + (-i \omega - \beta) A_2 e^{-i \omega t} e^{-\beta t}&#10;\end{eqnarray*}&#10;\end{document}"/>
  <p:tag name="IGUANATEXSIZE" val="16"/>
  <p:tag name="IGUANATEXCURSOR" val="2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46.607"/>
  <p:tag name="LATEXADDIN" val="\documentclass{article}&#10;\usepackage{amsmath}&#10;\pagestyle{empty}&#10;\usepackage[dvipsnames]{xcolor}&#10;\begin{document}&#10;\color{white}&#10;\begin{eqnarray*}&#10;x(0) = A_0 = A_1 + A_2&#10;\end{eqnarray*}&#10;\end{document}"/>
  <p:tag name="IGUANATEXSIZE" val="16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52.493"/>
  <p:tag name="LATEXADDIN" val="\documentclass{article}&#10;\usepackage{amsmath}&#10;\pagestyle{empty}&#10;\usepackage[dvipsnames]{xcolor}&#10;\begin{document}&#10;\color{white}&#10;\begin{eqnarray*}&#10;v(0) = 0=(i \omega -\beta)A_1 + (-i \omega - \beta) A_2 &#10;\end{eqnarray*}&#10;\end{document}"/>
  <p:tag name="IGUANATEXSIZE" val="16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58.493"/>
  <p:tag name="LATEXADDIN" val="\documentclass{article}&#10;\usepackage{amsmath}&#10;\pagestyle{empty}&#10;\usepackage[dvipsnames]{xcolor}&#10;\begin{document}&#10;\color{white}&#10;\begin{eqnarray*}&#10; 0 =(i \omega -\beta)A_1 + (-i \omega - \beta) (A_0 -A_1)&#10;\end{eqnarray*}&#10;\end{document}"/>
  <p:tag name="IGUANATEXSIZE" val="16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075.366"/>
  <p:tag name="LATEXADDIN" val="\documentclass{article}&#10;\usepackage{amsmath}&#10;\pagestyle{empty}&#10;\usepackage[dvipsnames]{xcolor}&#10;\begin{document}&#10;\color{white}&#10;\begin{eqnarray*}&#10;(i \omega + \beta) A_0 =2 i \omega A_1 &#10;\end{eqnarray*}&#10;\end{document}"/>
  <p:tag name="IGUANATEXSIZE" val="16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67.079"/>
  <p:tag name="LATEXADDIN" val="\documentclass{article}&#10;\usepackage{amsmath}&#10;\pagestyle{empty}&#10;\usepackage[dvipsnames]{xcolor}&#10;\begin{document}&#10;\color{white}&#10;\begin{eqnarray*}&#10;A_1 = \left( 1-  i{\beta \over \omega} \right) {A_0 \over 2} = A_2^*&#10;\end{eqnarray*}&#10;\end{document}"/>
  <p:tag name="IGUANATEXSIZE" val="16"/>
  <p:tag name="IGUANATEXCURSOR" val="2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780.277"/>
  <p:tag name="LATEXADDIN" val="\documentclass{article}&#10;\usepackage{amsmath}&#10;\pagestyle{empty}&#10;\usepackage[dvipsnames]{xcolor}&#10;\begin{document}&#10;\color{white}&#10;\begin{eqnarray*}&#10;x(t) = A_1 e^{i \omega t} e^{-\beta t} + A_2 e^{-i \omega t} e^{-\beta t}&#10;\end{eqnarray*}&#10;\end{document}"/>
  <p:tag name="IGUANATEXSIZE" val="16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2779.153"/>
  <p:tag name="LATEXADDIN" val="\documentclass{article}&#10;\usepackage{amsmath}&#10;\pagestyle{empty}&#10;\usepackage[dvipsnames]{xcolor}&#10;\begin{document}&#10;\color{white}&#10;\begin{eqnarray*}&#10;\dot{x}(t) = (i \omega -\beta)A_1 e^{i \omega t} e^{-\beta t} + (-i \omega - \beta) A_2 e^{-i \omega t} e^{-\beta t}&#10;\end{eqnarray*}&#10;\end{document}"/>
  <p:tag name="IGUANATEXSIZE" val="16"/>
  <p:tag name="IGUANATEXCURSOR" val="2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814.023"/>
  <p:tag name="LATEXADDIN" val="\documentclass{article}&#10;\usepackage{amsmath}&#10;\pagestyle{empty}&#10;\usepackage[dvipsnames]{xcolor}&#10;\begin{document}&#10;\color{white}&#10;\begin{eqnarray*}&#10;E\left({2\pi \over \omega} \right)&#10;= {1\over 2} k x^2 = {1\over 2} k A_0^2 e^{-4\pi \beta /\omega}&#10;\end{eqnarray*}&#10;\end{document}"/>
  <p:tag name="IGUANATEXSIZE" val="16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855.643"/>
  <p:tag name="LATEXADDIN" val="\documentclass{article}&#10;\usepackage{amsmath}&#10;\pagestyle{empty}&#10;\usepackage[dvipsnames]{xcolor}&#10;\begin{document}&#10;\color{white}&#10;\begin{eqnarray*}&#10;x\left({2\pi \over \omega} \right) = &#10;\left( A_1 e^{2\pi i} + A_1^* e^{-2\pi i} \right) e^{-2\pi\beta/\omega}&#10;= A_0 e^{-2\pi\beta/\omega}&#10;\end{eqnarray*}&#10;\end{document}"/>
  <p:tag name="IGUANATEXSIZE" val="16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547.807"/>
  <p:tag name="LATEXADDIN" val="\documentclass{article}&#10;\usepackage{amsmath}&#10;\pagestyle{empty}&#10;\usepackage[dvipsnames]{xcolor}&#10;\begin{document}&#10;\color{white}&#10;\begin{eqnarray*}&#10;\left(&#10;{1\over 3} m \ell^2 + M(\ell+R)^2+{1\over 2} M R^2&#10;\right)\ddot{\theta}=-&#10;\left(&#10;mg{\ell \over 2} + Mg (\ell+R)&#10;\right) \sin \theta&#10;\end{eqnarray*}&#10;\end{document}"/>
  <p:tag name="IGUANATEXSIZE" val="16"/>
  <p:tag name="IGUANATEXCURSOR" val="2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68.317"/>
  <p:tag name="LATEXADDIN" val="\documentclass{article}&#10;\usepackage{amsmath}&#10;\pagestyle{empty}&#10;\usepackage[dvipsnames]{xcolor}&#10;\begin{document}&#10;\color{white}&#10;\begin{eqnarray*}&#10;v\left({2\pi \over \omega} \right) = &#10; 0 \times e^{-2\pi\beta/\omega} =0&#10;\end{eqnarray*}&#10;\end{document}"/>
  <p:tag name="IGUANATEXSIZE" val="16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2032"/>
  <p:tag name="ORIGINALWIDTH" val="2634.421"/>
  <p:tag name="LATEXADDIN" val="\documentclass{article}&#10;\usepackage{amsmath}&#10;\pagestyle{empty}&#10;\usepackage{color}&#10;\begin{document}&#10;\color{white}&#10;\begin{equation*}&#10; |A|   = \sqrt{{F_0 \over  2(k -   m\Omega^2  +&#10;i\gamma   \Omega &#10;)}&#10;\times&#10;{F_0 \over  2(k -   m\Omega^2  -&#10;i\gamma   \Omega &#10;)}  &#10;}&#10;\end{equation*}&#10;\end{document}"/>
  <p:tag name="IGUANATEXSIZE" val="16"/>
  <p:tag name="IGUANATEXCURSOR" val="2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9.7113"/>
  <p:tag name="ORIGINALWIDTH" val="1380.577"/>
  <p:tag name="LATEXADDIN" val="\documentclass{article}&#10;\usepackage{amsmath}&#10;\pagestyle{empty}&#10;\usepackage{color}&#10;\begin{document}&#10;\color{white}&#10;\begin{equation*}&#10;    = {F_0 \over 2\sqrt{  (k -   m\Omega^2)^2  +&#10;\gamma^2   \Omega^2 }}&#10;\end{equation*}&#10;\end{document}"/>
  <p:tag name="IGUANATEXSIZE" val="16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739.033"/>
  <p:tag name="LATEXADDIN" val="\documentclass{article}&#10;\usepackage{amsmath}&#10;\pagestyle{empty}&#10;\usepackage[dvipsnames]{xcolor}&#10;\begin{document}&#10;\color{white}&#10;\begin{eqnarray*}&#10;2(k-m \Omega^2)(-2m \Omega) + 2 \gamma^2 \Omega = 0&#10;\end{eqnarray*}&#10;\end{document}"/>
  <p:tag name="IGUANATEXSIZE" val="16"/>
  <p:tag name="IGUANATEXCURSOR" val="1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1334.833"/>
  <p:tag name="LATEXADDIN" val="\documentclass{article}&#10;\usepackage{amsmath}&#10;\pagestyle{empty}&#10;\usepackage[dvipsnames]{xcolor}&#10;\begin{document}&#10;\color{white}&#10;\begin{eqnarray*}&#10;-2m(k-m \Omega^2) +  \gamma^2  = 0&#10;\end{eqnarray*}&#10;\end{document}"/>
  <p:tag name="IGUANATEXSIZE" val="16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1919.01"/>
  <p:tag name="LATEXADDIN" val="\documentclass{article}&#10;\usepackage{amsmath}&#10;\pagestyle{empty}&#10;\usepackage[dvipsnames]{xcolor}&#10;\begin{document}&#10;\color{white}&#10;\begin{eqnarray*}&#10;\Omega^2 = {1\over 2m^2} \left(&#10;2mk - \gamma^2&#10;\right) = {k \over m } - {\gamma^2 \over 2m ^2}&#10;\end{eqnarray*}&#10;\end{document}"/>
  <p:tag name="IGUANATEXSIZE" val="16"/>
  <p:tag name="IGUANATEXCURSOR" val="2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049.869"/>
  <p:tag name="LATEXADDIN" val="\documentclass{article}&#10;\usepackage{amsmath}&#10;\pagestyle{empty}&#10;\usepackage{color}&#10;\begin{document}&#10;\color{white}&#10;\begin{equation*}&#10;\overline{E}_\gamma = {1\over T}&#10;\int_0^T&#10;F_\gamma\, v&#10;\, dt&#10;\end{equation*}&#10;\end{document}"/>
  <p:tag name="IGUANATEXSIZE" val="16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903.637"/>
  <p:tag name="LATEXADDIN" val="\documentclass{article}&#10;\usepackage{amsmath}&#10;\pagestyle{empty}&#10;\usepackage{color}&#10;\begin{document}&#10;\color{white}&#10;\begin{equation*}&#10; = {1\over T}&#10;\int_0^T&#10;-\gamma v^2&#10;\, dt&#10;\end{equation*}&#10;\end{document}"/>
  <p:tag name="IGUANATEXSIZE" val="16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098.613"/>
  <p:tag name="LATEXADDIN" val="\documentclass{article}&#10;\usepackage{amsmath}&#10;\pagestyle{empty}&#10;\usepackage[dvipsnames]{xcolor}&#10;\begin{document}&#10;\color{white}&#10;\begin{eqnarray*}&#10;x = 2|A| \cos{(\Omega t + \delta)}&#10;\end{eqnarray*}&#10;\end{document}"/>
  <p:tag name="IGUANATEXSIZE" val="16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265.092"/>
  <p:tag name="LATEXADDIN" val="\documentclass{article}&#10;\usepackage{amsmath}&#10;\pagestyle{empty}&#10;\usepackage[dvipsnames]{xcolor}&#10;\begin{document}&#10;\color{white}&#10;\begin{eqnarray*}&#10;v = -2\Omega |A| \sin{(\Omega t + \delta)}&#10;\end{eqnarray*}&#10;\end{document}"/>
  <p:tag name="IGUANATEXSIZE" val="16"/>
  <p:tag name="IGUANATEXCURSOR" val="14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352.4559"/>
  <p:tag name="LATEXADDIN" val="\documentclass{article}&#10;\usepackage{amsmath}&#10;\pagestyle{empty}&#10;\usepackage[dvipsnames]{xcolor}&#10;\begin{document}&#10;\color{white}&#10;\begin{eqnarray*}&#10;I \ddot{\theta} = \tau&#10;\end{eqnarray*}&#10;\end{document}"/>
  <p:tag name="IGUANATEXSIZE" val="16"/>
  <p:tag name="IGUANATEXCURSOR" val="1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2055.493"/>
  <p:tag name="LATEXADDIN" val="\documentclass{article}&#10;\usepackage{amsmath}&#10;\pagestyle{empty}&#10;\usepackage{color}&#10;\begin{document}&#10;\color{white}&#10;\begin{equation*}&#10; = - \gamma\times {1\over T}&#10;\int_0^T&#10;4 \Omega^2 |A|^2 \sin^2{(\Omega t + \delta)}\, dt&#10;\end{equation*}&#10;\end{document}"/>
  <p:tag name="IGUANATEXSIZE" val="16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2130.484"/>
  <p:tag name="LATEXADDIN" val="\documentclass{article}&#10;\usepackage{amsmath}&#10;\pagestyle{empty}&#10;\usepackage{color}&#10;\begin{document}&#10;\color{white}&#10;\begin{equation*}&#10; = - \gamma\times {1\over \Omega T}&#10;\int_0^{2\pi}&#10;4 \Omega^2 |A|^2 \sin^2{(z + \delta)}\, dz&#10;\end{equation*}&#10;\end{document}"/>
  <p:tag name="IGUANATEXSIZE" val="16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06.4117"/>
  <p:tag name="LATEXADDIN" val="\documentclass{article}&#10;\usepackage{amsmath}&#10;\pagestyle{empty}&#10;\usepackage{color}&#10;\begin{document}&#10;\color{white}&#10;\begin{equation*}&#10; = - 2\gamma \Omega^2 |A|^2&#10;\end{equation*}&#10;\end{document}"/>
  <p:tag name="IGUANATEXSIZE" val="16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94.826"/>
  <p:tag name="LATEXADDIN" val="\documentclass{article}&#10;\usepackage{amsmath}&#10;\pagestyle{empty}&#10;\usepackage[dvipsnames]{xcolor}&#10;\begin{document}&#10;\color{white}&#10;\begin{eqnarray*}&#10;-kx + mg \sin \alpha + f = m \ddot{x}&#10;\end{eqnarray*}&#10;\end{document}"/>
  <p:tag name="IGUANATEXSIZE" val="16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650.1688"/>
  <p:tag name="LATEXADDIN" val="\documentclass{article}&#10;\usepackage{amsmath}&#10;\pagestyle{empty}&#10;\usepackage[dvipsnames]{xcolor}&#10;\begin{document}&#10;\color{white}&#10;\begin{eqnarray*}&#10;  f R = m R^2 \ddot{\theta}&#10;\end{eqnarray*}&#10;\end{document}"/>
  <p:tag name="IGUANATEXSIZE" val="16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483.6895"/>
  <p:tag name="LATEXADDIN" val="\documentclass{article}&#10;\usepackage{amsmath}&#10;\pagestyle{empty}&#10;\usepackage[dvipsnames]{xcolor}&#10;\begin{document}&#10;\color{white}&#10;\begin{eqnarray*}&#10;x = -R \theta&#10;\end{eqnarray*}&#10;\end{document}"/>
  <p:tag name="IGUANATEXSIZE" val="16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229.846"/>
  <p:tag name="LATEXADDIN" val="\documentclass{article}&#10;\usepackage{amsmath}&#10;\pagestyle{empty}&#10;\usepackage[dvipsnames]{xcolor}&#10;\begin{document}&#10;\color{white}&#10;\begin{eqnarray*}&#10;-kx + mg \sin \alpha  = 2 m \ddot{x}&#10;\end{eqnarray*}&#10;\end{document}"/>
  <p:tag name="IGUANATEXSIZE" val="16"/>
  <p:tag name="IGUANATEXCURSOR" val="1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573.6783"/>
  <p:tag name="LATEXADDIN" val="\documentclass{article}&#10;\usepackage{amsmath}&#10;\pagestyle{empty}&#10;\usepackage[dvipsnames]{xcolor}&#10;\begin{document}&#10;\color{white}&#10;\begin{eqnarray*}&#10;\omega = \sqrt{k \over 2m}&#10;\end{eqnarray*}&#10;\end{document}"/>
  <p:tag name="IGUANATEXSIZE" val="16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717.6603"/>
  <p:tag name="LATEXADDIN" val="\documentclass{article}&#10;\usepackage{amsmath}&#10;\pagestyle{empty}&#10;\usepackage[dvipsnames]{xcolor}&#10;\begin{document}&#10;\color{white}&#10;\begin{eqnarray*}&#10;T = 2\pi \sqrt{2m \over k}&#10;\end{eqnarray*}&#10;\end{document}"/>
  <p:tag name="IGUANATEXSIZE" val="16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394.826"/>
  <p:tag name="LATEXADDIN" val="\documentclass{article}&#10;\usepackage{amsmath}&#10;\pagestyle{empty}&#10;\usepackage[dvipsnames]{xcolor}&#10;\begin{document}&#10;\color{white}&#10;\begin{eqnarray*}&#10;-kx + mg \sin \alpha + f = m \ddot{x}&#10;\end{eqnarray*}&#10;\end{document}"/>
  <p:tag name="IGUANATEXSIZE" val="16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4.2032"/>
  <p:tag name="ORIGINALWIDTH" val="2044.994"/>
  <p:tag name="OUTPUTDPI" val="1200"/>
  <p:tag name="LATEXADDIN" val="\documentclass{article}&#10;\usepackage{amsmath}&#10;\pagestyle{empty}&#10;\usepackage[dvipsnames]{xcolor}&#10;\begin{document}&#10;\color{white}&#10;\begin{eqnarray*}&#10;\omega = \sqrt{mg\ell/2 + Mg(\ell+R) \over m\ell^2/3 + M(\ell+R)^2 + MR^2/2}&#10;\end{eqnarray*}&#10;\end{document}"/>
  <p:tag name="IGUANATEXSIZE" val="16"/>
  <p:tag name="IGUANATEXCURSOR" val="219"/>
  <p:tag name="TRANSPARENCY" val="True"/>
  <p:tag name="FILENAME" val=""/>
  <p:tag name="INPUTTYPE" val="0"/>
  <p:tag name="LATEXENGINEID" val="0"/>
  <p:tag name="TEMPFOLDER" val="C:\temp\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650.1688"/>
  <p:tag name="LATEXADDIN" val="\documentclass{article}&#10;\usepackage{amsmath}&#10;\pagestyle{empty}&#10;\usepackage[dvipsnames]{xcolor}&#10;\begin{document}&#10;\color{white}&#10;\begin{eqnarray*}&#10;  f R = m R^2 \ddot{\theta}&#10;\end{eqnarray*}&#10;\end{document}"/>
  <p:tag name="IGUANATEXSIZE" val="16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573.6783"/>
  <p:tag name="LATEXADDIN" val="\documentclass{article}&#10;\usepackage{amsmath}&#10;\pagestyle{empty}&#10;\usepackage[dvipsnames]{xcolor}&#10;\begin{document}&#10;\color{white}&#10;\begin{eqnarray*}&#10;\omega = \sqrt{k \over 2m}&#10;\end{eqnarray*}&#10;\end{document}"/>
  <p:tag name="IGUANATEXSIZE" val="16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717.6603"/>
  <p:tag name="LATEXADDIN" val="\documentclass{article}&#10;\usepackage{amsmath}&#10;\pagestyle{empty}&#10;\usepackage[dvipsnames]{xcolor}&#10;\begin{document}&#10;\color{white}&#10;\begin{eqnarray*}&#10;T = 2\pi \sqrt{2m \over k}&#10;\end{eqnarray*}&#10;\end{document}"/>
  <p:tag name="IGUANATEXSIZE" val="16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91.601"/>
  <p:tag name="LATEXADDIN" val="\documentclass{article}&#10;\usepackage{amsmath}&#10;\pagestyle{empty}&#10;\usepackage[dvipsnames]{xcolor}&#10;\begin{document}&#10;\color{white}&#10;\begin{eqnarray*}&#10;x = d \sin (\omega t +\phi) + x_0&#10;\end{eqnarray*}&#10;\end{document}"/>
  <p:tag name="IGUANATEXSIZE" val="16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.9817"/>
  <p:tag name="ORIGINALWIDTH" val="1590.551"/>
  <p:tag name="LATEXADDIN" val="\documentclass{article}&#10;\usepackage{amsmath}&#10;\pagestyle{empty}&#10;\usepackage[dvipsnames]{xcolor}&#10;\begin{document}&#10;\color{white}&#10;\begin{eqnarray*}&#10;f = mR \ddot{\theta} =  m \omega^2 d \sin (\omega t + \phi)&#10;\end{eqnarray*}&#10;\end{document}"/>
  <p:tag name="IGUANATEXSIZE" val="16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1113.611"/>
  <p:tag name="LATEXADDIN" val="\documentclass{article}&#10;\usepackage{amsmath}&#10;\pagestyle{empty}&#10;\usepackage[dvipsnames]{xcolor}&#10;\begin{document}&#10;\color{white}&#10;\begin{eqnarray*}&#10;f_\text{max} =  m \omega^2 d  = {1\over 2} k d&#10;\end{eqnarray*}&#10;\end{document}"/>
  <p:tag name="IGUANATEXSIZE" val="16"/>
  <p:tag name="IGUANATEXCURSOR" val="1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.7177"/>
  <p:tag name="ORIGINALWIDTH" val="1363.33"/>
  <p:tag name="LATEXADDIN" val="\documentclass{article}&#10;\usepackage{amsmath}&#10;\pagestyle{empty}&#10;\usepackage[dvipsnames]{xcolor}&#10;\begin{document}&#10;\color{white}&#10;\begin{eqnarray*}&#10;\theta = - {d\over R } \sin (\omega t +\phi) - {x_0 \over R}&#10;\end{eqnarray*}&#10;\end{document}"/>
  <p:tag name="IGUANATEXSIZE" val="16"/>
  <p:tag name="IGUANATEXCURSOR" val="2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81.4773"/>
  <p:tag name="LATEXADDIN" val="\documentclass{article}&#10;\usepackage{amsmath}&#10;\pagestyle{empty}&#10;\usepackage[dvipsnames]{xcolor}&#10;\begin{document}&#10;\color{white}&#10;\begin{eqnarray*}&#10;\sim \theta&#10;\end{eqnarray*}&#10;\end{document}"/>
  <p:tag name="IGUANATEXSIZE" val="16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172.104"/>
  <p:tag name="LATEXADDIN" val="\documentclass{article}&#10;\usepackage{amsmath}&#10;\pagestyle{empty}&#10;\usepackage[dvipsnames]{xcolor}&#10;\begin{document}&#10;\color{white}&#10;\begin{eqnarray*}&#10;I_\text{cone} = \int r^2 \rho dx\, dy \, dz&#10;\end{eqnarray*}&#10;\end{document}"/>
  <p:tag name="IGUANATEXSIZE" val="16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3.4608"/>
  <p:tag name="ORIGINALWIDTH" val="1520.06"/>
  <p:tag name="LATEXADDIN" val="\documentclass{article}&#10;\usepackage{amsmath}&#10;\pagestyle{empty}&#10;\usepackage[dvipsnames]{xcolor}&#10;\begin{document}&#10;\color{white}&#10;\begin{eqnarray*}&#10; = \int_0^h \int_0^{2\pi} \int_0^R r^2 \rho \, r\, dr\, d\theta \, dz&#10;\end{eqnarray*}&#10;\end{document}"/>
  <p:tag name="IGUANATEXSIZE" val="16"/>
  <p:tag name="IGUANATEXCURSOR" val="1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6.4229"/>
  <p:tag name="LATEXADDIN" val="\documentclass{article}&#10;\usepackage{amsmath}&#10;\pagestyle{empty}&#10;\usepackage[dvipsnames]{xcolor}&#10;\begin{document}&#10;\color{white}&#10;\begin{eqnarray*}&#10;R = z \tan \alpha &#10;\end{eqnarray*}&#10;\end{document}"/>
  <p:tag name="IGUANATEXSIZE" val="16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PP_SEDUC_TXT_Board">
  <a:themeElements>
    <a:clrScheme name="">
      <a:dk1>
        <a:srgbClr val="B2B2B2"/>
      </a:dk1>
      <a:lt1>
        <a:srgbClr val="FFFFFF"/>
      </a:lt1>
      <a:dk2>
        <a:srgbClr val="B2B2B2"/>
      </a:dk2>
      <a:lt2>
        <a:srgbClr val="000000"/>
      </a:lt2>
      <a:accent1>
        <a:srgbClr val="BBE0E3"/>
      </a:accent1>
      <a:accent2>
        <a:srgbClr val="333399"/>
      </a:accent2>
      <a:accent3>
        <a:srgbClr val="D5D5D5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P_SEDUC_TXT_Bo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P_SEDUC_TXT_Bo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3">
        <a:dk1>
          <a:srgbClr val="000000"/>
        </a:dk1>
        <a:lt1>
          <a:srgbClr val="FFFFFF"/>
        </a:lt1>
        <a:dk2>
          <a:srgbClr val="66003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4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6">
        <a:dk1>
          <a:srgbClr val="000000"/>
        </a:dk1>
        <a:lt1>
          <a:srgbClr val="B2B2B2"/>
        </a:lt1>
        <a:dk2>
          <a:srgbClr val="FFFFFF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PPP_SEDUC_TXT_Board</Template>
  <TotalTime>11620</TotalTime>
  <Words>207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新細明體</vt:lpstr>
      <vt:lpstr>squeaky chalk sound</vt:lpstr>
      <vt:lpstr>Arial</vt:lpstr>
      <vt:lpstr>Calibri</vt:lpstr>
      <vt:lpstr>PPP_SEDUC_TXT_Board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Physics B (II)</dc:title>
  <dc:creator>Kuo-An</dc:creator>
  <cp:lastModifiedBy>Windows User</cp:lastModifiedBy>
  <cp:revision>1948</cp:revision>
  <cp:lastPrinted>2019-12-05T00:29:18Z</cp:lastPrinted>
  <dcterms:created xsi:type="dcterms:W3CDTF">2011-02-18T04:00:19Z</dcterms:created>
  <dcterms:modified xsi:type="dcterms:W3CDTF">2019-12-10T01:23:24Z</dcterms:modified>
</cp:coreProperties>
</file>