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56" r:id="rId2"/>
    <p:sldId id="367" r:id="rId3"/>
    <p:sldId id="368" r:id="rId4"/>
    <p:sldId id="376" r:id="rId5"/>
    <p:sldId id="369" r:id="rId6"/>
    <p:sldId id="370" r:id="rId7"/>
    <p:sldId id="371" r:id="rId8"/>
    <p:sldId id="372" r:id="rId9"/>
    <p:sldId id="373" r:id="rId10"/>
    <p:sldId id="374" r:id="rId11"/>
    <p:sldId id="375" r:id="rId1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3535"/>
    <a:srgbClr val="FFFFFF"/>
    <a:srgbClr val="B6C4C4"/>
    <a:srgbClr val="678D9A"/>
    <a:srgbClr val="83B08F"/>
    <a:srgbClr val="C6AD84"/>
    <a:srgbClr val="678792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959" autoAdjust="0"/>
    <p:restoredTop sz="94630" autoAdjust="0"/>
  </p:normalViewPr>
  <p:slideViewPr>
    <p:cSldViewPr snapToObjects="1">
      <p:cViewPr varScale="1">
        <p:scale>
          <a:sx n="66" d="100"/>
          <a:sy n="66" d="100"/>
        </p:scale>
        <p:origin x="1505" y="2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6" name="Picture 104" descr="PPP_SEDUC_TLE_Boar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819400"/>
            <a:ext cx="7772400" cy="9144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886200"/>
            <a:ext cx="7772400" cy="685800"/>
          </a:xfrm>
        </p:spPr>
        <p:txBody>
          <a:bodyPr anchor="ctr"/>
          <a:lstStyle>
            <a:lvl1pPr marL="0" indent="0" algn="ctr">
              <a:buFontTx/>
              <a:buNone/>
              <a:defRPr sz="2400"/>
            </a:lvl1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3117" name="Rectangle 45"/>
          <p:cNvSpPr>
            <a:spLocks noGrp="1" noChangeArrowheads="1"/>
          </p:cNvSpPr>
          <p:nvPr>
            <p:ph type="dt" sz="half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118" name="Rectangle 46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119" name="Rectangle 47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AF2170E-61B7-4835-8119-433CC635074F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3F60B-E627-42F9-B3F3-885A807AA767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1000" y="228600"/>
            <a:ext cx="2152650" cy="6096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3050" y="228600"/>
            <a:ext cx="6305550" cy="60960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7FE9D3-EF22-4856-8B0C-84B38016F48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EA3F1A-6BBD-4A4A-91E4-32FCF32D5599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AD4E26C-2536-40CB-9DA5-4DB496A47603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2EA9C0-1C3C-4525-B3E5-3E496B11C55A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C3EE6DB-1124-4EFC-88D1-83648D139D3B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01D6B-6403-430A-944E-2842C501E39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BE53CB-F416-4160-B253-3692C10FD0A1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080CA6D-8A4D-4730-B9BD-8156AE0F5900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75F04A-C4F9-4754-A467-C0D16B10F6EE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9" name="Picture 195" descr="PPP_SEDUC_TXT_Board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73050" y="228600"/>
            <a:ext cx="8610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24000"/>
            <a:ext cx="822960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214" name="Rectangle 19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15" name="Rectangle 19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629400"/>
            <a:ext cx="2895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endParaRPr lang="en-US" altLang="zh-TW"/>
          </a:p>
        </p:txBody>
      </p:sp>
      <p:sp>
        <p:nvSpPr>
          <p:cNvPr id="1216" name="Rectangle 19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64338" y="6629400"/>
            <a:ext cx="21336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aseline="-25000">
                <a:solidFill>
                  <a:srgbClr val="FFFFFF"/>
                </a:solidFill>
                <a:ea typeface="新細明體" pitchFamily="18" charset="-120"/>
              </a:defRPr>
            </a:lvl1pPr>
          </a:lstStyle>
          <a:p>
            <a:fld id="{7ABC88F7-9EA5-4C3A-BF93-EF5B32551F55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000" b="1">
          <a:solidFill>
            <a:srgbClr val="FFFFFF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FFFFFF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>
          <a:solidFill>
            <a:srgbClr val="FFFFFF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1600">
          <a:solidFill>
            <a:srgbClr val="FFFFFF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1400">
          <a:solidFill>
            <a:srgbClr val="FFFFFF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400">
          <a:solidFill>
            <a:srgbClr val="FFFFFF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13" Type="http://schemas.openxmlformats.org/officeDocument/2006/relationships/image" Target="../media/image50.png"/><Relationship Id="rId3" Type="http://schemas.openxmlformats.org/officeDocument/2006/relationships/tags" Target="../tags/tag4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46.png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tags" Target="../tags/tag46.xml"/><Relationship Id="rId11" Type="http://schemas.openxmlformats.org/officeDocument/2006/relationships/image" Target="../media/image49.png"/><Relationship Id="rId5" Type="http://schemas.openxmlformats.org/officeDocument/2006/relationships/tags" Target="../tags/tag45.xml"/><Relationship Id="rId15" Type="http://schemas.openxmlformats.org/officeDocument/2006/relationships/image" Target="../media/image52.png"/><Relationship Id="rId10" Type="http://schemas.openxmlformats.org/officeDocument/2006/relationships/image" Target="../media/image48.png"/><Relationship Id="rId4" Type="http://schemas.openxmlformats.org/officeDocument/2006/relationships/tags" Target="../tags/tag44.xml"/><Relationship Id="rId9" Type="http://schemas.openxmlformats.org/officeDocument/2006/relationships/image" Target="../media/image43.emf"/><Relationship Id="rId14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7.xml"/><Relationship Id="rId5" Type="http://schemas.openxmlformats.org/officeDocument/2006/relationships/image" Target="../media/image53.png"/><Relationship Id="rId4" Type="http://schemas.openxmlformats.org/officeDocument/2006/relationships/image" Target="../media/image43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image" Target="../media/image9.png"/><Relationship Id="rId18" Type="http://schemas.openxmlformats.org/officeDocument/2006/relationships/image" Target="../media/image14.png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image" Target="../media/image8.png"/><Relationship Id="rId17" Type="http://schemas.openxmlformats.org/officeDocument/2006/relationships/image" Target="../media/image13.png"/><Relationship Id="rId2" Type="http://schemas.openxmlformats.org/officeDocument/2006/relationships/tags" Target="../tags/tag4.xml"/><Relationship Id="rId16" Type="http://schemas.openxmlformats.org/officeDocument/2006/relationships/image" Target="../media/image12.png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image" Target="../media/image7.png"/><Relationship Id="rId5" Type="http://schemas.openxmlformats.org/officeDocument/2006/relationships/tags" Target="../tags/tag7.xml"/><Relationship Id="rId15" Type="http://schemas.openxmlformats.org/officeDocument/2006/relationships/image" Target="../media/image11.png"/><Relationship Id="rId10" Type="http://schemas.openxmlformats.org/officeDocument/2006/relationships/image" Target="../media/image6.emf"/><Relationship Id="rId4" Type="http://schemas.openxmlformats.org/officeDocument/2006/relationships/tags" Target="../tags/tag6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13.xml"/><Relationship Id="rId7" Type="http://schemas.openxmlformats.org/officeDocument/2006/relationships/image" Target="../media/image17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6.png"/><Relationship Id="rId5" Type="http://schemas.openxmlformats.org/officeDocument/2006/relationships/image" Target="../media/image15.emf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tags" Target="../tags/tag16.xml"/><Relationship Id="rId7" Type="http://schemas.openxmlformats.org/officeDocument/2006/relationships/image" Target="../media/image20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9.emf"/><Relationship Id="rId5" Type="http://schemas.openxmlformats.org/officeDocument/2006/relationships/slideLayout" Target="../slideLayouts/slideLayout7.xml"/><Relationship Id="rId10" Type="http://schemas.openxmlformats.org/officeDocument/2006/relationships/image" Target="../media/image23.png"/><Relationship Id="rId4" Type="http://schemas.openxmlformats.org/officeDocument/2006/relationships/tags" Target="../tags/tag17.xml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5.xml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3" Type="http://schemas.openxmlformats.org/officeDocument/2006/relationships/tags" Target="../tags/tag20.xml"/><Relationship Id="rId7" Type="http://schemas.openxmlformats.org/officeDocument/2006/relationships/tags" Target="../tags/tag24.xml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" Type="http://schemas.openxmlformats.org/officeDocument/2006/relationships/tags" Target="../tags/tag19.xml"/><Relationship Id="rId16" Type="http://schemas.openxmlformats.org/officeDocument/2006/relationships/image" Target="../media/image30.png"/><Relationship Id="rId1" Type="http://schemas.openxmlformats.org/officeDocument/2006/relationships/tags" Target="../tags/tag18.xml"/><Relationship Id="rId6" Type="http://schemas.openxmlformats.org/officeDocument/2006/relationships/tags" Target="../tags/tag23.xml"/><Relationship Id="rId11" Type="http://schemas.openxmlformats.org/officeDocument/2006/relationships/image" Target="../media/image25.emf"/><Relationship Id="rId5" Type="http://schemas.openxmlformats.org/officeDocument/2006/relationships/tags" Target="../tags/tag22.xml"/><Relationship Id="rId15" Type="http://schemas.openxmlformats.org/officeDocument/2006/relationships/image" Target="../media/image29.png"/><Relationship Id="rId10" Type="http://schemas.openxmlformats.org/officeDocument/2006/relationships/image" Target="../media/image24.emf"/><Relationship Id="rId19" Type="http://schemas.openxmlformats.org/officeDocument/2006/relationships/image" Target="../media/image33.png"/><Relationship Id="rId4" Type="http://schemas.openxmlformats.org/officeDocument/2006/relationships/tags" Target="../tags/tag21.xml"/><Relationship Id="rId9" Type="http://schemas.openxmlformats.org/officeDocument/2006/relationships/slideLayout" Target="../slideLayouts/slideLayout7.xml"/><Relationship Id="rId1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tags" Target="../tags/tag28.xml"/><Relationship Id="rId7" Type="http://schemas.openxmlformats.org/officeDocument/2006/relationships/image" Target="../media/image35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34.png"/><Relationship Id="rId5" Type="http://schemas.openxmlformats.org/officeDocument/2006/relationships/image" Target="../media/image25.emf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4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13" Type="http://schemas.openxmlformats.org/officeDocument/2006/relationships/image" Target="../media/image40.png"/><Relationship Id="rId3" Type="http://schemas.openxmlformats.org/officeDocument/2006/relationships/tags" Target="../tags/tag31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9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38.png"/><Relationship Id="rId5" Type="http://schemas.openxmlformats.org/officeDocument/2006/relationships/tags" Target="../tags/tag33.xml"/><Relationship Id="rId15" Type="http://schemas.openxmlformats.org/officeDocument/2006/relationships/image" Target="../media/image24.emf"/><Relationship Id="rId10" Type="http://schemas.openxmlformats.org/officeDocument/2006/relationships/image" Target="../media/image37.png"/><Relationship Id="rId4" Type="http://schemas.openxmlformats.org/officeDocument/2006/relationships/tags" Target="../tags/tag32.xml"/><Relationship Id="rId9" Type="http://schemas.openxmlformats.org/officeDocument/2006/relationships/image" Target="../media/image11.png"/><Relationship Id="rId1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tags" Target="../tags/tag37.xml"/><Relationship Id="rId7" Type="http://schemas.openxmlformats.org/officeDocument/2006/relationships/image" Target="../media/image42.png"/><Relationship Id="rId2" Type="http://schemas.openxmlformats.org/officeDocument/2006/relationships/tags" Target="../tags/tag36.xml"/><Relationship Id="rId1" Type="http://schemas.openxmlformats.org/officeDocument/2006/relationships/tags" Target="../tags/tag35.xml"/><Relationship Id="rId6" Type="http://schemas.openxmlformats.org/officeDocument/2006/relationships/image" Target="../media/image41.png"/><Relationship Id="rId5" Type="http://schemas.openxmlformats.org/officeDocument/2006/relationships/image" Target="../media/image25.emf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24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tags" Target="../tags/tag40.xml"/><Relationship Id="rId7" Type="http://schemas.openxmlformats.org/officeDocument/2006/relationships/image" Target="../media/image45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image" Target="../media/image44.png"/><Relationship Id="rId5" Type="http://schemas.openxmlformats.org/officeDocument/2006/relationships/image" Target="../media/image43.emf"/><Relationship Id="rId4" Type="http://schemas.openxmlformats.org/officeDocument/2006/relationships/slideLayout" Target="../slideLayouts/slideLayout7.xml"/><Relationship Id="rId9" Type="http://schemas.openxmlformats.org/officeDocument/2006/relationships/image" Target="../media/image4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1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st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69" y="1411200"/>
            <a:ext cx="7818931" cy="1636800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81000" y="3223123"/>
            <a:ext cx="85053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</a:t>
            </a:r>
            <a:r>
              <a:rPr lang="en-US" sz="1600" dirty="0" err="1" smtClean="0"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latin typeface="Calibri" panose="020F0502020204030204" pitchFamily="34" charset="0"/>
              </a:rPr>
              <a:t>) The potential difference would drive charges moving until </a:t>
            </a:r>
            <a:r>
              <a:rPr lang="en-US" sz="1600" b="1" u="sng" dirty="0" smtClean="0">
                <a:latin typeface="Calibri" panose="020F0502020204030204" pitchFamily="34" charset="0"/>
              </a:rPr>
              <a:t>all sphere have equal electric potential</a:t>
            </a:r>
            <a:r>
              <a:rPr lang="en-US" sz="1600" dirty="0" smtClean="0">
                <a:latin typeface="Calibri" panose="020F0502020204030204" pitchFamily="34" charset="0"/>
              </a:rPr>
              <a:t>.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1000" y="3776246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(ii)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654" y="3918515"/>
            <a:ext cx="3580345" cy="447390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770170" y="4651105"/>
            <a:ext cx="28540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Equal electric potential suggests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979" y="5181600"/>
            <a:ext cx="3148800" cy="44373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029641" y="3576191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33671" y="5218800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938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1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st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4800" y="4267199"/>
            <a:ext cx="3347190" cy="2277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57600" y="427320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(ii)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9149" y="1369200"/>
            <a:ext cx="7805701" cy="2745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8600" y="4267199"/>
            <a:ext cx="3575466" cy="4205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835886"/>
            <a:ext cx="3892419" cy="4510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465574"/>
            <a:ext cx="1639619" cy="45104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6172200"/>
            <a:ext cx="786286" cy="4205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5502905"/>
            <a:ext cx="2681905" cy="36449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2496" y="6096000"/>
            <a:ext cx="2798933" cy="3644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7848600" y="4278868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962400" y="4191000"/>
            <a:ext cx="3733800" cy="6096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8044701" y="4876800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01901" y="5486400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093841" y="6096000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97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1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st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4267199"/>
            <a:ext cx="3347190" cy="227700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657600" y="4273200"/>
            <a:ext cx="45012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(iii) Time constants for both capacitors are the same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149" y="1369200"/>
            <a:ext cx="7805701" cy="27456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705600" y="4724400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781" y="4824891"/>
            <a:ext cx="1371429" cy="20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461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1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st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4538246"/>
            <a:ext cx="24216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</a:t>
            </a:r>
            <a:r>
              <a:rPr lang="en-US" sz="1600" dirty="0" err="1" smtClean="0"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latin typeface="Calibri" panose="020F0502020204030204" pitchFamily="34" charset="0"/>
              </a:rPr>
              <a:t>) The </a:t>
            </a:r>
            <a:r>
              <a:rPr lang="en-US" sz="1600" dirty="0">
                <a:latin typeface="Calibri" panose="020F0502020204030204" pitchFamily="34" charset="0"/>
              </a:rPr>
              <a:t>r</a:t>
            </a:r>
            <a:r>
              <a:rPr lang="en-US" sz="1600" dirty="0" smtClean="0">
                <a:latin typeface="Calibri" panose="020F0502020204030204" pitchFamily="34" charset="0"/>
              </a:rPr>
              <a:t>atio of resistance is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81000" y="4958787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(ii)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57756" y="5451572"/>
            <a:ext cx="69800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(iii) The same current and the same cross section, hence the same current density.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31049" y="1352000"/>
            <a:ext cx="7805701" cy="29601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459262"/>
            <a:ext cx="2283276" cy="41935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576900"/>
            <a:ext cx="770438" cy="1840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095246"/>
            <a:ext cx="1470172" cy="1718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5838" y="5087133"/>
            <a:ext cx="1431162" cy="17066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6014" y="4965090"/>
            <a:ext cx="1557943" cy="44982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335148" y="5943600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(iv)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6071638"/>
            <a:ext cx="793600" cy="1767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610" y="6071437"/>
            <a:ext cx="1334858" cy="170667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209" y="4622189"/>
            <a:ext cx="1496991" cy="170667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8467846" y="4507468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18541" y="4985354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7391400" y="5421868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061028" y="6010255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85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1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st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49093" y="3014246"/>
            <a:ext cx="32085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Use the divergence theorem, we get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32151" y="4396636"/>
            <a:ext cx="39636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In the limit of infinitesimal volume, we obtain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425102" y="3779301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851" y="1435742"/>
            <a:ext cx="7980549" cy="78267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425" y="2436019"/>
            <a:ext cx="1832228" cy="4595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291" y="3483744"/>
            <a:ext cx="2540495" cy="449829"/>
          </a:xfrm>
          <a:prstGeom prst="rect">
            <a:avLst/>
          </a:prstGeom>
        </p:spPr>
      </p:pic>
      <p:sp>
        <p:nvSpPr>
          <p:cNvPr id="20" name="TextBox 19"/>
          <p:cNvSpPr txBox="1"/>
          <p:nvPr/>
        </p:nvSpPr>
        <p:spPr>
          <a:xfrm>
            <a:off x="5489777" y="3779301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930965"/>
            <a:ext cx="1120304" cy="459581"/>
          </a:xfrm>
          <a:prstGeom prst="rect">
            <a:avLst/>
          </a:prstGeom>
        </p:spPr>
      </p:pic>
      <p:cxnSp>
        <p:nvCxnSpPr>
          <p:cNvPr id="11" name="Elbow Connector 10"/>
          <p:cNvCxnSpPr>
            <a:stCxn id="5" idx="1"/>
            <a:endCxn id="7" idx="1"/>
          </p:cNvCxnSpPr>
          <p:nvPr/>
        </p:nvCxnSpPr>
        <p:spPr>
          <a:xfrm rot="10800000" flipV="1">
            <a:off x="2829291" y="2665809"/>
            <a:ext cx="354134" cy="1042849"/>
          </a:xfrm>
          <a:prstGeom prst="bentConnector3">
            <a:avLst>
              <a:gd name="adj1" fmla="val 779555"/>
            </a:avLst>
          </a:prstGeom>
          <a:ln w="2857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3"/>
            <a:endCxn id="7" idx="3"/>
          </p:cNvCxnSpPr>
          <p:nvPr/>
        </p:nvCxnSpPr>
        <p:spPr>
          <a:xfrm>
            <a:off x="5015653" y="2665810"/>
            <a:ext cx="354133" cy="1042849"/>
          </a:xfrm>
          <a:prstGeom prst="bentConnector3">
            <a:avLst>
              <a:gd name="adj1" fmla="val 312435"/>
            </a:avLst>
          </a:prstGeom>
          <a:ln w="28575">
            <a:solidFill>
              <a:srgbClr val="FFFF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8078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1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st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81000" y="4538246"/>
            <a:ext cx="82601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By considering pairs of charges, the horizontal component of the electric field always cancels out.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073" y="1371600"/>
            <a:ext cx="7818931" cy="30129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rot="-12600000">
            <a:off x="4462602" y="3284305"/>
            <a:ext cx="914400" cy="0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200000">
            <a:off x="4496283" y="3669277"/>
            <a:ext cx="914400" cy="0"/>
          </a:xfrm>
          <a:prstGeom prst="straightConnector1">
            <a:avLst/>
          </a:prstGeom>
          <a:ln w="28575">
            <a:solidFill>
              <a:srgbClr val="0070C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5181600"/>
            <a:ext cx="7408152" cy="509562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483" y="3292857"/>
            <a:ext cx="85333" cy="14384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81000" y="4843046"/>
            <a:ext cx="45951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Each pair of charges (charges at </a:t>
            </a:r>
            <a:r>
              <a:rPr lang="en-US" sz="1600" dirty="0" smtClean="0">
                <a:latin typeface="Symbol" panose="05050102010706020507" pitchFamily="18" charset="2"/>
              </a:rPr>
              <a:t>q</a:t>
            </a:r>
            <a:r>
              <a:rPr lang="en-US" sz="1600" dirty="0" smtClean="0">
                <a:latin typeface="Calibri" panose="020F0502020204030204" pitchFamily="34" charset="0"/>
              </a:rPr>
              <a:t> and -</a:t>
            </a:r>
            <a:r>
              <a:rPr lang="en-US" sz="1600" dirty="0" smtClean="0">
                <a:latin typeface="Symbol" panose="05050102010706020507" pitchFamily="18" charset="2"/>
              </a:rPr>
              <a:t>q</a:t>
            </a:r>
            <a:r>
              <a:rPr lang="en-US" sz="1600" dirty="0" smtClean="0">
                <a:latin typeface="Calibri" panose="020F0502020204030204" pitchFamily="34" charset="0"/>
              </a:rPr>
              <a:t>) contributes</a:t>
            </a:r>
            <a:endParaRPr lang="en-US" sz="1600" dirty="0">
              <a:latin typeface="Calibri" panose="020F0502020204030204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81000" y="5757447"/>
            <a:ext cx="21707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The electric field is then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40" name="Picture 39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1" y="6060104"/>
            <a:ext cx="8259048" cy="569295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638800" y="5715000"/>
            <a:ext cx="3338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10 (magnitude) + 5 (direction) 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749301" y="4812268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3" name="Picture 42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6301" y="4934429"/>
            <a:ext cx="1084952" cy="1816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75073" y="1371600"/>
            <a:ext cx="393056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zh-TW" sz="1400" b="1" dirty="0" smtClean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(d)</a:t>
            </a:r>
            <a:endParaRPr lang="zh-TW" altLang="en-US" sz="1400" b="1" dirty="0">
              <a:solidFill>
                <a:schemeClr val="tx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050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5811" y="1224327"/>
            <a:ext cx="7792471" cy="2669700"/>
          </a:xfrm>
          <a:prstGeom prst="rect">
            <a:avLst/>
          </a:prstGeom>
        </p:spPr>
      </p:pic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1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st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89995" y="3999205"/>
            <a:ext cx="2622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</a:t>
            </a:r>
            <a:r>
              <a:rPr lang="en-US" sz="1600" dirty="0" err="1" smtClean="0"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latin typeface="Calibri" panose="020F0502020204030204" pitchFamily="34" charset="0"/>
              </a:rPr>
              <a:t>) Use Gauss’s law, we obtain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1"/>
          <a:srcRect l="7672"/>
          <a:stretch/>
        </p:blipFill>
        <p:spPr>
          <a:xfrm>
            <a:off x="5341819" y="13535"/>
            <a:ext cx="3733800" cy="2099519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810" y="4519763"/>
            <a:ext cx="2803810" cy="44617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5191291"/>
            <a:ext cx="2200381" cy="498590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378" y="5973255"/>
            <a:ext cx="820419" cy="1792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914" y="5973255"/>
            <a:ext cx="888686" cy="177981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96747" y="5892969"/>
            <a:ext cx="1305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Furthermore,</a:t>
            </a:r>
            <a:endParaRPr lang="en-US" sz="1600" dirty="0">
              <a:latin typeface="Calibri" panose="020F0502020204030204" pitchFamily="34" charset="0"/>
            </a:endParaRPr>
          </a:p>
        </p:txBody>
      </p:sp>
      <p:grpSp>
        <p:nvGrpSpPr>
          <p:cNvPr id="24" name="Group 4"/>
          <p:cNvGrpSpPr>
            <a:grpSpLocks noChangeAspect="1"/>
          </p:cNvGrpSpPr>
          <p:nvPr/>
        </p:nvGrpSpPr>
        <p:grpSpPr bwMode="auto">
          <a:xfrm>
            <a:off x="5030914" y="3810000"/>
            <a:ext cx="4044705" cy="2427288"/>
            <a:chOff x="2544" y="2064"/>
            <a:chExt cx="3481" cy="2089"/>
          </a:xfrm>
        </p:grpSpPr>
        <p:sp>
          <p:nvSpPr>
            <p:cNvPr id="25" name="AutoShape 3"/>
            <p:cNvSpPr>
              <a:spLocks noChangeAspect="1" noChangeArrowheads="1" noTextEdit="1"/>
            </p:cNvSpPr>
            <p:nvPr/>
          </p:nvSpPr>
          <p:spPr bwMode="auto">
            <a:xfrm>
              <a:off x="2544" y="2064"/>
              <a:ext cx="3481" cy="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6"/>
            <p:cNvSpPr>
              <a:spLocks/>
            </p:cNvSpPr>
            <p:nvPr/>
          </p:nvSpPr>
          <p:spPr bwMode="auto">
            <a:xfrm>
              <a:off x="2651" y="2408"/>
              <a:ext cx="2800" cy="1635"/>
            </a:xfrm>
            <a:custGeom>
              <a:avLst/>
              <a:gdLst>
                <a:gd name="T0" fmla="*/ 0 w 2800"/>
                <a:gd name="T1" fmla="*/ 1635 h 1635"/>
                <a:gd name="T2" fmla="*/ 93 w 2800"/>
                <a:gd name="T3" fmla="*/ 1635 h 1635"/>
                <a:gd name="T4" fmla="*/ 189 w 2800"/>
                <a:gd name="T5" fmla="*/ 1635 h 1635"/>
                <a:gd name="T6" fmla="*/ 281 w 2800"/>
                <a:gd name="T7" fmla="*/ 1635 h 1635"/>
                <a:gd name="T8" fmla="*/ 374 w 2800"/>
                <a:gd name="T9" fmla="*/ 1635 h 1635"/>
                <a:gd name="T10" fmla="*/ 467 w 2800"/>
                <a:gd name="T11" fmla="*/ 1635 h 1635"/>
                <a:gd name="T12" fmla="*/ 560 w 2800"/>
                <a:gd name="T13" fmla="*/ 1635 h 1635"/>
                <a:gd name="T14" fmla="*/ 655 w 2800"/>
                <a:gd name="T15" fmla="*/ 1635 h 1635"/>
                <a:gd name="T16" fmla="*/ 748 w 2800"/>
                <a:gd name="T17" fmla="*/ 1635 h 1635"/>
                <a:gd name="T18" fmla="*/ 841 w 2800"/>
                <a:gd name="T19" fmla="*/ 1635 h 1635"/>
                <a:gd name="T20" fmla="*/ 934 w 2800"/>
                <a:gd name="T21" fmla="*/ 1635 h 1635"/>
                <a:gd name="T22" fmla="*/ 1026 w 2800"/>
                <a:gd name="T23" fmla="*/ 1381 h 1635"/>
                <a:gd name="T24" fmla="*/ 1119 w 2800"/>
                <a:gd name="T25" fmla="*/ 1164 h 1635"/>
                <a:gd name="T26" fmla="*/ 1215 w 2800"/>
                <a:gd name="T27" fmla="*/ 973 h 1635"/>
                <a:gd name="T28" fmla="*/ 1307 w 2800"/>
                <a:gd name="T29" fmla="*/ 805 h 1635"/>
                <a:gd name="T30" fmla="*/ 1400 w 2800"/>
                <a:gd name="T31" fmla="*/ 649 h 1635"/>
                <a:gd name="T32" fmla="*/ 1493 w 2800"/>
                <a:gd name="T33" fmla="*/ 504 h 1635"/>
                <a:gd name="T34" fmla="*/ 1586 w 2800"/>
                <a:gd name="T35" fmla="*/ 371 h 1635"/>
                <a:gd name="T36" fmla="*/ 1681 w 2800"/>
                <a:gd name="T37" fmla="*/ 241 h 1635"/>
                <a:gd name="T38" fmla="*/ 1774 w 2800"/>
                <a:gd name="T39" fmla="*/ 119 h 1635"/>
                <a:gd name="T40" fmla="*/ 1867 w 2800"/>
                <a:gd name="T41" fmla="*/ 0 h 1635"/>
                <a:gd name="T42" fmla="*/ 1867 w 2800"/>
                <a:gd name="T43" fmla="*/ 1635 h 1635"/>
                <a:gd name="T44" fmla="*/ 1960 w 2800"/>
                <a:gd name="T45" fmla="*/ 1635 h 1635"/>
                <a:gd name="T46" fmla="*/ 2052 w 2800"/>
                <a:gd name="T47" fmla="*/ 1635 h 1635"/>
                <a:gd name="T48" fmla="*/ 2148 w 2800"/>
                <a:gd name="T49" fmla="*/ 1635 h 1635"/>
                <a:gd name="T50" fmla="*/ 2241 w 2800"/>
                <a:gd name="T51" fmla="*/ 1635 h 1635"/>
                <a:gd name="T52" fmla="*/ 2334 w 2800"/>
                <a:gd name="T53" fmla="*/ 1635 h 1635"/>
                <a:gd name="T54" fmla="*/ 2426 w 2800"/>
                <a:gd name="T55" fmla="*/ 1635 h 1635"/>
                <a:gd name="T56" fmla="*/ 2519 w 2800"/>
                <a:gd name="T57" fmla="*/ 1635 h 1635"/>
                <a:gd name="T58" fmla="*/ 2615 w 2800"/>
                <a:gd name="T59" fmla="*/ 1635 h 1635"/>
                <a:gd name="T60" fmla="*/ 2707 w 2800"/>
                <a:gd name="T61" fmla="*/ 1635 h 1635"/>
                <a:gd name="T62" fmla="*/ 2800 w 2800"/>
                <a:gd name="T63" fmla="*/ 1635 h 16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00" h="1635">
                  <a:moveTo>
                    <a:pt x="0" y="1635"/>
                  </a:moveTo>
                  <a:lnTo>
                    <a:pt x="93" y="1635"/>
                  </a:lnTo>
                  <a:lnTo>
                    <a:pt x="189" y="1635"/>
                  </a:lnTo>
                  <a:lnTo>
                    <a:pt x="281" y="1635"/>
                  </a:lnTo>
                  <a:lnTo>
                    <a:pt x="374" y="1635"/>
                  </a:lnTo>
                  <a:lnTo>
                    <a:pt x="467" y="1635"/>
                  </a:lnTo>
                  <a:lnTo>
                    <a:pt x="560" y="1635"/>
                  </a:lnTo>
                  <a:lnTo>
                    <a:pt x="655" y="1635"/>
                  </a:lnTo>
                  <a:lnTo>
                    <a:pt x="748" y="1635"/>
                  </a:lnTo>
                  <a:lnTo>
                    <a:pt x="841" y="1635"/>
                  </a:lnTo>
                  <a:lnTo>
                    <a:pt x="934" y="1635"/>
                  </a:lnTo>
                  <a:lnTo>
                    <a:pt x="1026" y="1381"/>
                  </a:lnTo>
                  <a:lnTo>
                    <a:pt x="1119" y="1164"/>
                  </a:lnTo>
                  <a:lnTo>
                    <a:pt x="1215" y="973"/>
                  </a:lnTo>
                  <a:lnTo>
                    <a:pt x="1307" y="805"/>
                  </a:lnTo>
                  <a:lnTo>
                    <a:pt x="1400" y="649"/>
                  </a:lnTo>
                  <a:lnTo>
                    <a:pt x="1493" y="504"/>
                  </a:lnTo>
                  <a:lnTo>
                    <a:pt x="1586" y="371"/>
                  </a:lnTo>
                  <a:lnTo>
                    <a:pt x="1681" y="241"/>
                  </a:lnTo>
                  <a:lnTo>
                    <a:pt x="1774" y="119"/>
                  </a:lnTo>
                  <a:lnTo>
                    <a:pt x="1867" y="0"/>
                  </a:lnTo>
                  <a:lnTo>
                    <a:pt x="1867" y="1635"/>
                  </a:lnTo>
                  <a:lnTo>
                    <a:pt x="1960" y="1635"/>
                  </a:lnTo>
                  <a:lnTo>
                    <a:pt x="2052" y="1635"/>
                  </a:lnTo>
                  <a:lnTo>
                    <a:pt x="2148" y="1635"/>
                  </a:lnTo>
                  <a:lnTo>
                    <a:pt x="2241" y="1635"/>
                  </a:lnTo>
                  <a:lnTo>
                    <a:pt x="2334" y="1635"/>
                  </a:lnTo>
                  <a:lnTo>
                    <a:pt x="2426" y="1635"/>
                  </a:lnTo>
                  <a:lnTo>
                    <a:pt x="2519" y="1635"/>
                  </a:lnTo>
                  <a:lnTo>
                    <a:pt x="2615" y="1635"/>
                  </a:lnTo>
                  <a:lnTo>
                    <a:pt x="2707" y="1635"/>
                  </a:lnTo>
                  <a:lnTo>
                    <a:pt x="2800" y="1635"/>
                  </a:lnTo>
                </a:path>
              </a:pathLst>
            </a:custGeom>
            <a:noFill/>
            <a:ln w="23813" cap="rnd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7"/>
            <p:cNvSpPr>
              <a:spLocks noChangeArrowheads="1"/>
            </p:cNvSpPr>
            <p:nvPr/>
          </p:nvSpPr>
          <p:spPr bwMode="auto">
            <a:xfrm>
              <a:off x="2628" y="4019"/>
              <a:ext cx="46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8"/>
            <p:cNvSpPr>
              <a:spLocks noChangeArrowheads="1"/>
            </p:cNvSpPr>
            <p:nvPr/>
          </p:nvSpPr>
          <p:spPr bwMode="auto">
            <a:xfrm>
              <a:off x="2628" y="4019"/>
              <a:ext cx="46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Oval 9"/>
            <p:cNvSpPr>
              <a:spLocks noChangeArrowheads="1"/>
            </p:cNvSpPr>
            <p:nvPr/>
          </p:nvSpPr>
          <p:spPr bwMode="auto">
            <a:xfrm>
              <a:off x="2721" y="4019"/>
              <a:ext cx="46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Oval 10"/>
            <p:cNvSpPr>
              <a:spLocks noChangeArrowheads="1"/>
            </p:cNvSpPr>
            <p:nvPr/>
          </p:nvSpPr>
          <p:spPr bwMode="auto">
            <a:xfrm>
              <a:off x="2721" y="4019"/>
              <a:ext cx="46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11"/>
            <p:cNvSpPr>
              <a:spLocks noChangeArrowheads="1"/>
            </p:cNvSpPr>
            <p:nvPr/>
          </p:nvSpPr>
          <p:spPr bwMode="auto">
            <a:xfrm>
              <a:off x="2816" y="4019"/>
              <a:ext cx="47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Oval 12"/>
            <p:cNvSpPr>
              <a:spLocks noChangeArrowheads="1"/>
            </p:cNvSpPr>
            <p:nvPr/>
          </p:nvSpPr>
          <p:spPr bwMode="auto">
            <a:xfrm>
              <a:off x="2816" y="4019"/>
              <a:ext cx="47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Oval 13"/>
            <p:cNvSpPr>
              <a:spLocks noChangeArrowheads="1"/>
            </p:cNvSpPr>
            <p:nvPr/>
          </p:nvSpPr>
          <p:spPr bwMode="auto">
            <a:xfrm>
              <a:off x="2909" y="4019"/>
              <a:ext cx="47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Oval 14"/>
            <p:cNvSpPr>
              <a:spLocks noChangeArrowheads="1"/>
            </p:cNvSpPr>
            <p:nvPr/>
          </p:nvSpPr>
          <p:spPr bwMode="auto">
            <a:xfrm>
              <a:off x="2909" y="4019"/>
              <a:ext cx="47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Oval 15"/>
            <p:cNvSpPr>
              <a:spLocks noChangeArrowheads="1"/>
            </p:cNvSpPr>
            <p:nvPr/>
          </p:nvSpPr>
          <p:spPr bwMode="auto">
            <a:xfrm>
              <a:off x="3002" y="4019"/>
              <a:ext cx="46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16"/>
            <p:cNvSpPr>
              <a:spLocks noChangeArrowheads="1"/>
            </p:cNvSpPr>
            <p:nvPr/>
          </p:nvSpPr>
          <p:spPr bwMode="auto">
            <a:xfrm>
              <a:off x="3002" y="4019"/>
              <a:ext cx="46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17"/>
            <p:cNvSpPr>
              <a:spLocks noChangeArrowheads="1"/>
            </p:cNvSpPr>
            <p:nvPr/>
          </p:nvSpPr>
          <p:spPr bwMode="auto">
            <a:xfrm>
              <a:off x="3095" y="4019"/>
              <a:ext cx="46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Oval 18"/>
            <p:cNvSpPr>
              <a:spLocks noChangeArrowheads="1"/>
            </p:cNvSpPr>
            <p:nvPr/>
          </p:nvSpPr>
          <p:spPr bwMode="auto">
            <a:xfrm>
              <a:off x="3095" y="4019"/>
              <a:ext cx="46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Oval 19"/>
            <p:cNvSpPr>
              <a:spLocks noChangeArrowheads="1"/>
            </p:cNvSpPr>
            <p:nvPr/>
          </p:nvSpPr>
          <p:spPr bwMode="auto">
            <a:xfrm>
              <a:off x="3187" y="4019"/>
              <a:ext cx="47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Oval 20"/>
            <p:cNvSpPr>
              <a:spLocks noChangeArrowheads="1"/>
            </p:cNvSpPr>
            <p:nvPr/>
          </p:nvSpPr>
          <p:spPr bwMode="auto">
            <a:xfrm>
              <a:off x="3187" y="4019"/>
              <a:ext cx="47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Oval 21"/>
            <p:cNvSpPr>
              <a:spLocks noChangeArrowheads="1"/>
            </p:cNvSpPr>
            <p:nvPr/>
          </p:nvSpPr>
          <p:spPr bwMode="auto">
            <a:xfrm>
              <a:off x="3283" y="4019"/>
              <a:ext cx="47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Oval 22"/>
            <p:cNvSpPr>
              <a:spLocks noChangeArrowheads="1"/>
            </p:cNvSpPr>
            <p:nvPr/>
          </p:nvSpPr>
          <p:spPr bwMode="auto">
            <a:xfrm>
              <a:off x="3283" y="4019"/>
              <a:ext cx="47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Oval 23"/>
            <p:cNvSpPr>
              <a:spLocks noChangeArrowheads="1"/>
            </p:cNvSpPr>
            <p:nvPr/>
          </p:nvSpPr>
          <p:spPr bwMode="auto">
            <a:xfrm>
              <a:off x="3376" y="4019"/>
              <a:ext cx="46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24"/>
            <p:cNvSpPr>
              <a:spLocks noChangeArrowheads="1"/>
            </p:cNvSpPr>
            <p:nvPr/>
          </p:nvSpPr>
          <p:spPr bwMode="auto">
            <a:xfrm>
              <a:off x="3376" y="4019"/>
              <a:ext cx="46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Oval 25"/>
            <p:cNvSpPr>
              <a:spLocks noChangeArrowheads="1"/>
            </p:cNvSpPr>
            <p:nvPr/>
          </p:nvSpPr>
          <p:spPr bwMode="auto">
            <a:xfrm>
              <a:off x="3469" y="4019"/>
              <a:ext cx="46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Oval 26"/>
            <p:cNvSpPr>
              <a:spLocks noChangeArrowheads="1"/>
            </p:cNvSpPr>
            <p:nvPr/>
          </p:nvSpPr>
          <p:spPr bwMode="auto">
            <a:xfrm>
              <a:off x="3469" y="4019"/>
              <a:ext cx="46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Oval 27"/>
            <p:cNvSpPr>
              <a:spLocks noChangeArrowheads="1"/>
            </p:cNvSpPr>
            <p:nvPr/>
          </p:nvSpPr>
          <p:spPr bwMode="auto">
            <a:xfrm>
              <a:off x="3561" y="4019"/>
              <a:ext cx="47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Oval 28"/>
            <p:cNvSpPr>
              <a:spLocks noChangeArrowheads="1"/>
            </p:cNvSpPr>
            <p:nvPr/>
          </p:nvSpPr>
          <p:spPr bwMode="auto">
            <a:xfrm>
              <a:off x="3561" y="4019"/>
              <a:ext cx="47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Oval 29"/>
            <p:cNvSpPr>
              <a:spLocks noChangeArrowheads="1"/>
            </p:cNvSpPr>
            <p:nvPr/>
          </p:nvSpPr>
          <p:spPr bwMode="auto">
            <a:xfrm>
              <a:off x="3654" y="3764"/>
              <a:ext cx="47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Oval 30"/>
            <p:cNvSpPr>
              <a:spLocks noChangeArrowheads="1"/>
            </p:cNvSpPr>
            <p:nvPr/>
          </p:nvSpPr>
          <p:spPr bwMode="auto">
            <a:xfrm>
              <a:off x="3654" y="3764"/>
              <a:ext cx="47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Oval 31"/>
            <p:cNvSpPr>
              <a:spLocks noChangeArrowheads="1"/>
            </p:cNvSpPr>
            <p:nvPr/>
          </p:nvSpPr>
          <p:spPr bwMode="auto">
            <a:xfrm>
              <a:off x="3747" y="3547"/>
              <a:ext cx="46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32"/>
            <p:cNvSpPr>
              <a:spLocks noChangeArrowheads="1"/>
            </p:cNvSpPr>
            <p:nvPr/>
          </p:nvSpPr>
          <p:spPr bwMode="auto">
            <a:xfrm>
              <a:off x="3747" y="3547"/>
              <a:ext cx="46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33"/>
            <p:cNvSpPr>
              <a:spLocks noChangeArrowheads="1"/>
            </p:cNvSpPr>
            <p:nvPr/>
          </p:nvSpPr>
          <p:spPr bwMode="auto">
            <a:xfrm>
              <a:off x="3843" y="3356"/>
              <a:ext cx="46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Oval 34"/>
            <p:cNvSpPr>
              <a:spLocks noChangeArrowheads="1"/>
            </p:cNvSpPr>
            <p:nvPr/>
          </p:nvSpPr>
          <p:spPr bwMode="auto">
            <a:xfrm>
              <a:off x="3843" y="3356"/>
              <a:ext cx="46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Oval 35"/>
            <p:cNvSpPr>
              <a:spLocks noChangeArrowheads="1"/>
            </p:cNvSpPr>
            <p:nvPr/>
          </p:nvSpPr>
          <p:spPr bwMode="auto">
            <a:xfrm>
              <a:off x="3935" y="3188"/>
              <a:ext cx="47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Oval 36"/>
            <p:cNvSpPr>
              <a:spLocks noChangeArrowheads="1"/>
            </p:cNvSpPr>
            <p:nvPr/>
          </p:nvSpPr>
          <p:spPr bwMode="auto">
            <a:xfrm>
              <a:off x="3935" y="3188"/>
              <a:ext cx="47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Oval 37"/>
            <p:cNvSpPr>
              <a:spLocks noChangeArrowheads="1"/>
            </p:cNvSpPr>
            <p:nvPr/>
          </p:nvSpPr>
          <p:spPr bwMode="auto">
            <a:xfrm>
              <a:off x="4028" y="3032"/>
              <a:ext cx="46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Oval 38"/>
            <p:cNvSpPr>
              <a:spLocks noChangeArrowheads="1"/>
            </p:cNvSpPr>
            <p:nvPr/>
          </p:nvSpPr>
          <p:spPr bwMode="auto">
            <a:xfrm>
              <a:off x="4028" y="3032"/>
              <a:ext cx="46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Oval 39"/>
            <p:cNvSpPr>
              <a:spLocks noChangeArrowheads="1"/>
            </p:cNvSpPr>
            <p:nvPr/>
          </p:nvSpPr>
          <p:spPr bwMode="auto">
            <a:xfrm>
              <a:off x="4121" y="2887"/>
              <a:ext cx="46" cy="47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Oval 40"/>
            <p:cNvSpPr>
              <a:spLocks noChangeArrowheads="1"/>
            </p:cNvSpPr>
            <p:nvPr/>
          </p:nvSpPr>
          <p:spPr bwMode="auto">
            <a:xfrm>
              <a:off x="4121" y="2887"/>
              <a:ext cx="46" cy="47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Oval 41"/>
            <p:cNvSpPr>
              <a:spLocks noChangeArrowheads="1"/>
            </p:cNvSpPr>
            <p:nvPr/>
          </p:nvSpPr>
          <p:spPr bwMode="auto">
            <a:xfrm>
              <a:off x="4214" y="2754"/>
              <a:ext cx="46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Oval 42"/>
            <p:cNvSpPr>
              <a:spLocks noChangeArrowheads="1"/>
            </p:cNvSpPr>
            <p:nvPr/>
          </p:nvSpPr>
          <p:spPr bwMode="auto">
            <a:xfrm>
              <a:off x="4214" y="2754"/>
              <a:ext cx="46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Oval 43"/>
            <p:cNvSpPr>
              <a:spLocks noChangeArrowheads="1"/>
            </p:cNvSpPr>
            <p:nvPr/>
          </p:nvSpPr>
          <p:spPr bwMode="auto">
            <a:xfrm>
              <a:off x="4309" y="2624"/>
              <a:ext cx="47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Oval 44"/>
            <p:cNvSpPr>
              <a:spLocks noChangeArrowheads="1"/>
            </p:cNvSpPr>
            <p:nvPr/>
          </p:nvSpPr>
          <p:spPr bwMode="auto">
            <a:xfrm>
              <a:off x="4309" y="2624"/>
              <a:ext cx="47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Oval 45"/>
            <p:cNvSpPr>
              <a:spLocks noChangeArrowheads="1"/>
            </p:cNvSpPr>
            <p:nvPr/>
          </p:nvSpPr>
          <p:spPr bwMode="auto">
            <a:xfrm>
              <a:off x="4402" y="2502"/>
              <a:ext cx="46" cy="47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Oval 46"/>
            <p:cNvSpPr>
              <a:spLocks noChangeArrowheads="1"/>
            </p:cNvSpPr>
            <p:nvPr/>
          </p:nvSpPr>
          <p:spPr bwMode="auto">
            <a:xfrm>
              <a:off x="4402" y="2502"/>
              <a:ext cx="46" cy="47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Oval 47"/>
            <p:cNvSpPr>
              <a:spLocks noChangeArrowheads="1"/>
            </p:cNvSpPr>
            <p:nvPr/>
          </p:nvSpPr>
          <p:spPr bwMode="auto">
            <a:xfrm>
              <a:off x="4495" y="2384"/>
              <a:ext cx="46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Oval 48"/>
            <p:cNvSpPr>
              <a:spLocks noChangeArrowheads="1"/>
            </p:cNvSpPr>
            <p:nvPr/>
          </p:nvSpPr>
          <p:spPr bwMode="auto">
            <a:xfrm>
              <a:off x="4495" y="2384"/>
              <a:ext cx="46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Oval 49"/>
            <p:cNvSpPr>
              <a:spLocks noChangeArrowheads="1"/>
            </p:cNvSpPr>
            <p:nvPr/>
          </p:nvSpPr>
          <p:spPr bwMode="auto">
            <a:xfrm>
              <a:off x="4495" y="4019"/>
              <a:ext cx="46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Oval 50"/>
            <p:cNvSpPr>
              <a:spLocks noChangeArrowheads="1"/>
            </p:cNvSpPr>
            <p:nvPr/>
          </p:nvSpPr>
          <p:spPr bwMode="auto">
            <a:xfrm>
              <a:off x="4495" y="4019"/>
              <a:ext cx="46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Oval 51"/>
            <p:cNvSpPr>
              <a:spLocks noChangeArrowheads="1"/>
            </p:cNvSpPr>
            <p:nvPr/>
          </p:nvSpPr>
          <p:spPr bwMode="auto">
            <a:xfrm>
              <a:off x="4587" y="4019"/>
              <a:ext cx="47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Oval 52"/>
            <p:cNvSpPr>
              <a:spLocks noChangeArrowheads="1"/>
            </p:cNvSpPr>
            <p:nvPr/>
          </p:nvSpPr>
          <p:spPr bwMode="auto">
            <a:xfrm>
              <a:off x="4587" y="4019"/>
              <a:ext cx="47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Oval 53"/>
            <p:cNvSpPr>
              <a:spLocks noChangeArrowheads="1"/>
            </p:cNvSpPr>
            <p:nvPr/>
          </p:nvSpPr>
          <p:spPr bwMode="auto">
            <a:xfrm>
              <a:off x="4680" y="4019"/>
              <a:ext cx="47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Oval 54"/>
            <p:cNvSpPr>
              <a:spLocks noChangeArrowheads="1"/>
            </p:cNvSpPr>
            <p:nvPr/>
          </p:nvSpPr>
          <p:spPr bwMode="auto">
            <a:xfrm>
              <a:off x="4680" y="4019"/>
              <a:ext cx="47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55"/>
            <p:cNvSpPr>
              <a:spLocks noChangeArrowheads="1"/>
            </p:cNvSpPr>
            <p:nvPr/>
          </p:nvSpPr>
          <p:spPr bwMode="auto">
            <a:xfrm>
              <a:off x="4776" y="4019"/>
              <a:ext cx="46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Oval 56"/>
            <p:cNvSpPr>
              <a:spLocks noChangeArrowheads="1"/>
            </p:cNvSpPr>
            <p:nvPr/>
          </p:nvSpPr>
          <p:spPr bwMode="auto">
            <a:xfrm>
              <a:off x="4776" y="4019"/>
              <a:ext cx="46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57"/>
            <p:cNvSpPr>
              <a:spLocks noChangeArrowheads="1"/>
            </p:cNvSpPr>
            <p:nvPr/>
          </p:nvSpPr>
          <p:spPr bwMode="auto">
            <a:xfrm>
              <a:off x="4869" y="4019"/>
              <a:ext cx="46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Oval 58"/>
            <p:cNvSpPr>
              <a:spLocks noChangeArrowheads="1"/>
            </p:cNvSpPr>
            <p:nvPr/>
          </p:nvSpPr>
          <p:spPr bwMode="auto">
            <a:xfrm>
              <a:off x="4869" y="4019"/>
              <a:ext cx="46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Oval 59"/>
            <p:cNvSpPr>
              <a:spLocks noChangeArrowheads="1"/>
            </p:cNvSpPr>
            <p:nvPr/>
          </p:nvSpPr>
          <p:spPr bwMode="auto">
            <a:xfrm>
              <a:off x="4961" y="4019"/>
              <a:ext cx="47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Oval 60"/>
            <p:cNvSpPr>
              <a:spLocks noChangeArrowheads="1"/>
            </p:cNvSpPr>
            <p:nvPr/>
          </p:nvSpPr>
          <p:spPr bwMode="auto">
            <a:xfrm>
              <a:off x="4961" y="4019"/>
              <a:ext cx="47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Oval 61"/>
            <p:cNvSpPr>
              <a:spLocks noChangeArrowheads="1"/>
            </p:cNvSpPr>
            <p:nvPr/>
          </p:nvSpPr>
          <p:spPr bwMode="auto">
            <a:xfrm>
              <a:off x="5054" y="4019"/>
              <a:ext cx="46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Oval 62"/>
            <p:cNvSpPr>
              <a:spLocks noChangeArrowheads="1"/>
            </p:cNvSpPr>
            <p:nvPr/>
          </p:nvSpPr>
          <p:spPr bwMode="auto">
            <a:xfrm>
              <a:off x="5054" y="4019"/>
              <a:ext cx="46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Oval 63"/>
            <p:cNvSpPr>
              <a:spLocks noChangeArrowheads="1"/>
            </p:cNvSpPr>
            <p:nvPr/>
          </p:nvSpPr>
          <p:spPr bwMode="auto">
            <a:xfrm>
              <a:off x="5147" y="4019"/>
              <a:ext cx="46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Oval 64"/>
            <p:cNvSpPr>
              <a:spLocks noChangeArrowheads="1"/>
            </p:cNvSpPr>
            <p:nvPr/>
          </p:nvSpPr>
          <p:spPr bwMode="auto">
            <a:xfrm>
              <a:off x="5147" y="4019"/>
              <a:ext cx="46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Oval 65"/>
            <p:cNvSpPr>
              <a:spLocks noChangeArrowheads="1"/>
            </p:cNvSpPr>
            <p:nvPr/>
          </p:nvSpPr>
          <p:spPr bwMode="auto">
            <a:xfrm>
              <a:off x="5243" y="4019"/>
              <a:ext cx="46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Oval 66"/>
            <p:cNvSpPr>
              <a:spLocks noChangeArrowheads="1"/>
            </p:cNvSpPr>
            <p:nvPr/>
          </p:nvSpPr>
          <p:spPr bwMode="auto">
            <a:xfrm>
              <a:off x="5243" y="4019"/>
              <a:ext cx="46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Oval 67"/>
            <p:cNvSpPr>
              <a:spLocks noChangeArrowheads="1"/>
            </p:cNvSpPr>
            <p:nvPr/>
          </p:nvSpPr>
          <p:spPr bwMode="auto">
            <a:xfrm>
              <a:off x="5335" y="4019"/>
              <a:ext cx="47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0" name="Oval 68"/>
            <p:cNvSpPr>
              <a:spLocks noChangeArrowheads="1"/>
            </p:cNvSpPr>
            <p:nvPr/>
          </p:nvSpPr>
          <p:spPr bwMode="auto">
            <a:xfrm>
              <a:off x="5335" y="4019"/>
              <a:ext cx="47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Oval 69"/>
            <p:cNvSpPr>
              <a:spLocks noChangeArrowheads="1"/>
            </p:cNvSpPr>
            <p:nvPr/>
          </p:nvSpPr>
          <p:spPr bwMode="auto">
            <a:xfrm>
              <a:off x="5428" y="4019"/>
              <a:ext cx="46" cy="46"/>
            </a:xfrm>
            <a:prstGeom prst="ellipse">
              <a:avLst/>
            </a:prstGeom>
            <a:solidFill>
              <a:srgbClr val="5B9BD5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Oval 70"/>
            <p:cNvSpPr>
              <a:spLocks noChangeArrowheads="1"/>
            </p:cNvSpPr>
            <p:nvPr/>
          </p:nvSpPr>
          <p:spPr bwMode="auto">
            <a:xfrm>
              <a:off x="5428" y="4019"/>
              <a:ext cx="46" cy="46"/>
            </a:xfrm>
            <a:prstGeom prst="ellipse">
              <a:avLst/>
            </a:prstGeom>
            <a:noFill/>
            <a:ln w="14288" cap="flat">
              <a:solidFill>
                <a:srgbClr val="5B9BD5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5" name="Straight Arrow Connector 94"/>
          <p:cNvCxnSpPr/>
          <p:nvPr/>
        </p:nvCxnSpPr>
        <p:spPr>
          <a:xfrm>
            <a:off x="4809160" y="6114383"/>
            <a:ext cx="39624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rot="16200000">
            <a:off x="3537466" y="5196612"/>
            <a:ext cx="30175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Picture 9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347" y="6237288"/>
            <a:ext cx="146286" cy="142629"/>
          </a:xfrm>
          <a:prstGeom prst="rect">
            <a:avLst/>
          </a:prstGeom>
        </p:spPr>
      </p:pic>
      <p:pic>
        <p:nvPicPr>
          <p:cNvPr id="99" name="Picture 9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571" y="6258171"/>
            <a:ext cx="245029" cy="142629"/>
          </a:xfrm>
          <a:prstGeom prst="rect">
            <a:avLst/>
          </a:prstGeom>
        </p:spPr>
      </p:pic>
      <p:pic>
        <p:nvPicPr>
          <p:cNvPr id="100" name="Picture 99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8886" y="5852171"/>
            <a:ext cx="84114" cy="91429"/>
          </a:xfrm>
          <a:prstGeom prst="rect">
            <a:avLst/>
          </a:prstGeom>
        </p:spPr>
      </p:pic>
      <p:pic>
        <p:nvPicPr>
          <p:cNvPr id="101" name="Picture 10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8219" y="3977949"/>
            <a:ext cx="387657" cy="201143"/>
          </a:xfrm>
          <a:prstGeom prst="rect">
            <a:avLst/>
          </a:prstGeom>
        </p:spPr>
      </p:pic>
      <p:sp>
        <p:nvSpPr>
          <p:cNvPr id="102" name="TextBox 101"/>
          <p:cNvSpPr txBox="1"/>
          <p:nvPr/>
        </p:nvSpPr>
        <p:spPr>
          <a:xfrm>
            <a:off x="5410200" y="5715000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6444501" y="4724400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7696200" y="5574268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7425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1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st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5643" y="4157246"/>
            <a:ext cx="47080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(ii) Since the electric field within the metal shell is zero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7672"/>
          <a:stretch/>
        </p:blipFill>
        <p:spPr>
          <a:xfrm>
            <a:off x="152400" y="4141914"/>
            <a:ext cx="3733800" cy="2099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200" y="4564226"/>
            <a:ext cx="5123658" cy="486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5229738"/>
            <a:ext cx="3102477" cy="4864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5943600"/>
            <a:ext cx="1052038" cy="413257"/>
          </a:xfrm>
          <a:prstGeom prst="rect">
            <a:avLst/>
          </a:prstGeom>
        </p:spPr>
      </p:pic>
      <p:sp>
        <p:nvSpPr>
          <p:cNvPr id="94" name="TextBox 93"/>
          <p:cNvSpPr txBox="1"/>
          <p:nvPr/>
        </p:nvSpPr>
        <p:spPr>
          <a:xfrm>
            <a:off x="8156281" y="5715000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 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811" y="1224327"/>
            <a:ext cx="7792471" cy="26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04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1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st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5643" y="4157246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(iii)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8"/>
          <a:srcRect l="7672"/>
          <a:stretch/>
        </p:blipFill>
        <p:spPr>
          <a:xfrm>
            <a:off x="152400" y="4141914"/>
            <a:ext cx="3733800" cy="209951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514" y="4151785"/>
            <a:ext cx="1557943" cy="449829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4720004"/>
            <a:ext cx="2831847" cy="51565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76" y="5398686"/>
            <a:ext cx="2196724" cy="54491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876" y="6130810"/>
            <a:ext cx="2067505" cy="49859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3677" y="6181400"/>
            <a:ext cx="577829" cy="477866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6248400" y="4114800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511613"/>
            <a:ext cx="2200381" cy="4985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5811" y="1224327"/>
            <a:ext cx="7792471" cy="26697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44701" y="6183868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 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55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1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st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5643" y="4157246"/>
            <a:ext cx="4491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(iv)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7672"/>
          <a:stretch/>
        </p:blipFill>
        <p:spPr>
          <a:xfrm>
            <a:off x="152400" y="4141914"/>
            <a:ext cx="3733800" cy="209951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0514" y="4151786"/>
            <a:ext cx="1487238" cy="449829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010400" y="4196594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0420" y="4832972"/>
            <a:ext cx="2200381" cy="50956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573033"/>
            <a:ext cx="2200381" cy="49859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5811" y="1224327"/>
            <a:ext cx="7792471" cy="266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07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990600" y="381000"/>
            <a:ext cx="7086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1</a:t>
            </a:r>
            <a:r>
              <a:rPr kumimoji="0" lang="en-US" altLang="zh-TW" sz="2400" b="1" i="0" u="none" strike="noStrike" kern="0" cap="none" spc="0" normalizeH="0" baseline="3000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st</a:t>
            </a:r>
            <a:r>
              <a:rPr kumimoji="0" lang="en-US" altLang="zh-TW" sz="24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squeaky chalk sound" pitchFamily="2" charset="-120"/>
                <a:cs typeface="+mj-cs"/>
              </a:rPr>
              <a:t> Midterm</a:t>
            </a:r>
            <a:endParaRPr kumimoji="0" lang="en-US" altLang="zh-TW" sz="24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squeaky chalk sound" pitchFamily="2" charset="-120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657600" y="4273200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Calibri" panose="020F0502020204030204" pitchFamily="34" charset="0"/>
              </a:rPr>
              <a:t>(</a:t>
            </a:r>
            <a:r>
              <a:rPr lang="en-US" sz="1600" dirty="0" err="1" smtClean="0">
                <a:latin typeface="Calibri" panose="020F0502020204030204" pitchFamily="34" charset="0"/>
              </a:rPr>
              <a:t>i</a:t>
            </a:r>
            <a:r>
              <a:rPr lang="en-US" sz="1600" dirty="0" smtClean="0">
                <a:latin typeface="Calibri" panose="020F0502020204030204" pitchFamily="34" charset="0"/>
              </a:rPr>
              <a:t>)</a:t>
            </a:r>
            <a:endParaRPr lang="en-US" sz="1600" dirty="0">
              <a:latin typeface="Calibri" panose="020F050202020403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149" y="1369200"/>
            <a:ext cx="7805701" cy="27456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4405824"/>
            <a:ext cx="956952" cy="1670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4835886"/>
            <a:ext cx="1537219" cy="45104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2400" y="5465574"/>
            <a:ext cx="1639619" cy="45104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6096000" y="4278868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63500" y="4876744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063501" y="5547290"/>
            <a:ext cx="642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dirty="0" smtClean="0">
                <a:solidFill>
                  <a:srgbClr val="FFF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pts</a:t>
            </a:r>
            <a:endParaRPr lang="en-US" dirty="0">
              <a:solidFill>
                <a:srgbClr val="FFFF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4800" y="4267199"/>
            <a:ext cx="3347190" cy="22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07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5.2156"/>
  <p:tag name="ORIGINALWIDTH" val="2202.475"/>
  <p:tag name="LATEXADDIN" val="\documentclass{article}&#10;\usepackage{amsmath}&#10;\pagestyle{empty}&#10;\usepackage[dvipsnames]{xcolor}&#10;\begin{document}&#10;\color{white}&#10;\begin{eqnarray*}&#10;V_\text{\tiny  surface} = {kq \over r} = k{q \over 4\pi r^2} \cdot {4\pi r^2 \over r} = k \sigma \times 4 \pi r&#10;\end{eqnarray*}&#10;\end{document}"/>
  <p:tag name="IGUANATEXSIZE" val="16"/>
  <p:tag name="IGUANATEXCURSOR" val="25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920.8849"/>
  <p:tag name="LATEXADDIN" val="\documentclass{article}&#10;\usepackage{amsmath}&#10;\pagestyle{empty}&#10;\usepackage[dvipsnames]{xcolor}&#10;\begin{document}&#10;\color{white}&#10;\begin{eqnarray*}&#10;P_\text{\tiny Cu} : P_\text{\tiny Pt}  = 1:24&#10;\end{eqnarray*}&#10;\end{document}"/>
  <p:tag name="IGUANATEXSIZE" val="16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1127.109"/>
  <p:tag name="LATEXADDIN" val="\documentclass{article}&#10;\usepackage{amsmath}&#10;\usepackage{esint}&#10;\pagestyle{empty}&#10;\usepackage[dvipsnames]{xcolor}&#10;\begin{document}&#10;\color{white}&#10;\begin{eqnarray*}&#10;\oiint \vec{E} \cdot d \vec{A} = {Q_\text{\tiny enclosed} \over \epsilon_0}&#10;\end{eqnarray*}&#10;\end{document}"/>
  <p:tag name="IGUANATEXSIZE" val="16"/>
  <p:tag name="IGUANATEXCURSOR" val="23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1562.805"/>
  <p:tag name="LATEXADDIN" val="\documentclass{article}&#10;\usepackage{amsmath}&#10;\pagestyle{empty}&#10;\usepackage[dvipsnames]{xcolor}&#10;\begin{document}&#10;\color{white}&#10;\begin{eqnarray*}&#10;\int (\nabla \cdot \vec{E})\, dV = {1\over \epsilon_0} \int \rho(\vec{r}) \, dV&#10;\end{eqnarray*}&#10;\end{document}"/>
  <p:tag name="IGUANATEXSIZE" val="16"/>
  <p:tag name="IGUANATEXCURSOR" val="2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2.7147"/>
  <p:tag name="ORIGINALWIDTH" val="689.1639"/>
  <p:tag name="LATEXADDIN" val="\documentclass{article}&#10;\usepackage{amsmath}&#10;\pagestyle{empty}&#10;\usepackage[dvipsnames]{xcolor}&#10;\begin{document}&#10;\color{white}&#10;\begin{eqnarray*}&#10;\nabla \cdot \vec{E}= {\rho(\vec{r})\over \epsilon_0} &#10;\end{eqnarray*}&#10;\end{document}"/>
  <p:tag name="IGUANATEXSIZE" val="16"/>
  <p:tag name="IGUANATEXCURSOR" val="19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3.4608"/>
  <p:tag name="ORIGINALWIDTH" val="4557.181"/>
  <p:tag name="LATEXADDIN" val="\documentclass{article}&#10;\usepackage{amsmath}&#10;\pagestyle{empty}&#10;\usepackage[dvipsnames]{xcolor}&#10;\begin{document}&#10;\color{white}&#10;\begin{eqnarray*}&#10;d\vec{E} =  \int_{\alpha}^{\beta} {kdq\over r^2} \times 2 \times \sin \theta (-\hat{y})&#10;=  \int_{\alpha}^{\beta} {k\, \sigma rdr d\theta \over r^2} \times 2 \times \sin \theta (-\hat{y})&#10;=-2k \sigma \ln {\beta  \over \alpha} \sin \theta  d\theta \,\hat{y}&#10;\end{eqnarray*}&#10;\end{document}"/>
  <p:tag name="IGUANATEXSIZE" val="16"/>
  <p:tag name="IGUANATEXCURSOR" val="39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8.48898"/>
  <p:tag name="ORIGINALWIDTH" val="52.49347"/>
  <p:tag name="LATEXADDIN" val="\documentclass{article}&#10;\usepackage{amsmath}&#10;\pagestyle{empty}&#10;\usepackage[dvipsnames]{xcolor}&#10;\begin{document}&#10;\color{blue}&#10;\begin{eqnarray*}&#10;\theta&#10;\end{eqnarray*}&#10;\end{document}"/>
  <p:tag name="IGUANATEXSIZE" val="16"/>
  <p:tag name="IGUANATEXCURSOR" val="12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50.2062"/>
  <p:tag name="ORIGINALWIDTH" val="5080.615"/>
  <p:tag name="LATEXADDIN" val="\documentclass{article}&#10;\usepackage{amsmath}&#10;\pagestyle{empty}&#10;\usepackage[dvipsnames]{xcolor}&#10;\begin{document}&#10;\color{white}&#10;\begin{eqnarray*}&#10;\int d\vec{E} =  -2k \sigma \ln {\beta  \over \alpha} \int_0^{2\pi \over 3}\sin \theta  d\theta \,\hat{y}&#10;=  2k \sigma \ln {\beta  \over \alpha} \cos \theta\bigg|_0^{2\pi \over 3}   \,\hat{y}&#10;=  -2k \sigma \ln {\beta  \over \alpha} \left(&#10;{1 \over 2} + 1&#10;\right)   \,\hat{y}&#10;=  -3k \sigma \ln {\beta  \over \alpha}    \,\hat{y}&#10;\end{eqnarray*}&#10;\end{document}"/>
  <p:tag name="IGUANATEXSIZE" val="16"/>
  <p:tag name="IGUANATEXCURSOR" val="42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1.7361"/>
  <p:tag name="ORIGINALWIDTH" val="667.4166"/>
  <p:tag name="LATEXADDIN" val="\documentclass{article}&#10;\usepackage{amsmath}&#10;\pagestyle{empty}&#10;\usepackage[dvipsnames]{xcolor}&#10;\begin{document}&#10;\color{white}&#10;\begin{eqnarray*}&#10;dq = \sigma r dr d\theta&#10;\end{eqnarray*}&#10;\end{document}"/>
  <p:tag name="IGUANATEXSIZE" val="16"/>
  <p:tag name="IGUANATEXCURSOR" val="16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4.4657"/>
  <p:tag name="ORIGINALWIDTH" val="1724.784"/>
  <p:tag name="LATEXADDIN" val="\documentclass{article}&#10;\usepackage{amsmath}&#10;\pagestyle{empty}&#10;\usepackage[dvipsnames]{xcolor}&#10;\begin{document}&#10;\color{white}&#10;\begin{eqnarray*}&#10;E_\text{\tiny R&lt;r&lt;2R} \times { 4\pi r^2} = {4\pi \rho \over 3 \epsilon_0} (r^3-R^3) &#10;\end{eqnarray*}&#10;\end{document}"/>
  <p:tag name="IGUANATEXSIZE" val="16"/>
  <p:tag name="IGUANATEXCURSOR" val="1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6.7116"/>
  <p:tag name="ORIGINALWIDTH" val="1353.581"/>
  <p:tag name="LATEXADDIN" val="\documentclass{article}&#10;\usepackage{amsmath}&#10;\pagestyle{empty}&#10;\usepackage[dvipsnames]{xcolor}&#10;\begin{document}&#10;\color{white}&#10;\begin{eqnarray*}&#10;E_\text{\tiny R&lt;r&lt;2R}  = { \rho \over 3 \epsilon_0} \left(r-{R^3 \over r^2} \right) &#10;\end{eqnarray*}&#10;\end{document}"/>
  <p:tag name="IGUANATEXSIZE" val="16"/>
  <p:tag name="IGUANATEXCURSOR" val="1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2.9659"/>
  <p:tag name="ORIGINALWIDTH" val="1937.008"/>
  <p:tag name="LATEXADDIN" val="\documentclass{article}&#10;\usepackage{amsmath}&#10;\pagestyle{empty}&#10;\usepackage[dvipsnames]{xcolor}&#10;\begin{document}&#10;\color{white}&#10;\begin{eqnarray*}&#10;\sigma _1 : \sigma _2 : \sigma _3 ={1\over r_1} : {1\over r_2} : {1\over r_3} = 6:3:2&#10;\end{eqnarray*}&#10;\end{document}"/>
  <p:tag name="IGUANATEXSIZE" val="16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0.2362"/>
  <p:tag name="ORIGINALWIDTH" val="504.6869"/>
  <p:tag name="LATEXADDIN" val="\documentclass{article}&#10;\usepackage{amsmath}&#10;\pagestyle{empty}&#10;\usepackage[dvipsnames]{xcolor}&#10;\begin{document}&#10;\color{white}&#10;\begin{eqnarray*}&#10;E_\text{\tiny r&lt; R} = 0&#10;\end{eqnarray*}&#10;\end{document}"/>
  <p:tag name="IGUANATEXSIZE" val="16"/>
  <p:tag name="IGUANATEXCURSOR" val="1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9.4863"/>
  <p:tag name="ORIGINALWIDTH" val="546.6816"/>
  <p:tag name="LATEXADDIN" val="\documentclass{article}&#10;\usepackage{amsmath}&#10;\pagestyle{empty}&#10;\usepackage[dvipsnames]{xcolor}&#10;\begin{document}&#10;\color{white}&#10;\begin{eqnarray*}&#10;E_\text{\tiny r&gt; 2R} = 0&#10;\end{eqnarray*}&#10;\end{document}"/>
  <p:tag name="IGUANATEXSIZE" val="16"/>
  <p:tag name="IGUANATEXCURSOR" val="15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89.98874"/>
  <p:tag name="LATEXADDIN" val="\documentclass{article}&#10;\usepackage{amsmath}&#10;\pagestyle{empty}&#10;\usepackage[dvipsnames]{xcolor}&#10;\begin{document}&#10;\color{white}&#10;\begin{eqnarray*}&#10;R&#10;\end{eqnarray*}&#10;\end{document}"/>
  <p:tag name="IGUANATEXSIZE" val="16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7.73905"/>
  <p:tag name="ORIGINALWIDTH" val="150.7312"/>
  <p:tag name="LATEXADDIN" val="\documentclass{article}&#10;\usepackage{amsmath}&#10;\pagestyle{empty}&#10;\usepackage[dvipsnames]{xcolor}&#10;\begin{document}&#10;\color{white}&#10;\begin{eqnarray*}&#10;2R&#10;\end{eqnarray*}&#10;\end{document}"/>
  <p:tag name="IGUANATEXSIZE" val="16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6.24299"/>
  <p:tag name="ORIGINALWIDTH" val="51.74354"/>
  <p:tag name="LATEXADDIN" val="\documentclass{article}&#10;\usepackage{amsmath}&#10;\pagestyle{empty}&#10;\usepackage[dvipsnames]{xcolor}&#10;\begin{document}&#10;\color{white}&#10;\begin{eqnarray*}&#10;r&#10;\end{eqnarray*}&#10;\end{document}"/>
  <p:tag name="IGUANATEXSIZE" val="16"/>
  <p:tag name="IGUANATEXCURSOR" val="14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238.4702"/>
  <p:tag name="LATEXADDIN" val="\documentclass{article}&#10;\usepackage{amsmath}&#10;\pagestyle{empty}&#10;\usepackage[dvipsnames]{xcolor}&#10;\begin{document}&#10;\color{white}&#10;\begin{eqnarray*}&#10;E(r)&#10;\end{eqnarray*}&#10;\end{document}"/>
  <p:tag name="IGUANATEXSIZE" val="16"/>
  <p:tag name="IGUANATEXCURSOR" val="14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3151.856"/>
  <p:tag name="LATEXADDIN" val="\documentclass{article}&#10;\usepackage{amsmath}&#10;\pagestyle{empty}&#10;\usepackage[dvipsnames]{xcolor}&#10;\begin{document}&#10;\color{white}&#10;\begin{eqnarray*}&#10;E_\text{\tiny metal} \times { 4\pi (2R)^2} = {1\over \epsilon_0} \left(&#10;{4 \pi\over 3} \rho ((2R)^3 - R^3) + 4\pi (2R)^2 \times \sigma&#10;\right)&#10;\end{eqnarray*}&#10;\end{document}"/>
  <p:tag name="IGUANATEXSIZE" val="16"/>
  <p:tag name="IGUANATEXCURSOR" val="22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9.2126"/>
  <p:tag name="ORIGINALWIDTH" val="1908.511"/>
  <p:tag name="LATEXADDIN" val="\documentclass{article}&#10;\usepackage{amsmath}&#10;\pagestyle{empty}&#10;\usepackage[dvipsnames]{xcolor}&#10;\begin{document}&#10;\color{white}&#10;\begin{eqnarray*}&#10;0 = {1\over \epsilon_0} \left(&#10;{4 \pi\over 3} \rho (7R^3) + 4\pi (2R)^2 \times \sigma&#10;\right)&#10;\end{eqnarray*}&#10;\end{document}"/>
  <p:tag name="IGUANATEXSIZE" val="16"/>
  <p:tag name="IGUANATEXCURSOR" val="19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.2182"/>
  <p:tag name="ORIGINALWIDTH" val="647.1691"/>
  <p:tag name="LATEXADDIN" val="\documentclass{article}&#10;\usepackage{amsmath}&#10;\pagestyle{empty}&#10;\usepackage[dvipsnames]{xcolor}&#10;\begin{document}&#10;\color{white}&#10;\begin{eqnarray*}&#10;\sigma = - {7\over 12} \rho R&#10;\end{eqnarray*}&#10;\end{document}"/>
  <p:tag name="IGUANATEXSIZE" val="16"/>
  <p:tag name="IGUANATEXCURSOR" val="16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958.3802"/>
  <p:tag name="LATEXADDIN" val="\documentclass{article}&#10;\usepackage{amsmath}&#10;\pagestyle{empty}&#10;\usepackage[dvipsnames]{xcolor}&#10;\begin{document}&#10;\color{white}&#10;\begin{eqnarray*}&#10;\Delta V = - \int \vec{E} \cdot d \vec{\ell}&#10;\end{eqnarray*}&#10;\end{document}"/>
  <p:tag name="IGUANATEXSIZE" val="16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7.9677"/>
  <p:tag name="ORIGINALWIDTH" val="1404.574"/>
  <p:tag name="LATEXADDIN" val="\documentclass{article}&#10;\usepackage{amsmath}&#10;\pagestyle{empty}&#10;\usepackage[dvipsnames]{xcolor}&#10;\begin{document}&#10;\color{white}&#10;\begin{eqnarray*}&#10;R_\text{\tiny Cu} : R_\text{\tiny Pt} = {1 \over 6}: {4 \over 1} = 1:24&#10;\end{eqnarray*}&#10;\end{document}"/>
  <p:tag name="IGUANATEXSIZE" val="16"/>
  <p:tag name="IGUANATEXCURSOR" val="215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7.2103"/>
  <p:tag name="ORIGINALWIDTH" val="1742.032"/>
  <p:tag name="LATEXADDIN" val="\documentclass{article}&#10;\usepackage{amsmath}&#10;\pagestyle{empty}&#10;\usepackage[dvipsnames]{xcolor}&#10;\begin{document}&#10;\color{white}&#10;\begin{eqnarray*}&#10;V_\text{\tiny cavity} = -\int_{2R}^{R} { \rho \over 3 \epsilon_0} \left(r-{R^3 \over r^2} \right) dr&#10;\end{eqnarray*}&#10;\end{document}"/>
  <p:tag name="IGUANATEXSIZE" val="16"/>
  <p:tag name="IGUANATEXCURSOR" val="169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35.2081"/>
  <p:tag name="ORIGINALWIDTH" val="1351.331"/>
  <p:tag name="LATEXADDIN" val="\documentclass{article}&#10;\usepackage{amsmath}&#10;\pagestyle{empty}&#10;\usepackage[dvipsnames]{xcolor}&#10;\begin{document}&#10;\color{white}&#10;\begin{eqnarray*}&#10; = - { \rho \over 3 \epsilon_0}   \left({1\over 2} r^2+{R^3 \over r} \right)\bigg|_{2R}^{R}&#10;\end{eqnarray*}&#10;\end{document}"/>
  <p:tag name="IGUANATEXSIZE" val="16"/>
  <p:tag name="IGUANATEXCURSOR" val="14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6.7116"/>
  <p:tag name="ORIGINALWIDTH" val="1271.841"/>
  <p:tag name="LATEXADDIN" val="\documentclass{article}&#10;\usepackage{amsmath}&#10;\pagestyle{empty}&#10;\usepackage[dvipsnames]{xcolor}&#10;\begin{document}&#10;\color{white}&#10;\begin{eqnarray*}&#10; = - { \rho \over 3 \epsilon_0}   \left(-{3\over 2} R^2+{R^2 \over 2} \right)&#10;\end{eqnarray*}&#10;\end{document}"/>
  <p:tag name="IGUANATEXSIZE" val="16"/>
  <p:tag name="IGUANATEXCURSOR" val="22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93.9632"/>
  <p:tag name="ORIGINALWIDTH" val="355.4556"/>
  <p:tag name="LATEXADDIN" val="\documentclass{article}&#10;\usepackage{amsmath}&#10;\pagestyle{empty}&#10;\usepackage[dvipsnames]{xcolor}&#10;\begin{document}&#10;\color{white}&#10;\begin{eqnarray*}&#10; =  { \rho R^2 \over 3 \epsilon_0}   &#10;\end{eqnarray*}&#10;\end{document}"/>
  <p:tag name="IGUANATEXSIZE" val="16"/>
  <p:tag name="IGUANATEXCURSOR" val="14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6.7116"/>
  <p:tag name="ORIGINALWIDTH" val="1353.581"/>
  <p:tag name="LATEXADDIN" val="\documentclass{article}&#10;\usepackage{amsmath}&#10;\pagestyle{empty}&#10;\usepackage[dvipsnames]{xcolor}&#10;\begin{document}&#10;\color{white}&#10;\begin{eqnarray*}&#10;E_\text{\tiny R&lt;r&lt;2R}  = { \rho \over 3 \epsilon_0} \left(r-{R^3 \over r^2} \right) &#10;\end{eqnarray*}&#10;\end{document}"/>
  <p:tag name="IGUANATEXSIZE" val="16"/>
  <p:tag name="IGUANATEXCURSOR" val="1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914.8856"/>
  <p:tag name="LATEXADDIN" val="\documentclass{article}&#10;\usepackage{amsmath}&#10;\pagestyle{empty}&#10;\usepackage[dvipsnames]{xcolor}&#10;\begin{document}&#10;\color{white}&#10;\begin{eqnarray*}&#10;U =  \int {1\over 2} \epsilon_0 E^2 dV &#10;\end{eqnarray*}&#10;\end{document}"/>
  <p:tag name="IGUANATEXSIZE" val="16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3.4608"/>
  <p:tag name="ORIGINALWIDTH" val="1353.581"/>
  <p:tag name="LATEXADDIN" val="\documentclass{article}&#10;\usepackage{amsmath}&#10;\pagestyle{empty}&#10;\usepackage[dvipsnames]{xcolor}&#10;\begin{document}&#10;\color{white}&#10;\begin{eqnarray*}&#10; = {\epsilon_0 \over 2} \int_R^{2R} E_\text{\tiny R&lt;r&lt;2R} 4\pi r^2 dr &#10;\end{eqnarray*}&#10;\end{document}"/>
  <p:tag name="IGUANATEXSIZE" val="16"/>
  <p:tag name="IGUANATEXCURSOR" val="20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6.7116"/>
  <p:tag name="ORIGINALWIDTH" val="1353.581"/>
  <p:tag name="LATEXADDIN" val="\documentclass{article}&#10;\usepackage{amsmath}&#10;\pagestyle{empty}&#10;\usepackage[dvipsnames]{xcolor}&#10;\begin{document}&#10;\color{white}&#10;\begin{eqnarray*}&#10;E_\text{\tiny R&lt;r&lt;2R}  = { \rho \over 3 \epsilon_0} \left(r-{R^3 \over r^2} \right) &#10;\end{eqnarray*}&#10;\end{document}"/>
  <p:tag name="IGUANATEXSIZE" val="16"/>
  <p:tag name="IGUANATEXCURSOR" val="15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2.7372"/>
  <p:tag name="ORIGINALWIDTH" val="588.6764"/>
  <p:tag name="LATEXADDIN" val="\documentclass{article}&#10;\usepackage{amsmath}&#10;\pagestyle{empty}&#10;\usepackage[dvipsnames]{xcolor}&#10;\begin{document}&#10;\color{white}&#10;\begin{eqnarray*}&#10;I = I_1 + I_2&#10;\end{eqnarray*}&#10;\end{document}"/>
  <p:tag name="IGUANATEXSIZE" val="16"/>
  <p:tag name="IGUANATEXCURSOR" val="15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945.6318"/>
  <p:tag name="LATEXADDIN" val="\documentclass{article}&#10;\usepackage{amsmath}&#10;\pagestyle{empty}&#10;\usepackage[dvipsnames]{xcolor}&#10;\begin{document}&#10;\color{white}&#10;\begin{eqnarray*}&#10;{\cal E} - I R - {Q_1  \over C_0} = 0&#10;\end{eqnarray*}&#10;\end{document}"/>
  <p:tag name="IGUANATEXSIZE" val="16"/>
  <p:tag name="IGUANATEXCURSOR" val="181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3.2358"/>
  <p:tag name="ORIGINALWIDTH" val="473.9408"/>
  <p:tag name="LATEXADDIN" val="\documentclass{article}&#10;\usepackage{amsmath}&#10;\pagestyle{empty}&#10;\usepackage[dvipsnames]{xcolor}&#10;\begin{document}&#10;\color{white}&#10;\begin{eqnarray*}&#10;P = I^2 R&#10;\end{eqnarray*}&#10;\end{document}"/>
  <p:tag name="IGUANATEXSIZE" val="16"/>
  <p:tag name="IGUANATEXCURSOR" val="153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1008.624"/>
  <p:tag name="LATEXADDIN" val="\documentclass{article}&#10;\usepackage{amsmath}&#10;\pagestyle{empty}&#10;\usepackage[dvipsnames]{xcolor}&#10;\begin{document}&#10;\color{white}&#10;\begin{eqnarray*}&#10;{\cal E} - I R - {Q_2  \over \kappa C_0} = 0&#10;\end{eqnarray*}&#10;\end{document}"/>
  <p:tag name="IGUANATEXSIZE" val="16"/>
  <p:tag name="IGUANATEXCURSOR" val="1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.7177"/>
  <p:tag name="ORIGINALWIDTH" val="2199.475"/>
  <p:tag name="LATEXADDIN" val="\documentclass{article}&#10;\usepackage{amsmath}&#10;\pagestyle{empty}&#10;\usepackage[dvipsnames]{xcolor}&#10;\begin{document}&#10;\color{white}&#10;\begin{eqnarray*}&#10;I = I_1 + I_2 = {dQ_1\over dt} +{dQ_2\over dt} = (\kappa+1){dQ_1\over dt}&#10;\end{eqnarray*}&#10;\end{document}"/>
  <p:tag name="IGUANATEXSIZE" val="16"/>
  <p:tag name="IGUANATEXCURSOR" val="208"/>
  <p:tag name="TRANSPARENCY" val="True"/>
  <p:tag name="FILENAME" val=""/>
  <p:tag name="LATEXENGINEID" val="0"/>
  <p:tag name="TEMPFOLDER" val="c:\temp\"/>
  <p:tag name="LATEXFORMHEIGHT" val="314.7"/>
  <p:tag name="LATEXFORMWIDTH" val="384"/>
  <p:tag name="LATEXFORMWRAP" val="True"/>
  <p:tag name="BITMAPVECTOR" val="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2394.451"/>
  <p:tag name="LATEXADDIN" val="\documentclass{article}&#10;\usepackage{amsmath}&#10;\pagestyle{empty}&#10;\usepackage[dvipsnames]{xcolor}&#10;\begin{document}&#10;\color{white}&#10;\begin{eqnarray*}&#10;{\cal E} - I R - {Q_1  \over C_0} = 0&#10;={\cal E} - (\kappa+1){dQ_1\over dt} R - {Q_1  \over C_0} &#10;\end{eqnarray*}&#10;\end{document}"/>
  <p:tag name="IGUANATEXSIZE" val="16"/>
  <p:tag name="IGUANATEXCURSOR" val="21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7.4653"/>
  <p:tag name="ORIGINALWIDTH" val="1008.624"/>
  <p:tag name="LATEXADDIN" val="\documentclass{article}&#10;\usepackage{amsmath}&#10;\pagestyle{empty}&#10;\usepackage[dvipsnames]{xcolor}&#10;\begin{document}&#10;\color{white}&#10;\begin{eqnarray*}&#10;{\cal E} - I R - {Q_2  \over \kappa C_0} = 0&#10;\end{eqnarray*}&#10;\end{document}"/>
  <p:tag name="IGUANATEXSIZE" val="16"/>
  <p:tag name="IGUANATEXCURSOR" val="18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8.7177"/>
  <p:tag name="ORIGINALWIDTH" val="483.6895"/>
  <p:tag name="LATEXADDIN" val="\documentclass{article}&#10;\usepackage{amsmath}&#10;\pagestyle{empty}&#10;\usepackage[dvipsnames]{xcolor}&#10;\begin{document}&#10;\color{white}&#10;\begin{eqnarray*}&#10;Q_1 = {Q_2 \over \kappa}&#10;\end{eqnarray*}&#10;\end{document}"/>
  <p:tag name="IGUANATEXSIZE" val="16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649.794"/>
  <p:tag name="LATEXADDIN" val="\documentclass{article}&#10;\usepackage{amsmath}&#10;\pagestyle{empty}&#10;\usepackage[dvipsnames]{xcolor}&#10;\begin{document}&#10;\color{white}&#10;\begin{eqnarray*}&#10;Q_1(t) = {\cal E} C_0 \left(&#10;1 - e^{t/(\kappa+1)RC_0}&#10;\right)&#10;\end{eqnarray*}&#10;\end{document}"/>
  <p:tag name="IGUANATEXSIZE" val="16"/>
  <p:tag name="IGUANATEXCURSOR" val="19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4.222"/>
  <p:tag name="ORIGINALWIDTH" val="1721.785"/>
  <p:tag name="LATEXADDIN" val="\documentclass{article}&#10;\usepackage{amsmath}&#10;\pagestyle{empty}&#10;\usepackage[dvipsnames]{xcolor}&#10;\begin{document}&#10;\color{white}&#10;\begin{eqnarray*}&#10;Q_2(t) = \kappa {\cal E} C_0 \left(&#10;1 - e^{t/(\kappa+1)RC_0}&#10;\right)&#10;\end{eqnarray*}&#10;\end{document}"/>
  <p:tag name="IGUANATEXSIZE" val="16"/>
  <p:tag name="IGUANATEXCURSOR" val="160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3.7346"/>
  <p:tag name="ORIGINALWIDTH" val="843.6446"/>
  <p:tag name="LATEXADDIN" val="\documentclass{article}&#10;\usepackage{amsmath}&#10;\pagestyle{empty}&#10;\usepackage[dvipsnames]{xcolor}&#10;\begin{document}&#10;\color{white}&#10;\begin{eqnarray*}&#10;\tau = (\kappa+1) R C_0&#10;\end{eqnarray*}&#10;\end{document}"/>
  <p:tag name="IGUANATEXSIZE" val="16"/>
  <p:tag name="IGUANATEXCURSOR" val="16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5.7368"/>
  <p:tag name="ORIGINALWIDTH" val="904.3869"/>
  <p:tag name="LATEXADDIN" val="\documentclass{article}&#10;\usepackage{amsmath}&#10;\pagestyle{empty}&#10;\usepackage[dvipsnames]{xcolor}&#10;\begin{document}&#10;\color{white}&#10;\begin{eqnarray*}&#10;V_\text{\tiny Cu} : V_\text{\tiny Pt}  = 1:24&#10;\end{eqnarray*}&#10;\end{document}"/>
  <p:tag name="IGUANATEXSIZE" val="16"/>
  <p:tag name="IGUANATEXCURSOR" val="182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880.3899"/>
  <p:tag name="LATEXADDIN" val="\documentclass{article}&#10;\usepackage{amsmath}&#10;\pagestyle{empty}&#10;\usepackage[dvipsnames]{xcolor}&#10;\begin{document}&#10;\color{white}&#10;\begin{eqnarray*}&#10;E_\text{\tiny Cu} : E_\text{\tiny Pt}  = 1:6&#10;\end{eqnarray*}&#10;\end{document}"/>
  <p:tag name="IGUANATEXSIZE" val="16"/>
  <p:tag name="IGUANATEXCURSOR" val="188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6.7154"/>
  <p:tag name="ORIGINALWIDTH" val="958.3802"/>
  <p:tag name="LATEXADDIN" val="\documentclass{article}&#10;\usepackage{amsmath}&#10;\pagestyle{empty}&#10;\usepackage[dvipsnames]{xcolor}&#10;\begin{document}&#10;\color{white}&#10;\begin{eqnarray*}&#10;\Delta V = - \int \vec{E} \cdot d\vec{\ell}&#10;\end{eqnarray*}&#10;\end{document}"/>
  <p:tag name="IGUANATEXSIZE" val="16"/>
  <p:tag name="IGUANATEXCURSOR" val="186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8.7364"/>
  <p:tag name="ORIGINALWIDTH" val="488.189"/>
  <p:tag name="LATEXADDIN" val="\documentclass{article}&#10;\usepackage{amsmath}&#10;\pagestyle{empty}&#10;\usepackage[dvipsnames]{xcolor}&#10;\begin{document}&#10;\color{white}&#10;\begin{eqnarray*}&#10;J  \propto v_d q n&#10;\end{eqnarray*}&#10;\end{document}"/>
  <p:tag name="IGUANATEXSIZE" val="16"/>
  <p:tag name="IGUANATEXCURSOR" val="154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4.9868"/>
  <p:tag name="ORIGINALWIDTH" val="821.1473"/>
  <p:tag name="LATEXADDIN" val="\documentclass{article}&#10;\usepackage{amsmath}&#10;\pagestyle{empty}&#10;\usepackage[dvipsnames]{xcolor}&#10;\begin{document}&#10;\color{white}&#10;\begin{eqnarray*}&#10;v_\text{\tiny Cu} : v_\text{\tiny Pt}  = 3:4&#10;\end{eqnarray*}&#10;\end{document}"/>
  <p:tag name="IGUANATEXSIZE" val="16"/>
  <p:tag name="IGUANATEXCURSOR" val="187"/>
  <p:tag name="TRANSPARENCY" val="True"/>
  <p:tag name="FILENAME" val=""/>
  <p:tag name="LATEXENGINEID" val="0"/>
  <p:tag name="TEMPFOLDER" val="c:\temp\"/>
  <p:tag name="LATEXFORMHEIGHT" val="312"/>
  <p:tag name="LATEXFORMWIDTH" val="384"/>
  <p:tag name="LATEXFORMWRAP" val="True"/>
  <p:tag name="BITMAPVECTOR" val="0"/>
</p:tagLst>
</file>

<file path=ppt/theme/theme1.xml><?xml version="1.0" encoding="utf-8"?>
<a:theme xmlns:a="http://schemas.openxmlformats.org/drawingml/2006/main" name="PPP_SEDUC_TXT_Board">
  <a:themeElements>
    <a:clrScheme name="">
      <a:dk1>
        <a:srgbClr val="B2B2B2"/>
      </a:dk1>
      <a:lt1>
        <a:srgbClr val="FFFFFF"/>
      </a:lt1>
      <a:dk2>
        <a:srgbClr val="B2B2B2"/>
      </a:dk2>
      <a:lt2>
        <a:srgbClr val="000000"/>
      </a:lt2>
      <a:accent1>
        <a:srgbClr val="BBE0E3"/>
      </a:accent1>
      <a:accent2>
        <a:srgbClr val="333399"/>
      </a:accent2>
      <a:accent3>
        <a:srgbClr val="D5D5D5"/>
      </a:accent3>
      <a:accent4>
        <a:srgbClr val="DADADA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PP_SEDUC_TXT_Bo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PP_SEDUC_TXT_Bo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PP_SEDUC_TXT_Board 13">
        <a:dk1>
          <a:srgbClr val="000000"/>
        </a:dk1>
        <a:lt1>
          <a:srgbClr val="FFFFFF"/>
        </a:lt1>
        <a:dk2>
          <a:srgbClr val="660033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4">
        <a:dk1>
          <a:srgbClr val="000000"/>
        </a:dk1>
        <a:lt1>
          <a:srgbClr val="FFFFFF"/>
        </a:lt1>
        <a:dk2>
          <a:srgbClr val="8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5">
        <a:dk1>
          <a:srgbClr val="000000"/>
        </a:dk1>
        <a:lt1>
          <a:srgbClr val="FFFFFF"/>
        </a:lt1>
        <a:dk2>
          <a:srgbClr val="FFFFFF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PP_SEDUC_TXT_Board 16">
        <a:dk1>
          <a:srgbClr val="000000"/>
        </a:dk1>
        <a:lt1>
          <a:srgbClr val="B2B2B2"/>
        </a:lt1>
        <a:dk2>
          <a:srgbClr val="FFFFFF"/>
        </a:dk2>
        <a:lt2>
          <a:srgbClr val="B2B2B2"/>
        </a:lt2>
        <a:accent1>
          <a:srgbClr val="BBE0E3"/>
        </a:accent1>
        <a:accent2>
          <a:srgbClr val="333399"/>
        </a:accent2>
        <a:accent3>
          <a:srgbClr val="D5D5D5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PPP_SEDUC_TXT_Board</Template>
  <TotalTime>11211</TotalTime>
  <Words>238</Words>
  <Application>Microsoft Office PowerPoint</Application>
  <PresentationFormat>On-screen Show (4:3)</PresentationFormat>
  <Paragraphs>57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squeaky chalk sound</vt:lpstr>
      <vt:lpstr>新細明體</vt:lpstr>
      <vt:lpstr>Arial</vt:lpstr>
      <vt:lpstr>Calibri</vt:lpstr>
      <vt:lpstr>Symbol</vt:lpstr>
      <vt:lpstr>PPP_SEDUC_TXT_Board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Nuwa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 Physics B (II)</dc:title>
  <dc:creator>Kuo-An</dc:creator>
  <cp:lastModifiedBy>kuoan</cp:lastModifiedBy>
  <cp:revision>1908</cp:revision>
  <dcterms:created xsi:type="dcterms:W3CDTF">2011-02-18T04:00:19Z</dcterms:created>
  <dcterms:modified xsi:type="dcterms:W3CDTF">2019-04-10T12:37:45Z</dcterms:modified>
</cp:coreProperties>
</file>