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6" r:id="rId2"/>
    <p:sldId id="387" r:id="rId3"/>
    <p:sldId id="388" r:id="rId4"/>
    <p:sldId id="389" r:id="rId5"/>
    <p:sldId id="378" r:id="rId6"/>
    <p:sldId id="379" r:id="rId7"/>
    <p:sldId id="390" r:id="rId8"/>
    <p:sldId id="391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B3535"/>
    <a:srgbClr val="B6C4C4"/>
    <a:srgbClr val="678D9A"/>
    <a:srgbClr val="83B08F"/>
    <a:srgbClr val="C6AD84"/>
    <a:srgbClr val="67879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59" autoAdjust="0"/>
    <p:restoredTop sz="94630" autoAdjust="0"/>
  </p:normalViewPr>
  <p:slideViewPr>
    <p:cSldViewPr snapToObjects="1">
      <p:cViewPr varScale="1">
        <p:scale>
          <a:sx n="115" d="100"/>
          <a:sy n="115" d="100"/>
        </p:scale>
        <p:origin x="1818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6" name="Picture 104" descr="PPP_SEDUC_TLE_Boar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819400"/>
            <a:ext cx="77724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886200"/>
            <a:ext cx="7772400" cy="685800"/>
          </a:xfrm>
        </p:spPr>
        <p:txBody>
          <a:bodyPr anchor="ctr"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3117" name="Rectangle 4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118" name="Rectangle 4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119" name="Rectangle 4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AF2170E-61B7-4835-8119-433CC635074F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D3F60B-E627-42F9-B3F3-885A807AA767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1000" y="228600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3050" y="228600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FE9D3-EF22-4856-8B0C-84B38016F485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EA3F1A-6BBD-4A4A-91E4-32FCF32D5599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D4E26C-2536-40CB-9DA5-4DB496A47603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2EA9C0-1C3C-4525-B3E5-3E496B11C55A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3EE6DB-1124-4EFC-88D1-83648D139D3B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A01D6B-6403-430A-944E-2842C501E390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BE53CB-F416-4160-B253-3692C10FD0A1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80CA6D-8A4D-4730-B9BD-8156AE0F5900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75F04A-C4F9-4754-A467-C0D16B10F6EE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9" name="Picture 195" descr="PPP_SEDUC_TXT_Board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228600"/>
            <a:ext cx="8610600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214" name="Rectangle 19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6294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aseline="-25000">
                <a:solidFill>
                  <a:srgbClr val="FFFFFF"/>
                </a:solidFill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1215" name="Rectangle 19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294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aseline="-25000">
                <a:solidFill>
                  <a:srgbClr val="FFFFFF"/>
                </a:solidFill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1216" name="Rectangle 19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64338" y="66294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aseline="-25000">
                <a:solidFill>
                  <a:srgbClr val="FFFFFF"/>
                </a:solidFill>
                <a:ea typeface="新細明體" pitchFamily="18" charset="-120"/>
              </a:defRPr>
            </a:lvl1pPr>
          </a:lstStyle>
          <a:p>
            <a:fld id="{7ABC88F7-9EA5-4C3A-BF93-EF5B32551F55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3000" b="1">
          <a:solidFill>
            <a:srgbClr val="FFFFFF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000" b="1">
          <a:solidFill>
            <a:srgbClr val="FFFFFF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000" b="1">
          <a:solidFill>
            <a:srgbClr val="FFFFFF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000" b="1">
          <a:solidFill>
            <a:srgbClr val="FFFFFF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000" b="1">
          <a:solidFill>
            <a:srgbClr val="FFFFFF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 b="1">
          <a:solidFill>
            <a:srgbClr val="FFFFFF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 b="1">
          <a:solidFill>
            <a:srgbClr val="FFFFFF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 b="1">
          <a:solidFill>
            <a:srgbClr val="FFFFFF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 b="1">
          <a:solidFill>
            <a:srgbClr val="FFFFFF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>
          <a:solidFill>
            <a:srgbClr val="FFFFFF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400">
          <a:solidFill>
            <a:srgbClr val="FFFFFF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FFFFFF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FFFFFF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FFFFFF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FFFFFF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FFFF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image" Target="../media/image8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7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6.png"/><Relationship Id="rId5" Type="http://schemas.openxmlformats.org/officeDocument/2006/relationships/tags" Target="../tags/tag5.xml"/><Relationship Id="rId10" Type="http://schemas.openxmlformats.org/officeDocument/2006/relationships/image" Target="../media/image5.png"/><Relationship Id="rId4" Type="http://schemas.openxmlformats.org/officeDocument/2006/relationships/tags" Target="../tags/tag4.xml"/><Relationship Id="rId9" Type="http://schemas.openxmlformats.org/officeDocument/2006/relationships/image" Target="../media/image4.png"/><Relationship Id="rId1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9.xml"/><Relationship Id="rId7" Type="http://schemas.openxmlformats.org/officeDocument/2006/relationships/image" Target="../media/image11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0.emf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4.png"/><Relationship Id="rId4" Type="http://schemas.openxmlformats.org/officeDocument/2006/relationships/tags" Target="../tags/tag10.xml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3" Type="http://schemas.openxmlformats.org/officeDocument/2006/relationships/image" Target="../media/image22.png"/><Relationship Id="rId3" Type="http://schemas.openxmlformats.org/officeDocument/2006/relationships/tags" Target="../tags/tag14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1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image" Target="../media/image20.png"/><Relationship Id="rId5" Type="http://schemas.openxmlformats.org/officeDocument/2006/relationships/tags" Target="../tags/tag16.xml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tags" Target="../tags/tag15.xml"/><Relationship Id="rId9" Type="http://schemas.openxmlformats.org/officeDocument/2006/relationships/image" Target="../media/image18.emf"/><Relationship Id="rId1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13" Type="http://schemas.openxmlformats.org/officeDocument/2006/relationships/image" Target="../media/image30.png"/><Relationship Id="rId3" Type="http://schemas.openxmlformats.org/officeDocument/2006/relationships/tags" Target="../tags/tag20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9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image" Target="../media/image28.png"/><Relationship Id="rId5" Type="http://schemas.openxmlformats.org/officeDocument/2006/relationships/tags" Target="../tags/tag22.xml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tags" Target="../tags/tag21.xml"/><Relationship Id="rId9" Type="http://schemas.openxmlformats.org/officeDocument/2006/relationships/image" Target="../media/image26.emf"/><Relationship Id="rId1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13" Type="http://schemas.openxmlformats.org/officeDocument/2006/relationships/image" Target="../media/image37.png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tags" Target="../tags/tag25.xml"/><Relationship Id="rId16" Type="http://schemas.openxmlformats.org/officeDocument/2006/relationships/image" Target="../media/image40.png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image" Target="../media/image35.png"/><Relationship Id="rId5" Type="http://schemas.openxmlformats.org/officeDocument/2006/relationships/tags" Target="../tags/tag28.xml"/><Relationship Id="rId15" Type="http://schemas.openxmlformats.org/officeDocument/2006/relationships/image" Target="../media/image39.png"/><Relationship Id="rId10" Type="http://schemas.openxmlformats.org/officeDocument/2006/relationships/image" Target="../media/image34.emf"/><Relationship Id="rId4" Type="http://schemas.openxmlformats.org/officeDocument/2006/relationships/tags" Target="../tags/tag27.xml"/><Relationship Id="rId9" Type="http://schemas.openxmlformats.org/officeDocument/2006/relationships/image" Target="../media/image33.emf"/><Relationship Id="rId1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tags" Target="../tags/tag33.xml"/><Relationship Id="rId7" Type="http://schemas.openxmlformats.org/officeDocument/2006/relationships/image" Target="../media/image34.emf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33.emf"/><Relationship Id="rId11" Type="http://schemas.openxmlformats.org/officeDocument/2006/relationships/image" Target="../media/image45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44.png"/><Relationship Id="rId4" Type="http://schemas.openxmlformats.org/officeDocument/2006/relationships/tags" Target="../tags/tag34.xml"/><Relationship Id="rId9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tags" Target="../tags/tag37.xml"/><Relationship Id="rId7" Type="http://schemas.openxmlformats.org/officeDocument/2006/relationships/image" Target="../media/image35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34.emf"/><Relationship Id="rId5" Type="http://schemas.openxmlformats.org/officeDocument/2006/relationships/image" Target="../media/image33.emf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990600" y="381000"/>
            <a:ext cx="7086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queaky chalk sound" pitchFamily="2" charset="-120"/>
                <a:cs typeface="+mj-cs"/>
              </a:rPr>
              <a:t>Final Exam</a:t>
            </a:r>
            <a:endParaRPr kumimoji="0" lang="en-US" altLang="zh-TW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squeaky chalk sound" pitchFamily="2" charset="-120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34000" y="2938046"/>
            <a:ext cx="715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TW" sz="16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altLang="zh-TW" sz="1600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pts)</a:t>
            </a:r>
            <a:endParaRPr lang="zh-TW" altLang="en-US" sz="1600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45116" y="28956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 panose="020F0502020204030204" pitchFamily="34" charset="0"/>
              </a:rPr>
              <a:t>(a)</a:t>
            </a:r>
            <a:endParaRPr lang="en-US" sz="1600" dirty="0"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9668" y="1427908"/>
            <a:ext cx="7200000" cy="12548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978" y="2936858"/>
            <a:ext cx="3195123" cy="3754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671" y="3472621"/>
            <a:ext cx="2689219" cy="2108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671" y="4421657"/>
            <a:ext cx="4144762" cy="2108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671" y="4908249"/>
            <a:ext cx="4422703" cy="375467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659" y="5739167"/>
            <a:ext cx="5330891" cy="2462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671" y="3962400"/>
            <a:ext cx="3963124" cy="210895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142035" y="3395246"/>
            <a:ext cx="715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TW" sz="16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altLang="zh-TW" sz="1600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pts)</a:t>
            </a:r>
            <a:endParaRPr lang="zh-TW" altLang="en-US" sz="1600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742235" y="5681246"/>
            <a:ext cx="715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TW" sz="16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altLang="zh-TW" sz="1600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pts)</a:t>
            </a:r>
            <a:endParaRPr lang="zh-TW" altLang="en-US" sz="1600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93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990600" y="381000"/>
            <a:ext cx="7086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queaky chalk sound" pitchFamily="2" charset="-120"/>
                <a:cs typeface="+mj-cs"/>
              </a:rPr>
              <a:t>Final Exam</a:t>
            </a:r>
            <a:endParaRPr kumimoji="0" lang="en-US" altLang="zh-TW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squeaky chalk sound" pitchFamily="2" charset="-120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45116" y="2895600"/>
            <a:ext cx="13213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 panose="020F0502020204030204" pitchFamily="34" charset="0"/>
              </a:rPr>
              <a:t>(b) In vacuum</a:t>
            </a:r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630027" y="3987789"/>
            <a:ext cx="715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TW" sz="16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altLang="zh-TW" sz="1600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pts)</a:t>
            </a:r>
            <a:endParaRPr lang="zh-TW" altLang="en-US" sz="1600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9280" y="1482251"/>
            <a:ext cx="7200000" cy="9303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3513532"/>
            <a:ext cx="831392" cy="2035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4597019"/>
            <a:ext cx="833830" cy="2035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3390363"/>
            <a:ext cx="2076038" cy="4620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304" y="4500017"/>
            <a:ext cx="2088229" cy="462019"/>
          </a:xfrm>
          <a:prstGeom prst="rect">
            <a:avLst/>
          </a:prstGeom>
        </p:spPr>
      </p:pic>
      <p:cxnSp>
        <p:nvCxnSpPr>
          <p:cNvPr id="11" name="Straight Arrow Connector 10"/>
          <p:cNvCxnSpPr>
            <a:endCxn id="6" idx="0"/>
          </p:cNvCxnSpPr>
          <p:nvPr/>
        </p:nvCxnSpPr>
        <p:spPr>
          <a:xfrm flipV="1">
            <a:off x="4709280" y="3390363"/>
            <a:ext cx="291139" cy="462019"/>
          </a:xfrm>
          <a:prstGeom prst="straightConnector1">
            <a:avLst/>
          </a:prstGeom>
          <a:ln w="28575"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5347661" y="3352800"/>
            <a:ext cx="291139" cy="462019"/>
          </a:xfrm>
          <a:prstGeom prst="straightConnector1">
            <a:avLst/>
          </a:prstGeom>
          <a:ln w="28575"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724400" y="4533363"/>
            <a:ext cx="291139" cy="462019"/>
          </a:xfrm>
          <a:prstGeom prst="straightConnector1">
            <a:avLst/>
          </a:prstGeom>
          <a:ln w="28575"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362781" y="4495800"/>
            <a:ext cx="291139" cy="462019"/>
          </a:xfrm>
          <a:prstGeom prst="straightConnector1">
            <a:avLst/>
          </a:prstGeom>
          <a:ln w="28575"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015106" y="5376446"/>
            <a:ext cx="2928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 panose="020F0502020204030204" pitchFamily="34" charset="0"/>
              </a:rPr>
              <a:t>Therefore, it’s a transverse wave.</a:t>
            </a:r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46488" y="4008859"/>
            <a:ext cx="715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TW" sz="16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altLang="zh-TW" sz="1600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pts)</a:t>
            </a:r>
            <a:endParaRPr lang="zh-TW" altLang="en-US" sz="1600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736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990600" y="381000"/>
            <a:ext cx="7086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queaky chalk sound" pitchFamily="2" charset="-120"/>
                <a:cs typeface="+mj-cs"/>
              </a:rPr>
              <a:t>Final Exam</a:t>
            </a:r>
            <a:endParaRPr kumimoji="0" lang="en-US" altLang="zh-TW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squeaky chalk sound" pitchFamily="2" charset="-120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45116" y="2895600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 panose="020F0502020204030204" pitchFamily="34" charset="0"/>
              </a:rPr>
              <a:t>(</a:t>
            </a:r>
            <a:r>
              <a:rPr lang="en-US" sz="1600" dirty="0" err="1" smtClean="0">
                <a:latin typeface="Calibri" panose="020F0502020204030204" pitchFamily="34" charset="0"/>
              </a:rPr>
              <a:t>i</a:t>
            </a:r>
            <a:r>
              <a:rPr lang="en-US" sz="1600" dirty="0" smtClean="0">
                <a:latin typeface="Calibri" panose="020F0502020204030204" pitchFamily="34" charset="0"/>
              </a:rPr>
              <a:t>)</a:t>
            </a:r>
            <a:endParaRPr lang="en-US" sz="1600" dirty="0"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900" y="1447800"/>
            <a:ext cx="7200000" cy="1302546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2362200" y="3429000"/>
            <a:ext cx="0" cy="108000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638800" y="3429000"/>
            <a:ext cx="0" cy="108000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4000800" y="2324400"/>
            <a:ext cx="0" cy="327600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6"/>
          <p:cNvSpPr>
            <a:spLocks/>
          </p:cNvSpPr>
          <p:nvPr/>
        </p:nvSpPr>
        <p:spPr bwMode="auto">
          <a:xfrm>
            <a:off x="2362200" y="3455986"/>
            <a:ext cx="3276001" cy="1012826"/>
          </a:xfrm>
          <a:custGeom>
            <a:avLst/>
            <a:gdLst>
              <a:gd name="T0" fmla="*/ 31 w 2531"/>
              <a:gd name="T1" fmla="*/ 477 h 1123"/>
              <a:gd name="T2" fmla="*/ 93 w 2531"/>
              <a:gd name="T3" fmla="*/ 307 h 1123"/>
              <a:gd name="T4" fmla="*/ 156 w 2531"/>
              <a:gd name="T5" fmla="*/ 163 h 1123"/>
              <a:gd name="T6" fmla="*/ 225 w 2531"/>
              <a:gd name="T7" fmla="*/ 59 h 1123"/>
              <a:gd name="T8" fmla="*/ 287 w 2531"/>
              <a:gd name="T9" fmla="*/ 6 h 1123"/>
              <a:gd name="T10" fmla="*/ 350 w 2531"/>
              <a:gd name="T11" fmla="*/ 6 h 1123"/>
              <a:gd name="T12" fmla="*/ 412 w 2531"/>
              <a:gd name="T13" fmla="*/ 59 h 1123"/>
              <a:gd name="T14" fmla="*/ 475 w 2531"/>
              <a:gd name="T15" fmla="*/ 163 h 1123"/>
              <a:gd name="T16" fmla="*/ 537 w 2531"/>
              <a:gd name="T17" fmla="*/ 307 h 1123"/>
              <a:gd name="T18" fmla="*/ 600 w 2531"/>
              <a:gd name="T19" fmla="*/ 477 h 1123"/>
              <a:gd name="T20" fmla="*/ 662 w 2531"/>
              <a:gd name="T21" fmla="*/ 646 h 1123"/>
              <a:gd name="T22" fmla="*/ 725 w 2531"/>
              <a:gd name="T23" fmla="*/ 816 h 1123"/>
              <a:gd name="T24" fmla="*/ 793 w 2531"/>
              <a:gd name="T25" fmla="*/ 960 h 1123"/>
              <a:gd name="T26" fmla="*/ 856 w 2531"/>
              <a:gd name="T27" fmla="*/ 1064 h 1123"/>
              <a:gd name="T28" fmla="*/ 918 w 2531"/>
              <a:gd name="T29" fmla="*/ 1117 h 1123"/>
              <a:gd name="T30" fmla="*/ 981 w 2531"/>
              <a:gd name="T31" fmla="*/ 1117 h 1123"/>
              <a:gd name="T32" fmla="*/ 1043 w 2531"/>
              <a:gd name="T33" fmla="*/ 1064 h 1123"/>
              <a:gd name="T34" fmla="*/ 1106 w 2531"/>
              <a:gd name="T35" fmla="*/ 960 h 1123"/>
              <a:gd name="T36" fmla="*/ 1168 w 2531"/>
              <a:gd name="T37" fmla="*/ 816 h 1123"/>
              <a:gd name="T38" fmla="*/ 1231 w 2531"/>
              <a:gd name="T39" fmla="*/ 646 h 1123"/>
              <a:gd name="T40" fmla="*/ 1293 w 2531"/>
              <a:gd name="T41" fmla="*/ 477 h 1123"/>
              <a:gd name="T42" fmla="*/ 1362 w 2531"/>
              <a:gd name="T43" fmla="*/ 307 h 1123"/>
              <a:gd name="T44" fmla="*/ 1425 w 2531"/>
              <a:gd name="T45" fmla="*/ 163 h 1123"/>
              <a:gd name="T46" fmla="*/ 1487 w 2531"/>
              <a:gd name="T47" fmla="*/ 59 h 1123"/>
              <a:gd name="T48" fmla="*/ 1550 w 2531"/>
              <a:gd name="T49" fmla="*/ 6 h 1123"/>
              <a:gd name="T50" fmla="*/ 1612 w 2531"/>
              <a:gd name="T51" fmla="*/ 6 h 1123"/>
              <a:gd name="T52" fmla="*/ 1675 w 2531"/>
              <a:gd name="T53" fmla="*/ 59 h 1123"/>
              <a:gd name="T54" fmla="*/ 1737 w 2531"/>
              <a:gd name="T55" fmla="*/ 163 h 1123"/>
              <a:gd name="T56" fmla="*/ 1800 w 2531"/>
              <a:gd name="T57" fmla="*/ 307 h 1123"/>
              <a:gd name="T58" fmla="*/ 1862 w 2531"/>
              <a:gd name="T59" fmla="*/ 477 h 1123"/>
              <a:gd name="T60" fmla="*/ 1931 w 2531"/>
              <a:gd name="T61" fmla="*/ 646 h 1123"/>
              <a:gd name="T62" fmla="*/ 1993 w 2531"/>
              <a:gd name="T63" fmla="*/ 816 h 1123"/>
              <a:gd name="T64" fmla="*/ 2056 w 2531"/>
              <a:gd name="T65" fmla="*/ 960 h 1123"/>
              <a:gd name="T66" fmla="*/ 2118 w 2531"/>
              <a:gd name="T67" fmla="*/ 1064 h 1123"/>
              <a:gd name="T68" fmla="*/ 2181 w 2531"/>
              <a:gd name="T69" fmla="*/ 1117 h 1123"/>
              <a:gd name="T70" fmla="*/ 2243 w 2531"/>
              <a:gd name="T71" fmla="*/ 1117 h 1123"/>
              <a:gd name="T72" fmla="*/ 2306 w 2531"/>
              <a:gd name="T73" fmla="*/ 1064 h 1123"/>
              <a:gd name="T74" fmla="*/ 2368 w 2531"/>
              <a:gd name="T75" fmla="*/ 960 h 1123"/>
              <a:gd name="T76" fmla="*/ 2437 w 2531"/>
              <a:gd name="T77" fmla="*/ 816 h 1123"/>
              <a:gd name="T78" fmla="*/ 2500 w 2531"/>
              <a:gd name="T79" fmla="*/ 646 h 1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531" h="1123">
                <a:moveTo>
                  <a:pt x="0" y="561"/>
                </a:moveTo>
                <a:lnTo>
                  <a:pt x="31" y="477"/>
                </a:lnTo>
                <a:lnTo>
                  <a:pt x="62" y="385"/>
                </a:lnTo>
                <a:lnTo>
                  <a:pt x="93" y="307"/>
                </a:lnTo>
                <a:lnTo>
                  <a:pt x="125" y="228"/>
                </a:lnTo>
                <a:lnTo>
                  <a:pt x="156" y="163"/>
                </a:lnTo>
                <a:lnTo>
                  <a:pt x="193" y="104"/>
                </a:lnTo>
                <a:lnTo>
                  <a:pt x="225" y="59"/>
                </a:lnTo>
                <a:lnTo>
                  <a:pt x="256" y="26"/>
                </a:lnTo>
                <a:lnTo>
                  <a:pt x="287" y="6"/>
                </a:lnTo>
                <a:lnTo>
                  <a:pt x="318" y="0"/>
                </a:lnTo>
                <a:lnTo>
                  <a:pt x="350" y="6"/>
                </a:lnTo>
                <a:lnTo>
                  <a:pt x="381" y="26"/>
                </a:lnTo>
                <a:lnTo>
                  <a:pt x="412" y="59"/>
                </a:lnTo>
                <a:lnTo>
                  <a:pt x="443" y="104"/>
                </a:lnTo>
                <a:lnTo>
                  <a:pt x="475" y="163"/>
                </a:lnTo>
                <a:lnTo>
                  <a:pt x="506" y="228"/>
                </a:lnTo>
                <a:lnTo>
                  <a:pt x="537" y="307"/>
                </a:lnTo>
                <a:lnTo>
                  <a:pt x="568" y="385"/>
                </a:lnTo>
                <a:lnTo>
                  <a:pt x="600" y="477"/>
                </a:lnTo>
                <a:lnTo>
                  <a:pt x="631" y="561"/>
                </a:lnTo>
                <a:lnTo>
                  <a:pt x="662" y="646"/>
                </a:lnTo>
                <a:lnTo>
                  <a:pt x="693" y="738"/>
                </a:lnTo>
                <a:lnTo>
                  <a:pt x="725" y="816"/>
                </a:lnTo>
                <a:lnTo>
                  <a:pt x="762" y="895"/>
                </a:lnTo>
                <a:lnTo>
                  <a:pt x="793" y="960"/>
                </a:lnTo>
                <a:lnTo>
                  <a:pt x="825" y="1019"/>
                </a:lnTo>
                <a:lnTo>
                  <a:pt x="856" y="1064"/>
                </a:lnTo>
                <a:lnTo>
                  <a:pt x="887" y="1097"/>
                </a:lnTo>
                <a:lnTo>
                  <a:pt x="918" y="1117"/>
                </a:lnTo>
                <a:lnTo>
                  <a:pt x="950" y="1123"/>
                </a:lnTo>
                <a:lnTo>
                  <a:pt x="981" y="1117"/>
                </a:lnTo>
                <a:lnTo>
                  <a:pt x="1012" y="1097"/>
                </a:lnTo>
                <a:lnTo>
                  <a:pt x="1043" y="1064"/>
                </a:lnTo>
                <a:lnTo>
                  <a:pt x="1075" y="1019"/>
                </a:lnTo>
                <a:lnTo>
                  <a:pt x="1106" y="960"/>
                </a:lnTo>
                <a:lnTo>
                  <a:pt x="1137" y="895"/>
                </a:lnTo>
                <a:lnTo>
                  <a:pt x="1168" y="816"/>
                </a:lnTo>
                <a:lnTo>
                  <a:pt x="1200" y="738"/>
                </a:lnTo>
                <a:lnTo>
                  <a:pt x="1231" y="646"/>
                </a:lnTo>
                <a:lnTo>
                  <a:pt x="1262" y="561"/>
                </a:lnTo>
                <a:lnTo>
                  <a:pt x="1293" y="477"/>
                </a:lnTo>
                <a:lnTo>
                  <a:pt x="1331" y="385"/>
                </a:lnTo>
                <a:lnTo>
                  <a:pt x="1362" y="307"/>
                </a:lnTo>
                <a:lnTo>
                  <a:pt x="1393" y="228"/>
                </a:lnTo>
                <a:lnTo>
                  <a:pt x="1425" y="163"/>
                </a:lnTo>
                <a:lnTo>
                  <a:pt x="1456" y="104"/>
                </a:lnTo>
                <a:lnTo>
                  <a:pt x="1487" y="59"/>
                </a:lnTo>
                <a:lnTo>
                  <a:pt x="1518" y="26"/>
                </a:lnTo>
                <a:lnTo>
                  <a:pt x="1550" y="6"/>
                </a:lnTo>
                <a:lnTo>
                  <a:pt x="1581" y="0"/>
                </a:lnTo>
                <a:lnTo>
                  <a:pt x="1612" y="6"/>
                </a:lnTo>
                <a:lnTo>
                  <a:pt x="1643" y="26"/>
                </a:lnTo>
                <a:lnTo>
                  <a:pt x="1675" y="59"/>
                </a:lnTo>
                <a:lnTo>
                  <a:pt x="1706" y="104"/>
                </a:lnTo>
                <a:lnTo>
                  <a:pt x="1737" y="163"/>
                </a:lnTo>
                <a:lnTo>
                  <a:pt x="1768" y="228"/>
                </a:lnTo>
                <a:lnTo>
                  <a:pt x="1800" y="307"/>
                </a:lnTo>
                <a:lnTo>
                  <a:pt x="1831" y="385"/>
                </a:lnTo>
                <a:lnTo>
                  <a:pt x="1862" y="477"/>
                </a:lnTo>
                <a:lnTo>
                  <a:pt x="1900" y="561"/>
                </a:lnTo>
                <a:lnTo>
                  <a:pt x="1931" y="646"/>
                </a:lnTo>
                <a:lnTo>
                  <a:pt x="1962" y="738"/>
                </a:lnTo>
                <a:lnTo>
                  <a:pt x="1993" y="816"/>
                </a:lnTo>
                <a:lnTo>
                  <a:pt x="2025" y="895"/>
                </a:lnTo>
                <a:lnTo>
                  <a:pt x="2056" y="960"/>
                </a:lnTo>
                <a:lnTo>
                  <a:pt x="2087" y="1019"/>
                </a:lnTo>
                <a:lnTo>
                  <a:pt x="2118" y="1064"/>
                </a:lnTo>
                <a:lnTo>
                  <a:pt x="2150" y="1097"/>
                </a:lnTo>
                <a:lnTo>
                  <a:pt x="2181" y="1117"/>
                </a:lnTo>
                <a:lnTo>
                  <a:pt x="2212" y="1123"/>
                </a:lnTo>
                <a:lnTo>
                  <a:pt x="2243" y="1117"/>
                </a:lnTo>
                <a:lnTo>
                  <a:pt x="2275" y="1097"/>
                </a:lnTo>
                <a:lnTo>
                  <a:pt x="2306" y="1064"/>
                </a:lnTo>
                <a:lnTo>
                  <a:pt x="2337" y="1019"/>
                </a:lnTo>
                <a:lnTo>
                  <a:pt x="2368" y="960"/>
                </a:lnTo>
                <a:lnTo>
                  <a:pt x="2400" y="895"/>
                </a:lnTo>
                <a:lnTo>
                  <a:pt x="2437" y="816"/>
                </a:lnTo>
                <a:lnTo>
                  <a:pt x="2468" y="738"/>
                </a:lnTo>
                <a:lnTo>
                  <a:pt x="2500" y="646"/>
                </a:lnTo>
                <a:lnTo>
                  <a:pt x="2531" y="561"/>
                </a:lnTo>
              </a:path>
            </a:pathLst>
          </a:custGeom>
          <a:noFill/>
          <a:ln w="30163" cap="rnd">
            <a:solidFill>
              <a:srgbClr val="FFC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1371600" y="4953000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 panose="020F0502020204030204" pitchFamily="34" charset="0"/>
              </a:rPr>
              <a:t>(ii)</a:t>
            </a:r>
            <a:endParaRPr lang="en-US" sz="1600" dirty="0">
              <a:latin typeface="Calibri" panose="020F0502020204030204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4884358"/>
            <a:ext cx="1437257" cy="415695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6019800" y="3818512"/>
            <a:ext cx="715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TW" sz="16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altLang="zh-TW" sz="1600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pts)</a:t>
            </a:r>
            <a:endParaRPr lang="zh-TW" altLang="en-US" sz="1600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779835" y="4953000"/>
            <a:ext cx="715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TW" sz="16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altLang="zh-TW" sz="1600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pts)</a:t>
            </a:r>
            <a:endParaRPr lang="zh-TW" altLang="en-US" sz="1600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65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990600" y="381000"/>
            <a:ext cx="7086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queaky chalk sound" pitchFamily="2" charset="-120"/>
                <a:cs typeface="+mj-cs"/>
              </a:rPr>
              <a:t>Final Exam</a:t>
            </a:r>
            <a:endParaRPr kumimoji="0" lang="en-US" altLang="zh-TW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squeaky chalk sound" pitchFamily="2" charset="-120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4800" y="3090446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 panose="020F0502020204030204" pitchFamily="34" charset="0"/>
              </a:rPr>
              <a:t>(</a:t>
            </a:r>
            <a:r>
              <a:rPr lang="en-US" sz="1600" dirty="0" err="1" smtClean="0">
                <a:latin typeface="Calibri" panose="020F0502020204030204" pitchFamily="34" charset="0"/>
              </a:rPr>
              <a:t>i</a:t>
            </a:r>
            <a:r>
              <a:rPr lang="en-US" sz="1600" dirty="0" smtClean="0">
                <a:latin typeface="Calibri" panose="020F0502020204030204" pitchFamily="34" charset="0"/>
              </a:rPr>
              <a:t>)</a:t>
            </a:r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4800" y="4309646"/>
            <a:ext cx="39335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 panose="020F0502020204030204" pitchFamily="34" charset="0"/>
              </a:rPr>
              <a:t>(ii) In region (III), the solution has the form of</a:t>
            </a:r>
            <a:endParaRPr lang="en-US" sz="1600" dirty="0">
              <a:latin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9835" y="1032743"/>
            <a:ext cx="7200000" cy="19085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37934" y="2590800"/>
            <a:ext cx="3283801" cy="18142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91" y="3215388"/>
            <a:ext cx="551010" cy="1816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91" y="3674672"/>
            <a:ext cx="1309258" cy="20114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098" y="3557033"/>
            <a:ext cx="1061790" cy="4864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469" y="4365639"/>
            <a:ext cx="1156877" cy="22552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33400" y="4919246"/>
            <a:ext cx="11013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 panose="020F0502020204030204" pitchFamily="34" charset="0"/>
              </a:rPr>
              <a:t>Therefore, </a:t>
            </a:r>
            <a:endParaRPr lang="en-US" sz="1600" dirty="0">
              <a:latin typeface="Calibri" panose="020F050202020403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4874098"/>
            <a:ext cx="2891581" cy="49493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4784370"/>
            <a:ext cx="1676190" cy="608305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304800" y="5909846"/>
            <a:ext cx="1346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 panose="020F0502020204030204" pitchFamily="34" charset="0"/>
              </a:rPr>
              <a:t>(iii) The same.</a:t>
            </a:r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67092" y="5909846"/>
            <a:ext cx="715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TW" sz="16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altLang="zh-TW" sz="1600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pts)</a:t>
            </a:r>
            <a:endParaRPr lang="zh-TW" altLang="en-US" sz="1600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038600" y="5374223"/>
            <a:ext cx="715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(3 pts)</a:t>
            </a:r>
            <a:endParaRPr lang="zh-TW" altLang="en-US" sz="1600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25461" y="3123285"/>
            <a:ext cx="715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TW" sz="16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zh-TW" sz="1600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pts)</a:t>
            </a:r>
            <a:endParaRPr lang="zh-TW" altLang="en-US" sz="1600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725461" y="3895670"/>
            <a:ext cx="715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TW" sz="16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zh-TW" sz="1600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pts)</a:t>
            </a:r>
            <a:endParaRPr lang="zh-TW" altLang="en-US" sz="1600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96395" y="3684059"/>
            <a:ext cx="715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TW" sz="16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TW" sz="1600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pts)</a:t>
            </a:r>
            <a:endParaRPr lang="zh-TW" altLang="en-US" sz="1600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837235" y="5376446"/>
            <a:ext cx="715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 pts)</a:t>
            </a:r>
            <a:endParaRPr lang="zh-TW" altLang="en-US" sz="1600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27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990600" y="381000"/>
            <a:ext cx="7086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queaky chalk sound" pitchFamily="2" charset="-120"/>
                <a:cs typeface="+mj-cs"/>
              </a:rPr>
              <a:t>Final Exam</a:t>
            </a:r>
            <a:endParaRPr kumimoji="0" lang="en-US" altLang="zh-TW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squeaky chalk sound" pitchFamily="2" charset="-120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8600" y="990600"/>
            <a:ext cx="7200000" cy="226294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8600" y="3253549"/>
            <a:ext cx="4876800" cy="2761939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105400" y="3276600"/>
            <a:ext cx="3874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 panose="020F0502020204030204" pitchFamily="34" charset="0"/>
              </a:rPr>
              <a:t>(a) Follow the homework problem, you have</a:t>
            </a:r>
            <a:endParaRPr lang="en-US" sz="1600" dirty="0">
              <a:latin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485" y="3657130"/>
            <a:ext cx="859429" cy="41203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5485" y="4304156"/>
            <a:ext cx="1526249" cy="41691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4956058"/>
            <a:ext cx="1526248" cy="415694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181600" y="5638800"/>
            <a:ext cx="417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 panose="020F0502020204030204" pitchFamily="34" charset="0"/>
              </a:rPr>
              <a:t>(b)</a:t>
            </a:r>
            <a:endParaRPr lang="en-US" sz="1600" dirty="0">
              <a:latin typeface="Calibri" panose="020F0502020204030204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5621923"/>
            <a:ext cx="3139048" cy="41569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6172200"/>
            <a:ext cx="2106514" cy="4864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6202013"/>
            <a:ext cx="631467" cy="419352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7208835" y="3733800"/>
            <a:ext cx="715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TW" sz="16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altLang="zh-TW" sz="1600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pts)</a:t>
            </a:r>
            <a:endParaRPr lang="zh-TW" altLang="en-US" sz="1600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08835" y="4419600"/>
            <a:ext cx="715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TW" sz="16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altLang="zh-TW" sz="1600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pts)</a:t>
            </a:r>
            <a:endParaRPr lang="zh-TW" altLang="en-US" sz="1600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208835" y="5029200"/>
            <a:ext cx="715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TW" sz="16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altLang="zh-TW" sz="1600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pts)</a:t>
            </a:r>
            <a:endParaRPr lang="zh-TW" altLang="en-US" sz="1600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419600" y="6120825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600" dirty="0" smtClean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Calibri" panose="020F0502020204030204" pitchFamily="34" charset="0"/>
              </a:rPr>
              <a:t>式子列對即可</a:t>
            </a:r>
            <a:endParaRPr lang="en-US" altLang="zh-TW" sz="1600" dirty="0" smtClean="0">
              <a:solidFill>
                <a:srgbClr val="FFFF00"/>
              </a:solidFill>
              <a:latin typeface="標楷體" panose="03000509000000000000" pitchFamily="65" charset="-120"/>
              <a:ea typeface="標楷體" panose="03000509000000000000" pitchFamily="65" charset="-120"/>
              <a:cs typeface="Calibri" panose="020F0502020204030204" pitchFamily="34" charset="0"/>
            </a:endParaRPr>
          </a:p>
          <a:p>
            <a:pPr algn="ctr"/>
            <a:r>
              <a:rPr lang="en-US" altLang="zh-TW" sz="1600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(10 pts)</a:t>
            </a:r>
            <a:endParaRPr lang="zh-TW" altLang="en-US" sz="1600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562600" y="5562600"/>
            <a:ext cx="3276000" cy="576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3896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990600" y="381000"/>
            <a:ext cx="7086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queaky chalk sound" pitchFamily="2" charset="-120"/>
                <a:cs typeface="+mj-cs"/>
              </a:rPr>
              <a:t>Final Exam</a:t>
            </a:r>
            <a:endParaRPr kumimoji="0" lang="en-US" altLang="zh-TW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squeaky chalk sound" pitchFamily="2" charset="-120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2069" y="1033549"/>
            <a:ext cx="7200000" cy="19266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48401" y="1662048"/>
            <a:ext cx="2209799" cy="12926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33400" y="320040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 panose="020F0502020204030204" pitchFamily="34" charset="0"/>
              </a:rPr>
              <a:t>(a)</a:t>
            </a:r>
            <a:endParaRPr lang="en-US" sz="1600" dirty="0">
              <a:latin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3241905"/>
            <a:ext cx="839924" cy="4156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743" y="3168705"/>
            <a:ext cx="1904152" cy="44739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3198277"/>
            <a:ext cx="872838" cy="41447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4006962"/>
            <a:ext cx="2566095" cy="488838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75" y="4648200"/>
            <a:ext cx="5950176" cy="53150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6344" y="4687204"/>
            <a:ext cx="2000456" cy="449828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5588551"/>
            <a:ext cx="1822478" cy="486400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36635" y="3657600"/>
            <a:ext cx="715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TW" sz="16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altLang="zh-TW" sz="1600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pts)</a:t>
            </a:r>
            <a:endParaRPr lang="zh-TW" altLang="en-US" sz="1600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456235" y="3657600"/>
            <a:ext cx="715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TW" sz="16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altLang="zh-TW" sz="1600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pts)</a:t>
            </a:r>
            <a:endParaRPr lang="zh-TW" altLang="en-US" sz="1600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89150" y="5644500"/>
            <a:ext cx="715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TW" sz="16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altLang="zh-TW" sz="1600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pts)</a:t>
            </a:r>
            <a:endParaRPr lang="zh-TW" altLang="en-US" sz="1600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73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990600" y="381000"/>
            <a:ext cx="7086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queaky chalk sound" pitchFamily="2" charset="-120"/>
                <a:cs typeface="+mj-cs"/>
              </a:rPr>
              <a:t>Final Exam</a:t>
            </a:r>
            <a:endParaRPr kumimoji="0" lang="en-US" altLang="zh-TW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squeaky chalk sound" pitchFamily="2" charset="-120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069" y="1033549"/>
            <a:ext cx="7200000" cy="19266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8401" y="1662048"/>
            <a:ext cx="2209799" cy="12926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33400" y="3200400"/>
            <a:ext cx="16742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 panose="020F0502020204030204" pitchFamily="34" charset="0"/>
              </a:rPr>
              <a:t>(b) At the surface,</a:t>
            </a:r>
            <a:endParaRPr lang="en-US" sz="1600" dirty="0"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86" y="3657600"/>
            <a:ext cx="805791" cy="4156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207" y="3658819"/>
            <a:ext cx="971581" cy="414476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3877325" y="4233446"/>
            <a:ext cx="715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TW" sz="16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altLang="zh-TW" sz="1600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pts)</a:t>
            </a:r>
            <a:endParaRPr lang="zh-TW" altLang="en-US" sz="1600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86" y="4462881"/>
            <a:ext cx="2784306" cy="618057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058917" y="4572000"/>
            <a:ext cx="2009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 panose="020F0502020204030204" pitchFamily="34" charset="0"/>
              </a:rPr>
              <a:t>(Point inward radially)</a:t>
            </a:r>
            <a:endParaRPr lang="en-US" sz="1600" dirty="0">
              <a:latin typeface="Calibri" panose="020F050202020403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86" y="5503021"/>
            <a:ext cx="3168305" cy="4864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444108" y="5570419"/>
            <a:ext cx="7159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TW" sz="1600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altLang="zh-TW" sz="1600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pts)</a:t>
            </a:r>
            <a:endParaRPr lang="zh-TW" altLang="en-US" sz="1600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889796" y="5989421"/>
            <a:ext cx="16441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(minus sign 5 pts)</a:t>
            </a:r>
            <a:endParaRPr lang="zh-TW" altLang="en-US" sz="1600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371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990600" y="381000"/>
            <a:ext cx="7086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queaky chalk sound" pitchFamily="2" charset="-120"/>
                <a:cs typeface="+mj-cs"/>
              </a:rPr>
              <a:t>Final Exam</a:t>
            </a:r>
            <a:endParaRPr kumimoji="0" lang="en-US" altLang="zh-TW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squeaky chalk sound" pitchFamily="2" charset="-120"/>
              <a:cs typeface="+mj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69" y="1033549"/>
            <a:ext cx="7200000" cy="19266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8401" y="1662048"/>
            <a:ext cx="2209799" cy="12926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33400" y="3200400"/>
            <a:ext cx="396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 panose="020F0502020204030204" pitchFamily="34" charset="0"/>
              </a:rPr>
              <a:t>(c)</a:t>
            </a:r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495800" y="4425411"/>
            <a:ext cx="8201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(10 pts)</a:t>
            </a:r>
            <a:endParaRPr lang="zh-TW" altLang="en-US" sz="1600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331" y="3526542"/>
            <a:ext cx="839924" cy="4156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79" y="4283660"/>
            <a:ext cx="3229257" cy="4803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338" y="3522329"/>
            <a:ext cx="864305" cy="41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480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0.9711"/>
  <p:tag name="ORIGINALWIDTH" val="1965.504"/>
  <p:tag name="LATEXADDIN" val="\documentclass{article}&#10;\usepackage{amsmath}&#10;\pagestyle{empty}&#10;\usepackage[dvipsnames]{xcolor}&#10;\begin{document}&#10;\color{white}&#10;\begin{eqnarray*}&#10;\left(\nabla \times (\vec{E}\times \vec{B}) \right)_i =&#10;\varepsilon_{ijk} \partial_j \varepsilon_{km n } E_m B_n&#10;\end{eqnarray*}&#10;\end{document}"/>
  <p:tag name="IGUANATEXSIZE" val="16"/>
  <p:tag name="IGUANATEXCURSOR" val="25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4.2145"/>
  <p:tag name="ORIGINALWIDTH" val="1284.589"/>
  <p:tag name="LATEXADDIN" val="\documentclass{article}&#10;\usepackage{amsmath}&#10;\pagestyle{empty}&#10;\usepackage[dvipsnames]{xcolor}&#10;\begin{document}&#10;\color{white}&#10;\begin{eqnarray*}&#10;{\partial B_x \over \partial x} +&#10;{\partial B_y \over \partial y} +&#10;{\partial B_z \over \partial z} = 0&#10;\end{eqnarray*}&#10;\end{document}"/>
  <p:tag name="IGUANATEXSIZE" val="16"/>
  <p:tag name="IGUANATEXCURSOR" val="2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5.718"/>
  <p:tag name="ORIGINALWIDTH" val="884.1395"/>
  <p:tag name="LATEXADDIN" val="\documentclass{article}&#10;\usepackage{amsmath}&#10;\pagestyle{empty}&#10;\usepackage[dvipsnames]{xcolor}&#10;\begin{document}&#10;\color{white}&#10;\begin{eqnarray*}&#10;-{3a \over 8}, -{a \over 8}, \, {a \over 8}, \, {3a \over 8}&#10;\end{eqnarray*}&#10;\end{document}"/>
  <p:tag name="IGUANATEXSIZE" val="16"/>
  <p:tag name="IGUANATEXCURSOR" val="1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338.9576"/>
  <p:tag name="LATEXADDIN" val="\documentclass{article}&#10;\usepackage{amsmath}&#10;\pagestyle{empty}&#10;\usepackage[dvipsnames]{xcolor}&#10;\begin{document}&#10;\color{white}&#10;\begin{eqnarray*}&#10;\psi_\text{\tiny I} = 0&#10;\end{eqnarray*}&#10;\end{document}"/>
  <p:tag name="IGUANATEXSIZE" val="16"/>
  <p:tag name="IGUANATEXCURSOR" val="16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805.3993"/>
  <p:tag name="LATEXADDIN" val="\documentclass{article}&#10;\usepackage{amsmath}&#10;\pagestyle{empty}&#10;\usepackage[dvipsnames]{xcolor}&#10;\begin{document}&#10;\color{white}&#10;\begin{eqnarray*}&#10;\psi_\text{\tiny II} = A \sin (kx)&#10;\end{eqnarray*}&#10;\end{document}"/>
  <p:tag name="IGUANATEXSIZE" val="16"/>
  <p:tag name="IGUANATEXCURSOR" val="1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653.1683"/>
  <p:tag name="LATEXADDIN" val="\documentclass{article}&#10;\usepackage{amsmath}&#10;\pagestyle{empty}&#10;\usepackage[dvipsnames]{xcolor}&#10;\begin{document}&#10;\color{white}&#10;\begin{eqnarray*}&#10;k = \sqrt{2m E \over \hbar^2}&#10;\end{eqnarray*}&#10;\end{document}"/>
  <p:tag name="IGUANATEXSIZE" val="16"/>
  <p:tag name="IGUANATEXCURSOR" val="15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8.7327"/>
  <p:tag name="ORIGINALWIDTH" val="711.661"/>
  <p:tag name="LATEXADDIN" val="\documentclass{article}&#10;\usepackage{amsmath}&#10;\pagestyle{empty}&#10;\usepackage[dvipsnames]{xcolor}&#10;\begin{document}&#10;\color{white}&#10;\begin{eqnarray*}&#10;\psi_\text{\tiny III} = B e^{-Gx}&#10;\end{eqnarray*}&#10;\end{document}"/>
  <p:tag name="IGUANATEXSIZE" val="16"/>
  <p:tag name="IGUANATEXCURSOR" val="17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4.462"/>
  <p:tag name="ORIGINALWIDTH" val="1778.778"/>
  <p:tag name="LATEXADDIN" val="\documentclass{article}&#10;\usepackage{amsmath}&#10;\pagestyle{empty}&#10;\usepackage[dvipsnames]{xcolor}&#10;\begin{document}&#10;\color{white}&#10;\begin{eqnarray*}&#10;{P(L+\delta) \over P(L)} = {|\psi(L+\delta)|^2 \over |\psi(L)|^2} = e^{-2G\delta}&#10;\end{eqnarray*}&#10;\end{document}"/>
  <p:tag name="IGUANATEXSIZE" val="16"/>
  <p:tag name="IGUANATEXCURSOR" val="22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74.2032"/>
  <p:tag name="ORIGINALWIDTH" val="1031.121"/>
  <p:tag name="LATEXADDIN" val="\documentclass{article}&#10;\usepackage{amsmath}&#10;\pagestyle{empty}&#10;\usepackage[dvipsnames]{xcolor}&#10;\begin{document}&#10;\color{white}&#10;\begin{eqnarray*}&#10;G = \sqrt{2m (U-E) \over \hbar^2}&#10;\end{eqnarray*}&#10;\end{document}"/>
  <p:tag name="IGUANATEXSIZE" val="16"/>
  <p:tag name="IGUANATEXCURSOR" val="1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3.4684"/>
  <p:tag name="ORIGINALWIDTH" val="528.684"/>
  <p:tag name="LATEXADDIN" val="\documentclass{article}&#10;\usepackage{amsmath}&#10;\pagestyle{empty}&#10;\usepackage[dvipsnames]{xcolor}&#10;\begin{document}&#10;\color{white}&#10;\begin{eqnarray*}&#10;P_\text{\tiny boom} = {1\over 4}&#10;\end{eqnarray*}&#10;\end{document}"/>
  <p:tag name="IGUANATEXSIZE" val="16"/>
  <p:tag name="IGUANATEXCURSOR" val="17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6.468"/>
  <p:tag name="ORIGINALWIDTH" val="938.8826"/>
  <p:tag name="LATEXADDIN" val="\documentclass{article}&#10;\usepackage{amsmath}&#10;\pagestyle{empty}&#10;\usepackage[dvipsnames]{xcolor}&#10;\begin{document}&#10;\color{white}&#10;\begin{eqnarray*}&#10;P_1 = {3\over 4} \times { 1\over 4} = {3\over 16}&#10;\end{eqnarray*}&#10;\end{document}"/>
  <p:tag name="IGUANATEXSIZE" val="16"/>
  <p:tag name="IGUANATEXCURSOR" val="1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1654.293"/>
  <p:tag name="LATEXADDIN" val="\documentclass{article}&#10;\usepackage{amsmath}&#10;\pagestyle{empty}&#10;\usepackage[dvipsnames]{xcolor}&#10;\begin{document}&#10;\color{white}&#10;\begin{eqnarray*}&#10;= \left(&#10;\delta_{i m} \delta_{j n} - \delta_{i n} \delta_{j m}&#10;\right)&#10;\partial_j  (E_m B_n  )&#10;\end{eqnarray*}&#10;\end{document}"/>
  <p:tag name="IGUANATEXSIZE" val="16"/>
  <p:tag name="IGUANATEXCURSOR" val="2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5.718"/>
  <p:tag name="ORIGINALWIDTH" val="938.8826"/>
  <p:tag name="LATEXADDIN" val="\documentclass{article}&#10;\usepackage{amsmath}&#10;\pagestyle{empty}&#10;\usepackage[dvipsnames]{xcolor}&#10;\begin{document}&#10;\color{white}&#10;\begin{eqnarray*}&#10;P_2 = {3\over 4}&#10;\times {3\over 4} = {9\over 16}&#10;\end{eqnarray*}&#10;\end{document}"/>
  <p:tag name="IGUANATEXSIZE" val="16"/>
  <p:tag name="IGUANATEXCURSOR" val="18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5.718"/>
  <p:tag name="ORIGINALWIDTH" val="1931.009"/>
  <p:tag name="LATEXADDIN" val="\documentclass{article}&#10;\usepackage{amsmath}&#10;\pagestyle{empty}&#10;\usepackage[dvipsnames]{xcolor}&#10;\begin{document}&#10;\color{white}&#10;\begin{eqnarray*}&#10;P = {3\over 16} + {9\over 16}\times{3\over 16} +&#10;{9\over 16}\times{9\over 16}\times{3\over 16}&#10;\end{eqnarray*}&#10;\end{document}"/>
  <p:tag name="IGUANATEXSIZE" val="16"/>
  <p:tag name="IGUANATEXCURSOR" val="21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1295.838"/>
  <p:tag name="LATEXADDIN" val="\documentclass{article}&#10;\usepackage{amsmath}&#10;\pagestyle{empty}&#10;\usepackage[dvipsnames]{xcolor}&#10;\begin{document}&#10;\color{white}&#10;\begin{eqnarray*}&#10;={3\over 16} \times \left( 1 + {144 +81\over 256} \right)&#10;\end{eqnarray*}&#10;\end{document}"/>
  <p:tag name="IGUANATEXSIZE" val="16"/>
  <p:tag name="IGUANATEXCURSOR" val="20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7.9677"/>
  <p:tag name="ORIGINALWIDTH" val="388.4514"/>
  <p:tag name="LATEXADDIN" val="\documentclass{article}&#10;\usepackage{amsmath}&#10;\pagestyle{empty}&#10;\usepackage[dvipsnames]{xcolor}&#10;\begin{document}&#10;\color{white}&#10;\begin{eqnarray*}&#10;={1443 \over 4096}&#10;\end{eqnarray*}&#10;\end{document}"/>
  <p:tag name="IGUANATEXSIZE" val="16"/>
  <p:tag name="IGUANATEXCURSOR" val="16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5.718"/>
  <p:tag name="ORIGINALWIDTH" val="516.6854"/>
  <p:tag name="LATEXADDIN" val="\documentclass{article}&#10;\usepackage{amsmath}&#10;\pagestyle{empty}&#10;\usepackage[dvipsnames]{xcolor}&#10;\begin{document}&#10;\color{white}&#10;\begin{eqnarray*}&#10;\vec{E} = {IR \over \ell} \hat{x}&#10;\end{eqnarray*}&#10;\end{document}"/>
  <p:tag name="IGUANATEXSIZE" val="16"/>
  <p:tag name="IGUANATEXCURSOR" val="17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5.2156"/>
  <p:tag name="ORIGINALWIDTH" val="1171.354"/>
  <p:tag name="LATEXADDIN" val="\documentclass{article}&#10;\usepackage{amsmath}&#10;\pagestyle{empty}&#10;\usepackage[dvipsnames]{xcolor}&#10;\begin{document}&#10;\color{white}&#10;\begin{eqnarray*}&#10;B \times 2 \pi r = \mu_0 I \times {\pi r^2 \over \pi a^2}&#10;\end{eqnarray*}&#10;\end{document}"/>
  <p:tag name="IGUANATEXSIZE" val="16"/>
  <p:tag name="IGUANATEXCURSOR" val="1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4.9681"/>
  <p:tag name="ORIGINALWIDTH" val="536.9329"/>
  <p:tag name="LATEXADDIN" val="\documentclass{article}&#10;\usepackage{amsmath}&#10;\pagestyle{empty}&#10;\usepackage[dvipsnames]{xcolor}&#10;\begin{document}&#10;\color{white}&#10;\begin{eqnarray*}&#10;B  =   {\mu_0 I r \over 2\pi a^2}&#10;\end{eqnarray*}&#10;\end{document}"/>
  <p:tag name="IGUANATEXSIZE" val="16"/>
  <p:tag name="IGUANATEXCURSOR" val="16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0.7124"/>
  <p:tag name="ORIGINALWIDTH" val="1578.553"/>
  <p:tag name="LATEXADDIN" val="\documentclass{article}&#10;\usepackage{amsmath}&#10;\pagestyle{empty}&#10;\usepackage[dvipsnames]{xcolor}&#10;\begin{document}&#10;\color{white}&#10;\begin{eqnarray*}&#10;u = u_E + u_B= {1\over 2} \epsilon_0 E^2 + {B^2 \over 2\mu_0}&#10;\end{eqnarray*}&#10;\end{document}"/>
  <p:tag name="IGUANATEXSIZE" val="16"/>
  <p:tag name="IGUANATEXCURSOR" val="1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26.9591"/>
  <p:tag name="ORIGINALWIDTH" val="3660.292"/>
  <p:tag name="LATEXADDIN" val="\documentclass{article}&#10;\usepackage{amsmath}&#10;\pagestyle{empty}&#10;\usepackage[dvipsnames]{xcolor}&#10;\begin{document}&#10;\color{white}&#10;\begin{eqnarray*}&#10;\iiint u \, dV = {\epsilon_0 \over 2} \left({IR \over \ell} \right)^2 \cdot \pi a^2 \ell&#10;+ 2\pi \ell \times {1\over 2 \mu_0} \times \left(&#10;{\mu_0 I \over 2\pi a^2}\right)^2 \int_0^a r^2 \cdot rdr&#10;\end{eqnarray*}&#10;\end{document}"/>
  <p:tag name="IGUANATEXSIZE" val="16"/>
  <p:tag name="IGUANATEXCURSOR" val="33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6.7154"/>
  <p:tag name="ORIGINALWIDTH" val="1230.596"/>
  <p:tag name="LATEXADDIN" val="\documentclass{article}&#10;\usepackage{amsmath}&#10;\pagestyle{empty}&#10;\usepackage[dvipsnames]{xcolor}&#10;\begin{document}&#10;\color{white}&#10;\begin{eqnarray*}&#10;= {\epsilon_0 \over 2} {\pi I^2 R^2 a^2 \over \ell}&#10;+ {\mu_0 \ell I^2 \over 32 \pi}&#10;\end{eqnarray*}&#10;\end{document}"/>
  <p:tag name="IGUANATEXSIZE" val="16"/>
  <p:tag name="IGUANATEXCURSOR" val="22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2549.681"/>
  <p:tag name="LATEXADDIN" val="\documentclass{article}&#10;\usepackage{amsmath}&#10;\pagestyle{empty}&#10;\usepackage[dvipsnames]{xcolor}&#10;\begin{document}&#10;\color{white}&#10;\begin{eqnarray*}&#10;= &#10;(\partial_j  E_i) B_j  +    (\partial_j B_j ) E_i&#10;-&#10;(\partial_j  E_j) B_i -  (\partial_j B_i  ) E_j&#10;\end{eqnarray*}&#10;\end{document}"/>
  <p:tag name="IGUANATEXSIZE" val="16"/>
  <p:tag name="IGUANATEXCURSOR" val="213"/>
  <p:tag name="TRANSPARENCY" val="True"/>
  <p:tag name="FILENAME" val=""/>
  <p:tag name="LATEXENGINEID" val="0"/>
  <p:tag name="TEMPFOLDER" val="C:\temp\"/>
  <p:tag name="LATEXFORMHEIGHT" val="316.5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1121.11"/>
  <p:tag name="LATEXADDIN" val="\documentclass{article}&#10;\usepackage{amsmath}&#10;\pagestyle{empty}&#10;\usepackage[dvipsnames]{xcolor}&#10;\begin{document}&#10;\color{white}&#10;\begin{eqnarray*}&#10;{d\over dt} \left( \iiint u \, dV  \right)= 0&#10;\end{eqnarray*}&#10;\end{document}"/>
  <p:tag name="IGUANATEXSIZE" val="16"/>
  <p:tag name="IGUANATEXCURSOR" val="18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5.718"/>
  <p:tag name="ORIGINALWIDTH" val="495.688"/>
  <p:tag name="LATEXADDIN" val="\documentclass{article}&#10;\usepackage{amsmath}&#10;\pagestyle{empty}&#10;\usepackage[dvipsnames]{xcolor}&#10;\begin{document}&#10;\color{white}&#10;\begin{eqnarray*}&#10;|\vec{E}| = {IR \over \ell} &#10;\end{eqnarray*}&#10;\end{document}"/>
  <p:tag name="IGUANATEXSIZE" val="16"/>
  <p:tag name="IGUANATEXCURSOR" val="17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4.9681"/>
  <p:tag name="ORIGINALWIDTH" val="597.6753"/>
  <p:tag name="LATEXADDIN" val="\documentclass{article}&#10;\usepackage{amsmath}&#10;\pagestyle{empty}&#10;\usepackage[dvipsnames]{xcolor}&#10;\begin{document}&#10;\color{white}&#10;\begin{eqnarray*}&#10;|\vec{B}|  =   {\mu_0 I a \over 2\pi a^2}&#10;\end{eqnarray*}&#10;\end{document}"/>
  <p:tag name="IGUANATEXSIZE" val="16"/>
  <p:tag name="IGUANATEXCURSOR" val="16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80.2025"/>
  <p:tag name="ORIGINALWIDTH" val="1712.786"/>
  <p:tag name="LATEXADDIN" val="\documentclass{article}&#10;\usepackage{amsmath}&#10;\pagestyle{empty}&#10;\usepackage[dvipsnames]{xcolor}&#10;\begin{document}&#10;\color{white}&#10;\begin{eqnarray*}&#10;|\vec{S}| = \left|&#10;{\vec{E} \times \vec{B} \over \mu_0}&#10;\right| = {I^2 R a \over 2\pi a^2 \ell}&#10;= {I^2 R  \over 2\pi a \ell}&#10;\end{eqnarray*}&#10;\end{document}"/>
  <p:tag name="IGUANATEXSIZE" val="16"/>
  <p:tag name="IGUANATEXCURSOR" val="26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1949.006"/>
  <p:tag name="LATEXADDIN" val="\documentclass{article}&#10;\usepackage{amsmath, esint}&#10;\pagestyle{empty}&#10;\usepackage[dvipsnames]{xcolor}&#10;\begin{document}&#10;\color{white}&#10;\begin{eqnarray*}&#10;\oiint \vec{S} \cdot d \vec{A} = - {I^2 R \over 2\pi a \ell} \times 2\pi a \ell = - I^2 R&#10;\end{eqnarray*}&#10;\end{document}"/>
  <p:tag name="IGUANATEXSIZE" val="16"/>
  <p:tag name="IGUANATEXCURSOR" val="24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5.718"/>
  <p:tag name="ORIGINALWIDTH" val="516.6854"/>
  <p:tag name="LATEXADDIN" val="\documentclass{article}&#10;\usepackage{amsmath}&#10;\pagestyle{empty}&#10;\usepackage[dvipsnames]{xcolor}&#10;\begin{document}&#10;\color{white}&#10;\begin{eqnarray*}&#10;\vec{E} = {IR \over \ell} \hat{x}&#10;\end{eqnarray*}&#10;\end{document}"/>
  <p:tag name="IGUANATEXSIZE" val="16"/>
  <p:tag name="IGUANATEXCURSOR" val="17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5.4631"/>
  <p:tag name="ORIGINALWIDTH" val="1986.502"/>
  <p:tag name="LATEXADDIN" val="\documentclass{article}&#10;\usepackage{amsmath}&#10;\pagestyle{empty}&#10;\usepackage[dvipsnames]{xcolor}&#10;\begin{document}&#10;\color{white}&#10;\begin{eqnarray*}&#10;\iiint \vec{E} \cdot \vec{J} \, dV&#10;= {I^2 R \over \pi a^2 \ell} \times \pi a^2 \ell = I^2R&#10;\end{eqnarray*}&#10;\end{document}"/>
  <p:tag name="IGUANATEXSIZE" val="16"/>
  <p:tag name="IGUANATEXCURSOR" val="23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4.9681"/>
  <p:tag name="ORIGINALWIDTH" val="531.6835"/>
  <p:tag name="LATEXADDIN" val="\documentclass{article}&#10;\usepackage{amsmath}&#10;\pagestyle{empty}&#10;\usepackage[dvipsnames]{xcolor}&#10;\begin{document}&#10;\color{white}&#10;\begin{eqnarray*}&#10;\vec{J} = {I \over \pi a^2} \hat{x}&#10;\end{eqnarray*}&#10;\end{document}"/>
  <p:tag name="IGUANATEXSIZE" val="16"/>
  <p:tag name="IGUANATEXCURSOR" val="17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0.9711"/>
  <p:tag name="ORIGINALWIDTH" val="2720.66"/>
  <p:tag name="LATEXADDIN" val="\documentclass{article}&#10;\usepackage{amsmath}&#10;\pagestyle{empty}&#10;\usepackage[dvipsnames]{xcolor}&#10;\begin{document}&#10;\color{white}&#10;\begin{eqnarray*}&#10;=\left(&#10;(\vec{B} \cdot \nabla) \vec{E} + \vec{E} (\nabla \cdot \vec{B})&#10;- (\nabla \cdot \vec{E}) \vec{B} - (\vec{E} \cdot \nabla) \vec{B}&#10;\right)_i&#10;\end{eqnarray*}&#10;\end{document}"/>
  <p:tag name="IGUANATEXSIZE" val="16"/>
  <p:tag name="IGUANATEXCURSOR" val="25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1.4811"/>
  <p:tag name="ORIGINALWIDTH" val="3279.34"/>
  <p:tag name="LATEXADDIN" val="\documentclass{article}&#10;\usepackage{amsmath}&#10;\pagestyle{empty}&#10;\usepackage[dvipsnames]{xcolor}&#10;\begin{document}&#10;\color{white}&#10;\begin{eqnarray*}&#10;\nabla \times (\vec{E}\times \vec{B}) =&#10;(\vec{B} \cdot \nabla) \vec{E} + \vec{E} (\nabla \cdot \vec{B})&#10;- (\nabla \cdot \vec{E}) \vec{B} - (\vec{E} \cdot \nabla) \vec{B}&#10;\end{eqnarray*}&#10;\end{document}"/>
  <p:tag name="IGUANATEXSIZE" val="16"/>
  <p:tag name="IGUANATEXCURSOR" val="27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.7338"/>
  <p:tag name="ORIGINALWIDTH" val="2437.945"/>
  <p:tag name="LATEXADDIN" val="\documentclass{article}&#10;\usepackage{amsmath}&#10;\pagestyle{empty}&#10;\usepackage[dvipsnames]{xcolor}&#10;\begin{document}&#10;\color{white}&#10;\begin{eqnarray*}&#10;= \left(&#10;\delta_{i m} \delta_{j n} - \delta_{i n} \delta_{j m}&#10;\right)&#10;\left[ (\partial_j  E_m) B_n  + (\partial_j   B_n) E_m&#10;\right]&#10;\end{eqnarray*}&#10;\end{document}"/>
  <p:tag name="IGUANATEXSIZE" val="16"/>
  <p:tag name="IGUANATEXCURSOR" val="26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11.4361"/>
  <p:tag name="LATEXADDIN" val="\documentclass{article}&#10;\usepackage{amsmath}&#10;\pagestyle{empty}&#10;\usepackage[dvipsnames]{xcolor}&#10;\begin{document}&#10;\color{white}&#10;\begin{eqnarray*}&#10;\nabla \cdot \vec{E} = 0&#10;\end{eqnarray*}&#10;\end{document}"/>
  <p:tag name="IGUANATEXSIZE" val="16"/>
  <p:tag name="IGUANATEXCURSOR" val="16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12.9359"/>
  <p:tag name="LATEXADDIN" val="\documentclass{article}&#10;\usepackage{amsmath}&#10;\pagestyle{empty}&#10;\usepackage[dvipsnames]{xcolor}&#10;\begin{document}&#10;\color{white}&#10;\begin{eqnarray*}&#10;\nabla \cdot \vec{B} = 0&#10;\end{eqnarray*}&#10;\end{document}"/>
  <p:tag name="IGUANATEXSIZE" val="16"/>
  <p:tag name="IGUANATEXCURSOR" val="16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4.2145"/>
  <p:tag name="ORIGINALWIDTH" val="1277.09"/>
  <p:tag name="LATEXADDIN" val="\documentclass{article}&#10;\usepackage{amsmath}&#10;\pagestyle{empty}&#10;\usepackage[dvipsnames]{xcolor}&#10;\begin{document}&#10;\color{white}&#10;\begin{eqnarray*}&#10;{\partial E_x \over \partial x} +&#10;{\partial E_y \over \partial y} +&#10;{\partial E_z \over \partial z} = 0&#10;\end{eqnarray*}&#10;\end{document}"/>
  <p:tag name="IGUANATEXSIZE" val="16"/>
  <p:tag name="IGUANATEXCURSOR" val="22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PPP_SEDUC_TXT_Board">
  <a:themeElements>
    <a:clrScheme name="">
      <a:dk1>
        <a:srgbClr val="B2B2B2"/>
      </a:dk1>
      <a:lt1>
        <a:srgbClr val="FFFFFF"/>
      </a:lt1>
      <a:dk2>
        <a:srgbClr val="B2B2B2"/>
      </a:dk2>
      <a:lt2>
        <a:srgbClr val="000000"/>
      </a:lt2>
      <a:accent1>
        <a:srgbClr val="BBE0E3"/>
      </a:accent1>
      <a:accent2>
        <a:srgbClr val="333399"/>
      </a:accent2>
      <a:accent3>
        <a:srgbClr val="D5D5D5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PP_SEDUC_TXT_Bo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PP_SEDUC_TXT_Bo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SEDUC_TXT_Boar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SEDUC_TXT_Boar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SEDUC_TXT_Boar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SEDUC_TXT_Boar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SEDUC_TXT_Boar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P_SEDUC_TXT_Boar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P_SEDUC_TXT_Boar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P_SEDUC_TXT_Boar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P_SEDUC_TXT_Boar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P_SEDUC_TXT_Boar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P_SEDUC_TXT_Boar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P_SEDUC_TXT_Board 13">
        <a:dk1>
          <a:srgbClr val="000000"/>
        </a:dk1>
        <a:lt1>
          <a:srgbClr val="FFFFFF"/>
        </a:lt1>
        <a:dk2>
          <a:srgbClr val="660033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SEDUC_TXT_Board 14">
        <a:dk1>
          <a:srgbClr val="000000"/>
        </a:dk1>
        <a:lt1>
          <a:srgbClr val="FFFFFF"/>
        </a:lt1>
        <a:dk2>
          <a:srgbClr val="8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SEDUC_TXT_Board 15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SEDUC_TXT_Board 16">
        <a:dk1>
          <a:srgbClr val="000000"/>
        </a:dk1>
        <a:lt1>
          <a:srgbClr val="B2B2B2"/>
        </a:lt1>
        <a:dk2>
          <a:srgbClr val="FFFFFF"/>
        </a:dk2>
        <a:lt2>
          <a:srgbClr val="B2B2B2"/>
        </a:lt2>
        <a:accent1>
          <a:srgbClr val="BBE0E3"/>
        </a:accent1>
        <a:accent2>
          <a:srgbClr val="333399"/>
        </a:accent2>
        <a:accent3>
          <a:srgbClr val="D5D5D5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PPP_SEDUC_TXT_Board</Template>
  <TotalTime>11448</TotalTime>
  <Words>197</Words>
  <Application>Microsoft Office PowerPoint</Application>
  <PresentationFormat>On-screen Show (4:3)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squeaky chalk sound</vt:lpstr>
      <vt:lpstr>新細明體</vt:lpstr>
      <vt:lpstr>標楷體</vt:lpstr>
      <vt:lpstr>Arial</vt:lpstr>
      <vt:lpstr>Calibri</vt:lpstr>
      <vt:lpstr>PPP_SEDUC_TXT_Board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Nuwa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Physics B (II)</dc:title>
  <dc:creator>Kuo-An</dc:creator>
  <cp:lastModifiedBy>Kuo-An</cp:lastModifiedBy>
  <cp:revision>1997</cp:revision>
  <dcterms:created xsi:type="dcterms:W3CDTF">2011-02-18T04:00:19Z</dcterms:created>
  <dcterms:modified xsi:type="dcterms:W3CDTF">2019-06-18T04:22:48Z</dcterms:modified>
</cp:coreProperties>
</file>