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  <p:sldId id="387" r:id="rId3"/>
    <p:sldId id="388" r:id="rId4"/>
    <p:sldId id="389" r:id="rId5"/>
    <p:sldId id="390" r:id="rId6"/>
    <p:sldId id="39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B3535"/>
    <a:srgbClr val="B6C4C4"/>
    <a:srgbClr val="678D9A"/>
    <a:srgbClr val="83B08F"/>
    <a:srgbClr val="C6AD84"/>
    <a:srgbClr val="67879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59" autoAdjust="0"/>
    <p:restoredTop sz="94630" autoAdjust="0"/>
  </p:normalViewPr>
  <p:slideViewPr>
    <p:cSldViewPr snapToObjects="1">
      <p:cViewPr varScale="1">
        <p:scale>
          <a:sx n="115" d="100"/>
          <a:sy n="115" d="100"/>
        </p:scale>
        <p:origin x="1818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6" name="Picture 104" descr="PPP_SEDUC_TLE_Bo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685800"/>
          </a:xfrm>
        </p:spPr>
        <p:txBody>
          <a:bodyPr anchor="ctr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3117" name="Rectangle 4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118" name="Rectangle 4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119" name="Rectangle 4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F2170E-61B7-4835-8119-433CC635074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3F60B-E627-42F9-B3F3-885A807AA76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1000" y="2286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2286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FE9D3-EF22-4856-8B0C-84B38016F48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A3F1A-6BBD-4A4A-91E4-32FCF32D559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4E26C-2536-40CB-9DA5-4DB496A4760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EA9C0-1C3C-4525-B3E5-3E496B11C55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3EE6DB-1124-4EFC-88D1-83648D139D3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01D6B-6403-430A-944E-2842C501E39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E53CB-F416-4160-B253-3692C10FD0A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0CA6D-8A4D-4730-B9BD-8156AE0F590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5F04A-C4F9-4754-A467-C0D16B10F6E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" name="Picture 195" descr="PPP_SEDUC_TXT_Boar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228600"/>
            <a:ext cx="8610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214" name="Rectangle 19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aseline="-25000"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215" name="Rectangle 19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-25000"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216" name="Rectangle 19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4338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aseline="-25000"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fld id="{7ABC88F7-9EA5-4C3A-BF93-EF5B32551F5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FFFFFF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rgbClr val="FFFF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emf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png"/><Relationship Id="rId3" Type="http://schemas.openxmlformats.org/officeDocument/2006/relationships/tags" Target="../tags/tag10.xml"/><Relationship Id="rId7" Type="http://schemas.openxmlformats.org/officeDocument/2006/relationships/image" Target="../media/image11.emf"/><Relationship Id="rId12" Type="http://schemas.openxmlformats.org/officeDocument/2006/relationships/image" Target="../media/image16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5.png"/><Relationship Id="rId5" Type="http://schemas.openxmlformats.org/officeDocument/2006/relationships/tags" Target="../tags/tag12.xml"/><Relationship Id="rId10" Type="http://schemas.openxmlformats.org/officeDocument/2006/relationships/image" Target="../media/image14.png"/><Relationship Id="rId4" Type="http://schemas.openxmlformats.org/officeDocument/2006/relationships/tags" Target="../tags/tag11.xml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5.xml"/><Relationship Id="rId7" Type="http://schemas.openxmlformats.org/officeDocument/2006/relationships/image" Target="../media/image19.e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8.emf"/><Relationship Id="rId11" Type="http://schemas.openxmlformats.org/officeDocument/2006/relationships/image" Target="../media/image2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2.png"/><Relationship Id="rId4" Type="http://schemas.openxmlformats.org/officeDocument/2006/relationships/tags" Target="../tags/tag16.xml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8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27.png"/><Relationship Id="rId2" Type="http://schemas.openxmlformats.org/officeDocument/2006/relationships/tags" Target="../tags/tag18.xml"/><Relationship Id="rId16" Type="http://schemas.openxmlformats.org/officeDocument/2006/relationships/image" Target="../media/image31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6.png"/><Relationship Id="rId5" Type="http://schemas.openxmlformats.org/officeDocument/2006/relationships/tags" Target="../tags/tag21.xml"/><Relationship Id="rId15" Type="http://schemas.openxmlformats.org/officeDocument/2006/relationships/image" Target="../media/image30.png"/><Relationship Id="rId10" Type="http://schemas.openxmlformats.org/officeDocument/2006/relationships/image" Target="../media/image25.emf"/><Relationship Id="rId4" Type="http://schemas.openxmlformats.org/officeDocument/2006/relationships/tags" Target="../tags/tag20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tags" Target="../tags/tag26.xml"/><Relationship Id="rId21" Type="http://schemas.openxmlformats.org/officeDocument/2006/relationships/image" Target="../media/image39.png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tags" Target="../tags/tag25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image" Target="../media/image42.png"/><Relationship Id="rId5" Type="http://schemas.openxmlformats.org/officeDocument/2006/relationships/tags" Target="../tags/tag28.xml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tags" Target="../tags/tag33.xml"/><Relationship Id="rId19" Type="http://schemas.openxmlformats.org/officeDocument/2006/relationships/image" Target="../media/image37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32.emf"/><Relationship Id="rId22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../media/image45.emf"/><Relationship Id="rId18" Type="http://schemas.openxmlformats.org/officeDocument/2006/relationships/image" Target="../media/image50.png"/><Relationship Id="rId3" Type="http://schemas.openxmlformats.org/officeDocument/2006/relationships/tags" Target="../tags/tag38.xml"/><Relationship Id="rId21" Type="http://schemas.openxmlformats.org/officeDocument/2006/relationships/image" Target="../media/image53.png"/><Relationship Id="rId7" Type="http://schemas.openxmlformats.org/officeDocument/2006/relationships/tags" Target="../tags/tag42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49.png"/><Relationship Id="rId2" Type="http://schemas.openxmlformats.org/officeDocument/2006/relationships/tags" Target="../tags/tag37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24" Type="http://schemas.openxmlformats.org/officeDocument/2006/relationships/image" Target="../media/image56.png"/><Relationship Id="rId5" Type="http://schemas.openxmlformats.org/officeDocument/2006/relationships/tags" Target="../tags/tag40.xml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tags" Target="../tags/tag45.xml"/><Relationship Id="rId19" Type="http://schemas.openxmlformats.org/officeDocument/2006/relationships/image" Target="../media/image51.png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4202" y="3043827"/>
            <a:ext cx="6014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(a) From the given differential form of Maxwell equations, we obtain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9668" y="1398055"/>
            <a:ext cx="7200000" cy="15737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90" y="3529441"/>
            <a:ext cx="2061256" cy="5170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298123"/>
            <a:ext cx="1385143" cy="5170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260962"/>
            <a:ext cx="2653714" cy="5074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600" y="3598811"/>
            <a:ext cx="1759763" cy="50749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62000" y="4919246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(b)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81" y="5181600"/>
            <a:ext cx="5514970" cy="3754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677" y="5791200"/>
            <a:ext cx="1710323" cy="1974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677" y="6203315"/>
            <a:ext cx="4089901" cy="25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4202" y="2133600"/>
            <a:ext cx="1696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(c) </a:t>
            </a:r>
            <a:r>
              <a:rPr lang="en-US" sz="1600" dirty="0" err="1" smtClean="0">
                <a:latin typeface="Calibri" panose="020F0502020204030204" pitchFamily="34" charset="0"/>
              </a:rPr>
              <a:t>Biot</a:t>
            </a:r>
            <a:r>
              <a:rPr lang="en-US" sz="1600" dirty="0" smtClean="0">
                <a:latin typeface="Calibri" panose="020F0502020204030204" pitchFamily="34" charset="0"/>
              </a:rPr>
              <a:t>-Savart law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900" y="1396345"/>
            <a:ext cx="7200000" cy="6610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0900" y="2057400"/>
            <a:ext cx="1863000" cy="2101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548354"/>
            <a:ext cx="1466515" cy="47664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1479" y="3124200"/>
            <a:ext cx="5069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Only currents flowing along         give rise to magnetic field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807" y="3195343"/>
            <a:ext cx="241371" cy="1962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69" y="3655657"/>
            <a:ext cx="3694935" cy="60708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498314"/>
            <a:ext cx="2945220" cy="6070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304800"/>
            <a:ext cx="1705448" cy="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1924" y="2480846"/>
            <a:ext cx="3994876" cy="637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(d) One way to explain it is to take look at the </a:t>
            </a:r>
            <a:br>
              <a:rPr lang="en-US" sz="1600" dirty="0" smtClean="0">
                <a:latin typeface="Calibri" panose="020F0502020204030204" pitchFamily="34" charset="0"/>
              </a:rPr>
            </a:br>
            <a:r>
              <a:rPr lang="en-US" sz="1600" dirty="0" smtClean="0">
                <a:latin typeface="Calibri" panose="020F0502020204030204" pitchFamily="34" charset="0"/>
              </a:rPr>
              <a:t>Faraday’s Law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900" y="1447071"/>
            <a:ext cx="7200000" cy="9151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7900" y="2362200"/>
            <a:ext cx="2556000" cy="21896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81" y="3227244"/>
            <a:ext cx="1303162" cy="47664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553200" y="3486000"/>
            <a:ext cx="324000" cy="324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65" y="4114800"/>
            <a:ext cx="565638" cy="20358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1924" y="4038600"/>
            <a:ext cx="4293548" cy="653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For example, at the circled area,                is in the </a:t>
            </a:r>
            <a:br>
              <a:rPr lang="en-US" sz="1600" dirty="0" smtClean="0">
                <a:latin typeface="Calibri" panose="020F0502020204030204" pitchFamily="34" charset="0"/>
              </a:rPr>
            </a:br>
            <a:r>
              <a:rPr lang="en-US" sz="1600" dirty="0" smtClean="0">
                <a:latin typeface="Calibri" panose="020F0502020204030204" pitchFamily="34" charset="0"/>
              </a:rPr>
              <a:t>–z direction. Therefore,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94" y="4768569"/>
            <a:ext cx="2061408" cy="47664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88052" y="5410200"/>
            <a:ext cx="7022435" cy="373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Apply the same rule everywhere, you will see a wave travelling in the direction of  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465601"/>
            <a:ext cx="554667" cy="1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1924" y="2133600"/>
            <a:ext cx="4490909" cy="373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(e) Assume the particle’s motion is confined within  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743200"/>
            <a:ext cx="646095" cy="1475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900" y="1447800"/>
            <a:ext cx="7200000" cy="621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099" y="2223075"/>
            <a:ext cx="247467" cy="137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607885"/>
            <a:ext cx="764343" cy="4181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429000"/>
            <a:ext cx="3357256" cy="46689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74044" y="4198949"/>
            <a:ext cx="4268989" cy="373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By requiring the energy is minimized by </a:t>
            </a:r>
            <a:r>
              <a:rPr lang="en-US" sz="1600" i="1" dirty="0" smtClean="0">
                <a:latin typeface="Calibri" panose="020F0502020204030204" pitchFamily="34" charset="0"/>
              </a:rPr>
              <a:t>a</a:t>
            </a:r>
            <a:r>
              <a:rPr lang="en-US" sz="1600" dirty="0" smtClean="0">
                <a:latin typeface="Calibri" panose="020F0502020204030204" pitchFamily="34" charset="0"/>
              </a:rPr>
              <a:t>, we get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843" y="4681617"/>
            <a:ext cx="2074818" cy="46445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57" y="4609692"/>
            <a:ext cx="1102019" cy="60830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74044" y="5570549"/>
            <a:ext cx="1284711" cy="373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The energy is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843" y="5912393"/>
            <a:ext cx="3508416" cy="60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5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3900" y="1371600"/>
            <a:ext cx="7200000" cy="3053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4643757"/>
            <a:ext cx="1648153" cy="1731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94595"/>
            <a:ext cx="1784686" cy="4181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09" y="6287103"/>
            <a:ext cx="1032533" cy="1694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10" y="5590462"/>
            <a:ext cx="1045943" cy="4181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652070"/>
            <a:ext cx="2366172" cy="41813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5220666"/>
            <a:ext cx="1885867" cy="4181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04" y="6185029"/>
            <a:ext cx="1258057" cy="21577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940772" y="5715000"/>
            <a:ext cx="1402628" cy="373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Use the ansatz</a:t>
            </a:r>
            <a:endParaRPr lang="en-US" sz="1600" dirty="0">
              <a:latin typeface="Calibri" panose="020F0502020204030204" pitchFamily="34" charset="0"/>
            </a:endParaRPr>
          </a:p>
        </p:txBody>
      </p:sp>
      <p:cxnSp>
        <p:nvCxnSpPr>
          <p:cNvPr id="24" name="Straight Arrow Connector 23"/>
          <p:cNvCxnSpPr>
            <a:stCxn id="11" idx="3"/>
            <a:endCxn id="6" idx="1"/>
          </p:cNvCxnSpPr>
          <p:nvPr/>
        </p:nvCxnSpPr>
        <p:spPr>
          <a:xfrm flipV="1">
            <a:off x="2165686" y="4861137"/>
            <a:ext cx="882314" cy="342525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737186"/>
            <a:ext cx="2885486" cy="23283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41" y="5203662"/>
            <a:ext cx="798476" cy="41325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434" y="5257800"/>
            <a:ext cx="621714" cy="42301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486400" y="5715000"/>
            <a:ext cx="2641557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Initial condition I</a:t>
            </a:r>
            <a:r>
              <a:rPr lang="en-US" sz="1600" baseline="-25000" dirty="0" smtClean="0">
                <a:latin typeface="Calibri" panose="020F0502020204030204" pitchFamily="34" charset="0"/>
              </a:rPr>
              <a:t>3</a:t>
            </a:r>
            <a:r>
              <a:rPr lang="en-US" sz="1600" dirty="0" smtClean="0">
                <a:latin typeface="Calibri" panose="020F0502020204030204" pitchFamily="34" charset="0"/>
              </a:rPr>
              <a:t>(0) = 0 gives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900" y="5677777"/>
            <a:ext cx="769219" cy="42301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841" y="6170102"/>
            <a:ext cx="2224762" cy="4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8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8601" y="1402316"/>
            <a:ext cx="5259702" cy="339828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616567" y="1371600"/>
            <a:ext cx="407484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(a)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66" y="1469348"/>
            <a:ext cx="2394115" cy="6756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24" y="2253016"/>
            <a:ext cx="2444183" cy="72899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6200" y="5029200"/>
            <a:ext cx="2302362" cy="373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u="sng" dirty="0" smtClean="0">
                <a:latin typeface="Calibri" panose="020F0502020204030204" pitchFamily="34" charset="0"/>
              </a:rPr>
              <a:t>Working bomb</a:t>
            </a:r>
            <a:r>
              <a:rPr lang="en-US" sz="1600" dirty="0" smtClean="0">
                <a:latin typeface="Calibri" panose="020F0502020204030204" pitchFamily="34" charset="0"/>
              </a:rPr>
              <a:t> exploding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11" y="5187678"/>
            <a:ext cx="908189" cy="16944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6200" y="5510379"/>
            <a:ext cx="3732945" cy="373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u="sng" dirty="0" smtClean="0">
                <a:latin typeface="Calibri" panose="020F0502020204030204" pitchFamily="34" charset="0"/>
              </a:rPr>
              <a:t>Working bomb</a:t>
            </a:r>
            <a:r>
              <a:rPr lang="en-US" sz="1600" dirty="0" smtClean="0">
                <a:latin typeface="Calibri" panose="020F0502020204030204" pitchFamily="34" charset="0"/>
              </a:rPr>
              <a:t> not exploding, signal in D1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612181"/>
            <a:ext cx="1245865" cy="2291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425" y="3377860"/>
            <a:ext cx="2097975" cy="659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1" y="4216061"/>
            <a:ext cx="2923731" cy="66681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536560" y="2971800"/>
            <a:ext cx="1982017" cy="373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For </a:t>
            </a:r>
            <a:r>
              <a:rPr lang="en-US" sz="1600" b="1" u="sng" dirty="0" smtClean="0">
                <a:latin typeface="Calibri" panose="020F0502020204030204" pitchFamily="34" charset="0"/>
              </a:rPr>
              <a:t>Defective bombs</a:t>
            </a:r>
            <a:r>
              <a:rPr lang="en-US" sz="1600" dirty="0" smtClean="0">
                <a:latin typeface="Calibri" panose="020F0502020204030204" pitchFamily="34" charset="0"/>
              </a:rPr>
              <a:t>,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600" y="392415"/>
            <a:ext cx="1386053" cy="72899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200" y="5951549"/>
            <a:ext cx="3732945" cy="373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u="sng" dirty="0" smtClean="0">
                <a:latin typeface="Calibri" panose="020F0502020204030204" pitchFamily="34" charset="0"/>
              </a:rPr>
              <a:t>Working bomb</a:t>
            </a:r>
            <a:r>
              <a:rPr lang="en-US" sz="1600" dirty="0" smtClean="0">
                <a:latin typeface="Calibri" panose="020F0502020204030204" pitchFamily="34" charset="0"/>
              </a:rPr>
              <a:t> not exploding, signal in D2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6053351"/>
            <a:ext cx="1347046" cy="2011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436" y="5097451"/>
            <a:ext cx="1371428" cy="1767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105400" y="5415923"/>
            <a:ext cx="3838133" cy="12896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08630" y="5410200"/>
            <a:ext cx="453970" cy="373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(a) 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35" y="5820014"/>
            <a:ext cx="3431620" cy="22918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105400" y="6180149"/>
            <a:ext cx="417102" cy="373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(b)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12" y="6180149"/>
            <a:ext cx="1287314" cy="44495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279098" y="6172200"/>
            <a:ext cx="960519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 smtClean="0">
                <a:latin typeface="Calibri" panose="020F0502020204030204" pitchFamily="34" charset="0"/>
              </a:rPr>
              <a:t>Smaller X</a:t>
            </a: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7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147"/>
  <p:tag name="ORIGINALWIDTH" val="1127.109"/>
  <p:tag name="LATEXADDIN" val="\documentclass{article}&#10;\usepackage{amsmath, esint}&#10;\pagestyle{empty}&#10;\usepackage[usenames, dvipsnames]{color}&#10;\begin{document}&#10;\color{white}&#10;\begin{eqnarray*}&#10;\oiint \vec{E} \cdot d\vec{A} = {Q_\text{\tiny enclosed} \over \epsilon_0}&#10;\end{eqnarray*}&#10;\end{document}"/>
  <p:tag name="IGUANATEXSIZE" val="18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272.966"/>
  <p:tag name="LATEXADDIN" val="\documentclass{article}&#10;\usepackage{amsmath}&#10;\pagestyle{empty}&#10;\usepackage[dvipsnames]{xcolor}&#10;\begin{document}&#10;\color{white}&#10;\begin{eqnarray*}&#10;\vec{B} = +\hat{z} \left( {\mu_0 \over 4\pi}\int_0^{\pi/2} {I a d \theta \over a^2} + {\mu_0 \over 4\pi} \int_{\pi/2}^0 {I b d \theta \over b^2} \right)&#10;\end{eqnarray*}&#10;\end{document}"/>
  <p:tag name="IGUANATEXSIZE" val="16"/>
  <p:tag name="IGUANATEXCURSOR" val="2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811.774"/>
  <p:tag name="LATEXADDIN" val="\documentclass{article}&#10;\usepackage{amsmath}&#10;\pagestyle{empty}&#10;\usepackage[dvipsnames]{xcolor}&#10;\begin{document}&#10;\color{white}&#10;\begin{eqnarray*}&#10; = +\hat{z} \, {\mu_0 I \over 4\pi} \left( \int_0^{\pi/2} {d \theta \over a} - \int_0^{\pi/2} { d \theta \over b} \right)&#10;\end{eqnarray*}&#10;\end{document}"/>
  <p:tag name="IGUANATEXSIZE" val="16"/>
  <p:tag name="IGUANATEXCURSOR" val="2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049.119"/>
  <p:tag name="LATEXADDIN" val="\documentclass{article}&#10;\usepackage{amsmath}&#10;\pagestyle{empty}&#10;\usepackage[dvipsnames]{xcolor}&#10;\begin{document}&#10;\color{white}&#10;\begin{eqnarray*}&#10; = +\hat{z} \, {\mu_0 I \over 8} \left( {1 \over a} - { 1  \over b} \right)&#10;\end{eqnarray*}&#10;\end{document}"/>
  <p:tag name="IGUANATEXSIZE" val="16"/>
  <p:tag name="IGUANATEXCURSOR" val="2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801.6498"/>
  <p:tag name="LATEXADDIN" val="\documentclass{article}&#10;\usepackage{amsmath}&#10;\pagestyle{empty}&#10;\usepackage[dvipsnames]{xcolor}&#10;\begin{document}&#10;\color{white}&#10;\begin{eqnarray*}&#10;\nabla \times \vec{E} = -{\partial \vec{B} \over \partial t}&#10;\end{eqnarray*}&#10;\end{document}"/>
  <p:tag name="IGUANATEXSIZE" val="16"/>
  <p:tag name="IGUANATEXCURSOR" val="2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47.9565"/>
  <p:tag name="LATEXADDIN" val="\documentclass{article}&#10;\usepackage{amsmath}&#10;\pagestyle{empty}&#10;\usepackage[dvipsnames]{xcolor}&#10;\begin{document}&#10;\color{white}&#10;\begin{eqnarray*}&#10;\nabla \times \vec{E}&#10;\end{eqnarray*}&#10;\end{document}"/>
  <p:tag name="IGUANATEXSIZE" val="16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268.092"/>
  <p:tag name="LATEXADDIN" val="\documentclass{article}&#10;\usepackage{amsmath}&#10;\pagestyle{empty}&#10;\usepackage[dvipsnames]{xcolor}&#10;\begin{document}&#10;\color{white}&#10;\begin{eqnarray*}&#10;{\partial \vec{B} \over \partial t} = (\text{some number}) \;  \hat{z}&#10;\end{eqnarray*}&#10;\end{document}"/>
  <p:tag name="IGUANATEXSIZE" val="16"/>
  <p:tag name="IGUANATEXCURSOR" val="2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41.2073"/>
  <p:tag name="LATEXADDIN" val="\documentclass{article}&#10;\usepackage{amsmath}&#10;\pagestyle{empty}&#10;\usepackage[dvipsnames]{xcolor}&#10;\begin{document}&#10;\color{white}&#10;\begin{eqnarray*}&#10;\hat{E} \times \hat{B}&#10;\end{eqnarray*}&#10;\end{document}"/>
  <p:tag name="IGUANATEXSIZE" val="16"/>
  <p:tag name="IGUANATEXCURSOR" val="1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7.4503"/>
  <p:tag name="LATEXADDIN" val="\documentclass{article}&#10;\usepackage{amsmath}&#10;\pagestyle{empty}&#10;\usepackage[dvipsnames]{xcolor}&#10;\begin{document}&#10;\color{white}&#10;\begin{eqnarray*}&#10;\Delta x = a&#10;\end{eqnarray*}&#10;\end{document}"/>
  <p:tag name="IGUANATEXSIZE" val="16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52.2309"/>
  <p:tag name="LATEXADDIN" val="\documentclass{article}&#10;\usepackage{amsmath}&#10;\pagestyle{empty}&#10;\usepackage[dvipsnames]{xcolor}&#10;\begin{document}&#10;\color{white}&#10;\begin{eqnarray*}&#10;\pm a&#10;\end{eqnarray*}&#10;\end{document}"/>
  <p:tag name="IGUANATEXSIZE" val="16"/>
  <p:tag name="IGUANATEXCURSOR" val="1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470.1913"/>
  <p:tag name="LATEXADDIN" val="\documentclass{article}&#10;\usepackage{amsmath}&#10;\pagestyle{empty}&#10;\usepackage[dvipsnames]{xcolor}&#10;\begin{document}&#10;\color{white}&#10;\begin{eqnarray*}&#10;\Delta p \approx {\hbar \over 2a}&#10;\end{eqnarray*}&#10;\end{document}"/>
  <p:tag name="IGUANATEXSIZE" val="16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147"/>
  <p:tag name="ORIGINALWIDTH" val="757.4053"/>
  <p:tag name="LATEXADDIN" val="\documentclass{article}&#10;\usepackage{amsmath, esint}&#10;\pagestyle{empty}&#10;\usepackage[usenames, dvipsnames]{color}&#10;\begin{document}&#10;\color{white}&#10;\begin{eqnarray*}&#10;\oiint \vec{B} \cdot d\vec{A} = 0&#10;\end{eqnarray*}&#10;\end{document}"/>
  <p:tag name="IGUANATEXSIZE" val="18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2141"/>
  <p:tag name="ORIGINALWIDTH" val="2065.242"/>
  <p:tag name="LATEXADDIN" val="\documentclass{article}&#10;\usepackage{amsmath}&#10;\pagestyle{empty}&#10;\usepackage[dvipsnames]{xcolor}&#10;\begin{document}&#10;\color{white}&#10;\begin{eqnarray*}&#10;E \approx {{\Delta p}^2 \over 2m} + {1\over 2} k (\Delta x)^2 \approx {{\hbar^2} \over 8 m a^2} + {1\over 2} k a^2&#10;\end{eqnarray*}&#10;\end{document}"/>
  <p:tag name="IGUANATEXSIZE" val="16"/>
  <p:tag name="IGUANATEXCURSOR" val="2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5.7143"/>
  <p:tag name="ORIGINALWIDTH" val="1276.34"/>
  <p:tag name="LATEXADDIN" val="\documentclass{article}&#10;\usepackage{amsmath}&#10;\pagestyle{empty}&#10;\usepackage[dvipsnames]{xcolor}&#10;\begin{document}&#10;\color{white}&#10;\begin{eqnarray*}&#10;{dE\over da}=0 = -{{\hbar^2} \over 4 m a^3} +  k a&#10;\end{eqnarray*}&#10;\end{document}"/>
  <p:tag name="IGUANATEXSIZE" val="16"/>
  <p:tag name="IGUANATEXCURSOR" val="1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4.2032"/>
  <p:tag name="ORIGINALWIDTH" val="677.9153"/>
  <p:tag name="LATEXADDIN" val="\documentclass{article}&#10;\usepackage{amsmath}&#10;\pagestyle{empty}&#10;\usepackage[dvipsnames]{xcolor}&#10;\begin{document}&#10;\color{white}&#10;\begin{eqnarray*}&#10;a^2 = \sqrt{{\hbar^2} \over 4 k m } &#10;\end{eqnarray*}&#10;\end{document}"/>
  <p:tag name="IGUANATEXSIZE" val="16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4.2032"/>
  <p:tag name="ORIGINALWIDTH" val="2158.23"/>
  <p:tag name="LATEXADDIN" val="\documentclass{article}&#10;\usepackage{amsmath}&#10;\pagestyle{empty}&#10;\usepackage[dvipsnames]{xcolor}&#10;\begin{document}&#10;\color{white}&#10;\begin{eqnarray*}&#10;E = {{\hbar^2} \over 8 m }\sqrt{4km \over \hbar^2} + {1\over 2} k \sqrt{\hbar^2 \over 4km} = {1\over 2} \hbar\sqrt{k\over m}&#10;\end{eqnarray*}&#10;\end{document}"/>
  <p:tag name="IGUANATEXSIZE" val="16"/>
  <p:tag name="IGUANATEXCURSOR" val="2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013.873"/>
  <p:tag name="LATEXADDIN" val="\documentclass{article}&#10;\usepackage{amsmath}&#10;\pagestyle{empty}&#10;\usepackage[dvipsnames]{xcolor}&#10;\begin{document}&#10;\color{white}&#10;\begin{eqnarray*}&#10;{\cal E} - I_1 R - I_2 R = 0&#10;\end{eqnarray*}&#10;\end{document}"/>
  <p:tag name="IGUANATEXSIZE" val="16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1097.863"/>
  <p:tag name="LATEXADDIN" val="\documentclass{article}&#10;\usepackage{amsmath}&#10;\pagestyle{empty}&#10;\usepackage[dvipsnames]{xcolor}&#10;\begin{document}&#10;\color{white}&#10;\begin{eqnarray*}&#10;{\cal E} - I_1 R - L{d I_3 \over dt} = 0&#10;\end{eqnarray*}&#10;\end{document}"/>
  <p:tag name="IGUANATEXSIZE" val="16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635.1707"/>
  <p:tag name="LATEXADDIN" val="\documentclass{article}&#10;\usepackage{amsmath}&#10;\pagestyle{empty}&#10;\usepackage[dvipsnames]{xcolor}&#10;\begin{document}&#10;\color{white}&#10;\begin{eqnarray*}&#10;I_1 = I_2 + I_3&#10;\end{eqnarray*}&#10;\end{document}"/>
  <p:tag name="IGUANATEXSIZE" val="16"/>
  <p:tag name="IGUANATEXCURSOR" val="1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643.4196"/>
  <p:tag name="LATEXADDIN" val="\documentclass{article}&#10;\usepackage{amsmath}&#10;\pagestyle{empty}&#10;\usepackage[dvipsnames]{xcolor}&#10;\begin{document}&#10;\color{white}&#10;\begin{eqnarray*}&#10; I_2 R = L{d I_3 \over dt}&#10;\end{eqnarray*}&#10;\end{document}"/>
  <p:tag name="IGUANATEXSIZE" val="16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1455.568"/>
  <p:tag name="LATEXADDIN" val="\documentclass{article}&#10;\usepackage{amsmath}&#10;\pagestyle{empty}&#10;\usepackage[dvipsnames]{xcolor}&#10;\begin{document}&#10;\color{white}&#10;\begin{eqnarray*}&#10;{\cal E} - I_2 R - I_3 R - L{d I_3 \over dt} = 0&#10;\end{eqnarray*}&#10;\end{document}"/>
  <p:tag name="IGUANATEXSIZE" val="16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2179"/>
  <p:tag name="ORIGINALWIDTH" val="1160.105"/>
  <p:tag name="LATEXADDIN" val="\documentclass{article}&#10;\usepackage{amsmath}&#10;\pagestyle{empty}&#10;\usepackage[dvipsnames]{xcolor}&#10;\begin{document}&#10;\color{white}&#10;\begin{eqnarray*}&#10;{\cal E} - I_3 R - 2L{d I_3 \over dt} = 0&#10;\end{eqnarray*}&#10;\end{document}"/>
  <p:tag name="IGUANATEXSIZE" val="16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7.4653"/>
  <p:tag name="ORIGINALWIDTH" val="1451.069"/>
  <p:tag name="LATEXADDIN" val="\documentclass{article}&#10;\usepackage{amsmath}&#10;\pagestyle{empty}&#10;\usepackage[usenames, dvipsnames]{color}&#10;\begin{document}&#10;\color{white}&#10;\begin{eqnarray*}&#10;\oint \vec{B} \cdot d \vec{\ell} = \mu_0 I + \mu_0 \epsilon_0 {d\Phi_E \over dt}&#10;\end{eqnarray*}&#10;\end{document}"/>
  <p:tag name="IGUANATEXSIZE" val="18"/>
  <p:tag name="IGUANATEXCURSOR" val="1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.7334"/>
  <p:tag name="ORIGINALWIDTH" val="773.9032"/>
  <p:tag name="LATEXADDIN" val="\documentclass{article}&#10;\usepackage{amsmath}&#10;\pagestyle{empty}&#10;\usepackage[dvipsnames]{xcolor}&#10;\begin{document}&#10;\color{white}&#10;\begin{eqnarray*}&#10;I_3 = A e^{\lambda t } + B&#10;\end{eqnarray*}&#10;\end{document}"/>
  <p:tag name="IGUANATEXSIZE" val="16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775.028"/>
  <p:tag name="LATEXADDIN" val="\documentclass{article}&#10;\usepackage{amsmath}&#10;\pagestyle{empty}&#10;\usepackage[dvipsnames]{xcolor}&#10;\begin{document}&#10;\color{white}&#10;\begin{eqnarray*}&#10;{\cal E} -  R (A e^{\lambda t} + B) - 2L{A \lambda e^{\lambda t} } = 0&#10;\end{eqnarray*}&#10;\end{document}"/>
  <p:tag name="IGUANATEXSIZE" val="16"/>
  <p:tag name="IGUANATEXCURSOR" val="1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491.1886"/>
  <p:tag name="LATEXADDIN" val="\documentclass{article}&#10;\usepackage{amsmath}&#10;\pagestyle{empty}&#10;\usepackage[dvipsnames]{xcolor}&#10;\begin{document}&#10;\color{white}&#10;\begin{eqnarray*}&#10;\lambda = -{R \over 2L}&#10;\end{eqnarray*}&#10;\end{document}"/>
  <p:tag name="IGUANATEXSIZE" val="16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82.4522"/>
  <p:tag name="LATEXADDIN" val="\documentclass{article}&#10;\usepackage{amsmath}&#10;\pagestyle{empty}&#10;\usepackage[dvipsnames]{xcolor}&#10;\begin{document}&#10;\color{white}&#10;\begin{eqnarray*}&#10;B = {\cal{E} \over R}&#10;\end{eqnarray*}&#10;\end{document}"/>
  <p:tag name="IGUANATEXSIZE" val="16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473.1909"/>
  <p:tag name="LATEXADDIN" val="\documentclass{article}&#10;\usepackage{amsmath}&#10;\pagestyle{empty}&#10;\usepackage[dvipsnames]{xcolor}&#10;\begin{document}&#10;\color{white}&#10;\begin{eqnarray*}&#10;A = -{\cal{E} \over R}&#10;\end{eqnarray*}&#10;\end{document}"/>
  <p:tag name="IGUANATEXSIZE" val="16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1368.579"/>
  <p:tag name="LATEXADDIN" val="\documentclass{article}&#10;\usepackage{amsmath}&#10;\pagestyle{empty}&#10;\usepackage[dvipsnames]{xcolor}&#10;\begin{document}&#10;\color{white}&#10;\begin{eqnarray*}&#10;I_3 = -{\cal{E} \over R} \left( e^{-(R/2L) t } -1 \right)&#10;\end{eqnarray*}&#10;\end{document}"/>
  <p:tag name="IGUANATEXSIZE" val="16"/>
  <p:tag name="IGUANATEXCURSOR" val="1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1589.051"/>
  <p:tag name="LATEXADDIN" val="\documentclass{article}&#10;\usepackage{amsmath}&#10;\pagestyle{empty}&#10;\usepackage[dvipsnames]{xcolor}&#10;\begin{document}&#10;\color{white}&#10;\begin{eqnarray*}&#10;\renewcommand{\arraystretch}{1.5}&#10;\mathbf{S}_1 = &#10;\left( \begin{array}{cc} \sqrt{x} &amp; i\sqrt{1-x}  \\ &#10;i \sqrt{1-x} &amp; \sqrt{x}&#10;\end{array} \right)&#10;\end{eqnarray*}&#10;\end{document}"/>
  <p:tag name="IGUANATEXSIZE" val="16"/>
  <p:tag name="IGUANATEXCURSOR" val="1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1503.562"/>
  <p:tag name="LATEXADDIN" val="\documentclass{article}&#10;\usepackage{amsmath}&#10;\pagestyle{empty}&#10;\usepackage[dvipsnames]{xcolor}&#10;\begin{document}&#10;\color{white}&#10;\begin{eqnarray*}&#10;\renewcommand{\arraystretch}{1.5}&#10;\mathbf{S}_2 = &#10;\left( \begin{array}{cc} \sqrt{1-x} &amp; i\sqrt{x}  \\ &#10;i \sqrt{x} &amp; \sqrt{1-x}&#10;\end{array} \right)&#10;\end{eqnarray*}&#10;\end{document}"/>
  <p:tag name="IGUANATEXSIZE" val="16"/>
  <p:tag name="IGUANATEXCURSOR" val="2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558.6802"/>
  <p:tag name="LATEXADDIN" val="\documentclass{article}&#10;\usepackage{amsmath}&#10;\pagestyle{empty}&#10;\usepackage[dvipsnames]{xcolor}&#10;\begin{document}&#10;\color{white}&#10;\begin{eqnarray*}&#10;P_\text{\tiny boom} = X&#10;\end{eqnarray*}&#10;\end{document}"/>
  <p:tag name="IGUANATEXSIZE" val="16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66.4042"/>
  <p:tag name="LATEXADDIN" val="\documentclass{article}&#10;\usepackage{amsmath}&#10;\pagestyle{empty}&#10;\usepackage[dvipsnames]{xcolor}&#10;\begin{document}&#10;\color{white}&#10;\begin{eqnarray*}&#10;P_1 = (1-X)^2&#10;\end{eqnarray*}&#10;\end{document}"/>
  <p:tag name="IGUANATEXSIZE" val="16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"/>
  <p:tag name="ORIGINALWIDTH" val="641.5"/>
  <p:tag name="LATEXADDIN" val="\documentclass{article}&#10;\usepackage{amsmath}&#10;\pagestyle{empty}&#10;\usepackage[usenames, dvipsnames]{color}&#10;\begin{document}&#10;\color{white}&#10;\begin{eqnarray*}&#10;\oint \vec{E} \cdot d \vec{\ell} = - {d\Phi_B \over dt}&#10;\end{eqnarray*}&#10;\end{document}"/>
  <p:tag name="IGUANATEXSIZE" val="18"/>
  <p:tag name="IGUANATEXCURSOR" val="19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1427.072"/>
  <p:tag name="LATEXADDIN" val="\documentclass{article}&#10;\usepackage{amsmath}&#10;\pagestyle{empty}&#10;\usepackage[dvipsnames]{xcolor}&#10;\begin{document}&#10;\color{white}&#10;\begin{eqnarray*}&#10;\renewcommand{\arraystretch}{1.5}&#10;\left(\begin{array}{c}  D_1  \\ &#10;D_2&#10;\end{array} \right)&#10;= \mathbf{S}_2 \mathbf{M} \mathbf{S}_1&#10;\left( \begin{array}{c} 1  \\ &#10;0&#10;\end{array} \right)&#10;\end{eqnarray*}&#10;\end{document}"/>
  <p:tag name="IGUANATEXSIZE" val="16"/>
  <p:tag name="IGUANATEXCURSOR" val="2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1966.254"/>
  <p:tag name="LATEXADDIN" val="\documentclass{article}&#10;\usepackage{amsmath}&#10;\pagestyle{empty}&#10;\usepackage[dvipsnames]{xcolor}&#10;\begin{document}&#10;\color{white}&#10;\begin{eqnarray*}&#10;\renewcommand{\arraystretch}{1.5}&#10;=\left( \begin{array}{cc} -1 &amp; 0  \\ &#10;0 &amp; -1&#10;\end{array} \right)&#10;\left( \begin{array}{c} 1  \\ &#10;0&#10;\end{array} \right)&#10;=\left( \begin{array}{c} -1  \\ &#10;0&#10;\end{array} \right)&#10;\end{eqnarray*}&#10;\end{document}"/>
  <p:tag name="IGUANATEXSIZE" val="16"/>
  <p:tag name="IGUANATEXCURSOR" val="3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852.6434"/>
  <p:tag name="LATEXADDIN" val="\documentclass{article}&#10;\usepackage{amsmath}&#10;\pagestyle{empty}&#10;\usepackage[dvipsnames]{xcolor}&#10;\begin{document}&#10;\color{white}&#10;\begin{eqnarray*}&#10;\renewcommand{\arraystretch}{1.5}&#10;\mathbf{M} = &#10;\left( \begin{array}{cc} 0 &amp; i  \\ &#10;i  &amp; 0&#10;\end{array} \right)&#10;\end{eqnarray*}&#10;\end{document}"/>
  <p:tag name="IGUANATEXSIZE" val="16"/>
  <p:tag name="IGUANATEXCURSOR" val="2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28.6464"/>
  <p:tag name="LATEXADDIN" val="\documentclass{article}&#10;\usepackage{amsmath}&#10;\pagestyle{empty}&#10;\usepackage[dvipsnames]{xcolor}&#10;\begin{document}&#10;\color{white}&#10;\begin{eqnarray*}&#10;P_2 = (1-X)X&#10;\end{eqnarray*}&#10;\end{document}"/>
  <p:tag name="IGUANATEXSIZE" val="16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843.6446"/>
  <p:tag name="LATEXADDIN" val="\documentclass{article}&#10;\usepackage{amsmath}&#10;\pagestyle{empty}&#10;\usepackage[dvipsnames]{xcolor}&#10;\begin{document}&#10;\color{white}&#10;\begin{eqnarray*}&#10;P_1 = 1,\;\; P_2 = 0 &#10;\end{eqnarray*}&#10;\end{document}"/>
  <p:tag name="IGUANATEXSIZE" val="16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2110.986"/>
  <p:tag name="LATEXADDIN" val="\documentclass{article}&#10;\usepackage{amsmath}&#10;\pagestyle{empty}&#10;\usepackage[dvipsnames]{xcolor}&#10;\begin{document}&#10;\color{white}&#10;\begin{eqnarray*}&#10;P = (1-X)X + (1-X)^2\times (1-X)X&#10;\end{eqnarray*}&#10;\end{document}"/>
  <p:tag name="IGUANATEXSIZE" val="16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791.901"/>
  <p:tag name="LATEXADDIN" val="\documentclass{article}&#10;\usepackage{amsmath}&#10;\pagestyle{empty}&#10;\usepackage[dvipsnames]{xcolor}&#10;\begin{document}&#10;\color{white}&#10;\begin{eqnarray*}&#10;{P_2 \over P_\text{\tiny boom}} = 1-X&#10;\end{eqnarray*}&#10;\end{document}"/>
  <p:tag name="IGUANATEXSIZE" val="16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392.576"/>
  <p:tag name="LATEXADDIN" val="\documentclass{article}&#10;\usepackage{amsmath}&#10;\pagestyle{empty}&#10;\usepackage[dvipsnames]{xcolor}&#10;\begin{document}&#10;\color{white}&#10;\begin{eqnarray*}&#10;\left( \vec{v} \times (\vec{E} \times \vec{B}) \right)_i&#10;= \epsilon_{ijk} v_j \epsilon_{k \ell m} E_\ell B_m&#10;=(\delta_{i\ell} \delta_{jm} - \delta_{im} \delta_{j\ell}) v_j E_{\ell} B_m&#10;\end{eqnarray*}&#10;\end{document}"/>
  <p:tag name="IGUANATEXSIZE" val="16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052.119"/>
  <p:tag name="LATEXADDIN" val="\documentclass{article}&#10;\usepackage{amsmath}&#10;\pagestyle{empty}&#10;\usepackage[dvipsnames]{xcolor}&#10;\begin{document}&#10;\color{white}&#10;\begin{eqnarray*}&#10;=v_j E_{i} B_j&#10;- v_j E_{j} B_i&#10;\end{eqnarray*}&#10;\end{document}"/>
  <p:tag name="IGUANATEXSIZE" val="16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.4803"/>
  <p:tag name="ORIGINALWIDTH" val="2515.936"/>
  <p:tag name="LATEXADDIN" val="\documentclass{article}&#10;\usepackage{amsmath}&#10;\pagestyle{empty}&#10;\usepackage[dvipsnames]{xcolor}&#10;\begin{document}&#10;\color{white}&#10;\begin{eqnarray*}&#10;= (v_j  B_j) E_{i}&#10;- (v_j E_{j}) B_i&#10;= (\vec{v} \cdot \vec{B}) \, \vec{E}&#10;- (\vec{v} \cdot \vec{E}) \, \vec{B}&#10;\end{eqnarray*}&#10;\end{document}"/>
  <p:tag name="IGUANATEXSIZE" val="16"/>
  <p:tag name="IGUANATEXCURSOR" val="2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902.1373"/>
  <p:tag name="LATEXADDIN" val="\documentclass{article}&#10;\usepackage{amsmath}&#10;\pagestyle{empty}&#10;\usepackage[dvipsnames]{xcolor}&#10;\begin{document}&#10;\color{white}&#10;\begin{eqnarray*}&#10;d\vec{B}= {\mu_0 \over {4\pi}} {I d\vec{\ell} \times \hat{r} \over {r^2}}&#10;\end{eqnarray*}&#10;\end{document}"/>
  <p:tag name="IGUANATEXSIZE" val="16"/>
  <p:tag name="IGUANATEXCURSOR" val="2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148.4814"/>
  <p:tag name="LATEXADDIN" val="\documentclass{article}&#10;\usepackage{amsmath}&#10;\pagestyle{empty}&#10;\usepackage[dvipsnames]{xcolor}&#10;\begin{document}&#10;\color{white}&#10;\begin{eqnarray*}&#10;\pm \hat{\theta}&#10;\end{eqnarray*}&#10;\end{document}"/>
  <p:tag name="IGUANATEXSIZE" val="16"/>
  <p:tag name="IGUANATEXCURSOR" val="1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PPP_SEDUC_TXT_Board">
  <a:themeElements>
    <a:clrScheme name="">
      <a:dk1>
        <a:srgbClr val="B2B2B2"/>
      </a:dk1>
      <a:lt1>
        <a:srgbClr val="FFFFFF"/>
      </a:lt1>
      <a:dk2>
        <a:srgbClr val="B2B2B2"/>
      </a:dk2>
      <a:lt2>
        <a:srgbClr val="000000"/>
      </a:lt2>
      <a:accent1>
        <a:srgbClr val="BBE0E3"/>
      </a:accent1>
      <a:accent2>
        <a:srgbClr val="333399"/>
      </a:accent2>
      <a:accent3>
        <a:srgbClr val="D5D5D5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P_SEDUC_TXT_Bo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P_SEDUC_TXT_Bo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3">
        <a:dk1>
          <a:srgbClr val="000000"/>
        </a:dk1>
        <a:lt1>
          <a:srgbClr val="FFFFFF"/>
        </a:lt1>
        <a:dk2>
          <a:srgbClr val="660033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14">
        <a:dk1>
          <a:srgbClr val="000000"/>
        </a:dk1>
        <a:lt1>
          <a:srgbClr val="FFFFFF"/>
        </a:lt1>
        <a:dk2>
          <a:srgbClr val="8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15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16">
        <a:dk1>
          <a:srgbClr val="000000"/>
        </a:dk1>
        <a:lt1>
          <a:srgbClr val="B2B2B2"/>
        </a:lt1>
        <a:dk2>
          <a:srgbClr val="FFFFFF"/>
        </a:dk2>
        <a:lt2>
          <a:srgbClr val="B2B2B2"/>
        </a:lt2>
        <a:accent1>
          <a:srgbClr val="BBE0E3"/>
        </a:accent1>
        <a:accent2>
          <a:srgbClr val="333399"/>
        </a:accent2>
        <a:accent3>
          <a:srgbClr val="D5D5D5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PPP_SEDUC_TXT_Board</Template>
  <TotalTime>11566</TotalTime>
  <Words>152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squeaky chalk sound</vt:lpstr>
      <vt:lpstr>新細明體</vt:lpstr>
      <vt:lpstr>Arial</vt:lpstr>
      <vt:lpstr>Calibri</vt:lpstr>
      <vt:lpstr>PPP_SEDUC_TXT_Board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Nuwa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Physics B (II)</dc:title>
  <dc:creator>Kuo-An</dc:creator>
  <cp:lastModifiedBy>Kuo-An</cp:lastModifiedBy>
  <cp:revision>2009</cp:revision>
  <dcterms:created xsi:type="dcterms:W3CDTF">2011-02-18T04:00:19Z</dcterms:created>
  <dcterms:modified xsi:type="dcterms:W3CDTF">2020-06-18T07:01:09Z</dcterms:modified>
</cp:coreProperties>
</file>