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93" r:id="rId2"/>
    <p:sldId id="818" r:id="rId3"/>
    <p:sldId id="817" r:id="rId4"/>
    <p:sldId id="811" r:id="rId5"/>
    <p:sldId id="813" r:id="rId6"/>
    <p:sldId id="812" r:id="rId7"/>
    <p:sldId id="814" r:id="rId8"/>
    <p:sldId id="815" r:id="rId9"/>
    <p:sldId id="816"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6C4C4"/>
    <a:srgbClr val="00602B"/>
    <a:srgbClr val="2B3535"/>
    <a:srgbClr val="CCCC00"/>
    <a:srgbClr val="FF3399"/>
    <a:srgbClr val="4B5448"/>
    <a:srgbClr val="678D9A"/>
    <a:srgbClr val="83B08F"/>
    <a:srgbClr val="C6AD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96404" autoAdjust="0"/>
  </p:normalViewPr>
  <p:slideViewPr>
    <p:cSldViewPr snapToObjects="1">
      <p:cViewPr varScale="1">
        <p:scale>
          <a:sx n="115" d="100"/>
          <a:sy n="115" d="100"/>
        </p:scale>
        <p:origin x="1764" y="114"/>
      </p:cViewPr>
      <p:guideLst>
        <p:guide orient="horz" pos="2160"/>
        <p:guide pos="2880"/>
      </p:guideLst>
    </p:cSldViewPr>
  </p:slideViewPr>
  <p:notesTextViewPr>
    <p:cViewPr>
      <p:scale>
        <a:sx n="3" d="2"/>
        <a:sy n="3" d="2"/>
      </p:scale>
      <p:origin x="0" y="0"/>
    </p:cViewPr>
  </p:notesTextViewPr>
  <p:sorterViewPr>
    <p:cViewPr>
      <p:scale>
        <a:sx n="100" d="100"/>
        <a:sy n="100" d="100"/>
      </p:scale>
      <p:origin x="0" y="14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8F728-9BC2-450B-81BA-BC53EEC2126C}" type="datetimeFigureOut">
              <a:rPr lang="zh-TW" altLang="en-US" smtClean="0"/>
              <a:t>2021/11/22</a:t>
            </a:fld>
            <a:endParaRPr lang="zh-TW"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CDD76-96B1-4502-B686-E917B7C05E33}" type="slidenum">
              <a:rPr lang="zh-TW" altLang="en-US" smtClean="0"/>
              <a:t>‹#›</a:t>
            </a:fld>
            <a:endParaRPr lang="zh-TW" altLang="en-US"/>
          </a:p>
        </p:txBody>
      </p:sp>
    </p:spTree>
    <p:extLst>
      <p:ext uri="{BB962C8B-B14F-4D97-AF65-F5344CB8AC3E}">
        <p14:creationId xmlns:p14="http://schemas.microsoft.com/office/powerpoint/2010/main" val="18645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1</a:t>
            </a:fld>
            <a:endParaRPr lang="zh-TW" altLang="en-US"/>
          </a:p>
        </p:txBody>
      </p:sp>
    </p:spTree>
    <p:extLst>
      <p:ext uri="{BB962C8B-B14F-4D97-AF65-F5344CB8AC3E}">
        <p14:creationId xmlns:p14="http://schemas.microsoft.com/office/powerpoint/2010/main" val="23418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2</a:t>
            </a:fld>
            <a:endParaRPr lang="zh-TW" altLang="en-US"/>
          </a:p>
        </p:txBody>
      </p:sp>
    </p:spTree>
    <p:extLst>
      <p:ext uri="{BB962C8B-B14F-4D97-AF65-F5344CB8AC3E}">
        <p14:creationId xmlns:p14="http://schemas.microsoft.com/office/powerpoint/2010/main" val="420896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3</a:t>
            </a:fld>
            <a:endParaRPr lang="zh-TW" altLang="en-US"/>
          </a:p>
        </p:txBody>
      </p:sp>
    </p:spTree>
    <p:extLst>
      <p:ext uri="{BB962C8B-B14F-4D97-AF65-F5344CB8AC3E}">
        <p14:creationId xmlns:p14="http://schemas.microsoft.com/office/powerpoint/2010/main" val="213156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4</a:t>
            </a:fld>
            <a:endParaRPr lang="zh-TW" altLang="en-US"/>
          </a:p>
        </p:txBody>
      </p:sp>
    </p:spTree>
    <p:extLst>
      <p:ext uri="{BB962C8B-B14F-4D97-AF65-F5344CB8AC3E}">
        <p14:creationId xmlns:p14="http://schemas.microsoft.com/office/powerpoint/2010/main" val="414498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5</a:t>
            </a:fld>
            <a:endParaRPr lang="zh-TW" altLang="en-US"/>
          </a:p>
        </p:txBody>
      </p:sp>
    </p:spTree>
    <p:extLst>
      <p:ext uri="{BB962C8B-B14F-4D97-AF65-F5344CB8AC3E}">
        <p14:creationId xmlns:p14="http://schemas.microsoft.com/office/powerpoint/2010/main" val="253410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6</a:t>
            </a:fld>
            <a:endParaRPr lang="zh-TW" altLang="en-US"/>
          </a:p>
        </p:txBody>
      </p:sp>
    </p:spTree>
    <p:extLst>
      <p:ext uri="{BB962C8B-B14F-4D97-AF65-F5344CB8AC3E}">
        <p14:creationId xmlns:p14="http://schemas.microsoft.com/office/powerpoint/2010/main" val="330727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7</a:t>
            </a:fld>
            <a:endParaRPr lang="zh-TW" altLang="en-US"/>
          </a:p>
        </p:txBody>
      </p:sp>
    </p:spTree>
    <p:extLst>
      <p:ext uri="{BB962C8B-B14F-4D97-AF65-F5344CB8AC3E}">
        <p14:creationId xmlns:p14="http://schemas.microsoft.com/office/powerpoint/2010/main" val="370644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8</a:t>
            </a:fld>
            <a:endParaRPr lang="zh-TW" altLang="en-US"/>
          </a:p>
        </p:txBody>
      </p:sp>
    </p:spTree>
    <p:extLst>
      <p:ext uri="{BB962C8B-B14F-4D97-AF65-F5344CB8AC3E}">
        <p14:creationId xmlns:p14="http://schemas.microsoft.com/office/powerpoint/2010/main" val="2650474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B566E776-DFE4-4427-8131-574B6DF7A02B}" type="slidenum">
              <a:rPr lang="zh-TW" altLang="en-US" smtClean="0"/>
              <a:t>9</a:t>
            </a:fld>
            <a:endParaRPr lang="zh-TW" altLang="en-US"/>
          </a:p>
        </p:txBody>
      </p:sp>
    </p:spTree>
    <p:extLst>
      <p:ext uri="{BB962C8B-B14F-4D97-AF65-F5344CB8AC3E}">
        <p14:creationId xmlns:p14="http://schemas.microsoft.com/office/powerpoint/2010/main" val="3966529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176" name="Picture 104" descr="PPP_SEDUC_TLE_Board"/>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074" name="Rectangle 2"/>
          <p:cNvSpPr>
            <a:spLocks noGrp="1" noChangeArrowheads="1"/>
          </p:cNvSpPr>
          <p:nvPr>
            <p:ph type="ctrTitle"/>
          </p:nvPr>
        </p:nvSpPr>
        <p:spPr>
          <a:xfrm>
            <a:off x="685800" y="2819400"/>
            <a:ext cx="7772400" cy="914400"/>
          </a:xfrm>
        </p:spPr>
        <p:txBody>
          <a:bodyPr/>
          <a:lstStyle>
            <a:lvl1pPr>
              <a:defRPr/>
            </a:lvl1pPr>
          </a:lstStyle>
          <a:p>
            <a:r>
              <a:rPr lang="zh-TW" altLang="en-US"/>
              <a:t>按一下以編輯母片標題樣式</a:t>
            </a:r>
          </a:p>
        </p:txBody>
      </p:sp>
      <p:sp>
        <p:nvSpPr>
          <p:cNvPr id="3075" name="Rectangle 3"/>
          <p:cNvSpPr>
            <a:spLocks noGrp="1" noChangeArrowheads="1"/>
          </p:cNvSpPr>
          <p:nvPr>
            <p:ph type="subTitle" idx="1"/>
          </p:nvPr>
        </p:nvSpPr>
        <p:spPr>
          <a:xfrm>
            <a:off x="685800" y="3886200"/>
            <a:ext cx="7772400" cy="685800"/>
          </a:xfrm>
        </p:spPr>
        <p:txBody>
          <a:bodyPr anchor="ctr"/>
          <a:lstStyle>
            <a:lvl1pPr marL="0" indent="0" algn="ctr">
              <a:buFontTx/>
              <a:buNone/>
              <a:defRPr sz="2400"/>
            </a:lvl1pPr>
          </a:lstStyle>
          <a:p>
            <a:r>
              <a:rPr lang="zh-TW" altLang="en-US"/>
              <a:t>按一下以編輯母片副標題樣式</a:t>
            </a:r>
          </a:p>
        </p:txBody>
      </p:sp>
      <p:sp>
        <p:nvSpPr>
          <p:cNvPr id="3117" name="Rectangle 45"/>
          <p:cNvSpPr>
            <a:spLocks noGrp="1" noChangeArrowheads="1"/>
          </p:cNvSpPr>
          <p:nvPr>
            <p:ph type="dt" sz="half" idx="2"/>
          </p:nvPr>
        </p:nvSpPr>
        <p:spPr/>
        <p:txBody>
          <a:bodyPr/>
          <a:lstStyle>
            <a:lvl1pPr>
              <a:defRPr/>
            </a:lvl1pPr>
          </a:lstStyle>
          <a:p>
            <a:endParaRPr lang="en-US" altLang="zh-TW"/>
          </a:p>
        </p:txBody>
      </p:sp>
      <p:sp>
        <p:nvSpPr>
          <p:cNvPr id="3118" name="Rectangle 46"/>
          <p:cNvSpPr>
            <a:spLocks noGrp="1" noChangeArrowheads="1"/>
          </p:cNvSpPr>
          <p:nvPr>
            <p:ph type="ftr" sz="quarter" idx="3"/>
          </p:nvPr>
        </p:nvSpPr>
        <p:spPr/>
        <p:txBody>
          <a:bodyPr/>
          <a:lstStyle>
            <a:lvl1pPr>
              <a:defRPr/>
            </a:lvl1pPr>
          </a:lstStyle>
          <a:p>
            <a:endParaRPr lang="en-US" altLang="zh-TW"/>
          </a:p>
        </p:txBody>
      </p:sp>
      <p:sp>
        <p:nvSpPr>
          <p:cNvPr id="3119" name="Rectangle 47"/>
          <p:cNvSpPr>
            <a:spLocks noGrp="1" noChangeArrowheads="1"/>
          </p:cNvSpPr>
          <p:nvPr>
            <p:ph type="sldNum" sz="quarter" idx="4"/>
          </p:nvPr>
        </p:nvSpPr>
        <p:spPr/>
        <p:txBody>
          <a:bodyPr/>
          <a:lstStyle>
            <a:lvl1pPr>
              <a:defRPr/>
            </a:lvl1pPr>
          </a:lstStyle>
          <a:p>
            <a:fld id="{8AF2170E-61B7-4835-8119-433CC635074F}" type="slidenum">
              <a:rPr lang="zh-TW" altLang="en-US"/>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31D3F60B-E627-42F9-B3F3-885A807AA767}" type="slidenum">
              <a:rPr lang="zh-TW" altLang="en-US"/>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1000" y="2286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3050" y="2286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367FE9D3-EF22-4856-8B0C-84B38016F485}" type="slidenum">
              <a:rPr lang="zh-TW" altLang="en-US"/>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0BEA3F1A-6BBD-4A4A-91E4-32FCF32D5599}" type="slidenum">
              <a:rPr lang="zh-TW" altLang="en-US"/>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FAD4E26C-2536-40CB-9DA5-4DB496A47603}" type="slidenum">
              <a:rPr lang="zh-TW" altLang="en-US"/>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EE2EA9C0-1C3C-4525-B3E5-3E496B11C55A}" type="slidenum">
              <a:rPr lang="zh-TW" altLang="en-US"/>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1C3EE6DB-1124-4EFC-88D1-83648D139D3B}" type="slidenum">
              <a:rPr lang="zh-TW" altLang="en-US"/>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C3A01D6B-6403-430A-944E-2842C501E390}" type="slidenum">
              <a:rPr lang="zh-TW" altLang="en-US"/>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1DBE53CB-F416-4160-B253-3692C10FD0A1}" type="slidenum">
              <a:rPr lang="zh-TW" altLang="en-US"/>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B080CA6D-8A4D-4730-B9BD-8156AE0F5900}" type="slidenum">
              <a:rPr lang="zh-TW" altLang="en-US"/>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0E75F04A-C4F9-4754-A467-C0D16B10F6EE}" type="slidenum">
              <a:rPr lang="zh-TW" altLang="en-US"/>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pic>
        <p:nvPicPr>
          <p:cNvPr id="1219" name="Picture 195" descr="PPP_SEDUC_TXT_Board"/>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auto">
          <a:xfrm>
            <a:off x="273050" y="228600"/>
            <a:ext cx="8610600" cy="1111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57200" y="1524000"/>
            <a:ext cx="8229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14" name="Rectangle 190"/>
          <p:cNvSpPr>
            <a:spLocks noGrp="1" noChangeArrowheads="1"/>
          </p:cNvSpPr>
          <p:nvPr>
            <p:ph type="dt" sz="half" idx="2"/>
          </p:nvPr>
        </p:nvSpPr>
        <p:spPr bwMode="auto">
          <a:xfrm>
            <a:off x="2286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aseline="-25000">
                <a:solidFill>
                  <a:srgbClr val="FFFFFF"/>
                </a:solidFill>
                <a:ea typeface="新細明體" pitchFamily="18" charset="-120"/>
              </a:defRPr>
            </a:lvl1pPr>
          </a:lstStyle>
          <a:p>
            <a:endParaRPr lang="en-US" altLang="zh-TW"/>
          </a:p>
        </p:txBody>
      </p:sp>
      <p:sp>
        <p:nvSpPr>
          <p:cNvPr id="1215" name="Rectangle 191"/>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25000">
                <a:solidFill>
                  <a:srgbClr val="FFFFFF"/>
                </a:solidFill>
                <a:ea typeface="新細明體" pitchFamily="18" charset="-120"/>
              </a:defRPr>
            </a:lvl1pPr>
          </a:lstStyle>
          <a:p>
            <a:endParaRPr lang="en-US" altLang="zh-TW"/>
          </a:p>
        </p:txBody>
      </p:sp>
      <p:sp>
        <p:nvSpPr>
          <p:cNvPr id="1216" name="Rectangle 192"/>
          <p:cNvSpPr>
            <a:spLocks noGrp="1" noChangeArrowheads="1"/>
          </p:cNvSpPr>
          <p:nvPr>
            <p:ph type="sldNum" sz="quarter" idx="4"/>
          </p:nvPr>
        </p:nvSpPr>
        <p:spPr bwMode="auto">
          <a:xfrm>
            <a:off x="6764338"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aseline="-25000">
                <a:solidFill>
                  <a:srgbClr val="FFFFFF"/>
                </a:solidFill>
                <a:ea typeface="新細明體" pitchFamily="18" charset="-120"/>
              </a:defRPr>
            </a:lvl1pPr>
          </a:lstStyle>
          <a:p>
            <a:fld id="{7ABC88F7-9EA5-4C3A-BF93-EF5B32551F55}" type="slidenum">
              <a:rPr lang="zh-TW" altLang="en-US"/>
              <a:pPr/>
              <a:t>‹#›</a:t>
            </a:fld>
            <a:endParaRPr lang="en-US" altLang="zh-TW"/>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p:titleStyle>
    <p:bodyStyle>
      <a:lvl1pPr marL="342900" indent="-342900" algn="l" rtl="0" fontAlgn="base">
        <a:spcBef>
          <a:spcPct val="20000"/>
        </a:spcBef>
        <a:spcAft>
          <a:spcPct val="0"/>
        </a:spcAft>
        <a:buChar char="•"/>
        <a:defRPr sz="2000">
          <a:solidFill>
            <a:srgbClr val="FFFFFF"/>
          </a:solidFill>
          <a:latin typeface="+mn-lt"/>
          <a:ea typeface="+mn-ea"/>
          <a:cs typeface="+mn-cs"/>
        </a:defRPr>
      </a:lvl1pPr>
      <a:lvl2pPr marL="742950" indent="-285750" algn="l" rtl="0" fontAlgn="base">
        <a:spcBef>
          <a:spcPct val="20000"/>
        </a:spcBef>
        <a:spcAft>
          <a:spcPct val="0"/>
        </a:spcAft>
        <a:buChar char="–"/>
        <a:defRPr>
          <a:solidFill>
            <a:srgbClr val="FFFFFF"/>
          </a:solidFill>
          <a:latin typeface="+mn-lt"/>
        </a:defRPr>
      </a:lvl2pPr>
      <a:lvl3pPr marL="1143000" indent="-228600" algn="l" rtl="0" fontAlgn="base">
        <a:spcBef>
          <a:spcPct val="20000"/>
        </a:spcBef>
        <a:spcAft>
          <a:spcPct val="0"/>
        </a:spcAft>
        <a:buChar char="•"/>
        <a:defRPr sz="1600">
          <a:solidFill>
            <a:srgbClr val="FFFFFF"/>
          </a:solidFill>
          <a:latin typeface="+mn-lt"/>
        </a:defRPr>
      </a:lvl3pPr>
      <a:lvl4pPr marL="1600200" indent="-228600" algn="l" rtl="0" fontAlgn="base">
        <a:spcBef>
          <a:spcPct val="20000"/>
        </a:spcBef>
        <a:spcAft>
          <a:spcPct val="0"/>
        </a:spcAft>
        <a:buChar char="–"/>
        <a:defRPr sz="1400">
          <a:solidFill>
            <a:srgbClr val="FFFFFF"/>
          </a:solidFill>
          <a:latin typeface="+mn-lt"/>
        </a:defRPr>
      </a:lvl4pPr>
      <a:lvl5pPr marL="2057400" indent="-228600" algn="l" rtl="0" fontAlgn="base">
        <a:spcBef>
          <a:spcPct val="20000"/>
        </a:spcBef>
        <a:spcAft>
          <a:spcPct val="0"/>
        </a:spcAft>
        <a:buChar char="»"/>
        <a:defRPr sz="1400">
          <a:solidFill>
            <a:srgbClr val="FFFFFF"/>
          </a:solidFill>
          <a:latin typeface="+mn-lt"/>
        </a:defRPr>
      </a:lvl5pPr>
      <a:lvl6pPr marL="2514600" indent="-228600" algn="l" rtl="0" fontAlgn="base">
        <a:spcBef>
          <a:spcPct val="20000"/>
        </a:spcBef>
        <a:spcAft>
          <a:spcPct val="0"/>
        </a:spcAft>
        <a:buChar char="»"/>
        <a:defRPr sz="1400">
          <a:solidFill>
            <a:srgbClr val="FFFFFF"/>
          </a:solidFill>
          <a:latin typeface="+mn-lt"/>
        </a:defRPr>
      </a:lvl6pPr>
      <a:lvl7pPr marL="2971800" indent="-228600" algn="l" rtl="0" fontAlgn="base">
        <a:spcBef>
          <a:spcPct val="20000"/>
        </a:spcBef>
        <a:spcAft>
          <a:spcPct val="0"/>
        </a:spcAft>
        <a:buChar char="»"/>
        <a:defRPr sz="1400">
          <a:solidFill>
            <a:srgbClr val="FFFFFF"/>
          </a:solidFill>
          <a:latin typeface="+mn-lt"/>
        </a:defRPr>
      </a:lvl7pPr>
      <a:lvl8pPr marL="3429000" indent="-228600" algn="l" rtl="0" fontAlgn="base">
        <a:spcBef>
          <a:spcPct val="20000"/>
        </a:spcBef>
        <a:spcAft>
          <a:spcPct val="0"/>
        </a:spcAft>
        <a:buChar char="»"/>
        <a:defRPr sz="1400">
          <a:solidFill>
            <a:srgbClr val="FFFFFF"/>
          </a:solidFill>
          <a:latin typeface="+mn-lt"/>
        </a:defRPr>
      </a:lvl8pPr>
      <a:lvl9pPr marL="3886200" indent="-228600" algn="l" rtl="0" fontAlgn="base">
        <a:spcBef>
          <a:spcPct val="20000"/>
        </a:spcBef>
        <a:spcAft>
          <a:spcPct val="0"/>
        </a:spcAft>
        <a:buChar char="»"/>
        <a:defRPr sz="14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tags" Target="../tags/tag3.xml"/><Relationship Id="rId21" Type="http://schemas.openxmlformats.org/officeDocument/2006/relationships/image" Target="../media/image12.png"/><Relationship Id="rId7" Type="http://schemas.openxmlformats.org/officeDocument/2006/relationships/tags" Target="../tags/tag7.xml"/><Relationship Id="rId12" Type="http://schemas.openxmlformats.org/officeDocument/2006/relationships/image" Target="../media/image3.emf"/><Relationship Id="rId17" Type="http://schemas.openxmlformats.org/officeDocument/2006/relationships/image" Target="../media/image8.png"/><Relationship Id="rId2" Type="http://schemas.openxmlformats.org/officeDocument/2006/relationships/tags" Target="../tags/tag2.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image" Target="../media/image6.png"/><Relationship Id="rId23" Type="http://schemas.openxmlformats.org/officeDocument/2006/relationships/image" Target="../media/image14.png"/><Relationship Id="rId10" Type="http://schemas.openxmlformats.org/officeDocument/2006/relationships/slideLayout" Target="../slideLayouts/slideLayout7.xml"/><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5.png"/><Relationship Id="rId22"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tags" Target="../tags/tag12.xml"/><Relationship Id="rId21" Type="http://schemas.openxmlformats.org/officeDocument/2006/relationships/image" Target="../media/image24.png"/><Relationship Id="rId7" Type="http://schemas.openxmlformats.org/officeDocument/2006/relationships/tags" Target="../tags/tag16.xml"/><Relationship Id="rId12" Type="http://schemas.openxmlformats.org/officeDocument/2006/relationships/image" Target="../media/image15.emf"/><Relationship Id="rId17" Type="http://schemas.openxmlformats.org/officeDocument/2006/relationships/image" Target="../media/image20.png"/><Relationship Id="rId2" Type="http://schemas.openxmlformats.org/officeDocument/2006/relationships/tags" Target="../tags/tag1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2.xml"/><Relationship Id="rId5" Type="http://schemas.openxmlformats.org/officeDocument/2006/relationships/tags" Target="../tags/tag14.xml"/><Relationship Id="rId15" Type="http://schemas.openxmlformats.org/officeDocument/2006/relationships/image" Target="../media/image18.png"/><Relationship Id="rId10" Type="http://schemas.openxmlformats.org/officeDocument/2006/relationships/slideLayout" Target="../slideLayouts/slideLayout7.xml"/><Relationship Id="rId19" Type="http://schemas.openxmlformats.org/officeDocument/2006/relationships/image" Target="../media/image22.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image" Target="../media/image18.png"/><Relationship Id="rId39" Type="http://schemas.openxmlformats.org/officeDocument/2006/relationships/image" Target="../media/image32.png"/><Relationship Id="rId21" Type="http://schemas.openxmlformats.org/officeDocument/2006/relationships/slideLayout" Target="../slideLayouts/slideLayout7.xml"/><Relationship Id="rId34" Type="http://schemas.openxmlformats.org/officeDocument/2006/relationships/image" Target="../media/image27.png"/><Relationship Id="rId42" Type="http://schemas.openxmlformats.org/officeDocument/2006/relationships/image" Target="../media/image35.png"/><Relationship Id="rId7" Type="http://schemas.openxmlformats.org/officeDocument/2006/relationships/tags" Target="../tags/tag2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29" Type="http://schemas.openxmlformats.org/officeDocument/2006/relationships/image" Target="../media/image21.png"/><Relationship Id="rId41" Type="http://schemas.openxmlformats.org/officeDocument/2006/relationships/image" Target="../media/image34.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16.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image" Target="../media/image15.emf"/><Relationship Id="rId28" Type="http://schemas.openxmlformats.org/officeDocument/2006/relationships/image" Target="../media/image20.png"/><Relationship Id="rId36" Type="http://schemas.openxmlformats.org/officeDocument/2006/relationships/image" Target="../media/image29.png"/><Relationship Id="rId10" Type="http://schemas.openxmlformats.org/officeDocument/2006/relationships/tags" Target="../tags/tag28.xml"/><Relationship Id="rId19" Type="http://schemas.openxmlformats.org/officeDocument/2006/relationships/tags" Target="../tags/tag37.xml"/><Relationship Id="rId31" Type="http://schemas.openxmlformats.org/officeDocument/2006/relationships/image" Target="../media/image23.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notesSlide" Target="../notesSlides/notesSlide3.xml"/><Relationship Id="rId27" Type="http://schemas.openxmlformats.org/officeDocument/2006/relationships/image" Target="../media/image19.png"/><Relationship Id="rId30" Type="http://schemas.openxmlformats.org/officeDocument/2006/relationships/image" Target="../media/image22.png"/><Relationship Id="rId35" Type="http://schemas.openxmlformats.org/officeDocument/2006/relationships/image" Target="../media/image28.png"/><Relationship Id="rId8" Type="http://schemas.openxmlformats.org/officeDocument/2006/relationships/tags" Target="../tags/tag26.xml"/><Relationship Id="rId3" Type="http://schemas.openxmlformats.org/officeDocument/2006/relationships/tags" Target="../tags/tag21.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image" Target="../media/image17.png"/><Relationship Id="rId33" Type="http://schemas.openxmlformats.org/officeDocument/2006/relationships/image" Target="../media/image26.png"/><Relationship Id="rId38"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png"/><Relationship Id="rId3" Type="http://schemas.openxmlformats.org/officeDocument/2006/relationships/tags" Target="../tags/tag41.xml"/><Relationship Id="rId7" Type="http://schemas.openxmlformats.org/officeDocument/2006/relationships/notesSlide" Target="../notesSlides/notesSlide4.xml"/><Relationship Id="rId12" Type="http://schemas.openxmlformats.org/officeDocument/2006/relationships/image" Target="../media/image40.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7.xml"/><Relationship Id="rId11" Type="http://schemas.openxmlformats.org/officeDocument/2006/relationships/image" Target="../media/image39.png"/><Relationship Id="rId5" Type="http://schemas.openxmlformats.org/officeDocument/2006/relationships/tags" Target="../tags/tag43.xml"/><Relationship Id="rId10" Type="http://schemas.openxmlformats.org/officeDocument/2006/relationships/image" Target="../media/image38.png"/><Relationship Id="rId4" Type="http://schemas.openxmlformats.org/officeDocument/2006/relationships/tags" Target="../tags/tag42.xml"/><Relationship Id="rId9"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6.xml"/><Relationship Id="rId7" Type="http://schemas.openxmlformats.org/officeDocument/2006/relationships/image" Target="../media/image42.e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5.xml"/><Relationship Id="rId11" Type="http://schemas.openxmlformats.org/officeDocument/2006/relationships/image" Target="../media/image46.png"/><Relationship Id="rId5" Type="http://schemas.openxmlformats.org/officeDocument/2006/relationships/slideLayout" Target="../slideLayouts/slideLayout7.xml"/><Relationship Id="rId10" Type="http://schemas.openxmlformats.org/officeDocument/2006/relationships/image" Target="../media/image45.png"/><Relationship Id="rId4" Type="http://schemas.openxmlformats.org/officeDocument/2006/relationships/tags" Target="../tags/tag47.xm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slideLayout" Target="../slideLayouts/slideLayout7.xml"/><Relationship Id="rId18" Type="http://schemas.openxmlformats.org/officeDocument/2006/relationships/image" Target="../media/image49.png"/><Relationship Id="rId26" Type="http://schemas.openxmlformats.org/officeDocument/2006/relationships/image" Target="../media/image57.png"/><Relationship Id="rId3" Type="http://schemas.openxmlformats.org/officeDocument/2006/relationships/tags" Target="../tags/tag50.xml"/><Relationship Id="rId21" Type="http://schemas.openxmlformats.org/officeDocument/2006/relationships/image" Target="../media/image52.png"/><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image" Target="../media/image48.png"/><Relationship Id="rId25" Type="http://schemas.openxmlformats.org/officeDocument/2006/relationships/image" Target="../media/image56.png"/><Relationship Id="rId2" Type="http://schemas.openxmlformats.org/officeDocument/2006/relationships/tags" Target="../tags/tag49.xml"/><Relationship Id="rId16" Type="http://schemas.openxmlformats.org/officeDocument/2006/relationships/image" Target="../media/image47.emf"/><Relationship Id="rId20" Type="http://schemas.openxmlformats.org/officeDocument/2006/relationships/image" Target="../media/image51.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image" Target="../media/image55.png"/><Relationship Id="rId5" Type="http://schemas.openxmlformats.org/officeDocument/2006/relationships/tags" Target="../tags/tag52.xml"/><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tags" Target="../tags/tag57.xml"/><Relationship Id="rId19" Type="http://schemas.openxmlformats.org/officeDocument/2006/relationships/image" Target="../media/image50.png"/><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notesSlide" Target="../notesSlides/notesSlide6.xml"/><Relationship Id="rId22" Type="http://schemas.openxmlformats.org/officeDocument/2006/relationships/image" Target="../media/image53.png"/><Relationship Id="rId27" Type="http://schemas.openxmlformats.org/officeDocument/2006/relationships/image" Target="../media/image58.png"/></Relationships>
</file>

<file path=ppt/slides/_rels/slide7.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image" Target="../media/image63.png"/><Relationship Id="rId3" Type="http://schemas.openxmlformats.org/officeDocument/2006/relationships/tags" Target="../tags/tag62.xml"/><Relationship Id="rId7" Type="http://schemas.openxmlformats.org/officeDocument/2006/relationships/notesSlide" Target="../notesSlides/notesSlide7.xml"/><Relationship Id="rId12" Type="http://schemas.openxmlformats.org/officeDocument/2006/relationships/image" Target="../media/image62.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7.xml"/><Relationship Id="rId11" Type="http://schemas.openxmlformats.org/officeDocument/2006/relationships/image" Target="../media/image61.png"/><Relationship Id="rId5" Type="http://schemas.openxmlformats.org/officeDocument/2006/relationships/tags" Target="../tags/tag64.xml"/><Relationship Id="rId10" Type="http://schemas.openxmlformats.org/officeDocument/2006/relationships/image" Target="../media/image60.png"/><Relationship Id="rId4" Type="http://schemas.openxmlformats.org/officeDocument/2006/relationships/tags" Target="../tags/tag63.xml"/><Relationship Id="rId9" Type="http://schemas.openxmlformats.org/officeDocument/2006/relationships/image" Target="../media/image46.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68.emf"/><Relationship Id="rId3" Type="http://schemas.openxmlformats.org/officeDocument/2006/relationships/tags" Target="../tags/tag67.xml"/><Relationship Id="rId7" Type="http://schemas.openxmlformats.org/officeDocument/2006/relationships/slideLayout" Target="../slideLayouts/slideLayout7.xml"/><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tags" Target="../tags/tag66.xml"/><Relationship Id="rId16" Type="http://schemas.openxmlformats.org/officeDocument/2006/relationships/image" Target="../media/image71.png"/><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66.png"/><Relationship Id="rId5" Type="http://schemas.openxmlformats.org/officeDocument/2006/relationships/tags" Target="../tags/tag69.xml"/><Relationship Id="rId15" Type="http://schemas.openxmlformats.org/officeDocument/2006/relationships/image" Target="../media/image70.png"/><Relationship Id="rId10" Type="http://schemas.openxmlformats.org/officeDocument/2006/relationships/image" Target="../media/image65.emf"/><Relationship Id="rId4" Type="http://schemas.openxmlformats.org/officeDocument/2006/relationships/tags" Target="../tags/tag68.xml"/><Relationship Id="rId9" Type="http://schemas.openxmlformats.org/officeDocument/2006/relationships/image" Target="../media/image64.emf"/><Relationship Id="rId14" Type="http://schemas.openxmlformats.org/officeDocument/2006/relationships/image" Target="../media/image69.png"/></Relationships>
</file>

<file path=ppt/slides/_rels/slide9.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image" Target="../media/image70.png"/><Relationship Id="rId18" Type="http://schemas.openxmlformats.org/officeDocument/2006/relationships/image" Target="../media/image76.png"/><Relationship Id="rId3" Type="http://schemas.openxmlformats.org/officeDocument/2006/relationships/tags" Target="../tags/tag73.xml"/><Relationship Id="rId21" Type="http://schemas.openxmlformats.org/officeDocument/2006/relationships/image" Target="../media/image79.png"/><Relationship Id="rId7" Type="http://schemas.openxmlformats.org/officeDocument/2006/relationships/tags" Target="../tags/tag77.xml"/><Relationship Id="rId12" Type="http://schemas.openxmlformats.org/officeDocument/2006/relationships/image" Target="../media/image69.png"/><Relationship Id="rId17" Type="http://schemas.openxmlformats.org/officeDocument/2006/relationships/image" Target="../media/image75.png"/><Relationship Id="rId2" Type="http://schemas.openxmlformats.org/officeDocument/2006/relationships/tags" Target="../tags/tag72.xml"/><Relationship Id="rId16" Type="http://schemas.openxmlformats.org/officeDocument/2006/relationships/image" Target="../media/image74.png"/><Relationship Id="rId20" Type="http://schemas.openxmlformats.org/officeDocument/2006/relationships/image" Target="../media/image78.png"/><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notesSlide" Target="../notesSlides/notesSlide9.xml"/><Relationship Id="rId5" Type="http://schemas.openxmlformats.org/officeDocument/2006/relationships/tags" Target="../tags/tag75.xml"/><Relationship Id="rId15" Type="http://schemas.openxmlformats.org/officeDocument/2006/relationships/image" Target="../media/image73.emf"/><Relationship Id="rId10" Type="http://schemas.openxmlformats.org/officeDocument/2006/relationships/slideLayout" Target="../slideLayouts/slideLayout7.xml"/><Relationship Id="rId19" Type="http://schemas.openxmlformats.org/officeDocument/2006/relationships/image" Target="../media/image77.png"/><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image" Target="../media/image71.png"/><Relationship Id="rId22" Type="http://schemas.openxmlformats.org/officeDocument/2006/relationships/image" Target="../media/image8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2" name="Picture 1"/>
          <p:cNvPicPr>
            <a:picLocks noChangeAspect="1"/>
          </p:cNvPicPr>
          <p:nvPr/>
        </p:nvPicPr>
        <p:blipFill>
          <a:blip r:embed="rId12"/>
          <a:stretch>
            <a:fillRect/>
          </a:stretch>
        </p:blipFill>
        <p:spPr>
          <a:xfrm>
            <a:off x="685800" y="1400696"/>
            <a:ext cx="7772399" cy="1027332"/>
          </a:xfrm>
          <a:prstGeom prst="rect">
            <a:avLst/>
          </a:prstGeom>
        </p:spPr>
      </p:pic>
      <p:pic>
        <p:nvPicPr>
          <p:cNvPr id="6" name="Picture 5">
            <a:extLst>
              <a:ext uri="{FF2B5EF4-FFF2-40B4-BE49-F238E27FC236}">
                <a16:creationId xmlns:a16="http://schemas.microsoft.com/office/drawing/2014/main" id="{E0FFD40F-3E04-4898-9870-8FE18CA13568}"/>
              </a:ext>
            </a:extLst>
          </p:cNvPr>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34894" y="522510"/>
            <a:ext cx="1203200" cy="496152"/>
          </a:xfrm>
          <a:prstGeom prst="rect">
            <a:avLst/>
          </a:prstGeom>
        </p:spPr>
      </p:pic>
      <p:pic>
        <p:nvPicPr>
          <p:cNvPr id="7" name="Picture 6">
            <a:extLst>
              <a:ext uri="{FF2B5EF4-FFF2-40B4-BE49-F238E27FC236}">
                <a16:creationId xmlns:a16="http://schemas.microsoft.com/office/drawing/2014/main" id="{3838817A-23DD-41E4-BC4E-0E2D90BD8D56}"/>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762000" y="2518556"/>
            <a:ext cx="4516854" cy="3387641"/>
          </a:xfrm>
          <a:prstGeom prst="rect">
            <a:avLst/>
          </a:prstGeom>
        </p:spPr>
      </p:pic>
      <p:pic>
        <p:nvPicPr>
          <p:cNvPr id="9" name="Picture 8">
            <a:extLst>
              <a:ext uri="{FF2B5EF4-FFF2-40B4-BE49-F238E27FC236}">
                <a16:creationId xmlns:a16="http://schemas.microsoft.com/office/drawing/2014/main" id="{08BE859D-0ABC-4EB8-9585-3094A2D00A05}"/>
              </a:ext>
            </a:extLst>
          </p:cNvPr>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1071628" y="5683136"/>
            <a:ext cx="551010" cy="141410"/>
          </a:xfrm>
          <a:prstGeom prst="rect">
            <a:avLst/>
          </a:prstGeom>
        </p:spPr>
      </p:pic>
      <p:pic>
        <p:nvPicPr>
          <p:cNvPr id="10" name="Picture 9" descr="Chart&#10;&#10;Description automatically generated">
            <a:extLst>
              <a:ext uri="{FF2B5EF4-FFF2-40B4-BE49-F238E27FC236}">
                <a16:creationId xmlns:a16="http://schemas.microsoft.com/office/drawing/2014/main" id="{CFFDE83D-EADD-425D-A054-74E003F69F48}"/>
              </a:ext>
            </a:extLst>
          </p:cNvPr>
          <p:cNvPicPr>
            <a:picLocks noChangeAspect="1"/>
          </p:cNvPicPr>
          <p:nvPr/>
        </p:nvPicPr>
        <p:blipFill rotWithShape="1">
          <a:blip r:embed="rId16">
            <a:extLst>
              <a:ext uri="{28A0092B-C50C-407E-A947-70E740481C1C}">
                <a14:useLocalDpi xmlns:a14="http://schemas.microsoft.com/office/drawing/2010/main" val="0"/>
              </a:ext>
            </a:extLst>
          </a:blip>
          <a:srcRect l="12853" r="8323"/>
          <a:stretch/>
        </p:blipFill>
        <p:spPr>
          <a:xfrm>
            <a:off x="4845105" y="2514600"/>
            <a:ext cx="3565418" cy="3392424"/>
          </a:xfrm>
          <a:prstGeom prst="rect">
            <a:avLst/>
          </a:prstGeom>
        </p:spPr>
      </p:pic>
      <p:pic>
        <p:nvPicPr>
          <p:cNvPr id="11" name="Picture 10">
            <a:extLst>
              <a:ext uri="{FF2B5EF4-FFF2-40B4-BE49-F238E27FC236}">
                <a16:creationId xmlns:a16="http://schemas.microsoft.com/office/drawing/2014/main" id="{9A3EC3BA-4B02-4E3D-A003-2EC2B4BFF591}"/>
              </a:ext>
            </a:extLst>
          </p:cNvPr>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4456654" y="5651461"/>
            <a:ext cx="648534" cy="138972"/>
          </a:xfrm>
          <a:prstGeom prst="rect">
            <a:avLst/>
          </a:prstGeom>
        </p:spPr>
      </p:pic>
      <p:pic>
        <p:nvPicPr>
          <p:cNvPr id="12" name="Picture 11">
            <a:extLst>
              <a:ext uri="{FF2B5EF4-FFF2-40B4-BE49-F238E27FC236}">
                <a16:creationId xmlns:a16="http://schemas.microsoft.com/office/drawing/2014/main" id="{D4C98AA0-F297-4762-8BDB-984A74068B56}"/>
              </a:ext>
            </a:extLst>
          </p:cNvPr>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912770" y="5313268"/>
            <a:ext cx="877714" cy="210895"/>
          </a:xfrm>
          <a:prstGeom prst="rect">
            <a:avLst/>
          </a:prstGeom>
        </p:spPr>
      </p:pic>
      <p:pic>
        <p:nvPicPr>
          <p:cNvPr id="13" name="Picture 12">
            <a:extLst>
              <a:ext uri="{FF2B5EF4-FFF2-40B4-BE49-F238E27FC236}">
                <a16:creationId xmlns:a16="http://schemas.microsoft.com/office/drawing/2014/main" id="{CC4558A3-F965-4868-BD85-B198B6C973A3}"/>
              </a:ext>
            </a:extLst>
          </p:cNvPr>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4144191" y="5310434"/>
            <a:ext cx="1042285" cy="210895"/>
          </a:xfrm>
          <a:prstGeom prst="rect">
            <a:avLst/>
          </a:prstGeom>
        </p:spPr>
      </p:pic>
      <p:pic>
        <p:nvPicPr>
          <p:cNvPr id="14" name="Picture 13">
            <a:extLst>
              <a:ext uri="{FF2B5EF4-FFF2-40B4-BE49-F238E27FC236}">
                <a16:creationId xmlns:a16="http://schemas.microsoft.com/office/drawing/2014/main" id="{B11BF6C6-19D2-45A0-9A09-29872E779D0D}"/>
              </a:ext>
            </a:extLst>
          </p:cNvPr>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4839335" y="2578133"/>
            <a:ext cx="805791" cy="138972"/>
          </a:xfrm>
          <a:prstGeom prst="rect">
            <a:avLst/>
          </a:prstGeom>
        </p:spPr>
      </p:pic>
      <p:pic>
        <p:nvPicPr>
          <p:cNvPr id="16" name="Picture 15">
            <a:extLst>
              <a:ext uri="{FF2B5EF4-FFF2-40B4-BE49-F238E27FC236}">
                <a16:creationId xmlns:a16="http://schemas.microsoft.com/office/drawing/2014/main" id="{BB458B57-5702-45B5-888F-26B560249BDF}"/>
              </a:ext>
            </a:extLst>
          </p:cNvPr>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7638503" y="5611904"/>
            <a:ext cx="670477" cy="141410"/>
          </a:xfrm>
          <a:prstGeom prst="rect">
            <a:avLst/>
          </a:prstGeom>
        </p:spPr>
      </p:pic>
      <p:pic>
        <p:nvPicPr>
          <p:cNvPr id="17" name="Picture 16">
            <a:extLst>
              <a:ext uri="{FF2B5EF4-FFF2-40B4-BE49-F238E27FC236}">
                <a16:creationId xmlns:a16="http://schemas.microsoft.com/office/drawing/2014/main" id="{0440D4AD-D4C6-4D42-B603-E9137962A1AC}"/>
              </a:ext>
            </a:extLst>
          </p:cNvPr>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7472476" y="5302136"/>
            <a:ext cx="886247" cy="210895"/>
          </a:xfrm>
          <a:prstGeom prst="rect">
            <a:avLst/>
          </a:prstGeom>
        </p:spPr>
      </p:pic>
      <p:sp>
        <p:nvSpPr>
          <p:cNvPr id="18" name="TextBox 17"/>
          <p:cNvSpPr txBox="1"/>
          <p:nvPr/>
        </p:nvSpPr>
        <p:spPr>
          <a:xfrm>
            <a:off x="76200" y="5943600"/>
            <a:ext cx="9025548" cy="338554"/>
          </a:xfrm>
          <a:prstGeom prst="rect">
            <a:avLst/>
          </a:prstGeom>
          <a:noFill/>
        </p:spPr>
        <p:txBody>
          <a:bodyPr wrap="none" rtlCol="0">
            <a:spAutoFit/>
          </a:bodyPr>
          <a:lstStyle/>
          <a:p>
            <a:r>
              <a:rPr lang="en-US" altLang="zh-TW" sz="1600" dirty="0" smtClean="0">
                <a:latin typeface="Calibri" panose="020F0502020204030204" pitchFamily="34" charset="0"/>
                <a:cs typeface="Calibri" panose="020F0502020204030204" pitchFamily="34" charset="0"/>
              </a:rPr>
              <a:t>Put two paramagnets of different temperature in contact, the total system is going to maximize its entropy.</a:t>
            </a:r>
            <a:endParaRPr lang="zh-TW" altLang="en-US" sz="1600" dirty="0">
              <a:latin typeface="Calibri" panose="020F0502020204030204" pitchFamily="34" charset="0"/>
              <a:cs typeface="Calibri" panose="020F0502020204030204" pitchFamily="34" charset="0"/>
            </a:endParaRPr>
          </a:p>
        </p:txBody>
      </p:sp>
      <p:pic>
        <p:nvPicPr>
          <p:cNvPr id="4" name="Picture 3"/>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3714865" y="6400800"/>
            <a:ext cx="2132112" cy="176762"/>
          </a:xfrm>
          <a:prstGeom prst="rect">
            <a:avLst/>
          </a:prstGeom>
        </p:spPr>
      </p:pic>
    </p:spTree>
    <p:extLst>
      <p:ext uri="{BB962C8B-B14F-4D97-AF65-F5344CB8AC3E}">
        <p14:creationId xmlns:p14="http://schemas.microsoft.com/office/powerpoint/2010/main" val="1248097757"/>
      </p:ext>
    </p:extLst>
  </p:cSld>
  <p:clrMapOvr>
    <a:masterClrMapping/>
  </p:clrMapOvr>
  <p:timing>
    <p:tnLst>
      <p:par>
        <p:cTn id="1" dur="indefinite" restart="never" nodeType="tmRoot">
          <p:childTnLst>
            <p:par>
              <p:cTn id="2"/>
            </p:par>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3" name="Picture 2"/>
          <p:cNvPicPr>
            <a:picLocks noChangeAspect="1"/>
          </p:cNvPicPr>
          <p:nvPr/>
        </p:nvPicPr>
        <p:blipFill>
          <a:blip r:embed="rId12"/>
          <a:stretch>
            <a:fillRect/>
          </a:stretch>
        </p:blipFill>
        <p:spPr>
          <a:xfrm>
            <a:off x="685800" y="1371600"/>
            <a:ext cx="7772400" cy="1725246"/>
          </a:xfrm>
          <a:prstGeom prst="rect">
            <a:avLst/>
          </a:prstGeom>
        </p:spPr>
      </p:pic>
      <p:pic>
        <p:nvPicPr>
          <p:cNvPr id="19" name="Picture 18"/>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866848" y="3206552"/>
            <a:ext cx="1238552" cy="451048"/>
          </a:xfrm>
          <a:prstGeom prst="rect">
            <a:avLst/>
          </a:prstGeom>
        </p:spPr>
      </p:pic>
      <p:sp>
        <p:nvSpPr>
          <p:cNvPr id="20" name="文字方塊 16 8 2 1 2 2 1 1 1">
            <a:extLst>
              <a:ext uri="{FF2B5EF4-FFF2-40B4-BE49-F238E27FC236}">
                <a16:creationId xmlns:a16="http://schemas.microsoft.com/office/drawing/2014/main" id="{8872E4AA-E625-4C2C-BC74-8925037B0165}"/>
              </a:ext>
            </a:extLst>
          </p:cNvPr>
          <p:cNvSpPr txBox="1"/>
          <p:nvPr/>
        </p:nvSpPr>
        <p:spPr>
          <a:xfrm>
            <a:off x="262146" y="3242819"/>
            <a:ext cx="3659913" cy="338554"/>
          </a:xfrm>
          <a:prstGeom prst="rect">
            <a:avLst/>
          </a:prstGeom>
          <a:noFill/>
        </p:spPr>
        <p:txBody>
          <a:bodyPr wrap="none" rtlCol="0">
            <a:spAutoFit/>
          </a:bodyPr>
          <a:lstStyle/>
          <a:p>
            <a:r>
              <a:rPr lang="en-US" altLang="zh-TW" sz="1600" dirty="0">
                <a:solidFill>
                  <a:srgbClr val="FFFFFF"/>
                </a:solidFill>
                <a:latin typeface="Calibri" panose="020F0502020204030204" pitchFamily="34" charset="0"/>
              </a:rPr>
              <a:t>Number of ways to distribute N particles</a:t>
            </a:r>
          </a:p>
        </p:txBody>
      </p:sp>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81000" y="4413875"/>
            <a:ext cx="2512460" cy="607086"/>
          </a:xfrm>
          <a:prstGeom prst="rect">
            <a:avLst/>
          </a:prstGeom>
        </p:spPr>
      </p:pic>
      <p:pic>
        <p:nvPicPr>
          <p:cNvPr id="22" name="Picture 21"/>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193929" y="3276600"/>
            <a:ext cx="1082514" cy="432762"/>
          </a:xfrm>
          <a:prstGeom prst="rect">
            <a:avLst/>
          </a:prstGeom>
        </p:spPr>
      </p:pic>
      <p:sp>
        <p:nvSpPr>
          <p:cNvPr id="23" name="文字方塊 16 8 2 1 2 2 1 1 2 1">
            <a:extLst>
              <a:ext uri="{FF2B5EF4-FFF2-40B4-BE49-F238E27FC236}">
                <a16:creationId xmlns:a16="http://schemas.microsoft.com/office/drawing/2014/main" id="{8872E4AA-E625-4C2C-BC74-8925037B0165}"/>
              </a:ext>
            </a:extLst>
          </p:cNvPr>
          <p:cNvSpPr txBox="1"/>
          <p:nvPr/>
        </p:nvSpPr>
        <p:spPr>
          <a:xfrm>
            <a:off x="6096000" y="3259723"/>
            <a:ext cx="1097929" cy="338554"/>
          </a:xfrm>
          <a:prstGeom prst="rect">
            <a:avLst/>
          </a:prstGeom>
          <a:noFill/>
        </p:spPr>
        <p:txBody>
          <a:bodyPr wrap="none" rtlCol="0">
            <a:spAutoFit/>
          </a:bodyPr>
          <a:lstStyle/>
          <a:p>
            <a:r>
              <a:rPr lang="en-US" altLang="zh-TW" sz="1600" dirty="0" smtClean="0">
                <a:solidFill>
                  <a:srgbClr val="FFFFFF"/>
                </a:solidFill>
                <a:latin typeface="Calibri" panose="020F0502020204030204" pitchFamily="34" charset="0"/>
              </a:rPr>
              <a:t>Constraint:</a:t>
            </a:r>
            <a:endParaRPr lang="en-US" altLang="zh-TW" sz="1600" dirty="0">
              <a:solidFill>
                <a:srgbClr val="FFFFFF"/>
              </a:solidFill>
              <a:latin typeface="Calibri" panose="020F0502020204030204" pitchFamily="34" charset="0"/>
            </a:endParaRPr>
          </a:p>
        </p:txBody>
      </p:sp>
      <p:pic>
        <p:nvPicPr>
          <p:cNvPr id="27" name="Picture 26"/>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81000" y="5215309"/>
            <a:ext cx="3933865" cy="533943"/>
          </a:xfrm>
          <a:prstGeom prst="rect">
            <a:avLst/>
          </a:prstGeom>
        </p:spPr>
      </p:pic>
      <p:pic>
        <p:nvPicPr>
          <p:cNvPr id="26" name="Picture 25"/>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81000" y="3886200"/>
            <a:ext cx="4121598" cy="432762"/>
          </a:xfrm>
          <a:prstGeom prst="rect">
            <a:avLst/>
          </a:prstGeom>
        </p:spPr>
      </p:pic>
      <p:pic>
        <p:nvPicPr>
          <p:cNvPr id="28" name="Picture 2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987829" y="5943600"/>
            <a:ext cx="1270248" cy="486400"/>
          </a:xfrm>
          <a:prstGeom prst="rect">
            <a:avLst/>
          </a:prstGeom>
        </p:spPr>
      </p:pic>
      <p:pic>
        <p:nvPicPr>
          <p:cNvPr id="30" name="Picture 2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358961" y="6004552"/>
            <a:ext cx="924039" cy="364495"/>
          </a:xfrm>
          <a:prstGeom prst="rect">
            <a:avLst/>
          </a:prstGeom>
        </p:spPr>
      </p:pic>
      <p:sp>
        <p:nvSpPr>
          <p:cNvPr id="13" name="文字方塊 16 8 2 1 2 2 1 1 2 2">
            <a:extLst>
              <a:ext uri="{FF2B5EF4-FFF2-40B4-BE49-F238E27FC236}">
                <a16:creationId xmlns:a16="http://schemas.microsoft.com/office/drawing/2014/main" id="{8872E4AA-E625-4C2C-BC74-8925037B0165}"/>
              </a:ext>
            </a:extLst>
          </p:cNvPr>
          <p:cNvSpPr txBox="1"/>
          <p:nvPr/>
        </p:nvSpPr>
        <p:spPr>
          <a:xfrm>
            <a:off x="5585828" y="5124370"/>
            <a:ext cx="3405772" cy="830997"/>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Or you can add an additional Lagrange multiplier for N to maximize </a:t>
            </a:r>
            <a:r>
              <a:rPr lang="en-US" altLang="zh-TW" sz="1600" dirty="0" smtClean="0">
                <a:solidFill>
                  <a:srgbClr val="FFFFFF"/>
                </a:solidFill>
                <a:latin typeface="Symbol" panose="05050102010706020507" pitchFamily="18" charset="2"/>
              </a:rPr>
              <a:t>W</a:t>
            </a:r>
            <a:r>
              <a:rPr lang="en-US" altLang="zh-TW" sz="1600" dirty="0" smtClean="0">
                <a:solidFill>
                  <a:srgbClr val="FFFFFF"/>
                </a:solidFill>
                <a:latin typeface="Calibri" panose="020F0502020204030204" pitchFamily="34" charset="0"/>
              </a:rPr>
              <a:t>, but note that</a:t>
            </a:r>
            <a:endParaRPr lang="en-US" altLang="zh-TW" sz="1600" dirty="0">
              <a:solidFill>
                <a:srgbClr val="FFFFFF"/>
              </a:solidFill>
              <a:latin typeface="Calibri" panose="020F0502020204030204" pitchFamily="34" charset="0"/>
            </a:endParaRPr>
          </a:p>
        </p:txBody>
      </p:sp>
      <p:pic>
        <p:nvPicPr>
          <p:cNvPr id="2" name="Picture 1"/>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520714" y="6044238"/>
            <a:ext cx="1536000" cy="432762"/>
          </a:xfrm>
          <a:prstGeom prst="rect">
            <a:avLst/>
          </a:prstGeom>
        </p:spPr>
      </p:pic>
      <p:pic>
        <p:nvPicPr>
          <p:cNvPr id="6" name="Picture 5"/>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4352272" y="4477150"/>
            <a:ext cx="4526322" cy="533943"/>
          </a:xfrm>
          <a:prstGeom prst="rect">
            <a:avLst/>
          </a:prstGeom>
        </p:spPr>
      </p:pic>
    </p:spTree>
    <p:extLst>
      <p:ext uri="{BB962C8B-B14F-4D97-AF65-F5344CB8AC3E}">
        <p14:creationId xmlns:p14="http://schemas.microsoft.com/office/powerpoint/2010/main" val="3994583163"/>
      </p:ext>
    </p:extLst>
  </p:cSld>
  <p:clrMapOvr>
    <a:masterClrMapping/>
  </p:clrMapOvr>
  <p:timing>
    <p:tnLst>
      <p:par>
        <p:cTn id="1" dur="indefinite" restart="never" nodeType="tmRoot">
          <p:childTnLst>
            <p:par>
              <p:cTn id="2"/>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3" name="Picture 2"/>
          <p:cNvPicPr>
            <a:picLocks noChangeAspect="1"/>
          </p:cNvPicPr>
          <p:nvPr/>
        </p:nvPicPr>
        <p:blipFill>
          <a:blip r:embed="rId23"/>
          <a:stretch>
            <a:fillRect/>
          </a:stretch>
        </p:blipFill>
        <p:spPr>
          <a:xfrm>
            <a:off x="685800" y="1371600"/>
            <a:ext cx="7772400" cy="1725246"/>
          </a:xfrm>
          <a:prstGeom prst="rect">
            <a:avLst/>
          </a:prstGeom>
        </p:spPr>
      </p:pic>
      <p:pic>
        <p:nvPicPr>
          <p:cNvPr id="19" name="Picture 18"/>
          <p:cNvPicPr>
            <a:picLocks noChangeAspect="1"/>
          </p:cNvPicPr>
          <p:nvPr>
            <p:custDataLst>
              <p:tags r:id="rId1"/>
            </p:custDataLst>
          </p:nvPr>
        </p:nvPicPr>
        <p:blipFill>
          <a:blip r:embed="rId24" cstate="print">
            <a:extLst>
              <a:ext uri="{28A0092B-C50C-407E-A947-70E740481C1C}">
                <a14:useLocalDpi xmlns:a14="http://schemas.microsoft.com/office/drawing/2010/main" val="0"/>
              </a:ext>
            </a:extLst>
          </a:blip>
          <a:stretch>
            <a:fillRect/>
          </a:stretch>
        </p:blipFill>
        <p:spPr>
          <a:xfrm>
            <a:off x="3866848" y="3206552"/>
            <a:ext cx="1238552" cy="451048"/>
          </a:xfrm>
          <a:prstGeom prst="rect">
            <a:avLst/>
          </a:prstGeom>
        </p:spPr>
      </p:pic>
      <p:sp>
        <p:nvSpPr>
          <p:cNvPr id="20" name="文字方塊 16 8 2 1 2 2 1 1 1 1">
            <a:extLst>
              <a:ext uri="{FF2B5EF4-FFF2-40B4-BE49-F238E27FC236}">
                <a16:creationId xmlns:a16="http://schemas.microsoft.com/office/drawing/2014/main" id="{8872E4AA-E625-4C2C-BC74-8925037B0165}"/>
              </a:ext>
            </a:extLst>
          </p:cNvPr>
          <p:cNvSpPr txBox="1"/>
          <p:nvPr/>
        </p:nvSpPr>
        <p:spPr>
          <a:xfrm>
            <a:off x="262146" y="3242819"/>
            <a:ext cx="3659913" cy="338554"/>
          </a:xfrm>
          <a:prstGeom prst="rect">
            <a:avLst/>
          </a:prstGeom>
          <a:noFill/>
        </p:spPr>
        <p:txBody>
          <a:bodyPr wrap="none" rtlCol="0">
            <a:spAutoFit/>
          </a:bodyPr>
          <a:lstStyle/>
          <a:p>
            <a:r>
              <a:rPr lang="en-US" altLang="zh-TW" sz="1600" dirty="0">
                <a:solidFill>
                  <a:srgbClr val="FFFFFF"/>
                </a:solidFill>
                <a:latin typeface="Calibri" panose="020F0502020204030204" pitchFamily="34" charset="0"/>
              </a:rPr>
              <a:t>Number of ways to distribute N particles</a:t>
            </a:r>
          </a:p>
        </p:txBody>
      </p:sp>
      <p:pic>
        <p:nvPicPr>
          <p:cNvPr id="5" name="Picture 4"/>
          <p:cNvPicPr>
            <a:picLocks noChangeAspect="1"/>
          </p:cNvPicPr>
          <p:nvPr>
            <p:custDataLst>
              <p:tags r:id="rId2"/>
            </p:custDataLst>
          </p:nvPr>
        </p:nvPicPr>
        <p:blipFill>
          <a:blip r:embed="rId25" cstate="print">
            <a:extLst>
              <a:ext uri="{28A0092B-C50C-407E-A947-70E740481C1C}">
                <a14:useLocalDpi xmlns:a14="http://schemas.microsoft.com/office/drawing/2010/main" val="0"/>
              </a:ext>
            </a:extLst>
          </a:blip>
          <a:stretch>
            <a:fillRect/>
          </a:stretch>
        </p:blipFill>
        <p:spPr>
          <a:xfrm>
            <a:off x="381000" y="4413875"/>
            <a:ext cx="2512460" cy="607086"/>
          </a:xfrm>
          <a:prstGeom prst="rect">
            <a:avLst/>
          </a:prstGeom>
        </p:spPr>
      </p:pic>
      <p:pic>
        <p:nvPicPr>
          <p:cNvPr id="22" name="Picture 21"/>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7193929" y="3276600"/>
            <a:ext cx="1082514" cy="432762"/>
          </a:xfrm>
          <a:prstGeom prst="rect">
            <a:avLst/>
          </a:prstGeom>
        </p:spPr>
      </p:pic>
      <p:sp>
        <p:nvSpPr>
          <p:cNvPr id="23" name="文字方塊 16 8 2 1 2 2 1 1 2 1">
            <a:extLst>
              <a:ext uri="{FF2B5EF4-FFF2-40B4-BE49-F238E27FC236}">
                <a16:creationId xmlns:a16="http://schemas.microsoft.com/office/drawing/2014/main" id="{8872E4AA-E625-4C2C-BC74-8925037B0165}"/>
              </a:ext>
            </a:extLst>
          </p:cNvPr>
          <p:cNvSpPr txBox="1"/>
          <p:nvPr/>
        </p:nvSpPr>
        <p:spPr>
          <a:xfrm>
            <a:off x="6096000" y="3259723"/>
            <a:ext cx="1097929" cy="338554"/>
          </a:xfrm>
          <a:prstGeom prst="rect">
            <a:avLst/>
          </a:prstGeom>
          <a:noFill/>
        </p:spPr>
        <p:txBody>
          <a:bodyPr wrap="none" rtlCol="0">
            <a:spAutoFit/>
          </a:bodyPr>
          <a:lstStyle/>
          <a:p>
            <a:r>
              <a:rPr lang="en-US" altLang="zh-TW" sz="1600" dirty="0" smtClean="0">
                <a:solidFill>
                  <a:srgbClr val="FFFFFF"/>
                </a:solidFill>
                <a:latin typeface="Calibri" panose="020F0502020204030204" pitchFamily="34" charset="0"/>
              </a:rPr>
              <a:t>Constraint:</a:t>
            </a:r>
            <a:endParaRPr lang="en-US" altLang="zh-TW" sz="1600" dirty="0">
              <a:solidFill>
                <a:srgbClr val="FFFFFF"/>
              </a:solidFill>
              <a:latin typeface="Calibri" panose="020F0502020204030204" pitchFamily="34" charset="0"/>
            </a:endParaRPr>
          </a:p>
        </p:txBody>
      </p:sp>
      <p:pic>
        <p:nvPicPr>
          <p:cNvPr id="27" name="Picture 26"/>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381000" y="5215309"/>
            <a:ext cx="3933865" cy="533943"/>
          </a:xfrm>
          <a:prstGeom prst="rect">
            <a:avLst/>
          </a:prstGeom>
        </p:spPr>
      </p:pic>
      <p:pic>
        <p:nvPicPr>
          <p:cNvPr id="26" name="Picture 25"/>
          <p:cNvPicPr>
            <a:picLocks noChangeAspect="1"/>
          </p:cNvPicPr>
          <p:nvPr>
            <p:custDataLst>
              <p:tags r:id="rId5"/>
            </p:custDataLst>
          </p:nvPr>
        </p:nvPicPr>
        <p:blipFill>
          <a:blip r:embed="rId28" cstate="print">
            <a:extLst>
              <a:ext uri="{28A0092B-C50C-407E-A947-70E740481C1C}">
                <a14:useLocalDpi xmlns:a14="http://schemas.microsoft.com/office/drawing/2010/main" val="0"/>
              </a:ext>
            </a:extLst>
          </a:blip>
          <a:stretch>
            <a:fillRect/>
          </a:stretch>
        </p:blipFill>
        <p:spPr>
          <a:xfrm>
            <a:off x="381000" y="3886200"/>
            <a:ext cx="4121598" cy="432762"/>
          </a:xfrm>
          <a:prstGeom prst="rect">
            <a:avLst/>
          </a:prstGeom>
        </p:spPr>
      </p:pic>
      <p:pic>
        <p:nvPicPr>
          <p:cNvPr id="28" name="Picture 27"/>
          <p:cNvPicPr>
            <a:picLocks noChangeAspect="1"/>
          </p:cNvPicPr>
          <p:nvPr>
            <p:custDataLst>
              <p:tags r:id="rId6"/>
            </p:custDataLst>
          </p:nvPr>
        </p:nvPicPr>
        <p:blipFill>
          <a:blip r:embed="rId29" cstate="print">
            <a:extLst>
              <a:ext uri="{28A0092B-C50C-407E-A947-70E740481C1C}">
                <a14:useLocalDpi xmlns:a14="http://schemas.microsoft.com/office/drawing/2010/main" val="0"/>
              </a:ext>
            </a:extLst>
          </a:blip>
          <a:stretch>
            <a:fillRect/>
          </a:stretch>
        </p:blipFill>
        <p:spPr>
          <a:xfrm>
            <a:off x="987829" y="5943600"/>
            <a:ext cx="1270248" cy="486400"/>
          </a:xfrm>
          <a:prstGeom prst="rect">
            <a:avLst/>
          </a:prstGeom>
        </p:spPr>
      </p:pic>
      <p:pic>
        <p:nvPicPr>
          <p:cNvPr id="30" name="Picture 29"/>
          <p:cNvPicPr>
            <a:picLocks noChangeAspect="1"/>
          </p:cNvPicPr>
          <p:nvPr>
            <p:custDataLst>
              <p:tags r:id="rId7"/>
            </p:custDataLst>
          </p:nvPr>
        </p:nvPicPr>
        <p:blipFill>
          <a:blip r:embed="rId30" cstate="print">
            <a:extLst>
              <a:ext uri="{28A0092B-C50C-407E-A947-70E740481C1C}">
                <a14:useLocalDpi xmlns:a14="http://schemas.microsoft.com/office/drawing/2010/main" val="0"/>
              </a:ext>
            </a:extLst>
          </a:blip>
          <a:stretch>
            <a:fillRect/>
          </a:stretch>
        </p:blipFill>
        <p:spPr>
          <a:xfrm>
            <a:off x="3358961" y="6004552"/>
            <a:ext cx="924039" cy="364495"/>
          </a:xfrm>
          <a:prstGeom prst="rect">
            <a:avLst/>
          </a:prstGeom>
        </p:spPr>
      </p:pic>
      <p:sp>
        <p:nvSpPr>
          <p:cNvPr id="13" name="文字方塊 16 8 2 1 2 2 1 1 2 2">
            <a:extLst>
              <a:ext uri="{FF2B5EF4-FFF2-40B4-BE49-F238E27FC236}">
                <a16:creationId xmlns:a16="http://schemas.microsoft.com/office/drawing/2014/main" id="{8872E4AA-E625-4C2C-BC74-8925037B0165}"/>
              </a:ext>
            </a:extLst>
          </p:cNvPr>
          <p:cNvSpPr txBox="1"/>
          <p:nvPr/>
        </p:nvSpPr>
        <p:spPr>
          <a:xfrm>
            <a:off x="5509628" y="4590970"/>
            <a:ext cx="3405772" cy="830997"/>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Or you can add an additional Lagrange multiplier for N to maximize </a:t>
            </a:r>
            <a:r>
              <a:rPr lang="en-US" altLang="zh-TW" sz="1600" dirty="0" smtClean="0">
                <a:solidFill>
                  <a:srgbClr val="FFFFFF"/>
                </a:solidFill>
                <a:latin typeface="Symbol" panose="05050102010706020507" pitchFamily="18" charset="2"/>
              </a:rPr>
              <a:t>W</a:t>
            </a:r>
            <a:r>
              <a:rPr lang="en-US" altLang="zh-TW" sz="1600" dirty="0" smtClean="0">
                <a:solidFill>
                  <a:srgbClr val="FFFFFF"/>
                </a:solidFill>
                <a:latin typeface="Calibri" panose="020F0502020204030204" pitchFamily="34" charset="0"/>
              </a:rPr>
              <a:t>, but note that</a:t>
            </a:r>
            <a:endParaRPr lang="en-US" altLang="zh-TW" sz="1600" dirty="0">
              <a:solidFill>
                <a:srgbClr val="FFFFFF"/>
              </a:solidFill>
              <a:latin typeface="Calibri" panose="020F0502020204030204" pitchFamily="34" charset="0"/>
            </a:endParaRPr>
          </a:p>
        </p:txBody>
      </p:sp>
      <p:pic>
        <p:nvPicPr>
          <p:cNvPr id="2" name="Picture 1"/>
          <p:cNvPicPr>
            <a:picLocks noChangeAspect="1"/>
          </p:cNvPicPr>
          <p:nvPr>
            <p:custDataLst>
              <p:tags r:id="rId8"/>
            </p:custDataLst>
          </p:nvPr>
        </p:nvPicPr>
        <p:blipFill>
          <a:blip r:embed="rId31" cstate="print">
            <a:extLst>
              <a:ext uri="{28A0092B-C50C-407E-A947-70E740481C1C}">
                <a14:useLocalDpi xmlns:a14="http://schemas.microsoft.com/office/drawing/2010/main" val="0"/>
              </a:ext>
            </a:extLst>
          </a:blip>
          <a:stretch>
            <a:fillRect/>
          </a:stretch>
        </p:blipFill>
        <p:spPr>
          <a:xfrm>
            <a:off x="6444514" y="5510838"/>
            <a:ext cx="1536000" cy="432762"/>
          </a:xfrm>
          <a:prstGeom prst="rect">
            <a:avLst/>
          </a:prstGeom>
        </p:spPr>
      </p:pic>
      <p:sp>
        <p:nvSpPr>
          <p:cNvPr id="4" name="Rectangle 3"/>
          <p:cNvSpPr/>
          <p:nvPr/>
        </p:nvSpPr>
        <p:spPr>
          <a:xfrm>
            <a:off x="4328764" y="228600"/>
            <a:ext cx="4632400" cy="64637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Picture 5"/>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5551935" y="632522"/>
            <a:ext cx="1795657" cy="229181"/>
          </a:xfrm>
          <a:prstGeom prst="rect">
            <a:avLst/>
          </a:prstGeom>
        </p:spPr>
      </p:pic>
      <p:sp>
        <p:nvSpPr>
          <p:cNvPr id="17" name="文字方塊 16 8 2 1 2 2 1 1 1 2 1">
            <a:extLst>
              <a:ext uri="{FF2B5EF4-FFF2-40B4-BE49-F238E27FC236}">
                <a16:creationId xmlns:a16="http://schemas.microsoft.com/office/drawing/2014/main" id="{8872E4AA-E625-4C2C-BC74-8925037B0165}"/>
              </a:ext>
            </a:extLst>
          </p:cNvPr>
          <p:cNvSpPr txBox="1"/>
          <p:nvPr/>
        </p:nvSpPr>
        <p:spPr>
          <a:xfrm>
            <a:off x="4573263" y="228600"/>
            <a:ext cx="4189737" cy="338554"/>
          </a:xfrm>
          <a:prstGeom prst="rect">
            <a:avLst/>
          </a:prstGeom>
          <a:noFill/>
        </p:spPr>
        <p:txBody>
          <a:bodyPr wrap="none" rtlCol="0">
            <a:spAutoFit/>
          </a:bodyPr>
          <a:lstStyle/>
          <a:p>
            <a:r>
              <a:rPr lang="en-US" altLang="zh-TW" sz="1600" dirty="0" smtClean="0">
                <a:solidFill>
                  <a:srgbClr val="FFFFFF"/>
                </a:solidFill>
                <a:latin typeface="Calibri" panose="020F0502020204030204" pitchFamily="34" charset="0"/>
              </a:rPr>
              <a:t>For example, to maximize the following function</a:t>
            </a:r>
            <a:endParaRPr lang="en-US" altLang="zh-TW" sz="1600" dirty="0">
              <a:solidFill>
                <a:srgbClr val="FFFFFF"/>
              </a:solidFill>
              <a:latin typeface="Calibri" panose="020F0502020204030204" pitchFamily="34" charset="0"/>
            </a:endParaRPr>
          </a:p>
        </p:txBody>
      </p:sp>
      <p:sp>
        <p:nvSpPr>
          <p:cNvPr id="18" name="文字方塊 16 8 2 1 2 2 1 1 1 3">
            <a:extLst>
              <a:ext uri="{FF2B5EF4-FFF2-40B4-BE49-F238E27FC236}">
                <a16:creationId xmlns:a16="http://schemas.microsoft.com/office/drawing/2014/main" id="{8872E4AA-E625-4C2C-BC74-8925037B0165}"/>
              </a:ext>
            </a:extLst>
          </p:cNvPr>
          <p:cNvSpPr txBox="1"/>
          <p:nvPr/>
        </p:nvSpPr>
        <p:spPr>
          <a:xfrm>
            <a:off x="4573263" y="914400"/>
            <a:ext cx="3108864" cy="338554"/>
          </a:xfrm>
          <a:prstGeom prst="rect">
            <a:avLst/>
          </a:prstGeom>
          <a:noFill/>
        </p:spPr>
        <p:txBody>
          <a:bodyPr wrap="none" rtlCol="0">
            <a:spAutoFit/>
          </a:bodyPr>
          <a:lstStyle/>
          <a:p>
            <a:r>
              <a:rPr lang="en-US" altLang="zh-TW" sz="1600" dirty="0" smtClean="0">
                <a:solidFill>
                  <a:srgbClr val="FFFFFF"/>
                </a:solidFill>
                <a:latin typeface="Calibri" panose="020F0502020204030204" pitchFamily="34" charset="0"/>
              </a:rPr>
              <a:t>subject to the following constraints</a:t>
            </a:r>
            <a:endParaRPr lang="en-US" altLang="zh-TW" sz="1600" dirty="0">
              <a:solidFill>
                <a:srgbClr val="FFFFFF"/>
              </a:solidFill>
              <a:latin typeface="Calibri" panose="020F0502020204030204" pitchFamily="34" charset="0"/>
            </a:endParaRPr>
          </a:p>
        </p:txBody>
      </p:sp>
      <p:pic>
        <p:nvPicPr>
          <p:cNvPr id="7" name="Picture 6"/>
          <p:cNvPicPr>
            <a:picLocks noChangeAspect="1"/>
          </p:cNvPicPr>
          <p:nvPr>
            <p:custDataLst>
              <p:tags r:id="rId10"/>
            </p:custDataLst>
          </p:nvPr>
        </p:nvPicPr>
        <p:blipFill>
          <a:blip r:embed="rId33" cstate="print">
            <a:extLst>
              <a:ext uri="{28A0092B-C50C-407E-A947-70E740481C1C}">
                <a14:useLocalDpi xmlns:a14="http://schemas.microsoft.com/office/drawing/2010/main" val="0"/>
              </a:ext>
            </a:extLst>
          </a:blip>
          <a:stretch>
            <a:fillRect/>
          </a:stretch>
        </p:blipFill>
        <p:spPr>
          <a:xfrm>
            <a:off x="5861572" y="1341825"/>
            <a:ext cx="1176381" cy="175543"/>
          </a:xfrm>
          <a:prstGeom prst="rect">
            <a:avLst/>
          </a:prstGeom>
        </p:spPr>
      </p:pic>
      <p:pic>
        <p:nvPicPr>
          <p:cNvPr id="8" name="Picture 7"/>
          <p:cNvPicPr>
            <a:picLocks noChangeAspect="1"/>
          </p:cNvPicPr>
          <p:nvPr>
            <p:custDataLst>
              <p:tags r:id="rId11"/>
            </p:custDataLst>
          </p:nvPr>
        </p:nvPicPr>
        <p:blipFill>
          <a:blip r:embed="rId34" cstate="print">
            <a:extLst>
              <a:ext uri="{28A0092B-C50C-407E-A947-70E740481C1C}">
                <a14:useLocalDpi xmlns:a14="http://schemas.microsoft.com/office/drawing/2010/main" val="0"/>
              </a:ext>
            </a:extLst>
          </a:blip>
          <a:stretch>
            <a:fillRect/>
          </a:stretch>
        </p:blipFill>
        <p:spPr>
          <a:xfrm>
            <a:off x="5254786" y="1811901"/>
            <a:ext cx="2686781" cy="229181"/>
          </a:xfrm>
          <a:prstGeom prst="rect">
            <a:avLst/>
          </a:prstGeom>
        </p:spPr>
      </p:pic>
      <p:pic>
        <p:nvPicPr>
          <p:cNvPr id="9" name="Picture 8"/>
          <p:cNvPicPr>
            <a:picLocks noChangeAspect="1"/>
          </p:cNvPicPr>
          <p:nvPr>
            <p:custDataLst>
              <p:tags r:id="rId12"/>
            </p:custDataLst>
          </p:nvPr>
        </p:nvPicPr>
        <p:blipFill>
          <a:blip r:embed="rId35" cstate="print">
            <a:extLst>
              <a:ext uri="{28A0092B-C50C-407E-A947-70E740481C1C}">
                <a14:useLocalDpi xmlns:a14="http://schemas.microsoft.com/office/drawing/2010/main" val="0"/>
              </a:ext>
            </a:extLst>
          </a:blip>
          <a:stretch>
            <a:fillRect/>
          </a:stretch>
        </p:blipFill>
        <p:spPr>
          <a:xfrm>
            <a:off x="4878063" y="2242350"/>
            <a:ext cx="1654248" cy="425448"/>
          </a:xfrm>
          <a:prstGeom prst="rect">
            <a:avLst/>
          </a:prstGeom>
        </p:spPr>
      </p:pic>
      <p:pic>
        <p:nvPicPr>
          <p:cNvPr id="10" name="Picture 9"/>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Lst>
          </a:blip>
          <a:stretch>
            <a:fillRect/>
          </a:stretch>
        </p:blipFill>
        <p:spPr>
          <a:xfrm>
            <a:off x="7043568" y="2242350"/>
            <a:ext cx="1644495" cy="462019"/>
          </a:xfrm>
          <a:prstGeom prst="rect">
            <a:avLst/>
          </a:prstGeom>
        </p:spPr>
      </p:pic>
      <p:pic>
        <p:nvPicPr>
          <p:cNvPr id="11" name="Picture 10"/>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4876619" y="2901104"/>
            <a:ext cx="1056914" cy="415695"/>
          </a:xfrm>
          <a:prstGeom prst="rect">
            <a:avLst/>
          </a:prstGeom>
        </p:spPr>
      </p:pic>
      <p:pic>
        <p:nvPicPr>
          <p:cNvPr id="12" name="Picture 11"/>
          <p:cNvPicPr>
            <a:picLocks noChangeAspect="1"/>
          </p:cNvPicPr>
          <p:nvPr>
            <p:custDataLst>
              <p:tags r:id="rId15"/>
            </p:custDataLst>
          </p:nvPr>
        </p:nvPicPr>
        <p:blipFill>
          <a:blip r:embed="rId38" cstate="print">
            <a:extLst>
              <a:ext uri="{28A0092B-C50C-407E-A947-70E740481C1C}">
                <a14:useLocalDpi xmlns:a14="http://schemas.microsoft.com/office/drawing/2010/main" val="0"/>
              </a:ext>
            </a:extLst>
          </a:blip>
          <a:stretch>
            <a:fillRect/>
          </a:stretch>
        </p:blipFill>
        <p:spPr>
          <a:xfrm>
            <a:off x="6507981" y="3043976"/>
            <a:ext cx="470552" cy="145067"/>
          </a:xfrm>
          <a:prstGeom prst="rect">
            <a:avLst/>
          </a:prstGeom>
        </p:spPr>
      </p:pic>
      <p:pic>
        <p:nvPicPr>
          <p:cNvPr id="14" name="Picture 13"/>
          <p:cNvPicPr>
            <a:picLocks noChangeAspect="1"/>
          </p:cNvPicPr>
          <p:nvPr>
            <p:custDataLst>
              <p:tags r:id="rId16"/>
            </p:custDataLst>
          </p:nvPr>
        </p:nvPicPr>
        <p:blipFill>
          <a:blip r:embed="rId39" cstate="print">
            <a:extLst>
              <a:ext uri="{28A0092B-C50C-407E-A947-70E740481C1C}">
                <a14:useLocalDpi xmlns:a14="http://schemas.microsoft.com/office/drawing/2010/main" val="0"/>
              </a:ext>
            </a:extLst>
          </a:blip>
          <a:stretch>
            <a:fillRect/>
          </a:stretch>
        </p:blipFill>
        <p:spPr>
          <a:xfrm>
            <a:off x="7631149" y="2895601"/>
            <a:ext cx="1039847" cy="410819"/>
          </a:xfrm>
          <a:prstGeom prst="rect">
            <a:avLst/>
          </a:prstGeom>
        </p:spPr>
      </p:pic>
      <p:sp>
        <p:nvSpPr>
          <p:cNvPr id="31" name="文字方塊 16 8 2 1 2 2 1 1 1 2 2">
            <a:extLst>
              <a:ext uri="{FF2B5EF4-FFF2-40B4-BE49-F238E27FC236}">
                <a16:creationId xmlns:a16="http://schemas.microsoft.com/office/drawing/2014/main" id="{8872E4AA-E625-4C2C-BC74-8925037B0165}"/>
              </a:ext>
            </a:extLst>
          </p:cNvPr>
          <p:cNvSpPr txBox="1"/>
          <p:nvPr/>
        </p:nvSpPr>
        <p:spPr>
          <a:xfrm>
            <a:off x="4495800" y="3429000"/>
            <a:ext cx="4434928" cy="830997"/>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This way of solving problems could be easier than substituting the constraint back to the function which we desire to maximize. </a:t>
            </a:r>
            <a:endParaRPr lang="en-US" altLang="zh-TW" sz="1600" dirty="0">
              <a:solidFill>
                <a:srgbClr val="FFFFFF"/>
              </a:solidFill>
              <a:latin typeface="Calibri" panose="020F0502020204030204" pitchFamily="34" charset="0"/>
            </a:endParaRPr>
          </a:p>
        </p:txBody>
      </p:sp>
      <p:pic>
        <p:nvPicPr>
          <p:cNvPr id="32" name="Picture 31"/>
          <p:cNvPicPr>
            <a:picLocks noChangeAspect="1"/>
          </p:cNvPicPr>
          <p:nvPr>
            <p:custDataLst>
              <p:tags r:id="rId17"/>
            </p:custDataLst>
          </p:nvPr>
        </p:nvPicPr>
        <p:blipFill>
          <a:blip r:embed="rId32" cstate="print">
            <a:extLst>
              <a:ext uri="{28A0092B-C50C-407E-A947-70E740481C1C}">
                <a14:useLocalDpi xmlns:a14="http://schemas.microsoft.com/office/drawing/2010/main" val="0"/>
              </a:ext>
            </a:extLst>
          </a:blip>
          <a:stretch>
            <a:fillRect/>
          </a:stretch>
        </p:blipFill>
        <p:spPr>
          <a:xfrm>
            <a:off x="4989085" y="4343400"/>
            <a:ext cx="1795657" cy="229181"/>
          </a:xfrm>
          <a:prstGeom prst="rect">
            <a:avLst/>
          </a:prstGeom>
        </p:spPr>
      </p:pic>
      <p:pic>
        <p:nvPicPr>
          <p:cNvPr id="16" name="Picture 15"/>
          <p:cNvPicPr>
            <a:picLocks noChangeAspect="1"/>
          </p:cNvPicPr>
          <p:nvPr>
            <p:custDataLst>
              <p:tags r:id="rId18"/>
            </p:custDataLst>
          </p:nvPr>
        </p:nvPicPr>
        <p:blipFill>
          <a:blip r:embed="rId40" cstate="print">
            <a:extLst>
              <a:ext uri="{28A0092B-C50C-407E-A947-70E740481C1C}">
                <a14:useLocalDpi xmlns:a14="http://schemas.microsoft.com/office/drawing/2010/main" val="0"/>
              </a:ext>
            </a:extLst>
          </a:blip>
          <a:stretch>
            <a:fillRect/>
          </a:stretch>
        </p:blipFill>
        <p:spPr>
          <a:xfrm>
            <a:off x="5638800" y="4800600"/>
            <a:ext cx="1688381" cy="248686"/>
          </a:xfrm>
          <a:prstGeom prst="rect">
            <a:avLst/>
          </a:prstGeom>
        </p:spPr>
      </p:pic>
      <p:pic>
        <p:nvPicPr>
          <p:cNvPr id="21" name="Picture 20"/>
          <p:cNvPicPr>
            <a:picLocks noChangeAspect="1"/>
          </p:cNvPicPr>
          <p:nvPr>
            <p:custDataLst>
              <p:tags r:id="rId19"/>
            </p:custDataLst>
          </p:nvPr>
        </p:nvPicPr>
        <p:blipFill>
          <a:blip r:embed="rId41" cstate="print">
            <a:extLst>
              <a:ext uri="{28A0092B-C50C-407E-A947-70E740481C1C}">
                <a14:useLocalDpi xmlns:a14="http://schemas.microsoft.com/office/drawing/2010/main" val="0"/>
              </a:ext>
            </a:extLst>
          </a:blip>
          <a:stretch>
            <a:fillRect/>
          </a:stretch>
        </p:blipFill>
        <p:spPr>
          <a:xfrm>
            <a:off x="4975311" y="5257800"/>
            <a:ext cx="2228419" cy="425448"/>
          </a:xfrm>
          <a:prstGeom prst="rect">
            <a:avLst/>
          </a:prstGeom>
        </p:spPr>
      </p:pic>
      <p:pic>
        <p:nvPicPr>
          <p:cNvPr id="25" name="Picture 24"/>
          <p:cNvPicPr>
            <a:picLocks noChangeAspect="1"/>
          </p:cNvPicPr>
          <p:nvPr>
            <p:custDataLst>
              <p:tags r:id="rId20"/>
            </p:custDataLst>
          </p:nvPr>
        </p:nvPicPr>
        <p:blipFill>
          <a:blip r:embed="rId42" cstate="print">
            <a:extLst>
              <a:ext uri="{28A0092B-C50C-407E-A947-70E740481C1C}">
                <a14:useLocalDpi xmlns:a14="http://schemas.microsoft.com/office/drawing/2010/main" val="0"/>
              </a:ext>
            </a:extLst>
          </a:blip>
          <a:stretch>
            <a:fillRect/>
          </a:stretch>
        </p:blipFill>
        <p:spPr>
          <a:xfrm>
            <a:off x="7653029" y="5306840"/>
            <a:ext cx="505904" cy="410819"/>
          </a:xfrm>
          <a:prstGeom prst="rect">
            <a:avLst/>
          </a:prstGeom>
        </p:spPr>
      </p:pic>
      <p:sp>
        <p:nvSpPr>
          <p:cNvPr id="35" name="文字方塊 16 8 2 1 2 2 1 1 1 2 2">
            <a:extLst>
              <a:ext uri="{FF2B5EF4-FFF2-40B4-BE49-F238E27FC236}">
                <a16:creationId xmlns:a16="http://schemas.microsoft.com/office/drawing/2014/main" id="{8872E4AA-E625-4C2C-BC74-8925037B0165}"/>
              </a:ext>
            </a:extLst>
          </p:cNvPr>
          <p:cNvSpPr txBox="1"/>
          <p:nvPr/>
        </p:nvSpPr>
        <p:spPr>
          <a:xfrm>
            <a:off x="4419599" y="5791200"/>
            <a:ext cx="4555463" cy="830997"/>
          </a:xfrm>
          <a:prstGeom prst="rect">
            <a:avLst/>
          </a:prstGeom>
          <a:noFill/>
        </p:spPr>
        <p:txBody>
          <a:bodyPr wrap="square" rtlCol="0">
            <a:spAutoFit/>
          </a:bodyPr>
          <a:lstStyle/>
          <a:p>
            <a:r>
              <a:rPr lang="en-US" altLang="zh-TW" sz="1600" smtClean="0">
                <a:solidFill>
                  <a:srgbClr val="FFFFFF"/>
                </a:solidFill>
                <a:latin typeface="Calibri" panose="020F0502020204030204" pitchFamily="34" charset="0"/>
              </a:rPr>
              <a:t>It </a:t>
            </a:r>
            <a:r>
              <a:rPr lang="en-US" altLang="zh-TW" sz="1600" dirty="0" smtClean="0">
                <a:solidFill>
                  <a:srgbClr val="FFFFFF"/>
                </a:solidFill>
                <a:latin typeface="Calibri" panose="020F0502020204030204" pitchFamily="34" charset="0"/>
              </a:rPr>
              <a:t>may seem simpler because only 2 variables are involved. Imagine what if you have many variables. Lagrange multipliers make things simpler.</a:t>
            </a:r>
            <a:endParaRPr lang="en-US" altLang="zh-TW" sz="1600" dirty="0">
              <a:solidFill>
                <a:srgbClr val="FFFFFF"/>
              </a:solidFill>
              <a:latin typeface="Calibri" panose="020F0502020204030204" pitchFamily="34" charset="0"/>
            </a:endParaRPr>
          </a:p>
        </p:txBody>
      </p:sp>
    </p:spTree>
    <p:extLst>
      <p:ext uri="{BB962C8B-B14F-4D97-AF65-F5344CB8AC3E}">
        <p14:creationId xmlns:p14="http://schemas.microsoft.com/office/powerpoint/2010/main" val="3575056984"/>
      </p:ext>
    </p:extLst>
  </p:cSld>
  <p:clrMapOvr>
    <a:masterClrMapping/>
  </p:clrMapOvr>
  <p:timing>
    <p:tnLst>
      <p:par>
        <p:cTn id="1" dur="indefinite" restart="never" nodeType="tmRoot">
          <p:childTnLst>
            <p:par>
              <p:cTn id="2"/>
            </p:par>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2" name="Picture 1"/>
          <p:cNvPicPr>
            <a:picLocks noChangeAspect="1"/>
          </p:cNvPicPr>
          <p:nvPr/>
        </p:nvPicPr>
        <p:blipFill>
          <a:blip r:embed="rId8"/>
          <a:stretch>
            <a:fillRect/>
          </a:stretch>
        </p:blipFill>
        <p:spPr>
          <a:xfrm>
            <a:off x="685800" y="1449365"/>
            <a:ext cx="7772400" cy="419618"/>
          </a:xfrm>
          <a:prstGeom prst="rect">
            <a:avLst/>
          </a:prstGeom>
        </p:spPr>
      </p:pic>
      <p:pic>
        <p:nvPicPr>
          <p:cNvPr id="6" name="Picture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362200" y="3733799"/>
            <a:ext cx="2573410" cy="486400"/>
          </a:xfrm>
          <a:prstGeom prst="rect">
            <a:avLst/>
          </a:prstGeom>
        </p:spPr>
      </p:pic>
      <p:pic>
        <p:nvPicPr>
          <p:cNvPr id="7" name="Picture 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839580" y="4465981"/>
            <a:ext cx="2305222" cy="410819"/>
          </a:xfrm>
          <a:prstGeom prst="rect">
            <a:avLst/>
          </a:prstGeom>
        </p:spPr>
      </p:pic>
      <p:sp>
        <p:nvSpPr>
          <p:cNvPr id="17" name="Rectangle 16"/>
          <p:cNvSpPr/>
          <p:nvPr/>
        </p:nvSpPr>
        <p:spPr>
          <a:xfrm>
            <a:off x="876300" y="2494513"/>
            <a:ext cx="2514600" cy="8382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Straight Connector 17"/>
          <p:cNvCxnSpPr/>
          <p:nvPr/>
        </p:nvCxnSpPr>
        <p:spPr>
          <a:xfrm>
            <a:off x="2095500" y="2494513"/>
            <a:ext cx="0" cy="83820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219200" y="2874894"/>
            <a:ext cx="1664000" cy="173105"/>
          </a:xfrm>
          <a:prstGeom prst="rect">
            <a:avLst/>
          </a:prstGeom>
        </p:spPr>
      </p:pic>
      <p:sp>
        <p:nvSpPr>
          <p:cNvPr id="31" name="文字方塊 16 8 2 1 2 2 1 1 1">
            <a:extLst>
              <a:ext uri="{FF2B5EF4-FFF2-40B4-BE49-F238E27FC236}">
                <a16:creationId xmlns:a16="http://schemas.microsoft.com/office/drawing/2014/main" id="{8872E4AA-E625-4C2C-BC74-8925037B0165}"/>
              </a:ext>
            </a:extLst>
          </p:cNvPr>
          <p:cNvSpPr txBox="1"/>
          <p:nvPr/>
        </p:nvSpPr>
        <p:spPr>
          <a:xfrm>
            <a:off x="262146" y="2023646"/>
            <a:ext cx="6686382" cy="338554"/>
          </a:xfrm>
          <a:prstGeom prst="rect">
            <a:avLst/>
          </a:prstGeom>
          <a:noFill/>
        </p:spPr>
        <p:txBody>
          <a:bodyPr wrap="none" rtlCol="0">
            <a:spAutoFit/>
          </a:bodyPr>
          <a:lstStyle/>
          <a:p>
            <a:r>
              <a:rPr lang="en-US" altLang="zh-TW" sz="1600" dirty="0" smtClean="0">
                <a:solidFill>
                  <a:srgbClr val="FFFFFF"/>
                </a:solidFill>
                <a:latin typeface="Calibri" panose="020F0502020204030204" pitchFamily="34" charset="0"/>
              </a:rPr>
              <a:t>Consider a system with a permeable wall in between that allows particle flows.</a:t>
            </a:r>
            <a:endParaRPr lang="en-US" altLang="zh-TW" sz="1600" dirty="0">
              <a:solidFill>
                <a:srgbClr val="FFFFFF"/>
              </a:solidFill>
              <a:latin typeface="Calibri" panose="020F0502020204030204" pitchFamily="34" charset="0"/>
            </a:endParaRPr>
          </a:p>
        </p:txBody>
      </p:sp>
      <p:sp>
        <p:nvSpPr>
          <p:cNvPr id="32" name="文字方塊 16 8 2 1 2 2 1 1 1">
            <a:extLst>
              <a:ext uri="{FF2B5EF4-FFF2-40B4-BE49-F238E27FC236}">
                <a16:creationId xmlns:a16="http://schemas.microsoft.com/office/drawing/2014/main" id="{8872E4AA-E625-4C2C-BC74-8925037B0165}"/>
              </a:ext>
            </a:extLst>
          </p:cNvPr>
          <p:cNvSpPr txBox="1"/>
          <p:nvPr/>
        </p:nvSpPr>
        <p:spPr>
          <a:xfrm>
            <a:off x="457200" y="5885019"/>
            <a:ext cx="8819982" cy="584775"/>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With the “negative” sign, particles flow from the high chemical potential region to the low chemical potential region as expected.</a:t>
            </a:r>
            <a:endParaRPr lang="en-US" altLang="zh-TW" sz="1600" dirty="0">
              <a:solidFill>
                <a:srgbClr val="FFFFFF"/>
              </a:solidFill>
              <a:latin typeface="Calibri" panose="020F0502020204030204" pitchFamily="34" charset="0"/>
            </a:endParaRPr>
          </a:p>
        </p:txBody>
      </p:sp>
      <p:pic>
        <p:nvPicPr>
          <p:cNvPr id="8" name="Picture 7"/>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2835424" y="5391802"/>
            <a:ext cx="759467" cy="153600"/>
          </a:xfrm>
          <a:prstGeom prst="rect">
            <a:avLst/>
          </a:prstGeom>
        </p:spPr>
      </p:pic>
      <p:sp>
        <p:nvSpPr>
          <p:cNvPr id="33" name="文字方塊 16 8 2 1 2 2 1 1 1">
            <a:extLst>
              <a:ext uri="{FF2B5EF4-FFF2-40B4-BE49-F238E27FC236}">
                <a16:creationId xmlns:a16="http://schemas.microsoft.com/office/drawing/2014/main" id="{8872E4AA-E625-4C2C-BC74-8925037B0165}"/>
              </a:ext>
            </a:extLst>
          </p:cNvPr>
          <p:cNvSpPr txBox="1"/>
          <p:nvPr/>
        </p:nvSpPr>
        <p:spPr>
          <a:xfrm>
            <a:off x="2438400" y="5300246"/>
            <a:ext cx="298480" cy="338554"/>
          </a:xfrm>
          <a:prstGeom prst="rect">
            <a:avLst/>
          </a:prstGeom>
          <a:noFill/>
        </p:spPr>
        <p:txBody>
          <a:bodyPr wrap="none" rtlCol="0">
            <a:spAutoFit/>
          </a:bodyPr>
          <a:lstStyle/>
          <a:p>
            <a:r>
              <a:rPr lang="en-US" altLang="zh-TW" sz="1600" dirty="0" smtClean="0">
                <a:solidFill>
                  <a:srgbClr val="FFFFFF"/>
                </a:solidFill>
                <a:latin typeface="Calibri" panose="020F0502020204030204" pitchFamily="34" charset="0"/>
              </a:rPr>
              <a:t>If</a:t>
            </a:r>
            <a:endParaRPr lang="en-US" altLang="zh-TW" sz="1600" dirty="0">
              <a:solidFill>
                <a:srgbClr val="FFFFFF"/>
              </a:solidFill>
              <a:latin typeface="Calibri" panose="020F0502020204030204" pitchFamily="34" charset="0"/>
            </a:endParaRPr>
          </a:p>
        </p:txBody>
      </p:sp>
      <p:sp>
        <p:nvSpPr>
          <p:cNvPr id="34" name="文字方塊 16 8 2 1 2 2 1 1 1">
            <a:extLst>
              <a:ext uri="{FF2B5EF4-FFF2-40B4-BE49-F238E27FC236}">
                <a16:creationId xmlns:a16="http://schemas.microsoft.com/office/drawing/2014/main" id="{8872E4AA-E625-4C2C-BC74-8925037B0165}"/>
              </a:ext>
            </a:extLst>
          </p:cNvPr>
          <p:cNvSpPr txBox="1"/>
          <p:nvPr/>
        </p:nvSpPr>
        <p:spPr>
          <a:xfrm>
            <a:off x="3816320" y="5300246"/>
            <a:ext cx="617477" cy="338554"/>
          </a:xfrm>
          <a:prstGeom prst="rect">
            <a:avLst/>
          </a:prstGeom>
          <a:noFill/>
        </p:spPr>
        <p:txBody>
          <a:bodyPr wrap="none" rtlCol="0">
            <a:spAutoFit/>
          </a:bodyPr>
          <a:lstStyle/>
          <a:p>
            <a:r>
              <a:rPr lang="en-US" altLang="zh-TW" sz="1600" dirty="0" smtClean="0">
                <a:solidFill>
                  <a:srgbClr val="FFFFFF"/>
                </a:solidFill>
                <a:latin typeface="Calibri" panose="020F0502020204030204" pitchFamily="34" charset="0"/>
              </a:rPr>
              <a:t>then </a:t>
            </a:r>
            <a:endParaRPr lang="en-US" altLang="zh-TW" sz="1600" dirty="0">
              <a:solidFill>
                <a:srgbClr val="FFFFFF"/>
              </a:solidFill>
              <a:latin typeface="Calibri" panose="020F0502020204030204" pitchFamily="34" charset="0"/>
            </a:endParaRPr>
          </a:p>
        </p:txBody>
      </p:sp>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572000" y="5403875"/>
            <a:ext cx="755810" cy="170667"/>
          </a:xfrm>
          <a:prstGeom prst="rect">
            <a:avLst/>
          </a:prstGeom>
        </p:spPr>
      </p:pic>
    </p:spTree>
    <p:extLst>
      <p:ext uri="{BB962C8B-B14F-4D97-AF65-F5344CB8AC3E}">
        <p14:creationId xmlns:p14="http://schemas.microsoft.com/office/powerpoint/2010/main" val="3726700268"/>
      </p:ext>
    </p:extLst>
  </p:cSld>
  <p:clrMapOvr>
    <a:masterClrMapping/>
  </p:clrMapOvr>
  <p:timing>
    <p:tnLst>
      <p:par>
        <p:cTn id="1" dur="indefinite" restart="never" nodeType="tmRoot">
          <p:childTnLst>
            <p:par>
              <p:cTn id="2"/>
            </p:par>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sp>
        <p:nvSpPr>
          <p:cNvPr id="32" name="文字方塊 16 8 2 1 2 2 1 1 1">
            <a:extLst>
              <a:ext uri="{FF2B5EF4-FFF2-40B4-BE49-F238E27FC236}">
                <a16:creationId xmlns:a16="http://schemas.microsoft.com/office/drawing/2014/main" id="{8872E4AA-E625-4C2C-BC74-8925037B0165}"/>
              </a:ext>
            </a:extLst>
          </p:cNvPr>
          <p:cNvSpPr txBox="1"/>
          <p:nvPr/>
        </p:nvSpPr>
        <p:spPr>
          <a:xfrm>
            <a:off x="289382" y="2514600"/>
            <a:ext cx="8819982" cy="830997"/>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The multiplicity function contains number of ways of distributing particles in the position space and in the momentum space. And it is subject to the uncertainty principle and the indistinguishability of particles.</a:t>
            </a:r>
            <a:endParaRPr lang="en-US" altLang="zh-TW" sz="1600" dirty="0">
              <a:solidFill>
                <a:srgbClr val="FFFFFF"/>
              </a:solidFill>
              <a:latin typeface="Calibri" panose="020F0502020204030204" pitchFamily="34" charset="0"/>
            </a:endParaRPr>
          </a:p>
        </p:txBody>
      </p:sp>
      <p:pic>
        <p:nvPicPr>
          <p:cNvPr id="3" name="Picture 2"/>
          <p:cNvPicPr>
            <a:picLocks noChangeAspect="1"/>
          </p:cNvPicPr>
          <p:nvPr/>
        </p:nvPicPr>
        <p:blipFill>
          <a:blip r:embed="rId7"/>
          <a:stretch>
            <a:fillRect/>
          </a:stretch>
        </p:blipFill>
        <p:spPr>
          <a:xfrm>
            <a:off x="685800" y="1447598"/>
            <a:ext cx="7772400" cy="990802"/>
          </a:xfrm>
          <a:prstGeom prst="rect">
            <a:avLst/>
          </a:prstGeom>
        </p:spPr>
      </p:pic>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524000" y="3581400"/>
            <a:ext cx="3670556" cy="498589"/>
          </a:xfrm>
          <a:prstGeom prst="rect">
            <a:avLst/>
          </a:prstGeom>
        </p:spPr>
      </p:pic>
      <p:pic>
        <p:nvPicPr>
          <p:cNvPr id="14" name="Picture 1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85801" y="4648199"/>
            <a:ext cx="5271161" cy="486400"/>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17725" y="5334000"/>
            <a:ext cx="2616075" cy="487619"/>
          </a:xfrm>
          <a:prstGeom prst="rect">
            <a:avLst/>
          </a:prstGeom>
        </p:spPr>
      </p:pic>
      <p:pic>
        <p:nvPicPr>
          <p:cNvPr id="2" name="Picture 1"/>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98905" y="6096001"/>
            <a:ext cx="3053713" cy="487619"/>
          </a:xfrm>
          <a:prstGeom prst="rect">
            <a:avLst/>
          </a:prstGeom>
        </p:spPr>
      </p:pic>
      <p:sp>
        <p:nvSpPr>
          <p:cNvPr id="4" name="Rectangle 3"/>
          <p:cNvSpPr/>
          <p:nvPr/>
        </p:nvSpPr>
        <p:spPr>
          <a:xfrm>
            <a:off x="533400" y="4495801"/>
            <a:ext cx="5638800" cy="2209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907051"/>
      </p:ext>
    </p:extLst>
  </p:cSld>
  <p:clrMapOvr>
    <a:masterClrMapping/>
  </p:clrMapOvr>
  <p:timing>
    <p:tnLst>
      <p:par>
        <p:cTn id="1" dur="indefinite" restart="never" nodeType="tmRoot">
          <p:childTnLst>
            <p:par>
              <p:cTn id="2"/>
            </p:par>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53" name="Picture 52"/>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5600007" y="5144023"/>
            <a:ext cx="3053712" cy="487619"/>
          </a:xfrm>
          <a:prstGeom prst="rect">
            <a:avLst/>
          </a:prstGeom>
        </p:spPr>
      </p:pic>
      <p:pic>
        <p:nvPicPr>
          <p:cNvPr id="20" name="Picture 19"/>
          <p:cNvPicPr>
            <a:picLocks noChangeAspect="1"/>
          </p:cNvPicPr>
          <p:nvPr/>
        </p:nvPicPr>
        <p:blipFill>
          <a:blip r:embed="rId16"/>
          <a:stretch>
            <a:fillRect/>
          </a:stretch>
        </p:blipFill>
        <p:spPr>
          <a:xfrm>
            <a:off x="685800" y="1435384"/>
            <a:ext cx="7772400" cy="698216"/>
          </a:xfrm>
          <a:prstGeom prst="rect">
            <a:avLst/>
          </a:prstGeom>
        </p:spPr>
      </p:pic>
      <p:pic>
        <p:nvPicPr>
          <p:cNvPr id="21" name="Picture 20"/>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465677" y="2415630"/>
            <a:ext cx="2786745" cy="618057"/>
          </a:xfrm>
          <a:prstGeom prst="rect">
            <a:avLst/>
          </a:prstGeom>
        </p:spPr>
      </p:pic>
      <p:pic>
        <p:nvPicPr>
          <p:cNvPr id="22" name="Picture 21"/>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649492" y="3245373"/>
            <a:ext cx="2635584" cy="531505"/>
          </a:xfrm>
          <a:prstGeom prst="rect">
            <a:avLst/>
          </a:prstGeom>
        </p:spPr>
      </p:pic>
      <p:pic>
        <p:nvPicPr>
          <p:cNvPr id="28" name="Picture 27"/>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652039" y="4092030"/>
            <a:ext cx="4213035" cy="533943"/>
          </a:xfrm>
          <a:prstGeom prst="rect">
            <a:avLst/>
          </a:prstGeom>
        </p:spPr>
      </p:pic>
      <p:pic>
        <p:nvPicPr>
          <p:cNvPr id="42" name="Picture 41"/>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649492" y="4824115"/>
            <a:ext cx="2169908" cy="531505"/>
          </a:xfrm>
          <a:prstGeom prst="rect">
            <a:avLst/>
          </a:prstGeom>
        </p:spPr>
      </p:pic>
      <p:pic>
        <p:nvPicPr>
          <p:cNvPr id="37" name="Picture 36"/>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5537619" y="2441491"/>
            <a:ext cx="1350705" cy="170667"/>
          </a:xfrm>
          <a:prstGeom prst="rect">
            <a:avLst/>
          </a:prstGeom>
        </p:spPr>
      </p:pic>
      <p:pic>
        <p:nvPicPr>
          <p:cNvPr id="43" name="Picture 42"/>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2971800" y="4825557"/>
            <a:ext cx="869182" cy="496153"/>
          </a:xfrm>
          <a:prstGeom prst="rect">
            <a:avLst/>
          </a:prstGeom>
        </p:spPr>
      </p:pic>
      <p:pic>
        <p:nvPicPr>
          <p:cNvPr id="46" name="Picture 45"/>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5767820" y="2819400"/>
            <a:ext cx="3147580" cy="486401"/>
          </a:xfrm>
          <a:prstGeom prst="rect">
            <a:avLst/>
          </a:prstGeom>
        </p:spPr>
      </p:pic>
      <p:pic>
        <p:nvPicPr>
          <p:cNvPr id="44" name="Picture 43"/>
          <p:cNvPicPr>
            <a:picLocks noChangeAspect="1"/>
          </p:cNvPicPr>
          <p:nvPr>
            <p:custDataLst>
              <p:tags r:id="rId9"/>
            </p:custDataLst>
          </p:nvPr>
        </p:nvPicPr>
        <p:blipFill>
          <a:blip r:embed="rId24" cstate="print">
            <a:extLst>
              <a:ext uri="{28A0092B-C50C-407E-A947-70E740481C1C}">
                <a14:useLocalDpi xmlns:a14="http://schemas.microsoft.com/office/drawing/2010/main" val="0"/>
              </a:ext>
            </a:extLst>
          </a:blip>
          <a:stretch>
            <a:fillRect/>
          </a:stretch>
        </p:blipFill>
        <p:spPr>
          <a:xfrm>
            <a:off x="1219200" y="5738079"/>
            <a:ext cx="1893184" cy="549790"/>
          </a:xfrm>
          <a:prstGeom prst="rect">
            <a:avLst/>
          </a:prstGeom>
        </p:spPr>
      </p:pic>
      <p:pic>
        <p:nvPicPr>
          <p:cNvPr id="48" name="Picture 47"/>
          <p:cNvPicPr>
            <a:picLocks noChangeAspect="1"/>
          </p:cNvPicPr>
          <p:nvPr>
            <p:custDataLst>
              <p:tags r:id="rId10"/>
            </p:custDataLst>
          </p:nvPr>
        </p:nvPicPr>
        <p:blipFill>
          <a:blip r:embed="rId25" cstate="print">
            <a:extLst>
              <a:ext uri="{28A0092B-C50C-407E-A947-70E740481C1C}">
                <a14:useLocalDpi xmlns:a14="http://schemas.microsoft.com/office/drawing/2010/main" val="0"/>
              </a:ext>
            </a:extLst>
          </a:blip>
          <a:stretch>
            <a:fillRect/>
          </a:stretch>
        </p:blipFill>
        <p:spPr>
          <a:xfrm>
            <a:off x="5562600" y="3429000"/>
            <a:ext cx="2096762" cy="459579"/>
          </a:xfrm>
          <a:prstGeom prst="rect">
            <a:avLst/>
          </a:prstGeom>
        </p:spPr>
      </p:pic>
      <p:pic>
        <p:nvPicPr>
          <p:cNvPr id="49" name="Picture 48">
            <a:extLst>
              <a:ext uri="{FF2B5EF4-FFF2-40B4-BE49-F238E27FC236}">
                <a16:creationId xmlns:a16="http://schemas.microsoft.com/office/drawing/2014/main" id="{F4E9B6FA-02CC-45E6-B5D3-88BB4D6980E1}"/>
              </a:ext>
            </a:extLst>
          </p:cNvPr>
          <p:cNvPicPr>
            <a:picLocks noChangeAspect="1"/>
          </p:cNvPicPr>
          <p:nvPr>
            <p:custDataLst>
              <p:tags r:id="rId11"/>
            </p:custDataLst>
          </p:nvPr>
        </p:nvPicPr>
        <p:blipFill>
          <a:blip r:embed="rId26" cstate="print">
            <a:extLst>
              <a:ext uri="{28A0092B-C50C-407E-A947-70E740481C1C}">
                <a14:useLocalDpi xmlns:a14="http://schemas.microsoft.com/office/drawing/2010/main" val="0"/>
              </a:ext>
            </a:extLst>
          </a:blip>
          <a:stretch>
            <a:fillRect/>
          </a:stretch>
        </p:blipFill>
        <p:spPr>
          <a:xfrm>
            <a:off x="5529349" y="4355220"/>
            <a:ext cx="1105676" cy="147505"/>
          </a:xfrm>
          <a:prstGeom prst="rect">
            <a:avLst/>
          </a:prstGeom>
        </p:spPr>
      </p:pic>
      <p:pic>
        <p:nvPicPr>
          <p:cNvPr id="50" name="Picture 49"/>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tretch>
            <a:fillRect/>
          </a:stretch>
        </p:blipFill>
        <p:spPr>
          <a:xfrm>
            <a:off x="7341610" y="4239040"/>
            <a:ext cx="987429" cy="413257"/>
          </a:xfrm>
          <a:prstGeom prst="rect">
            <a:avLst/>
          </a:prstGeom>
        </p:spPr>
      </p:pic>
      <p:sp>
        <p:nvSpPr>
          <p:cNvPr id="52" name="Rectangle 51"/>
          <p:cNvSpPr/>
          <p:nvPr/>
        </p:nvSpPr>
        <p:spPr>
          <a:xfrm>
            <a:off x="5334000" y="2200901"/>
            <a:ext cx="3657600" cy="36665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6413409"/>
      </p:ext>
    </p:extLst>
  </p:cSld>
  <p:clrMapOvr>
    <a:masterClrMapping/>
  </p:clrMapOvr>
  <p:timing>
    <p:tnLst>
      <p:par>
        <p:cTn id="1" dur="indefinite" restart="never" nodeType="tmRoot">
          <p:childTnLst>
            <p:par>
              <p:cTn id="2"/>
            </p:par>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2" name="Picture 1"/>
          <p:cNvPicPr>
            <a:picLocks noChangeAspect="1"/>
          </p:cNvPicPr>
          <p:nvPr/>
        </p:nvPicPr>
        <p:blipFill>
          <a:blip r:embed="rId8"/>
          <a:stretch>
            <a:fillRect/>
          </a:stretch>
        </p:blipFill>
        <p:spPr>
          <a:xfrm>
            <a:off x="685800" y="1391688"/>
            <a:ext cx="7772400" cy="1427712"/>
          </a:xfrm>
          <a:prstGeom prst="rect">
            <a:avLst/>
          </a:prstGeom>
        </p:spPr>
      </p:pic>
      <p:pic>
        <p:nvPicPr>
          <p:cNvPr id="18" name="Picture 1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81000" y="556290"/>
            <a:ext cx="3053712" cy="487619"/>
          </a:xfrm>
          <a:prstGeom prst="rect">
            <a:avLst/>
          </a:prstGeom>
        </p:spPr>
      </p:pic>
      <p:sp>
        <p:nvSpPr>
          <p:cNvPr id="19" name="文字方塊 16 8 2 1 2 2 1 1 1 1">
            <a:extLst>
              <a:ext uri="{FF2B5EF4-FFF2-40B4-BE49-F238E27FC236}">
                <a16:creationId xmlns:a16="http://schemas.microsoft.com/office/drawing/2014/main" id="{8872E4AA-E625-4C2C-BC74-8925037B0165}"/>
              </a:ext>
            </a:extLst>
          </p:cNvPr>
          <p:cNvSpPr txBox="1"/>
          <p:nvPr/>
        </p:nvSpPr>
        <p:spPr>
          <a:xfrm>
            <a:off x="289382" y="2971800"/>
            <a:ext cx="8819982" cy="338554"/>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Before mixing,</a:t>
            </a:r>
            <a:endParaRPr lang="en-US" altLang="zh-TW" sz="1600" dirty="0">
              <a:solidFill>
                <a:srgbClr val="FFFFFF"/>
              </a:solidFill>
              <a:latin typeface="Calibri" panose="020F0502020204030204" pitchFamily="34" charset="0"/>
            </a:endParaRPr>
          </a:p>
        </p:txBody>
      </p:sp>
      <p:pic>
        <p:nvPicPr>
          <p:cNvPr id="10" name="Picture 9"/>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33402" y="3464156"/>
            <a:ext cx="7633669" cy="487619"/>
          </a:xfrm>
          <a:prstGeom prst="rect">
            <a:avLst/>
          </a:prstGeom>
        </p:spPr>
      </p:pic>
      <p:pic>
        <p:nvPicPr>
          <p:cNvPr id="6" name="Picture 5"/>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33663" y="4648200"/>
            <a:ext cx="7541021" cy="487619"/>
          </a:xfrm>
          <a:prstGeom prst="rect">
            <a:avLst/>
          </a:prstGeom>
        </p:spPr>
      </p:pic>
      <p:sp>
        <p:nvSpPr>
          <p:cNvPr id="25" name="文字方塊 16 8 2 1 2 2 1 1 1 2">
            <a:extLst>
              <a:ext uri="{FF2B5EF4-FFF2-40B4-BE49-F238E27FC236}">
                <a16:creationId xmlns:a16="http://schemas.microsoft.com/office/drawing/2014/main" id="{8872E4AA-E625-4C2C-BC74-8925037B0165}"/>
              </a:ext>
            </a:extLst>
          </p:cNvPr>
          <p:cNvSpPr txBox="1"/>
          <p:nvPr/>
        </p:nvSpPr>
        <p:spPr>
          <a:xfrm>
            <a:off x="304800" y="4233446"/>
            <a:ext cx="8819982" cy="338554"/>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After mixing,</a:t>
            </a:r>
            <a:endParaRPr lang="en-US" altLang="zh-TW" sz="1600" dirty="0">
              <a:solidFill>
                <a:srgbClr val="FFFFFF"/>
              </a:solidFill>
              <a:latin typeface="Calibri" panose="020F0502020204030204" pitchFamily="34" charset="0"/>
            </a:endParaRPr>
          </a:p>
        </p:txBody>
      </p:sp>
      <p:pic>
        <p:nvPicPr>
          <p:cNvPr id="7" name="Picture 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28124" y="5457200"/>
            <a:ext cx="6353676" cy="486400"/>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1499" y="6100051"/>
            <a:ext cx="3792457" cy="486400"/>
          </a:xfrm>
          <a:prstGeom prst="rect">
            <a:avLst/>
          </a:prstGeom>
        </p:spPr>
      </p:pic>
    </p:spTree>
    <p:extLst>
      <p:ext uri="{BB962C8B-B14F-4D97-AF65-F5344CB8AC3E}">
        <p14:creationId xmlns:p14="http://schemas.microsoft.com/office/powerpoint/2010/main" val="619023552"/>
      </p:ext>
    </p:extLst>
  </p:cSld>
  <p:clrMapOvr>
    <a:masterClrMapping/>
  </p:clrMapOvr>
  <p:timing>
    <p:tnLst>
      <p:par>
        <p:cTn id="1" dur="indefinite" restart="never" nodeType="tmRoot">
          <p:childTnLst>
            <p:par>
              <p:cTn id="2"/>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3" name="Picture 2"/>
          <p:cNvPicPr>
            <a:picLocks noChangeAspect="1"/>
          </p:cNvPicPr>
          <p:nvPr/>
        </p:nvPicPr>
        <p:blipFill>
          <a:blip r:embed="rId9"/>
          <a:stretch>
            <a:fillRect/>
          </a:stretch>
        </p:blipFill>
        <p:spPr>
          <a:xfrm>
            <a:off x="685800" y="1066800"/>
            <a:ext cx="7772400" cy="1737472"/>
          </a:xfrm>
          <a:prstGeom prst="rect">
            <a:avLst/>
          </a:prstGeom>
        </p:spPr>
      </p:pic>
      <p:pic>
        <p:nvPicPr>
          <p:cNvPr id="6" name="Picture 5"/>
          <p:cNvPicPr>
            <a:picLocks noChangeAspect="1"/>
          </p:cNvPicPr>
          <p:nvPr/>
        </p:nvPicPr>
        <p:blipFill>
          <a:blip r:embed="rId10"/>
          <a:stretch>
            <a:fillRect/>
          </a:stretch>
        </p:blipFill>
        <p:spPr>
          <a:xfrm>
            <a:off x="685800" y="2743200"/>
            <a:ext cx="5400000" cy="348919"/>
          </a:xfrm>
          <a:prstGeom prst="rect">
            <a:avLst/>
          </a:prstGeom>
        </p:spPr>
      </p:pic>
      <p:pic>
        <p:nvPicPr>
          <p:cNvPr id="14" name="Picture 1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829826" y="3276598"/>
            <a:ext cx="6180574" cy="472990"/>
          </a:xfrm>
          <a:prstGeom prst="rect">
            <a:avLst/>
          </a:prstGeom>
        </p:spPr>
      </p:pic>
      <p:pic>
        <p:nvPicPr>
          <p:cNvPr id="16" name="Picture 1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730924" y="3397893"/>
            <a:ext cx="700952" cy="230400"/>
          </a:xfrm>
          <a:prstGeom prst="rect">
            <a:avLst/>
          </a:prstGeom>
        </p:spPr>
      </p:pic>
      <p:pic>
        <p:nvPicPr>
          <p:cNvPr id="17" name="Picture 16"/>
          <p:cNvPicPr>
            <a:picLocks noChangeAspect="1"/>
          </p:cNvPicPr>
          <p:nvPr/>
        </p:nvPicPr>
        <p:blipFill>
          <a:blip r:embed="rId13"/>
          <a:stretch>
            <a:fillRect/>
          </a:stretch>
        </p:blipFill>
        <p:spPr>
          <a:xfrm>
            <a:off x="609805" y="3962400"/>
            <a:ext cx="7924390" cy="349200"/>
          </a:xfrm>
          <a:prstGeom prst="rect">
            <a:avLst/>
          </a:prstGeom>
        </p:spPr>
      </p:pic>
      <p:pic>
        <p:nvPicPr>
          <p:cNvPr id="22" name="Picture 21"/>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82030" y="4458582"/>
            <a:ext cx="2903770" cy="531505"/>
          </a:xfrm>
          <a:prstGeom prst="rect">
            <a:avLst/>
          </a:prstGeom>
        </p:spPr>
      </p:pic>
      <p:pic>
        <p:nvPicPr>
          <p:cNvPr id="26" name="Picture 25"/>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920113" y="4495212"/>
            <a:ext cx="4693333" cy="486400"/>
          </a:xfrm>
          <a:prstGeom prst="rect">
            <a:avLst/>
          </a:prstGeom>
        </p:spPr>
      </p:pic>
      <p:pic>
        <p:nvPicPr>
          <p:cNvPr id="31" name="Picture 30"/>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57200" y="5257801"/>
            <a:ext cx="5546668" cy="487619"/>
          </a:xfrm>
          <a:prstGeom prst="rect">
            <a:avLst/>
          </a:prstGeom>
        </p:spPr>
      </p:pic>
      <p:pic>
        <p:nvPicPr>
          <p:cNvPr id="34" name="Picture 33"/>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57200" y="6013133"/>
            <a:ext cx="3580342" cy="496152"/>
          </a:xfrm>
          <a:prstGeom prst="rect">
            <a:avLst/>
          </a:prstGeom>
        </p:spPr>
      </p:pic>
    </p:spTree>
    <p:extLst>
      <p:ext uri="{BB962C8B-B14F-4D97-AF65-F5344CB8AC3E}">
        <p14:creationId xmlns:p14="http://schemas.microsoft.com/office/powerpoint/2010/main" val="1126938385"/>
      </p:ext>
    </p:extLst>
  </p:cSld>
  <p:clrMapOvr>
    <a:masterClrMapping/>
  </p:clrMapOvr>
  <p:timing>
    <p:tnLst>
      <p:par>
        <p:cTn id="1" dur="indefinite" restart="never" nodeType="tmRoot">
          <p:childTnLst>
            <p:par>
              <p:cTn id="2"/>
            </p:par>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990600" y="457200"/>
            <a:ext cx="7162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dirty="0" smtClean="0">
                <a:latin typeface="Calibri" panose="020F0502020204030204" pitchFamily="34" charset="0"/>
                <a:ea typeface="squeaky chalk sound" pitchFamily="2" charset="-120"/>
              </a:rPr>
              <a:t>Midterm </a:t>
            </a:r>
            <a:endParaRPr lang="en-US" altLang="zh-TW" sz="2400" kern="0" dirty="0">
              <a:latin typeface="Calibri" panose="020F0502020204030204" pitchFamily="34" charset="0"/>
              <a:ea typeface="squeaky chalk sound" pitchFamily="2" charset="-120"/>
            </a:endParaRPr>
          </a:p>
        </p:txBody>
      </p:sp>
      <p:pic>
        <p:nvPicPr>
          <p:cNvPr id="22" name="Picture 21"/>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498963" y="2103185"/>
            <a:ext cx="2903770" cy="531505"/>
          </a:xfrm>
          <a:prstGeom prst="rect">
            <a:avLst/>
          </a:prstGeom>
        </p:spPr>
      </p:pic>
      <p:pic>
        <p:nvPicPr>
          <p:cNvPr id="26" name="Picture 25"/>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937046" y="2139815"/>
            <a:ext cx="4693333" cy="486400"/>
          </a:xfrm>
          <a:prstGeom prst="rect">
            <a:avLst/>
          </a:prstGeom>
        </p:spPr>
      </p:pic>
      <p:pic>
        <p:nvPicPr>
          <p:cNvPr id="31" name="Picture 30"/>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57200" y="2865181"/>
            <a:ext cx="5546668" cy="487619"/>
          </a:xfrm>
          <a:prstGeom prst="rect">
            <a:avLst/>
          </a:prstGeom>
        </p:spPr>
      </p:pic>
      <p:pic>
        <p:nvPicPr>
          <p:cNvPr id="2" name="Picture 1"/>
          <p:cNvPicPr>
            <a:picLocks noChangeAspect="1"/>
          </p:cNvPicPr>
          <p:nvPr/>
        </p:nvPicPr>
        <p:blipFill>
          <a:blip r:embed="rId15"/>
          <a:stretch>
            <a:fillRect/>
          </a:stretch>
        </p:blipFill>
        <p:spPr>
          <a:xfrm>
            <a:off x="685800" y="1291026"/>
            <a:ext cx="7772400" cy="698000"/>
          </a:xfrm>
          <a:prstGeom prst="rect">
            <a:avLst/>
          </a:prstGeom>
        </p:spPr>
      </p:pic>
      <p:pic>
        <p:nvPicPr>
          <p:cNvPr id="7" name="Picture 6"/>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53058" y="3606419"/>
            <a:ext cx="1562819" cy="203581"/>
          </a:xfrm>
          <a:prstGeom prst="rect">
            <a:avLst/>
          </a:prstGeom>
        </p:spPr>
      </p:pic>
      <p:pic>
        <p:nvPicPr>
          <p:cNvPr id="5" name="Picture 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858000" y="3169333"/>
            <a:ext cx="1204419" cy="366934"/>
          </a:xfrm>
          <a:prstGeom prst="rect">
            <a:avLst/>
          </a:prstGeom>
        </p:spPr>
      </p:pic>
      <p:sp>
        <p:nvSpPr>
          <p:cNvPr id="19" name="文字方塊 16 8 2 1 2 2 1 1 1 2">
            <a:extLst>
              <a:ext uri="{FF2B5EF4-FFF2-40B4-BE49-F238E27FC236}">
                <a16:creationId xmlns:a16="http://schemas.microsoft.com/office/drawing/2014/main" id="{8872E4AA-E625-4C2C-BC74-8925037B0165}"/>
              </a:ext>
            </a:extLst>
          </p:cNvPr>
          <p:cNvSpPr txBox="1"/>
          <p:nvPr/>
        </p:nvSpPr>
        <p:spPr>
          <a:xfrm>
            <a:off x="304800" y="4004846"/>
            <a:ext cx="8819982" cy="338554"/>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Or you can work out the following,</a:t>
            </a:r>
            <a:endParaRPr lang="en-US" altLang="zh-TW" sz="1600" dirty="0">
              <a:solidFill>
                <a:srgbClr val="FFFFFF"/>
              </a:solidFill>
              <a:latin typeface="Calibri" panose="020F0502020204030204" pitchFamily="34" charset="0"/>
            </a:endParaRPr>
          </a:p>
        </p:txBody>
      </p:sp>
      <p:pic>
        <p:nvPicPr>
          <p:cNvPr id="8" name="Picture 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397867" y="3944332"/>
            <a:ext cx="2037028" cy="459582"/>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653058" y="548761"/>
            <a:ext cx="1965105" cy="472990"/>
          </a:xfrm>
          <a:prstGeom prst="rect">
            <a:avLst/>
          </a:prstGeom>
        </p:spPr>
      </p:pic>
      <p:pic>
        <p:nvPicPr>
          <p:cNvPr id="11" name="Picture 10"/>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5540791" y="3944332"/>
            <a:ext cx="1088609" cy="459582"/>
          </a:xfrm>
          <a:prstGeom prst="rect">
            <a:avLst/>
          </a:prstGeom>
        </p:spPr>
      </p:pic>
      <p:pic>
        <p:nvPicPr>
          <p:cNvPr id="12" name="Picture 11"/>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6722724" y="3996704"/>
            <a:ext cx="440076" cy="366934"/>
          </a:xfrm>
          <a:prstGeom prst="rect">
            <a:avLst/>
          </a:prstGeom>
        </p:spPr>
      </p:pic>
      <p:pic>
        <p:nvPicPr>
          <p:cNvPr id="13" name="Picture 12"/>
          <p:cNvPicPr>
            <a:picLocks noChangeAspect="1"/>
          </p:cNvPicPr>
          <p:nvPr/>
        </p:nvPicPr>
        <p:blipFill>
          <a:blip r:embed="rId22"/>
          <a:stretch>
            <a:fillRect/>
          </a:stretch>
        </p:blipFill>
        <p:spPr>
          <a:xfrm>
            <a:off x="685800" y="4572000"/>
            <a:ext cx="7772400" cy="967981"/>
          </a:xfrm>
          <a:prstGeom prst="rect">
            <a:avLst/>
          </a:prstGeom>
        </p:spPr>
      </p:pic>
      <p:sp>
        <p:nvSpPr>
          <p:cNvPr id="28" name="文字方塊 16 8 2 1 2 2 1 1 1 2">
            <a:extLst>
              <a:ext uri="{FF2B5EF4-FFF2-40B4-BE49-F238E27FC236}">
                <a16:creationId xmlns:a16="http://schemas.microsoft.com/office/drawing/2014/main" id="{8872E4AA-E625-4C2C-BC74-8925037B0165}"/>
              </a:ext>
            </a:extLst>
          </p:cNvPr>
          <p:cNvSpPr txBox="1"/>
          <p:nvPr/>
        </p:nvSpPr>
        <p:spPr>
          <a:xfrm>
            <a:off x="304800" y="5562600"/>
            <a:ext cx="8819982" cy="584775"/>
          </a:xfrm>
          <a:prstGeom prst="rect">
            <a:avLst/>
          </a:prstGeom>
          <a:noFill/>
        </p:spPr>
        <p:txBody>
          <a:bodyPr wrap="square" rtlCol="0">
            <a:spAutoFit/>
          </a:bodyPr>
          <a:lstStyle/>
          <a:p>
            <a:r>
              <a:rPr lang="en-US" altLang="zh-TW" sz="1600" dirty="0" smtClean="0">
                <a:solidFill>
                  <a:srgbClr val="FFFFFF"/>
                </a:solidFill>
                <a:latin typeface="Calibri" panose="020F0502020204030204" pitchFamily="34" charset="0"/>
              </a:rPr>
              <a:t>In the classical case, there is no energy gap between allowed energies, so C</a:t>
            </a:r>
            <a:r>
              <a:rPr lang="en-US" altLang="zh-TW" sz="1600" baseline="-25000" dirty="0" smtClean="0">
                <a:solidFill>
                  <a:srgbClr val="FFFFFF"/>
                </a:solidFill>
                <a:latin typeface="Calibri" panose="020F0502020204030204" pitchFamily="34" charset="0"/>
              </a:rPr>
              <a:t>B</a:t>
            </a:r>
            <a:r>
              <a:rPr lang="en-US" altLang="zh-TW" sz="1600" dirty="0" smtClean="0">
                <a:solidFill>
                  <a:srgbClr val="FFFFFF"/>
                </a:solidFill>
                <a:latin typeface="Calibri" panose="020F0502020204030204" pitchFamily="34" charset="0"/>
              </a:rPr>
              <a:t> is expected to be finite at low temperature limit.</a:t>
            </a:r>
            <a:endParaRPr lang="en-US" altLang="zh-TW" sz="1600" dirty="0">
              <a:solidFill>
                <a:srgbClr val="FFFFFF"/>
              </a:solidFill>
              <a:latin typeface="Calibri" panose="020F0502020204030204" pitchFamily="34" charset="0"/>
            </a:endParaRPr>
          </a:p>
        </p:txBody>
      </p:sp>
    </p:spTree>
    <p:extLst>
      <p:ext uri="{BB962C8B-B14F-4D97-AF65-F5344CB8AC3E}">
        <p14:creationId xmlns:p14="http://schemas.microsoft.com/office/powerpoint/2010/main" val="3990215150"/>
      </p:ext>
    </p:extLst>
  </p:cSld>
  <p:clrMapOvr>
    <a:masterClrMapping/>
  </p:clrMapOvr>
  <p:timing>
    <p:tnLst>
      <p:par>
        <p:cTn id="1" dur="indefinite" restart="never" nodeType="tmRoot">
          <p:childTnLst>
            <p:par>
              <p:cTn id="2"/>
            </p:par>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740.1575"/>
  <p:tag name="LATEXADDIN" val="\documentclass{article}&#10;\usepackage{amsmath}&#10;\pagestyle{empty}&#10;\usepackage[dvipsnames]{xcolor}&#10;\begin{document}&#10;\color{white}&#10;\begin{eqnarray*}&#10;{1\over T} = \left(&#10;{\partial S \over \partial U}&#10;\right)_N&#10;\end{eqnarray*}&#10;\end{document}"/>
  <p:tag name="IGUANATEXSIZE" val="16"/>
  <p:tag name="IGUANATEXCURSOR" val="192"/>
  <p:tag name="TRANSPARENCY" val="True"/>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RIGINALHEIGHT" val="277.4653"/>
  <p:tag name="ORIGINALWIDTH" val="761.9047"/>
  <p:tag name="OUTPUTDPI" val="1200"/>
  <p:tag name="LATEXADDIN" val="\documentclass{article}&#10;\usepackage{amsmath}&#10;\pagestyle{empty}&#10;\usepackage[usenames, dvipsnames]{color}&#10;\begin{document}&#10;\color{white}&#10;\begin{eqnarray*}&#10;\Omega = {N! \over n_1 ! n_2! \cdots}&#10;\end{eqnarray*}&#10;\end{document}"/>
  <p:tag name="IGUANATEXSIZE" val="16"/>
  <p:tag name="IGUANATEXCURSOR" val="159"/>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545.557"/>
  <p:tag name="LATEXADDIN" val="\documentclass{article}&#10;\usepackage{amsmath}&#10;\pagestyle{empty}&#10;\usepackage[dvipsnames]{xcolor}&#10;\begin{document}&#10;\color{white}&#10;\begin{eqnarray*}&#10;L \equiv \ln \Omega  + \beta\left(&#10;E - \sum_i n_i \varepsilon_i&#10;\right)&#10;\end{eqnarray*}&#10;\end{document}"/>
  <p:tag name="IGUANATEXSIZE" val="16"/>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RIGINALHEIGHT" val="266.2167"/>
  <p:tag name="ORIGINALWIDTH" val="665.9167"/>
  <p:tag name="OUTPUTDPI" val="1200"/>
  <p:tag name="LATEXADDIN" val="\documentclass{article}&#10;\usepackage{amsmath}&#10;\pagestyle{empty}&#10;\usepackage[usenames, dvipsnames]{color}&#10;\begin{document}&#10;\color{white}&#10;\begin{eqnarray*}&#10;E = \sum_i n_i \varepsilon_i&#10;\end{eqnarray*}&#10;\end{document}"/>
  <p:tag name="IGUANATEXSIZE" val="16"/>
  <p:tag name="IGUANATEXCURSOR" val="179"/>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28.459"/>
  <p:tag name="ORIGINALWIDTH" val="2419.948"/>
  <p:tag name="LATEXADDIN" val="\documentclass{article}&#10;\usepackage{amsmath}&#10;\pagestyle{empty}&#10;\usepackage[dvipsnames]{xcolor}&#10;\begin{document}&#10;\color{white}&#10;\begin{eqnarray*}&#10;0=d\,L =  \sum_i \bigg( {\color{yellow}\ln N dn_i} -\ln n_i dn_i  - \beta \varepsilon_i d n_i \bigg)&#10;\end{eqnarray*}&#10;\end{document}"/>
  <p:tag name="IGUANATEXSIZE" val="16"/>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66.2167"/>
  <p:tag name="ORIGINALWIDTH" val="2535.433"/>
  <p:tag name="LATEXADDIN" val="\documentclass{article}&#10;\usepackage{amsmath}&#10;\pagestyle{empty}&#10;\usepackage[usenames, dvipsnames]{color}&#10;\begin{document}&#10;\color{white}&#10;\begin{eqnarray*}&#10;\ln \Omega = \ln N! - \sum_i \ln n_i ! = N \ln N -\sum_i n_i \ln n_i&#10;\end{eqnarray*}&#10;\end{document}"/>
  <p:tag name="IGUANATEXSIZE" val="16"/>
  <p:tag name="IGUANATEXCURSOR" val="221"/>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781.4023"/>
  <p:tag name="LATEXADDIN" val="\documentclass{article}&#10;\usepackage{amsmath}&#10;\pagestyle{empty}&#10;\usepackage[dvipsnames]{xcolor}&#10;\begin{document}&#10;\color{white}&#10;\begin{eqnarray*}&#10;\ln \left(&#10;{N \over n_i}&#10;\right) = \beta \varepsilon_i&#10;\end{eqnarray*}&#10;\end{document}"/>
  <p:tag name="IGUANATEXSIZE" val="16"/>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568.429"/>
  <p:tag name="LATEXADDIN" val="\documentclass{article}&#10;\usepackage{amsmath}&#10;\pagestyle{empty}&#10;\usepackage[dvipsnames]{xcolor}&#10;\begin{document}&#10;\color{white}&#10;\begin{eqnarray*}&#10;{ n_i \over N}&#10; = e^{-\beta \varepsilon_i}&#10;\end{eqnarray*}&#10;\end{document}"/>
  <p:tag name="IGUANATEXSIZE" val="16"/>
  <p:tag name="IGUANATEXCURSOR" val="186"/>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266.2167"/>
  <p:tag name="ORIGINALWIDTH" val="944.8819"/>
  <p:tag name="LATEXADDIN" val="\documentclass{article}&#10;\usepackage{amsmath}&#10;\pagestyle{empty}&#10;\usepackage[dvipsnames]{xcolor}&#10;\begin{document}&#10;\color{white}&#10;\begin{eqnarray*}&#10;dN = \sum_i dn_i \neq 0&#10;\end{eqnarray*}&#10;\end{document}"/>
  <p:tag name="IGUANATEXSIZE" val="16"/>
  <p:tag name="IGUANATEXCURSOR" val="16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328.459"/>
  <p:tag name="ORIGINALWIDTH" val="2784.402"/>
  <p:tag name="LATEXADDIN" val="\documentclass{article}&#10;\usepackage{amsmath}&#10;\pagestyle{empty}&#10;\usepackage[usenames, dvipsnames]{color}&#10;\begin{document}&#10;\color{white}&#10;\begin{eqnarray*}&#10;d(\ln \Omega) = (dN) \ln N + dN -\sum_i \bigg( d(n_i) \ln n_i - dn_i \bigg)&#10;\end{eqnarray*}&#10;\end{document}"/>
  <p:tag name="IGUANATEXSIZE" val="16"/>
  <p:tag name="IGUANATEXCURSOR" val="227"/>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RIGINALHEIGHT" val="277.4653"/>
  <p:tag name="ORIGINALWIDTH" val="761.9047"/>
  <p:tag name="OUTPUTDPI" val="1200"/>
  <p:tag name="LATEXADDIN" val="\documentclass{article}&#10;\usepackage{amsmath}&#10;\pagestyle{empty}&#10;\usepackage[usenames, dvipsnames]{color}&#10;\begin{document}&#10;\color{white}&#10;\begin{eqnarray*}&#10;\Omega = {N! \over n_1 ! n_2! \cdots}&#10;\end{eqnarray*}&#10;\end{document}"/>
  <p:tag name="IGUANATEXSIZE" val="16"/>
  <p:tag name="IGUANATEXCURSOR" val="159"/>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338.9576"/>
  <p:tag name="LATEXADDIN" val="\documentclass{article}&#10;\usepackage{amsmath}&#10;\pagestyle{empty}&#10;\usepackage[dvipsnames]{xcolor}&#10;\begin{document}&#10;\color{red}&#10;\begin{eqnarray*}&#10;T \rightarrow 0&#10;\end{eqnarray*}&#10;\end{document}"/>
  <p:tag name="IGUANATEXSIZE" val="16"/>
  <p:tag name="IGUANATEXCURSOR" val="122"/>
  <p:tag name="TRANSPARENCY" val="True"/>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545.557"/>
  <p:tag name="LATEXADDIN" val="\documentclass{article}&#10;\usepackage{amsmath}&#10;\pagestyle{empty}&#10;\usepackage[dvipsnames]{xcolor}&#10;\begin{document}&#10;\color{white}&#10;\begin{eqnarray*}&#10;L \equiv \ln \Omega  + \beta\left(&#10;E - \sum_i n_i \varepsilon_i&#10;\right)&#10;\end{eqnarray*}&#10;\end{document}"/>
  <p:tag name="IGUANATEXSIZE" val="16"/>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RIGINALHEIGHT" val="266.2167"/>
  <p:tag name="ORIGINALWIDTH" val="665.9167"/>
  <p:tag name="OUTPUTDPI" val="1200"/>
  <p:tag name="LATEXADDIN" val="\documentclass{article}&#10;\usepackage{amsmath}&#10;\pagestyle{empty}&#10;\usepackage[usenames, dvipsnames]{color}&#10;\begin{document}&#10;\color{white}&#10;\begin{eqnarray*}&#10;E = \sum_i n_i \varepsilon_i&#10;\end{eqnarray*}&#10;\end{document}"/>
  <p:tag name="IGUANATEXSIZE" val="16"/>
  <p:tag name="IGUANATEXCURSOR" val="179"/>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28.459"/>
  <p:tag name="ORIGINALWIDTH" val="2419.948"/>
  <p:tag name="LATEXADDIN" val="\documentclass{article}&#10;\usepackage{amsmath}&#10;\pagestyle{empty}&#10;\usepackage[dvipsnames]{xcolor}&#10;\begin{document}&#10;\color{white}&#10;\begin{eqnarray*}&#10;0=d\,L =  \sum_i \bigg( {\color{yellow}\ln N dn_i} -\ln n_i dn_i  - \beta \varepsilon_i d n_i \bigg)&#10;\end{eqnarray*}&#10;\end{document}"/>
  <p:tag name="IGUANATEXSIZE" val="16"/>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66.2167"/>
  <p:tag name="ORIGINALWIDTH" val="2535.433"/>
  <p:tag name="LATEXADDIN" val="\documentclass{article}&#10;\usepackage{amsmath}&#10;\pagestyle{empty}&#10;\usepackage[usenames, dvipsnames]{color}&#10;\begin{document}&#10;\color{white}&#10;\begin{eqnarray*}&#10;\ln \Omega = \ln N! - \sum_i \ln n_i ! = N \ln N -\sum_i n_i \ln n_i&#10;\end{eqnarray*}&#10;\end{document}"/>
  <p:tag name="IGUANATEXSIZE" val="16"/>
  <p:tag name="IGUANATEXCURSOR" val="221"/>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781.4023"/>
  <p:tag name="LATEXADDIN" val="\documentclass{article}&#10;\usepackage{amsmath}&#10;\pagestyle{empty}&#10;\usepackage[dvipsnames]{xcolor}&#10;\begin{document}&#10;\color{white}&#10;\begin{eqnarray*}&#10;\ln \left(&#10;{N \over n_i}&#10;\right) = \beta \varepsilon_i&#10;\end{eqnarray*}&#10;\end{document}"/>
  <p:tag name="IGUANATEXSIZE" val="16"/>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568.429"/>
  <p:tag name="LATEXADDIN" val="\documentclass{article}&#10;\usepackage{amsmath}&#10;\pagestyle{empty}&#10;\usepackage[dvipsnames]{xcolor}&#10;\begin{document}&#10;\color{white}&#10;\begin{eqnarray*}&#10;{ n_i \over N}&#10; = e^{-\beta \varepsilon_i}&#10;\end{eqnarray*}&#10;\end{document}"/>
  <p:tag name="IGUANATEXSIZE" val="16"/>
  <p:tag name="IGUANATEXCURSOR" val="186"/>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66.2167"/>
  <p:tag name="ORIGINALWIDTH" val="944.8819"/>
  <p:tag name="LATEXADDIN" val="\documentclass{article}&#10;\usepackage{amsmath}&#10;\pagestyle{empty}&#10;\usepackage[dvipsnames]{xcolor}&#10;\begin{document}&#10;\color{white}&#10;\begin{eqnarray*}&#10;dN = \sum_i dn_i \neq 0&#10;\end{eqnarray*}&#10;\end{document}"/>
  <p:tag name="IGUANATEXSIZE" val="16"/>
  <p:tag name="IGUANATEXCURSOR" val="167"/>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104.612"/>
  <p:tag name="LATEXADDIN" val="\documentclass{article}&#10;\usepackage{amsmath}&#10;\pagestyle{empty}&#10;\usepackage[dvipsnames]{xcolor}&#10;\begin{document}&#10;\color{white}&#10;\begin{eqnarray*}&#10;f(x,y) = -(x^2 + y^2)&#10;\end{eqnarray*}&#10;\end{document}"/>
  <p:tag name="IGUANATEXSIZE" val="16"/>
  <p:tag name="IGUANATEXCURSOR" val="160"/>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723.6595"/>
  <p:tag name="LATEXADDIN" val="\documentclass{article}&#10;\usepackage{amsmath}&#10;\pagestyle{empty}&#10;\usepackage[dvipsnames]{xcolor}&#10;\begin{document}&#10;\color{white}&#10;\begin{eqnarray*}&#10;x-y -3 = 0&#10;\end{eqnarray*}&#10;\end{document}"/>
  <p:tag name="IGUANATEXSIZE" val="16"/>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652.793"/>
  <p:tag name="LATEXADDIN" val="\documentclass{article}&#10;\usepackage{amsmath}&#10;\pagestyle{empty}&#10;\usepackage[dvipsnames]{xcolor}&#10;\begin{document}&#10;\color{white}&#10;\begin{eqnarray*}&#10;L = -(x^2 + y^2) + \lambda (x-y-3)&#10;\end{eqnarray*}&#10;\end{document}"/>
  <p:tag name="IGUANATEXSIZE" val="16"/>
  <p:tag name="IGUANATEXCURSOR" val="178"/>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398.9502"/>
  <p:tag name="LATEXADDIN" val="\documentclass{article}&#10;\usepackage{amsmath}&#10;\pagestyle{empty}&#10;\usepackage[dvipsnames]{xcolor}&#10;\begin{document}&#10;\color{red}&#10;\begin{eqnarray*}&#10;T \rightarrow \infty&#10;\end{eqnarray*}&#10;\end{document}"/>
  <p:tag name="IGUANATEXSIZE" val="16"/>
  <p:tag name="IGUANATEXCURSOR" val="162"/>
  <p:tag name="TRANSPARENCY" val="True"/>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1017.623"/>
  <p:tag name="LATEXADDIN" val="\documentclass{article}&#10;\usepackage{amsmath}&#10;\pagestyle{empty}&#10;\usepackage[dvipsnames]{xcolor}&#10;\begin{document}&#10;\color{white}&#10;\begin{eqnarray*}&#10;{\partial L \over \partial x} = 0 = -2x + \lambda&#10;\end{eqnarray*}&#10;\end{document}"/>
  <p:tag name="IGUANATEXSIZE" val="16"/>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011.624"/>
  <p:tag name="LATEXADDIN" val="\documentclass{article}&#10;\usepackage{amsmath}&#10;\pagestyle{empty}&#10;\usepackage[dvipsnames]{xcolor}&#10;\begin{document}&#10;\color{white}&#10;\begin{eqnarray*}&#10;{\partial L \over \partial y} = 0 = -2y - \lambda&#10;\end{eqnarray*}&#10;\end{document}"/>
  <p:tag name="IGUANATEXSIZE" val="16"/>
  <p:tag name="IGUANATEXCURSOR" val="185"/>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650.1688"/>
  <p:tag name="LATEXADDIN" val="\documentclass{article}&#10;\usepackage{amsmath}&#10;\pagestyle{empty}&#10;\usepackage[dvipsnames]{xcolor}&#10;\begin{document}&#10;\color{white}&#10;\begin{eqnarray*}&#10;x = -y = {\lambda \over 2}&#10;\end{eqnarray*}&#10;\end{document}"/>
  <p:tag name="IGUANATEXSIZE" val="16"/>
  <p:tag name="IGUANATEXCURSOR" val="169"/>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289.4638"/>
  <p:tag name="LATEXADDIN" val="\documentclass{article}&#10;\usepackage{amsmath}&#10;\pagestyle{empty}&#10;\usepackage[dvipsnames]{xcolor}&#10;\begin{document}&#10;\color{white}&#10;\begin{eqnarray*}&#10;\lambda  = 3&#10;\end{eqnarray*}&#10;\end{document}"/>
  <p:tag name="IGUANATEXSIZE" val="16"/>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252.7184"/>
  <p:tag name="ORIGINALWIDTH" val="639.67"/>
  <p:tag name="LATEXADDIN" val="\documentclass{article}&#10;\usepackage{amsmath}&#10;\pagestyle{empty}&#10;\usepackage[dvipsnames]{xcolor}&#10;\begin{document}&#10;\color{white}&#10;\begin{eqnarray*}&#10;x = -y = {3 \over 2}&#10;\end{eqnarray*}&#10;\end{document}"/>
  <p:tag name="IGUANATEXSIZE" val="16"/>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104.612"/>
  <p:tag name="LATEXADDIN" val="\documentclass{article}&#10;\usepackage{amsmath}&#10;\pagestyle{empty}&#10;\usepackage[dvipsnames]{xcolor}&#10;\begin{document}&#10;\color{white}&#10;\begin{eqnarray*}&#10;f(x,y) = -(x^2 + y^2)&#10;\end{eqnarray*}&#10;\end{document}"/>
  <p:tag name="IGUANATEXSIZE" val="16"/>
  <p:tag name="IGUANATEXCURSOR" val="160"/>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52.9809"/>
  <p:tag name="ORIGINALWIDTH" val="1038.62"/>
  <p:tag name="LATEXADDIN" val="\documentclass{article}&#10;\usepackage{amsmath}&#10;\pagestyle{empty}&#10;\usepackage[dvipsnames]{xcolor}&#10;\begin{document}&#10;\color{white}&#10;\begin{eqnarray*}&#10;=-\left[ x^2 + (x-3)^2 \right]&#10;\end{eqnarray*}&#10;\end{document}"/>
  <p:tag name="IGUANATEXSIZE" val="16"/>
  <p:tag name="IGUANATEXCURSOR" val="153"/>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1370.829"/>
  <p:tag name="LATEXADDIN" val="\documentclass{article}&#10;\usepackage{amsmath}&#10;\pagestyle{empty}&#10;\usepackage[dvipsnames]{xcolor}&#10;\begin{document}&#10;\color{white}&#10;\begin{eqnarray*}&#10;{\partial f \over \partial x} = 0 = -2x - 2(x-3)&#10;\end{eqnarray*}&#10;\end{document}"/>
  <p:tag name="IGUANATEXSIZE" val="16"/>
  <p:tag name="IGUANATEXCURSOR" val="185"/>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52.7184"/>
  <p:tag name="ORIGINALWIDTH" val="311.2111"/>
  <p:tag name="LATEXADDIN" val="\documentclass{article}&#10;\usepackage{amsmath}&#10;\pagestyle{empty}&#10;\usepackage[dvipsnames]{xcolor}&#10;\begin{document}&#10;\color{white}&#10;\begin{eqnarray*}&#10;x =  {3 \over 2}&#10;\end{eqnarray*}&#10;\end{document}"/>
  <p:tag name="IGUANATEXSIZE" val="16"/>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583.052"/>
  <p:tag name="LATEXADDIN" val="\documentclass{article}&#10;\usepackage{amsmath}&#10;\pagestyle{empty}&#10;\usepackage[dvipsnames]{xcolor}&#10;\begin{document}&#10;\color{white}&#10;\begin{eqnarray*}&#10;dS_\text{\tiny tot} = \left(&#10;{\partial S_A \over \partial N_A}&#10;- {\partial S_B \over \partial N_B}&#10;\right) dN_A&#10;\end{eqnarray*}&#10;\end{document}"/>
  <p:tag name="IGUANATEXSIZE" val="16"/>
  <p:tag name="IGUANATEXCURSOR" val="25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539.9325"/>
  <p:tag name="LATEXADDIN" val="\documentclass{article}&#10;\usepackage{amsmath}&#10;\pagestyle{empty}&#10;\usepackage[dvipsnames]{xcolor}&#10;\begin{document}&#10;\color{red}&#10;\begin{eqnarray*}&#10;N_{\uparrow}/N = 1&#10;\end{eqnarray*}&#10;\end{document}"/>
  <p:tag name="IGUANATEXSIZE" val="16"/>
  <p:tag name="IGUANATEXCURSOR" val="122"/>
  <p:tag name="TRANSPARENCY" val="True"/>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52.7184"/>
  <p:tag name="ORIGINALWIDTH" val="1418.073"/>
  <p:tag name="LATEXADDIN" val="\documentclass{article}&#10;\usepackage{amsmath}&#10;\pagestyle{empty}&#10;\usepackage[dvipsnames]{xcolor}&#10;\begin{document}&#10;\color{white}&#10;\begin{eqnarray*}&#10; = {1\over T}\left(&#10;{- \mu_A }&#10;+ {\mu_B }&#10;\right) dN_A \ge 0&#10;\end{eqnarray*}&#10;\end{document}"/>
  <p:tag name="IGUANATEXSIZE" val="16"/>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023.622"/>
  <p:tag name="LATEXADDIN" val="\documentclass{article}&#10;\usepackage{amsmath}&#10;\pagestyle{empty}&#10;\usepackage[dvipsnames]{xcolor}&#10;\begin{document}&#10;\color{white}&#10;\begin{eqnarray*}&#10;N_A + N_B = \text{Const.}&#10;\end{eqnarray*}&#10;\end{document}"/>
  <p:tag name="IGUANATEXSIZE" val="16"/>
  <p:tag name="IGUANATEXCURSOR" val="151"/>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94.48819"/>
  <p:tag name="ORIGINALWIDTH" val="467.1916"/>
  <p:tag name="LATEXADDIN" val="\documentclass{article}&#10;\usepackage{amsmath}&#10;\pagestyle{empty}&#10;\usepackage[dvipsnames]{xcolor}&#10;\begin{document}&#10;\color{white}&#10;\begin{eqnarray*}&#10;\mu_A &gt; \mu_B&#10;\end{eqnarray*}&#10;\end{document}"/>
  <p:tag name="IGUANATEXSIZE" val="16"/>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464.9419"/>
  <p:tag name="LATEXADDIN" val="\documentclass{article}&#10;\usepackage{amsmath}&#10;\pagestyle{empty}&#10;\usepackage[dvipsnames]{xcolor}&#10;\begin{document}&#10;\color{white}&#10;\begin{eqnarray*}&#10;dN_A &lt; 0 &#10;\end{eqnarray*}&#10;\end{document}"/>
  <p:tag name="IGUANATEXSIZE" val="16"/>
  <p:tag name="IGUANATEXCURSOR" val="153"/>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306.7116"/>
  <p:tag name="ORIGINALWIDTH" val="2257.968"/>
  <p:tag name="LATEXADDIN" val="\documentclass{article}&#10;\usepackage{amsmath}&#10;\pagestyle{empty}&#10;\usepackage[dvipsnames]{xcolor}&#10;\begin{document}&#10;\color{white}&#10;\begin{eqnarray*}&#10;\Omega = \left( {V_{2N}(U) \cdot V^N \over N! \, h^{2N} } \right)&#10;={\pi^{N} (2mU)^N \cdot V^N \over N! \, N!\, h^{2N}}&#10;\end{eqnarray*}&#10;\end{document}"/>
  <p:tag name="IGUANATEXSIZE" val="16"/>
  <p:tag name="IGUANATEXCURSOR" val="254"/>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42.595"/>
  <p:tag name="LATEXADDIN" val="\documentclass{article}&#10;\usepackage{amsmath}&#10;\pagestyle{empty}&#10;\usepackage[dvipsnames]{xcolor}&#10;\begin{document}&#10;\color{white}&#10;\begin{eqnarray*}&#10;\ln \Omega = N \ln \left(&#10;{2\pi m U \over h^2}&#10;\right) + \ln V^N - N \ln N + N -N \ln N +N&#10;\end{eqnarray*}&#10;\end{document}"/>
  <p:tag name="IGUANATEXSIZE" val="16"/>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609.299"/>
  <p:tag name="LATEXADDIN" val="\documentclass{article}&#10;\usepackage{amsmath}&#10;\pagestyle{empty}&#10;\usepackage[dvipsnames]{xcolor}&#10;\begin{document}&#10;\color{white}&#10;\begin{eqnarray*}&#10; = N \left( \ln \left[&#10;\left( {2\pi m U \over Nh^2} \right) {V \over N}&#10;\right] &#10;+2&#10;\right)&#10;\end{eqnarray*}&#10;\end{document}"/>
  <p:tag name="IGUANATEXSIZE" val="16"/>
  <p:tag name="IGUANATEXCURSOR" val="224"/>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878.515"/>
  <p:tag name="LATEXADDIN" val="\documentclass{article}&#10;\usepackage{amsmath}&#10;\pagestyle{empty}&#10;\usepackage[dvipsnames]{xcolor}&#10;\begin{document}&#10;\color{white}&#10;\begin{eqnarray*}&#10;S = N k_B \left( \ln \left[&#10;\left( {2\pi m U \over Nh^2} \right) {V \over N}&#10;\right] &#10;+2&#10;\right)&#10;\end{eqnarray*}&#10;\end{document}"/>
  <p:tag name="IGUANATEXSIZE" val="16"/>
  <p:tag name="IGUANATEXCURSOR" val="153"/>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878.515"/>
  <p:tag name="LATEXADDIN" val="\documentclass{article}&#10;\usepackage{amsmath}&#10;\pagestyle{empty}&#10;\usepackage[dvipsnames]{xcolor}&#10;\begin{document}&#10;\color{white}&#10;\begin{eqnarray*}&#10;S = N k_B \left( \ln \left[&#10;\left( {2\pi m U \over Nh^2} \right) {V \over N}&#10;\right] &#10;+2&#10;\right)&#10;\end{eqnarray*}&#10;\end{document}"/>
  <p:tag name="IGUANATEXSIZE" val="16"/>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380.2025"/>
  <p:tag name="ORIGINALWIDTH" val="1714.286"/>
  <p:tag name="LATEXADDIN" val="\documentclass{article}&#10;\usepackage{amsmath}&#10;\pagestyle{empty}&#10;\usepackage[dvipsnames]{xcolor}&#10;\begin{document}&#10;\color{white}&#10;\begin{eqnarray*}&#10;Z = {1\over N!} {V^{N}\over h^{2N}}  \times \prod_{j = 1}^N\int e^{-\beta \cdot {\vec{p}_j^2 \over 2m}} &#10;d\vec{p}_j&#10;\end{eqnarray*}&#10;\end{document}"/>
  <p:tag name="IGUANATEXSIZE" val="16"/>
  <p:tag name="IGUANATEXCURSOR" val="176"/>
  <p:tag name="TRANSPARENCY" val="True"/>
  <p:tag name="FILENAME" val=""/>
  <p:tag name="LATEXENGINEID" val="0"/>
  <p:tag name="TEMPFOLDER" val="C:\temp\"/>
  <p:tag name="LATEXFORMHEIGHT" val="25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641.1699"/>
  <p:tag name="LATEXADDIN" val="\documentclass{article}&#10;\usepackage{amsmath}&#10;\pagestyle{empty}&#10;\usepackage[dvipsnames]{xcolor}&#10;\begin{document}&#10;\color{red}&#10;\begin{eqnarray*}&#10;N_{\uparrow}/N = 0.5&#10;\end{eqnarray*}&#10;\end{document}"/>
  <p:tag name="IGUANATEXSIZE" val="16"/>
  <p:tag name="IGUANATEXCURSOR" val="162"/>
  <p:tag name="TRANSPARENCY" val="True"/>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621.297"/>
  <p:tag name="LATEXADDIN" val="\documentclass{article}&#10;\usepackage{amsmath}&#10;\pagestyle{empty}&#10;\usepackage[dvipsnames]{xcolor}&#10;\begin{document}&#10;\color{white}&#10;\begin{eqnarray*}&#10; = {1\over N!} {V^{N}\over h^{2N}}  \times \left( \int e^{-\beta \cdot {\vec{p}^2 \over 2m}} &#10;d\vec{p} \right)^N&#10;\end{eqnarray*}&#10;\end{document}"/>
  <p:tag name="IGUANATEXSIZE" val="16"/>
  <p:tag name="IGUANATEXCURSOR" val="175"/>
  <p:tag name="TRANSPARENCY" val="True"/>
  <p:tag name="FILENAME" val=""/>
  <p:tag name="LATEXENGINEID" val="0"/>
  <p:tag name="TEMPFOLDER" val="C:\temp\"/>
  <p:tag name="LATEXFORMHEIGHT" val="25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328.459"/>
  <p:tag name="ORIGINALWIDTH" val="2591.676"/>
  <p:tag name="LATEXADDIN" val="\documentclass{article}&#10;\usepackage{amsmath}&#10;\pagestyle{empty}&#10;\usepackage[dvipsnames]{xcolor}&#10;\begin{document}&#10;\color{white}&#10;\begin{eqnarray*}&#10; = {1\over N!} {V^{N}\over h^{2N}}  \times \left( \int e^{-\beta \cdot {p_x^2 \over 2m}} &#10;\, dp_x \times&#10;\int e^{-\beta \cdot {p_y^2 \over 2m}} &#10;\, dp_y&#10;\right)^N&#10;\end{eqnarray*}&#10;\end{document}"/>
  <p:tag name="IGUANATEXSIZE" val="16"/>
  <p:tag name="IGUANATEXCURSOR" val="296"/>
  <p:tag name="TRANSPARENCY" val="True"/>
  <p:tag name="FILENAME" val=""/>
  <p:tag name="LATEXENGINEID" val="0"/>
  <p:tag name="TEMPFOLDER" val="C:\temp\"/>
  <p:tag name="LATEXFORMHEIGHT" val="25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334.833"/>
  <p:tag name="LATEXADDIN" val="\documentclass{article}&#10;\usepackage{amsmath}&#10;\pagestyle{empty}&#10;\usepackage[dvipsnames]{xcolor}&#10;\begin{document}&#10;\color{white}&#10;\begin{eqnarray*}&#10; = {1\over N!} {V^{N}\over h^{2N}}  \times \left( &#10;{\pi \cdot 2m  \over  \beta}&#10;\right)^N&#10;\end{eqnarray*}&#10;\end{document}"/>
  <p:tag name="IGUANATEXSIZE" val="16"/>
  <p:tag name="IGUANATEXCURSOR" val="216"/>
  <p:tag name="TRANSPARENCY" val="True"/>
  <p:tag name="FILENAME" val=""/>
  <p:tag name="LATEXENGINEID" val="0"/>
  <p:tag name="TEMPFOLDER" val="C:\temp\"/>
  <p:tag name="LATEXFORMHEIGHT" val="25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830.8961"/>
  <p:tag name="LATEXADDIN" val="\documentclass{article}&#10;\usepackage{amsmath}&#10;\pagestyle{empty}&#10;\usepackage[dvipsnames]{xcolor}&#10;\begin{document}&#10;\color{white}&#10;\begin{eqnarray*}&#10;F = -k_B T \ln Z&#10;\end{eqnarray*}&#10;\end{document}"/>
  <p:tag name="IGUANATEXSIZE" val="16"/>
  <p:tag name="IGUANATEXCURSOR" val="160"/>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534.6832"/>
  <p:tag name="LATEXADDIN" val="\documentclass{article}&#10;\usepackage{amsmath}&#10;\pagestyle{empty}&#10;\usepackage[dvipsnames]{xcolor}&#10;\begin{document}&#10;\color{white}&#10;\begin{eqnarray*}&#10; = {1\over N!} {V^{N}\over \lambda_\text{\tiny th}^{2N}}  &#10;\end{eqnarray*}&#10;\end{document}"/>
  <p:tag name="IGUANATEXSIZE" val="16"/>
  <p:tag name="IGUANATEXCURSOR" val="202"/>
  <p:tag name="TRANSPARENCY" val="True"/>
  <p:tag name="FILENAME" val=""/>
  <p:tag name="LATEXENGINEID" val="0"/>
  <p:tag name="TEMPFOLDER" val="C:\temp\"/>
  <p:tag name="LATEXFORMHEIGHT" val="25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936.258"/>
  <p:tag name="LATEXADDIN" val="\documentclass{article}&#10;\usepackage{amsmath}&#10;\pagestyle{empty}&#10;\usepackage[dvipsnames]{xcolor}&#10;\begin{document}&#10;\color{white}&#10;\begin{eqnarray*}&#10;= -N k_B T \left(\ln \left({2\pi m k_B T \over h^2}&#10;{V \over N}&#10;\right) + 1&#10;\right)&#10;\end{eqnarray*}&#10;\end{document}"/>
  <p:tag name="IGUANATEXSIZE" val="16"/>
  <p:tag name="IGUANATEXCURSOR" val="219"/>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338.2077"/>
  <p:tag name="ORIGINALWIDTH" val="1164.604"/>
  <p:tag name="LATEXADDIN" val="\documentclass{article}&#10;\usepackage{amsmath}&#10;\pagestyle{empty}&#10;\usepackage[dvipsnames]{xcolor}&#10;\begin{document}&#10;\color{white}&#10;\begin{eqnarray*}&#10;\lambda_\text{\tiny th}=   \left( h^2 \over  2\pi m k_B T \right)^{1/2}&#10;\end{eqnarray*}&#10;\end{document}"/>
  <p:tag name="IGUANATEXSIZE" val="16"/>
  <p:tag name="IGUANATEXCURSOR" val="181"/>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1289.839"/>
  <p:tag name="LATEXADDIN" val="\documentclass{article}&#10;\usepackage{amsmath}&#10;\pagestyle{empty}&#10;\usepackage[usenames, dvipsnames]{color}&#10;\begin{document}&#10;\color{white}&#10;\begin{eqnarray*}&#10;U =  - {\partial  \over \partial \beta}  \ln Z = N k_B T&#10;\end{eqnarray*}&#10;\end{document}"/>
  <p:tag name="IGUANATEXSIZE" val="16"/>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680.165"/>
  <p:tag name="LATEXADDIN" val="\documentclass{article}&#10;\usepackage{amsmath}&#10;\pagestyle{empty}&#10;\usepackage[dvipsnames]{xcolor}&#10;\begin{document}&#10;\color{white}&#10;\begin{eqnarray*}&#10;F = U -TS&#10;\end{eqnarray*}&#10;\end{document}"/>
  <p:tag name="IGUANATEXSIZE" val="16"/>
  <p:tag name="IGUANATEXCURSOR" val="151"/>
  <p:tag name="TRANSPARENCY" val="True"/>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254.2182"/>
  <p:tag name="ORIGINALWIDTH" val="607.4241"/>
  <p:tag name="LATEXADDIN" val="\documentclass{article}&#10;\usepackage{amsmath}&#10;\pagestyle{empty}&#10;\usepackage[dvipsnames]{xcolor}&#10;\begin{document}&#10;\color{white}&#10;\begin{eqnarray*}&#10;S = {U-F\over T}&#10;\end{eqnarray*}&#10;\end{document}"/>
  <p:tag name="IGUANATEXSIZE" val="16"/>
  <p:tag name="IGUANATEXCURSOR" val="152"/>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495.688"/>
  <p:tag name="LATEXADDIN" val="\documentclass{article}&#10;\usepackage{amsmath}&#10;\pagestyle{empty}&#10;\usepackage[dvipsnames]{xcolor}&#10;\begin{document}&#10;\color{red}&#10;\begin{eqnarray*}&#10;T \rightarrow -\infty&#10;\end{eqnarray*}&#10;\end{document}"/>
  <p:tag name="IGUANATEXSIZE" val="16"/>
  <p:tag name="IGUANATEXCURSOR" val="157"/>
  <p:tag name="TRANSPARENCY" val="True"/>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878.515"/>
  <p:tag name="LATEXADDIN" val="\documentclass{article}&#10;\usepackage{amsmath}&#10;\pagestyle{empty}&#10;\usepackage[dvipsnames]{xcolor}&#10;\begin{document}&#10;\color{white}&#10;\begin{eqnarray*}&#10;S = N k_B \left( \ln \left[&#10;\left( {2\pi m U \over Nh^2} \right) {V \over N}&#10;\right] &#10;+2&#10;\right)&#10;\end{eqnarray*}&#10;\end{document}"/>
  <p:tag name="IGUANATEXSIZE" val="16"/>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4695.913"/>
  <p:tag name="LATEXADDIN" val="\documentclass{article}&#10;\usepackage{amsmath}&#10;\pagestyle{empty}&#10;\usepackage[dvipsnames]{xcolor}&#10;\begin{document}&#10;\color{white}&#10;\begin{eqnarray*}&#10;S_\text{\tiny initial} = {1\over 4} N k_B \left( \ln \left[&#10;\left( {2\pi m_A U_A \over N_A h^2} \right) {V/4 \over N/4}&#10;\right] &#10;+2&#10;\right)&#10;+&#10;{3\over 4} N k_B \left( \ln \left[&#10;\left( {2\pi m_B U_B \over N_B h^2} \right) {3V/4 \over 3N/4}&#10;\right] &#10;+2&#10;\right)&#10;\end{eqnarray*}&#10;\end{document}"/>
  <p:tag name="IGUANATEXSIZE" val="16"/>
  <p:tag name="IGUANATEXCURSOR" val="381"/>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4638.92"/>
  <p:tag name="LATEXADDIN" val="\documentclass{article}&#10;\usepackage{amsmath}&#10;\pagestyle{empty}&#10;\usepackage[dvipsnames]{xcolor}&#10;\begin{document}&#10;\color{white}&#10;\begin{eqnarray*}&#10;S_\text{\tiny final} = {1\over 4} N k_B \left( \ln \left[&#10;\left( {2\pi m_A U_A \over N h^2} \right) {V \over N/4}&#10;\right] &#10;+2&#10;\right)&#10;+&#10;{3\over 4} N k_B \left( \ln \left[&#10;\left( {2\pi m_B U_B \over N h^2} \right) {V \over 3N/4}&#10;\right] &#10;+2&#10;\right)&#10;\end{eqnarray*}&#10;\end{document}"/>
  <p:tag name="IGUANATEXSIZE" val="16"/>
  <p:tag name="IGUANATEXCURSOR" val="335"/>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908.511"/>
  <p:tag name="LATEXADDIN" val="\documentclass{article}&#10;\usepackage{amsmath}&#10;\pagestyle{empty}&#10;\usepackage[dvipsnames]{xcolor}&#10;\begin{document}&#10;\color{white}&#10;\begin{eqnarray*}&#10;\Delta S_\text{\tiny mix} = {1\over 4} N k_B \ln 4 +&#10;{3\over 4} N k_B \ln (4/3) = &#10;- {1\over 4} N k_B \ln \left({1\over 4} \right) -&#10;{3\over 4} N k_B \ln \left({3\over 4} \right)&#10;\end{eqnarray*}&#10;\end{document}"/>
  <p:tag name="IGUANATEXSIZE" val="16"/>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332.958"/>
  <p:tag name="LATEXADDIN" val="\documentclass{article}&#10;\usepackage{amsmath}&#10;\pagestyle{empty}&#10;\usepackage[dvipsnames]{xcolor}&#10;\begin{document}&#10;\color{white}&#10;\begin{eqnarray*}&#10;\Delta S_\text{\tiny mix} = -  N k_B &#10;\bigg( x \ln x + (1-x) \ln (1-x)&#10;\bigg)&#10;\end{eqnarray*}&#10;\end{document}"/>
  <p:tag name="IGUANATEXSIZE" val="16"/>
  <p:tag name="IGUANATEXCURSOR" val="220"/>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290.9636"/>
  <p:tag name="ORIGINALWIDTH" val="3802.025"/>
  <p:tag name="LATEXADDIN" val="\documentclass{article}&#10;\usepackage{amsmath}&#10;\pagestyle{empty}&#10;\usepackage[dvipsnames]{xcolor}&#10;\begin{document}&#10;\color{white}&#10;\begin{eqnarray*}&#10;Z_1 = \int_{-\pi}^{\pi} e^{-\beta (-\vec{\mu} \cdot \vec{B})} \, d\theta&#10;= \int_{-\pi}^{\pi} e^{\beta {\mu_0} B \cos \theta} \, d\theta&#10;= 2\pi I_0 (\beta \mu_0 B)&#10;= 2\pi I_0 (1/\tau)&#10;\end{eqnarray*}&#10;\end{document}"/>
  <p:tag name="IGUANATEXSIZE" val="16"/>
  <p:tag name="IGUANATEXCURSOR" val="324"/>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41.7323"/>
  <p:tag name="ORIGINALWIDTH" val="431.1961"/>
  <p:tag name="LATEXADDIN" val="\documentclass{article}&#10;\usepackage{amsmath}&#10;\pagestyle{empty}&#10;\usepackage[dvipsnames]{xcolor}&#10;\begin{document}&#10;\color{white}&#10;\begin{eqnarray*}&#10;Z = Z_1^N &#10;\end{eqnarray*}&#10;\end{document}"/>
  <p:tag name="IGUANATEXSIZE" val="16"/>
  <p:tag name="IGUANATEXCURSOR" val="154"/>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786.277"/>
  <p:tag name="LATEXADDIN" val="\documentclass{article}&#10;\usepackage{amsmath}&#10;\pagestyle{empty}&#10;\usepackage[dvipsnames]{xcolor}&#10;\begin{document}&#10;\color{white}&#10;\begin{eqnarray*}&#10;Z = Z_1^N \simeq (2\pi)^N \times \left(&#10;1 + {1\over 4 \tau^2}&#10;\right)^N&#10;\end{eqnarray*}&#10;\end{document}"/>
  <p:tag name="IGUANATEXSIZE" val="16"/>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887.139"/>
  <p:tag name="LATEXADDIN" val="\documentclass{article}&#10;\usepackage{amsmath}&#10;\pagestyle{empty}&#10;\usepackage[dvipsnames]{xcolor}&#10;\begin{document}&#10;\color{white}&#10;\begin{eqnarray*}&#10;\ln Z = N \left[&#10;\ln 2\pi + \ln (1+1/(4\tau^2))&#10;\right] \simeq&#10;N \left[&#10;\ln 2\pi + {1\over 4 \tau^2}&#10;\right]&#10;\end{eqnarray*}&#10;\end{document}"/>
  <p:tag name="IGUANATEXSIZE" val="16"/>
  <p:tag name="IGUANATEXCURSOR" val="243"/>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3412.073"/>
  <p:tag name="LATEXADDIN" val="\documentclass{article}&#10;\usepackage{amsmath}&#10;\pagestyle{empty}&#10;\usepackage[dvipsnames]{xcolor}&#10;\begin{document}&#10;\color{white}&#10;\begin{eqnarray*}&#10;U = -{\partial \over \partial \beta} \ln Z= -N\cdot {1\over 2 \tau^3} \cdot {1\over \mu_0 B \beta^2}&#10;=-{N \over 2} {(\mu_0 B)^2 \over k_B T}&#10;= -{N \over 2} {\mu_0 B \over \tau}&#10;\end{eqnarray*}&#10;\end{document}"/>
  <p:tag name="IGUANATEXSIZE" val="16"/>
  <p:tag name="IGUANATEXCURSOR" val="319"/>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412.4484"/>
  <p:tag name="LATEXADDIN" val="\documentclass{article}&#10;\usepackage{amsmath}&#10;\pagestyle{empty}&#10;\usepackage[dvipsnames]{xcolor}&#10;\begin{document}&#10;\color{red}&#10;\begin{eqnarray*}&#10;T \rightarrow 0^{-}&#10;\end{eqnarray*}&#10;\end{document}"/>
  <p:tag name="IGUANATEXSIZE" val="16"/>
  <p:tag name="IGUANATEXCURSOR" val="160"/>
  <p:tag name="TRANSPARENCY" val="True"/>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2202.475"/>
  <p:tag name="LATEXADDIN" val="\documentclass{article}&#10;\usepackage{amsmath}&#10;\pagestyle{empty}&#10;\usepackage[dvipsnames]{xcolor}&#10;\begin{document}&#10;\color{white}&#10;\begin{eqnarray*}&#10;C_B = \left( {\partial U \over \partial T}\right)_B=&#10;{N \over 2} {\mu_0 B \over \tau^2} \cdot {k_B \over \mu_0 B} = {N \over 2} {k_B \over \tau^2}&#10;\end{eqnarray*}&#10;\end{document}"/>
  <p:tag name="IGUANATEXSIZE" val="16"/>
  <p:tag name="IGUANATEXCURSOR" val="289"/>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786.277"/>
  <p:tag name="LATEXADDIN" val="\documentclass{article}&#10;\usepackage{amsmath}&#10;\pagestyle{empty}&#10;\usepackage[dvipsnames]{xcolor}&#10;\begin{document}&#10;\color{white}&#10;\begin{eqnarray*}&#10;Z = Z_1^N \simeq (2\pi)^N \times \left(&#10;1 + {1\over 4 \tau^2}&#10;\right)^N&#10;\end{eqnarray*}&#10;\end{document}"/>
  <p:tag name="IGUANATEXSIZE" val="16"/>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887.139"/>
  <p:tag name="LATEXADDIN" val="\documentclass{article}&#10;\usepackage{amsmath}&#10;\pagestyle{empty}&#10;\usepackage[dvipsnames]{xcolor}&#10;\begin{document}&#10;\color{white}&#10;\begin{eqnarray*}&#10;\ln Z = N \left[&#10;\ln 2\pi + \ln (1+1/(4\tau^2))&#10;\right] \simeq&#10;N \left[&#10;\ln 2\pi + {1\over 4 \tau^2}&#10;\right]&#10;\end{eqnarray*}&#10;\end{document}"/>
  <p:tag name="IGUANATEXSIZE" val="16"/>
  <p:tag name="IGUANATEXCURSOR" val="243"/>
  <p:tag name="TRANSPARENCY" val="True"/>
  <p:tag name="FILENAME" val=""/>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3412.073"/>
  <p:tag name="LATEXADDIN" val="\documentclass{article}&#10;\usepackage{amsmath}&#10;\pagestyle{empty}&#10;\usepackage[dvipsnames]{xcolor}&#10;\begin{document}&#10;\color{white}&#10;\begin{eqnarray*}&#10;U = -{\partial \over \partial \beta} \ln Z= -N\cdot {1\over 2 \tau^3} \cdot {1\over \mu_0 B \beta^2}&#10;=-{N \over 2} {(\mu_0 B)^2 \over k_B T}&#10;= -{N \over 2} {\mu_0 B \over \tau}&#10;\end{eqnarray*}&#10;\end{document}"/>
  <p:tag name="IGUANATEXSIZE" val="16"/>
  <p:tag name="IGUANATEXCURSOR" val="319"/>
  <p:tag name="TRANSPARENCY" val="True"/>
  <p:tag name="FILENAME" val=""/>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61.3798"/>
  <p:tag name="LATEXADDIN" val="\documentclass{article}&#10;\usepackage{amsmath}&#10;\pagestyle{empty}&#10;\usepackage[dvipsnames]{xcolor}&#10;\begin{document}&#10;\color{white}&#10;\begin{eqnarray*}&#10;=- N \langle \mu \cos \theta \rangle \cdot B&#10;\end{eqnarray*}&#10;\end{document}"/>
  <p:tag name="IGUANATEXSIZE" val="16"/>
  <p:tag name="IGUANATEXCURSOR" val="147"/>
  <p:tag name="TRANSPARENCY" val="True"/>
  <p:tag name="FILENAME" val=""/>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25.7218"/>
  <p:tag name="ORIGINALWIDTH" val="740.9074"/>
  <p:tag name="LATEXADDIN" val="\documentclass{article}&#10;\usepackage{amsmath}&#10;\pagestyle{empty}&#10;\usepackage[dvipsnames]{xcolor}&#10;\begin{document}&#10;\color{white}&#10;\begin{eqnarray*}&#10; \langle \mu \cos \theta \rangle = {\mu_0 \over 2 \tau}&#10;\end{eqnarray*}&#10;\end{document}"/>
  <p:tag name="IGUANATEXSIZE" val="16"/>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1253.093"/>
  <p:tag name="LATEXADDIN" val="\documentclass{article}&#10;\usepackage{amsmath}&#10;\pagestyle{empty}&#10;\usepackage[dvipsnames]{xcolor}&#10;\begin{document}&#10;\color{white}&#10;\begin{eqnarray*}&#10; \langle \mu \cos \theta \rangle = {1\over \beta}{\partial Z_1 \over \partial B} \times {1\over Z_1}&#10;\end{eqnarray*}&#10;\end{document}"/>
  <p:tag name="IGUANATEXSIZE" val="16"/>
  <p:tag name="IGUANATEXCURSOR" val="243"/>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290.9636"/>
  <p:tag name="ORIGINALWIDTH" val="1208.849"/>
  <p:tag name="LATEXADDIN" val="\documentclass{article}&#10;\usepackage{amsmath}&#10;\pagestyle{empty}&#10;\usepackage[dvipsnames]{xcolor}&#10;\begin{document}&#10;\color{white}&#10;\begin{eqnarray*}&#10;Z_1 =  \int_{-\pi}^{\pi} e^{\beta {\mu_0} B \cos \theta} \, d\theta&#10;\end{eqnarray*}&#10;\end{document}"/>
  <p:tag name="IGUANATEXSIZE" val="16"/>
  <p:tag name="IGUANATEXCURSOR" val="212"/>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669.6663"/>
  <p:tag name="LATEXADDIN" val="\documentclass{article}&#10;\usepackage{amsmath}&#10;\pagestyle{empty}&#10;\usepackage[dvipsnames]{xcolor}&#10;\begin{document}&#10;\color{white}&#10;\begin{eqnarray*}&#10; = {1\over \beta} {\partial \over \partial B} \ln Z&#10;\end{eqnarray*}&#10;\end{document}"/>
  <p:tag name="IGUANATEXSIZE" val="16"/>
  <p:tag name="IGUANATEXCURSOR" val="195"/>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25.7218"/>
  <p:tag name="ORIGINALWIDTH" val="270.7162"/>
  <p:tag name="LATEXADDIN" val="\documentclass{article}&#10;\usepackage{amsmath}&#10;\pagestyle{empty}&#10;\usepackage[dvipsnames]{xcolor}&#10;\begin{document}&#10;\color{white}&#10;\begin{eqnarray*}&#10;= {\mu_0 \over 2 \tau}&#10;\end{eqnarray*}&#10;\end{document}"/>
  <p:tag name="IGUANATEXSIZE" val="16"/>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545.1818"/>
  <p:tag name="LATEXADDIN" val="\documentclass{article}&#10;\usepackage{amsmath}&#10;\pagestyle{empty}&#10;\usepackage[dvipsnames]{xcolor}&#10;\begin{document}&#10;\color{red}&#10;\begin{eqnarray*}&#10;N_{\uparrow}/N = 0&#10;\end{eqnarray*}&#10;\end{document}"/>
  <p:tag name="IGUANATEXSIZE" val="16"/>
  <p:tag name="IGUANATEXCURSOR" val="160"/>
  <p:tag name="TRANSPARENCY" val="True"/>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1311.586"/>
  <p:tag name="LATEXADDIN" val="\documentclass{article}&#10;\usepackage{amsmath}&#10;\pagestyle{empty}&#10;\usepackage[dvipsnames]{xcolor}&#10;\begin{document}&#10;\color{white}&#10;\begin{eqnarray*}&#10;T_{0^-} &gt; T_{-\infty} &gt; T_{\infty} &gt; T_{0^+}&#10;\end{eqnarray*}&#10;\end{document}"/>
  <p:tag name="IGUANATEXSIZE" val="16"/>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PPP_SEDUC_TXT_Board">
  <a:themeElements>
    <a:clrScheme name="">
      <a:dk1>
        <a:srgbClr val="B2B2B2"/>
      </a:dk1>
      <a:lt1>
        <a:srgbClr val="FFFFFF"/>
      </a:lt1>
      <a:dk2>
        <a:srgbClr val="B2B2B2"/>
      </a:dk2>
      <a:lt2>
        <a:srgbClr val="000000"/>
      </a:lt2>
      <a:accent1>
        <a:srgbClr val="BBE0E3"/>
      </a:accent1>
      <a:accent2>
        <a:srgbClr val="333399"/>
      </a:accent2>
      <a:accent3>
        <a:srgbClr val="D5D5D5"/>
      </a:accent3>
      <a:accent4>
        <a:srgbClr val="DADADA"/>
      </a:accent4>
      <a:accent5>
        <a:srgbClr val="DAEDEF"/>
      </a:accent5>
      <a:accent6>
        <a:srgbClr val="2D2D8A"/>
      </a:accent6>
      <a:hlink>
        <a:srgbClr val="009999"/>
      </a:hlink>
      <a:folHlink>
        <a:srgbClr val="99CC00"/>
      </a:folHlink>
    </a:clrScheme>
    <a:fontScheme name="PPP_SEDUC_TXT_Bo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P_SEDUC_TXT_Bo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P_SEDUC_TXT_Bo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P_SEDUC_TXT_Bo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P_SEDUC_TXT_Bo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P_SEDUC_TXT_Bo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P_SEDUC_TXT_Bo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P_SEDUC_TXT_Bo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P_SEDUC_TXT_Bo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P_SEDUC_TXT_Bo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P_SEDUC_TXT_Bo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P_SEDUC_TXT_Bo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P_SEDUC_TXT_Board 13">
        <a:dk1>
          <a:srgbClr val="000000"/>
        </a:dk1>
        <a:lt1>
          <a:srgbClr val="FFFFFF"/>
        </a:lt1>
        <a:dk2>
          <a:srgbClr val="660033"/>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14">
        <a:dk1>
          <a:srgbClr val="000000"/>
        </a:dk1>
        <a:lt1>
          <a:srgbClr val="FFFFFF"/>
        </a:lt1>
        <a:dk2>
          <a:srgbClr val="8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15">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16">
        <a:dk1>
          <a:srgbClr val="000000"/>
        </a:dk1>
        <a:lt1>
          <a:srgbClr val="B2B2B2"/>
        </a:lt1>
        <a:dk2>
          <a:srgbClr val="FFFFFF"/>
        </a:dk2>
        <a:lt2>
          <a:srgbClr val="B2B2B2"/>
        </a:lt2>
        <a:accent1>
          <a:srgbClr val="BBE0E3"/>
        </a:accent1>
        <a:accent2>
          <a:srgbClr val="333399"/>
        </a:accent2>
        <a:accent3>
          <a:srgbClr val="D5D5D5"/>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13260</TotalTime>
  <Words>263</Words>
  <Application>Microsoft Office PowerPoint</Application>
  <PresentationFormat>On-screen Show (4:3)</PresentationFormat>
  <Paragraphs>38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squeaky chalk sound</vt:lpstr>
      <vt:lpstr>新細明體</vt:lpstr>
      <vt:lpstr>Arial</vt:lpstr>
      <vt:lpstr>Calibri</vt:lpstr>
      <vt:lpstr>Symbol</vt:lpstr>
      <vt:lpstr>PPP_SEDUC_TXT_Board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Nuwa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Physics B (II)</dc:title>
  <dc:creator>Kuo-An</dc:creator>
  <cp:lastModifiedBy>Kuo-An</cp:lastModifiedBy>
  <cp:revision>2845</cp:revision>
  <dcterms:created xsi:type="dcterms:W3CDTF">2011-02-18T04:00:19Z</dcterms:created>
  <dcterms:modified xsi:type="dcterms:W3CDTF">2021-11-22T08:17:28Z</dcterms:modified>
</cp:coreProperties>
</file>