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815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6C4C4"/>
    <a:srgbClr val="00602B"/>
    <a:srgbClr val="2B3535"/>
    <a:srgbClr val="CCCC00"/>
    <a:srgbClr val="FF3399"/>
    <a:srgbClr val="4B5448"/>
    <a:srgbClr val="678D9A"/>
    <a:srgbClr val="83B08F"/>
    <a:srgbClr val="C6AD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6404" autoAdjust="0"/>
  </p:normalViewPr>
  <p:slideViewPr>
    <p:cSldViewPr snapToObjects="1">
      <p:cViewPr varScale="1">
        <p:scale>
          <a:sx n="115" d="100"/>
          <a:sy n="115" d="100"/>
        </p:scale>
        <p:origin x="1176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8F728-9BC2-450B-81BA-BC53EEC2126C}" type="datetimeFigureOut">
              <a:rPr lang="zh-TW" altLang="en-US" smtClean="0"/>
              <a:t>2021/11/29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CDD76-96B1-4502-B686-E917B7C05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531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6E776-DFE4-4427-8131-574B6DF7A02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47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" name="Picture 104" descr="PPP_SEDUC_TLE_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685800"/>
          </a:xfrm>
        </p:spPr>
        <p:txBody>
          <a:bodyPr anchor="ctr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9" name="Rectangle 4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F2170E-61B7-4835-8119-433CC63507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3F60B-E627-42F9-B3F3-885A807AA7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28600"/>
            <a:ext cx="21526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228600"/>
            <a:ext cx="63055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E9D3-EF22-4856-8B0C-84B38016F48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3F1A-6BBD-4A4A-91E4-32FCF32D559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E26C-2536-40CB-9DA5-4DB496A476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EA9C0-1C3C-4525-B3E5-3E496B11C55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EE6DB-1124-4EFC-88D1-83648D139D3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01D6B-6403-430A-944E-2842C501E39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53CB-F416-4160-B253-3692C10FD0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0CA6D-8A4D-4730-B9BD-8156AE0F59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5F04A-C4F9-4754-A467-C0D16B10F6E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Picture 195" descr="PPP_SEDUC_TXT_Boar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228600"/>
            <a:ext cx="8610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214" name="Rectangle 19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5" name="Rectangle 19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6" name="Rectangle 19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4338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fld id="{7ABC88F7-9EA5-4C3A-BF93-EF5B32551F5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rgbClr val="FFF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tags" Target="../tags/tag3.xml"/><Relationship Id="rId21" Type="http://schemas.openxmlformats.org/officeDocument/2006/relationships/image" Target="../media/image8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4.emf"/><Relationship Id="rId25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3.emf"/><Relationship Id="rId20" Type="http://schemas.openxmlformats.org/officeDocument/2006/relationships/image" Target="../media/image7.emf"/><Relationship Id="rId29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notesSlide" Target="../notesSlides/notesSlide1.xml"/><Relationship Id="rId23" Type="http://schemas.openxmlformats.org/officeDocument/2006/relationships/image" Target="../media/image10.png"/><Relationship Id="rId28" Type="http://schemas.openxmlformats.org/officeDocument/2006/relationships/image" Target="../media/image15.png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31" Type="http://schemas.openxmlformats.org/officeDocument/2006/relationships/image" Target="../media/image1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slideLayout" Target="../slideLayouts/slideLayout7.xml"/><Relationship Id="rId22" Type="http://schemas.openxmlformats.org/officeDocument/2006/relationships/image" Target="../media/image9.png"/><Relationship Id="rId27" Type="http://schemas.openxmlformats.org/officeDocument/2006/relationships/image" Target="../media/image14.png"/><Relationship Id="rId3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990600" y="4572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Arial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Arial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Arial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latin typeface="Arial" charset="0"/>
              </a:defRPr>
            </a:lvl9pPr>
          </a:lstStyle>
          <a:p>
            <a:r>
              <a:rPr lang="en-US" altLang="zh-TW" sz="2400" kern="0" dirty="0" smtClean="0">
                <a:latin typeface="Calibri" panose="020F0502020204030204" pitchFamily="34" charset="0"/>
                <a:ea typeface="squeaky chalk sound" pitchFamily="2" charset="-120"/>
              </a:rPr>
              <a:t>Midterm </a:t>
            </a:r>
            <a:endParaRPr lang="en-US" altLang="zh-TW" sz="2400" kern="0" dirty="0">
              <a:latin typeface="Calibri" panose="020F0502020204030204" pitchFamily="34" charset="0"/>
              <a:ea typeface="squeaky chalk sound" pitchFamily="2" charset="-12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5800" y="196315"/>
            <a:ext cx="7772400" cy="17374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800" y="1872715"/>
            <a:ext cx="5400000" cy="3489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26" y="2406113"/>
            <a:ext cx="6180574" cy="47299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924" y="2527408"/>
            <a:ext cx="700952" cy="2304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40681" y="2971800"/>
            <a:ext cx="7924390" cy="349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153" y="3522769"/>
            <a:ext cx="2011427" cy="232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98" y="4114800"/>
            <a:ext cx="1980951" cy="203581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725" y="3385085"/>
            <a:ext cx="3201143" cy="520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0" y="4604285"/>
            <a:ext cx="2557562" cy="459581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86" y="3998657"/>
            <a:ext cx="3597714" cy="49714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390" y="4604285"/>
            <a:ext cx="1514057" cy="45958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045" y="5287703"/>
            <a:ext cx="1950476" cy="48640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954" y="4648200"/>
            <a:ext cx="2238857" cy="4560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314" y="5181600"/>
            <a:ext cx="3626286" cy="49714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73" y="5946685"/>
            <a:ext cx="5538285" cy="4560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571" y="5946685"/>
            <a:ext cx="2779429" cy="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3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8"/>
            </p:par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0.9636"/>
  <p:tag name="ORIGINALWIDTH" val="3802.025"/>
  <p:tag name="LATEXADDIN" val="\documentclass{article}&#10;\usepackage{amsmath}&#10;\pagestyle{empty}&#10;\usepackage[dvipsnames]{xcolor}&#10;\begin{document}&#10;\color{white}&#10;\begin{eqnarray*}&#10;Z_1 = \int_{-\pi}^{\pi} e^{-\beta (-\vec{\mu} \cdot \vec{B})} \, d\theta&#10;= \int_{-\pi}^{\pi} e^{\beta {\mu_0} B \cos \theta} \, d\theta&#10;= 2\pi I_0 (\beta \mu_0 B)&#10;= 2\pi I_0 (1/\tau)&#10;\end{eqnarray*}&#10;\end{document}"/>
  <p:tag name="IGUANATEXSIZE" val="16"/>
  <p:tag name="IGUANATEXCURSOR" val="3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69.066"/>
  <p:tag name="LATEXADDIN" val="\documentclass{article}&#10;\usepackage{amsmath}&#10;\pagestyle{empty}&#10;\usepackage[dvipsnames]{xcolor}&#10;\begin{document}&#10;\color{white}&#10;\begin{eqnarray*}&#10;{\partial I_0 \over \partial \tau }= &#10;-\left( 1\over 2 \tau^3 \right)  +{\cal O}\left({1\over \tau^5}\right)&#10;\end{eqnarray*}&#10;\end{document}"/>
  <p:tag name="IGUANATEXSIZE" val="15"/>
  <p:tag name="IGUANATEXCURSOR" val="2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379.453"/>
  <p:tag name="LATEXADDIN" val="\documentclass{article}&#10;\usepackage{amsmath}&#10;\pagestyle{empty}&#10;\usepackage[dvipsnames]{xcolor}&#10;\begin{document}&#10;\color{white}&#10;\begin{eqnarray*}&#10;{1\over I_0 (\tau)} \simeq 1 - &#10;\left( 1\over 4 \tau^2 \right) - {1\over 4}\left( 1\over 4 \tau^2 \right)^2 +{\cal O}\left({1\over \tau^6}\right)&#10;\end{eqnarray*}&#10;\end{document}"/>
  <p:tag name="IGUANATEXSIZE" val="15"/>
  <p:tag name="IGUANATEXCURSOR" val="2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634.046"/>
  <p:tag name="LATEXADDIN" val="\documentclass{article}&#10;\usepackage{amsmath}&#10;\pagestyle{empty}&#10;\usepackage[dvipsnames]{xcolor}&#10;\begin{document}&#10;\color{white}&#10;\begin{eqnarray*}&#10;= &#10;-N{\partial \tau\over \partial \beta}&#10;\left(1 - {1\over 4\tau^2} - {1\over 16 \tau^4} + {\cal O}\left( {1\over \tau^6} \right)&#10;\right) \times \left(-\left( 1\over 2 \tau^3 \right)  +{\cal O}\left({1\over \tau^5}\right)&#10;\right)&#10;\end{eqnarray*}&#10;\end{document}"/>
  <p:tag name="IGUANATEXSIZE" val="15"/>
  <p:tag name="IGUANATEXCURSOR" val="36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823.772"/>
  <p:tag name="LATEXADDIN" val="\documentclass{article}&#10;\usepackage{amsmath}&#10;\pagestyle{empty}&#10;\usepackage[dvipsnames]{xcolor}&#10;\begin{document}&#10;\color{white}&#10;\begin{eqnarray*}&#10;= &#10;-N{\partial \tau\over \partial \beta}&#10;\left(-\left( 1\over 2 \tau^3 \right)  +{\cal O}\left({1\over \tau^5}\right)&#10;\right)&#10;\end{eqnarray*}&#10;\end{document}"/>
  <p:tag name="IGUANATEXSIZE" val="15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.7323"/>
  <p:tag name="ORIGINALWIDTH" val="431.1961"/>
  <p:tag name="LATEXADDIN" val="\documentclass{article}&#10;\usepackage{amsmath}&#10;\pagestyle{empty}&#10;\usepackage[dvipsnames]{xcolor}&#10;\begin{document}&#10;\color{white}&#10;\begin{eqnarray*}&#10;Z = Z_1^N &#10;\end{eqnarray*}&#10;\end{document}"/>
  <p:tag name="IGUANATEXSIZE" val="16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.2321"/>
  <p:tag name="ORIGINALWIDTH" val="1237.345"/>
  <p:tag name="LATEXADDIN" val="\documentclass{article}&#10;\usepackage{amsmath}&#10;\pagestyle{empty}&#10;\usepackage[dvipsnames]{xcolor}&#10;\begin{document}&#10;\color{white}&#10;\begin{eqnarray*}&#10;Z = Z_1^N \simeq (2\pi)^N \times I_0^N&#10;\end{eqnarray*}&#10;\end{document}"/>
  <p:tag name="IGUANATEXSIZE" val="16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218.598"/>
  <p:tag name="LATEXADDIN" val="\documentclass{article}&#10;\usepackage{amsmath}&#10;\pagestyle{empty}&#10;\usepackage[dvipsnames]{xcolor}&#10;\begin{document}&#10;\color{white}&#10;\begin{eqnarray*}&#10;\ln Z = N \left[&#10;\ln 2\pi + \ln I_0&#10;\right] &#10;\end{eqnarray*}&#10;\end{document}"/>
  <p:tag name="IGUANATEXSIZE" val="16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41.2073"/>
  <p:tag name="ORIGINALWIDTH" val="2100.487"/>
  <p:tag name="LATEXADDIN" val="\documentclass{article}&#10;\usepackage{amsmath}&#10;\pagestyle{empty}&#10;\usepackage[dvipsnames]{xcolor}&#10;\begin{document}&#10;\color{white}&#10;\begin{eqnarray*}&#10;I_0 (\beta \mu_0 B)= \sum_{m=0}^{\infty} {1\over m! \cdot m!} \left((\beta \mu_0 B)^2 \over 4 \right)^{m}&#10;\end{eqnarray*}&#10;\end{document}"/>
  <p:tag name="IGUANATEXSIZE" val="15"/>
  <p:tag name="IGUANATEXCURSOR" val="21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1573.303"/>
  <p:tag name="LATEXADDIN" val="\documentclass{article}&#10;\usepackage{amsmath}&#10;\pagestyle{empty}&#10;\usepackage[dvipsnames]{xcolor}&#10;\begin{document}&#10;\color{white}&#10;\begin{eqnarray*}&#10;U = -{\partial \over \partial \beta} \ln Z= &#10;-N{\partial \over \partial \beta} \ln I_0&#10;\end{eqnarray*}&#10;\end{document}"/>
  <p:tag name="IGUANATEXSIZE" val="16"/>
  <p:tag name="IGUANATEXCURSOR" val="23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2092"/>
  <p:tag name="ORIGINALWIDTH" val="2360.705"/>
  <p:tag name="LATEXADDIN" val="\documentclass{article}&#10;\usepackage{amsmath}&#10;\pagestyle{empty}&#10;\usepackage[dvipsnames]{xcolor}&#10;\begin{document}&#10;\color{white}&#10;\begin{eqnarray*}&#10;I_0 (\tau)= 1 + &#10;\left( 1\over 4 \tau^2 \right) + {1\over 4}\left( 1\over 4 \tau^2 \right)^2 +{\cal O}\left({1\over \tau^6}\right)&#10;\end{eqnarray*}&#10;\end{document}"/>
  <p:tag name="IGUANATEXSIZE" val="15"/>
  <p:tag name="IGUANATEXCURSOR" val="2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931.3835"/>
  <p:tag name="LATEXADDIN" val="\documentclass{article}&#10;\usepackage{amsmath}&#10;\pagestyle{empty}&#10;\usepackage[dvipsnames]{xcolor}&#10;\begin{document}&#10;\color{white}&#10;\begin{eqnarray*}&#10;= &#10;-N{\partial \tau\over \partial \beta}{\partial \over \partial \tau} \ln I_0&#10;\end{eqnarray*}&#10;\end{document}"/>
  <p:tag name="IGUANATEXSIZE" val="16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99.85"/>
  <p:tag name="LATEXADDIN" val="\documentclass{article}&#10;\usepackage{amsmath}&#10;\pagestyle{empty}&#10;\usepackage[dvipsnames]{xcolor}&#10;\begin{document}&#10;\color{white}&#10;\begin{eqnarray*}&#10;= &#10;-N{\partial \tau\over \partial \beta}&#10;\left({1\over I_0} \times {\partial I_0 \over \partial \tau}&#10;\right)&#10;\end{eqnarray*}&#10;\end{document}"/>
  <p:tag name="IGUANATEXSIZE" val="16"/>
  <p:tag name="IGUANATEXCURSOR" val="2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PP_SEDUC_TXT_Board">
  <a:themeElements>
    <a:clrScheme name="">
      <a:dk1>
        <a:srgbClr val="B2B2B2"/>
      </a:dk1>
      <a:lt1>
        <a:srgbClr val="FFFFFF"/>
      </a:lt1>
      <a:dk2>
        <a:srgbClr val="B2B2B2"/>
      </a:dk2>
      <a:lt2>
        <a:srgbClr val="000000"/>
      </a:lt2>
      <a:accent1>
        <a:srgbClr val="BBE0E3"/>
      </a:accent1>
      <a:accent2>
        <a:srgbClr val="333399"/>
      </a:accent2>
      <a:accent3>
        <a:srgbClr val="D5D5D5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P_SEDUC_TXT_Bo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EDUC_TXT_Bo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3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4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6">
        <a:dk1>
          <a:srgbClr val="000000"/>
        </a:dk1>
        <a:lt1>
          <a:srgbClr val="B2B2B2"/>
        </a:lt1>
        <a:dk2>
          <a:srgbClr val="FFFFFF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13283</TotalTime>
  <Words>2</Words>
  <Application>Microsoft Office PowerPoint</Application>
  <PresentationFormat>On-screen Show (4:3)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squeaky chalk sound</vt:lpstr>
      <vt:lpstr>新細明體</vt:lpstr>
      <vt:lpstr>Arial</vt:lpstr>
      <vt:lpstr>Calibri</vt:lpstr>
      <vt:lpstr>PPP_SEDUC_TXT_Board</vt:lpstr>
      <vt:lpstr>PowerPoint Presentation</vt:lpstr>
    </vt:vector>
  </TitlesOfParts>
  <Company>Nuwa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Physics B (II)</dc:title>
  <dc:creator>Kuo-An</dc:creator>
  <cp:lastModifiedBy>Kuo-An</cp:lastModifiedBy>
  <cp:revision>2849</cp:revision>
  <dcterms:created xsi:type="dcterms:W3CDTF">2011-02-18T04:00:19Z</dcterms:created>
  <dcterms:modified xsi:type="dcterms:W3CDTF">2021-11-29T01:40:40Z</dcterms:modified>
</cp:coreProperties>
</file>