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hkCBBJJA+AJclxwhrmCVXQJtQR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3887391" y="987426"/>
            <a:ext cx="4629150" cy="4873625"/>
          </a:xfrm>
          <a:prstGeom prst="rect">
            <a:avLst/>
          </a:prstGeom>
          <a:noFill/>
          <a:ln>
            <a:noFill/>
          </a:ln>
        </p:spPr>
      </p:sp>
      <p:sp>
        <p:nvSpPr>
          <p:cNvPr id="64" name="Google Shape;64;p1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Chapter 15</a:t>
            </a:r>
            <a:endParaRPr/>
          </a:p>
        </p:txBody>
      </p:sp>
      <p:sp>
        <p:nvSpPr>
          <p:cNvPr id="85" name="Google Shape;85;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Textbook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Define the following terms</a:t>
            </a:r>
            <a:endParaRPr baseline="30000"/>
          </a:p>
        </p:txBody>
      </p:sp>
      <p:sp>
        <p:nvSpPr>
          <p:cNvPr id="91" name="Google Shape;91;p2"/>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2" name="Google Shape;92;p2"/>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15-2</a:t>
            </a:r>
            <a:endParaRPr b="1" sz="2800">
              <a:solidFill>
                <a:srgbClr val="FF0000"/>
              </a:solidFill>
              <a:latin typeface="Calibri"/>
              <a:ea typeface="Calibri"/>
              <a:cs typeface="Calibri"/>
              <a:sym typeface="Calibri"/>
            </a:endParaRPr>
          </a:p>
        </p:txBody>
      </p:sp>
      <p:sp>
        <p:nvSpPr>
          <p:cNvPr id="93" name="Google Shape;93;p2"/>
          <p:cNvSpPr/>
          <p:nvPr/>
        </p:nvSpPr>
        <p:spPr>
          <a:xfrm>
            <a:off x="408373" y="1360992"/>
            <a:ext cx="8327254"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a:t>
            </a:r>
            <a:r>
              <a:rPr b="1" i="0" lang="en-US" sz="2000" u="none" cap="none" strike="noStrike">
                <a:solidFill>
                  <a:schemeClr val="dk1"/>
                </a:solidFill>
                <a:latin typeface="Calibri"/>
                <a:ea typeface="Calibri"/>
                <a:cs typeface="Calibri"/>
                <a:sym typeface="Calibri"/>
              </a:rPr>
              <a:t> Fluorescence</a:t>
            </a:r>
            <a:r>
              <a:rPr b="0" i="0" lang="en-US" sz="2000" u="none" cap="none" strike="noStrike">
                <a:solidFill>
                  <a:schemeClr val="dk1"/>
                </a:solidFill>
                <a:latin typeface="Calibri"/>
                <a:ea typeface="Calibri"/>
                <a:cs typeface="Calibri"/>
                <a:sym typeface="Calibri"/>
              </a:rPr>
              <a:t> is the process in which a molecule, excited by the absorption of radiation, emits a photon while undergoing a transition from an excited singlet electronic state to a lower state of the </a:t>
            </a:r>
            <a:r>
              <a:rPr b="0" i="0" lang="en-US" sz="2000" u="none" cap="none" strike="noStrike">
                <a:solidFill>
                  <a:srgbClr val="FF0000"/>
                </a:solidFill>
                <a:latin typeface="Calibri"/>
                <a:ea typeface="Calibri"/>
                <a:cs typeface="Calibri"/>
                <a:sym typeface="Calibri"/>
              </a:rPr>
              <a:t>same spin multiplicity</a:t>
            </a:r>
            <a:r>
              <a:rPr b="0" i="0" lang="en-US" sz="2000" u="none" cap="none" strike="noStrike">
                <a:solidFill>
                  <a:schemeClr val="dk1"/>
                </a:solidFill>
                <a:latin typeface="Calibri"/>
                <a:ea typeface="Calibri"/>
                <a:cs typeface="Calibri"/>
                <a:sym typeface="Calibri"/>
              </a:rPr>
              <a:t> (e.g., a singlet → singlet transition). </a:t>
            </a:r>
            <a:endParaRPr/>
          </a:p>
          <a:p>
            <a:pPr indent="-387350" lvl="0" marL="51435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a:t>
            </a:r>
            <a:r>
              <a:rPr b="1" lang="en-US" sz="2000">
                <a:solidFill>
                  <a:schemeClr val="dk1"/>
                </a:solidFill>
                <a:latin typeface="Calibri"/>
                <a:ea typeface="Calibri"/>
                <a:cs typeface="Calibri"/>
                <a:sym typeface="Calibri"/>
              </a:rPr>
              <a:t>Phosphorescence</a:t>
            </a:r>
            <a:r>
              <a:rPr lang="en-US" sz="2000">
                <a:solidFill>
                  <a:schemeClr val="dk1"/>
                </a:solidFill>
                <a:latin typeface="Calibri"/>
                <a:ea typeface="Calibri"/>
                <a:cs typeface="Calibri"/>
                <a:sym typeface="Calibri"/>
              </a:rPr>
              <a:t> is the process in which an excited molecule emits a photon while undergoing a transition from an excited triplet state to a lower state of a </a:t>
            </a:r>
            <a:r>
              <a:rPr lang="en-US" sz="2000">
                <a:solidFill>
                  <a:srgbClr val="FF0000"/>
                </a:solidFill>
                <a:latin typeface="Calibri"/>
                <a:ea typeface="Calibri"/>
                <a:cs typeface="Calibri"/>
                <a:sym typeface="Calibri"/>
              </a:rPr>
              <a:t>different spin multiplicity </a:t>
            </a:r>
            <a:r>
              <a:rPr lang="en-US" sz="2000">
                <a:solidFill>
                  <a:schemeClr val="dk1"/>
                </a:solidFill>
                <a:latin typeface="Calibri"/>
                <a:ea typeface="Calibri"/>
                <a:cs typeface="Calibri"/>
                <a:sym typeface="Calibri"/>
              </a:rPr>
              <a:t>(e.g., a triplet → singlet transition).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 </a:t>
            </a:r>
            <a:r>
              <a:rPr b="1" lang="en-US" sz="2000">
                <a:solidFill>
                  <a:schemeClr val="dk1"/>
                </a:solidFill>
                <a:latin typeface="Calibri"/>
                <a:ea typeface="Calibri"/>
                <a:cs typeface="Calibri"/>
                <a:sym typeface="Calibri"/>
              </a:rPr>
              <a:t>Resonance fluorescence </a:t>
            </a:r>
            <a:r>
              <a:rPr lang="en-US" sz="2000">
                <a:solidFill>
                  <a:schemeClr val="dk1"/>
                </a:solidFill>
                <a:latin typeface="Calibri"/>
                <a:ea typeface="Calibri"/>
                <a:cs typeface="Calibri"/>
                <a:sym typeface="Calibri"/>
              </a:rPr>
              <a:t>is observed when an excited species emits radiation of the </a:t>
            </a:r>
            <a:r>
              <a:rPr lang="en-US" sz="2000">
                <a:solidFill>
                  <a:srgbClr val="FF0000"/>
                </a:solidFill>
                <a:latin typeface="Calibri"/>
                <a:ea typeface="Calibri"/>
                <a:cs typeface="Calibri"/>
                <a:sym typeface="Calibri"/>
              </a:rPr>
              <a:t>same frequency </a:t>
            </a:r>
            <a:r>
              <a:rPr lang="en-US" sz="2000">
                <a:solidFill>
                  <a:schemeClr val="dk1"/>
                </a:solidFill>
                <a:latin typeface="Calibri"/>
                <a:ea typeface="Calibri"/>
                <a:cs typeface="Calibri"/>
                <a:sym typeface="Calibri"/>
              </a:rPr>
              <a:t>as that used to cause the excitation. </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 A </a:t>
            </a:r>
            <a:r>
              <a:rPr b="1" lang="en-US" sz="2000">
                <a:solidFill>
                  <a:schemeClr val="dk1"/>
                </a:solidFill>
                <a:latin typeface="Calibri"/>
                <a:ea typeface="Calibri"/>
                <a:cs typeface="Calibri"/>
                <a:sym typeface="Calibri"/>
              </a:rPr>
              <a:t>singlet state </a:t>
            </a:r>
            <a:r>
              <a:rPr lang="en-US" sz="2000">
                <a:solidFill>
                  <a:schemeClr val="dk1"/>
                </a:solidFill>
                <a:latin typeface="Calibri"/>
                <a:ea typeface="Calibri"/>
                <a:cs typeface="Calibri"/>
                <a:sym typeface="Calibri"/>
              </a:rPr>
              <a:t>is one in which the spins of the electrons of an atom or molecule are all paired so there is </a:t>
            </a:r>
            <a:r>
              <a:rPr lang="en-US" sz="2000">
                <a:solidFill>
                  <a:srgbClr val="FF0000"/>
                </a:solidFill>
                <a:latin typeface="Calibri"/>
                <a:ea typeface="Calibri"/>
                <a:cs typeface="Calibri"/>
                <a:sym typeface="Calibri"/>
              </a:rPr>
              <a:t>no net spin angular momentum</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624100" y="4443965"/>
            <a:ext cx="7886700" cy="57260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sz="2000"/>
              <a:t> (h) </a:t>
            </a:r>
            <a:r>
              <a:rPr b="1" lang="en-US" sz="2000"/>
              <a:t>External conversion </a:t>
            </a:r>
            <a:r>
              <a:rPr lang="en-US" sz="2000"/>
              <a:t>is a radiationless process in which a molecule loses electronic energy while transferring that energy to the solvent or another solute. </a:t>
            </a:r>
            <a:endParaRPr/>
          </a:p>
          <a:p>
            <a:pPr indent="-101600" lvl="0" marL="228600" rtl="0" algn="l">
              <a:lnSpc>
                <a:spcPct val="100000"/>
              </a:lnSpc>
              <a:spcBef>
                <a:spcPts val="1000"/>
              </a:spcBef>
              <a:spcAft>
                <a:spcPts val="0"/>
              </a:spcAft>
              <a:buClr>
                <a:schemeClr val="dk1"/>
              </a:buClr>
              <a:buSzPts val="2000"/>
              <a:buNone/>
            </a:pPr>
            <a:r>
              <a:t/>
            </a:r>
            <a:endParaRPr sz="2000"/>
          </a:p>
        </p:txBody>
      </p:sp>
      <p:sp>
        <p:nvSpPr>
          <p:cNvPr id="99" name="Google Shape;99;p3"/>
          <p:cNvSpPr txBox="1"/>
          <p:nvPr/>
        </p:nvSpPr>
        <p:spPr>
          <a:xfrm>
            <a:off x="686333" y="994246"/>
            <a:ext cx="71792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 A </a:t>
            </a:r>
            <a:r>
              <a:rPr b="1" lang="en-US" sz="1800">
                <a:solidFill>
                  <a:schemeClr val="dk1"/>
                </a:solidFill>
                <a:latin typeface="Calibri"/>
                <a:ea typeface="Calibri"/>
                <a:cs typeface="Calibri"/>
                <a:sym typeface="Calibri"/>
              </a:rPr>
              <a:t>triplet state </a:t>
            </a:r>
            <a:r>
              <a:rPr lang="en-US" sz="1800">
                <a:solidFill>
                  <a:schemeClr val="dk1"/>
                </a:solidFill>
                <a:latin typeface="Calibri"/>
                <a:ea typeface="Calibri"/>
                <a:cs typeface="Calibri"/>
                <a:sym typeface="Calibri"/>
              </a:rPr>
              <a:t>is one in which the spins of the electrons of an atom or molecule are </a:t>
            </a:r>
            <a:r>
              <a:rPr lang="en-US" sz="1800">
                <a:solidFill>
                  <a:srgbClr val="FF0000"/>
                </a:solidFill>
                <a:latin typeface="Calibri"/>
                <a:ea typeface="Calibri"/>
                <a:cs typeface="Calibri"/>
                <a:sym typeface="Calibri"/>
              </a:rPr>
              <a:t>unpaired</a:t>
            </a:r>
            <a:r>
              <a:rPr lang="en-US" sz="1800">
                <a:solidFill>
                  <a:schemeClr val="dk1"/>
                </a:solidFill>
                <a:latin typeface="Calibri"/>
                <a:ea typeface="Calibri"/>
                <a:cs typeface="Calibri"/>
                <a:sym typeface="Calibri"/>
              </a:rPr>
              <a:t> so that their spin angular moments add to give a net non-zero moment.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txBox="1"/>
          <p:nvPr/>
        </p:nvSpPr>
        <p:spPr>
          <a:xfrm>
            <a:off x="633199" y="2151977"/>
            <a:ext cx="787760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(f) </a:t>
            </a:r>
            <a:r>
              <a:rPr b="1" lang="en-US" sz="1800">
                <a:solidFill>
                  <a:schemeClr val="dk1"/>
                </a:solidFill>
                <a:latin typeface="Calibri"/>
                <a:ea typeface="Calibri"/>
                <a:cs typeface="Calibri"/>
                <a:sym typeface="Calibri"/>
              </a:rPr>
              <a:t>Vibrational relaxation </a:t>
            </a:r>
            <a:r>
              <a:rPr lang="en-US" sz="1800">
                <a:solidFill>
                  <a:schemeClr val="dk1"/>
                </a:solidFill>
                <a:latin typeface="Calibri"/>
                <a:ea typeface="Calibri"/>
                <a:cs typeface="Calibri"/>
                <a:sym typeface="Calibri"/>
              </a:rPr>
              <a:t>is the process by which a molecule </a:t>
            </a:r>
            <a:r>
              <a:rPr lang="en-US" sz="1800">
                <a:solidFill>
                  <a:srgbClr val="FF0000"/>
                </a:solidFill>
                <a:latin typeface="Calibri"/>
                <a:ea typeface="Calibri"/>
                <a:cs typeface="Calibri"/>
                <a:sym typeface="Calibri"/>
              </a:rPr>
              <a:t>loses its excess vibrational energy without emitting radiation</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txBox="1"/>
          <p:nvPr/>
        </p:nvSpPr>
        <p:spPr>
          <a:xfrm>
            <a:off x="633199" y="3297971"/>
            <a:ext cx="746399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(g) </a:t>
            </a:r>
            <a:r>
              <a:rPr b="1" lang="en-US" sz="1800">
                <a:solidFill>
                  <a:schemeClr val="dk1"/>
                </a:solidFill>
                <a:latin typeface="Calibri"/>
                <a:ea typeface="Calibri"/>
                <a:cs typeface="Calibri"/>
                <a:sym typeface="Calibri"/>
              </a:rPr>
              <a:t>Internal conversion </a:t>
            </a:r>
            <a:r>
              <a:rPr lang="en-US" sz="1800">
                <a:solidFill>
                  <a:schemeClr val="dk1"/>
                </a:solidFill>
                <a:latin typeface="Calibri"/>
                <a:ea typeface="Calibri"/>
                <a:cs typeface="Calibri"/>
                <a:sym typeface="Calibri"/>
              </a:rPr>
              <a:t>is the intermolecular process in which a molecule crosses to a lower electronic state without emitting radiation.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628650" y="5366251"/>
            <a:ext cx="7886700" cy="522705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sz="2000"/>
              <a:t>(m) </a:t>
            </a:r>
            <a:r>
              <a:rPr b="1" lang="en-US" sz="2000"/>
              <a:t>Chemiluminescence</a:t>
            </a:r>
            <a:r>
              <a:rPr lang="en-US" sz="2000"/>
              <a:t> is a process by which luminescent radiation is produced as a result of a chemical reaction</a:t>
            </a:r>
            <a:endParaRPr sz="2000"/>
          </a:p>
          <a:p>
            <a:pPr indent="-101600" lvl="0" marL="228600" rtl="0" algn="l">
              <a:lnSpc>
                <a:spcPct val="100000"/>
              </a:lnSpc>
              <a:spcBef>
                <a:spcPts val="1000"/>
              </a:spcBef>
              <a:spcAft>
                <a:spcPts val="0"/>
              </a:spcAft>
              <a:buClr>
                <a:schemeClr val="dk1"/>
              </a:buClr>
              <a:buSzPts val="2000"/>
              <a:buNone/>
            </a:pPr>
            <a:r>
              <a:t/>
            </a:r>
            <a:endParaRPr sz="2000"/>
          </a:p>
        </p:txBody>
      </p:sp>
      <p:sp>
        <p:nvSpPr>
          <p:cNvPr id="107" name="Google Shape;107;p4"/>
          <p:cNvSpPr txBox="1"/>
          <p:nvPr/>
        </p:nvSpPr>
        <p:spPr>
          <a:xfrm>
            <a:off x="484255" y="494008"/>
            <a:ext cx="80310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 </a:t>
            </a:r>
            <a:r>
              <a:rPr b="1" lang="en-US" sz="1800">
                <a:solidFill>
                  <a:schemeClr val="dk1"/>
                </a:solidFill>
                <a:latin typeface="Calibri"/>
                <a:ea typeface="Calibri"/>
                <a:cs typeface="Calibri"/>
                <a:sym typeface="Calibri"/>
              </a:rPr>
              <a:t>Intersystem crossing </a:t>
            </a:r>
            <a:r>
              <a:rPr lang="en-US" sz="1800">
                <a:solidFill>
                  <a:schemeClr val="dk1"/>
                </a:solidFill>
                <a:latin typeface="Calibri"/>
                <a:ea typeface="Calibri"/>
                <a:cs typeface="Calibri"/>
                <a:sym typeface="Calibri"/>
              </a:rPr>
              <a:t>is the process in which a molecule in one spin state changes to another spin state with nearly the same total energy (e.g., singlet → triplet).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4"/>
          <p:cNvSpPr txBox="1"/>
          <p:nvPr/>
        </p:nvSpPr>
        <p:spPr>
          <a:xfrm>
            <a:off x="402335" y="1344614"/>
            <a:ext cx="890140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 </a:t>
            </a:r>
            <a:r>
              <a:rPr b="1" lang="en-US" sz="1800">
                <a:solidFill>
                  <a:schemeClr val="dk1"/>
                </a:solidFill>
                <a:latin typeface="Calibri"/>
                <a:ea typeface="Calibri"/>
                <a:cs typeface="Calibri"/>
                <a:sym typeface="Calibri"/>
              </a:rPr>
              <a:t>Predissociation</a:t>
            </a:r>
            <a:r>
              <a:rPr lang="en-US" sz="1800">
                <a:solidFill>
                  <a:schemeClr val="dk1"/>
                </a:solidFill>
                <a:latin typeface="Calibri"/>
                <a:ea typeface="Calibri"/>
                <a:cs typeface="Calibri"/>
                <a:sym typeface="Calibri"/>
              </a:rPr>
              <a:t> occurs when a molecule changes from a higher electronic state to an upper vibrational level of a lower electronic state in which the vibrational energy is great enough to rupture the bond.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4"/>
          <p:cNvSpPr txBox="1"/>
          <p:nvPr/>
        </p:nvSpPr>
        <p:spPr>
          <a:xfrm>
            <a:off x="529975" y="2696079"/>
            <a:ext cx="70683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 </a:t>
            </a:r>
            <a:r>
              <a:rPr b="1" lang="en-US" sz="1800">
                <a:solidFill>
                  <a:schemeClr val="dk1"/>
                </a:solidFill>
                <a:latin typeface="Calibri"/>
                <a:ea typeface="Calibri"/>
                <a:cs typeface="Calibri"/>
                <a:sym typeface="Calibri"/>
              </a:rPr>
              <a:t>Dissociation</a:t>
            </a:r>
            <a:r>
              <a:rPr lang="en-US" sz="1800">
                <a:solidFill>
                  <a:schemeClr val="dk1"/>
                </a:solidFill>
                <a:latin typeface="Calibri"/>
                <a:ea typeface="Calibri"/>
                <a:cs typeface="Calibri"/>
                <a:sym typeface="Calibri"/>
              </a:rPr>
              <a:t> occurs when radiation promotes a molecule directly to a state with sufficient vibrational energy for a bond to break.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4"/>
          <p:cNvSpPr txBox="1"/>
          <p:nvPr/>
        </p:nvSpPr>
        <p:spPr>
          <a:xfrm>
            <a:off x="529975" y="3892665"/>
            <a:ext cx="86322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 </a:t>
            </a:r>
            <a:r>
              <a:rPr b="1" lang="en-US" sz="1800">
                <a:solidFill>
                  <a:schemeClr val="dk1"/>
                </a:solidFill>
                <a:latin typeface="Calibri"/>
                <a:ea typeface="Calibri"/>
                <a:cs typeface="Calibri"/>
                <a:sym typeface="Calibri"/>
              </a:rPr>
              <a:t>Quantum yield </a:t>
            </a:r>
            <a:r>
              <a:rPr lang="en-US" sz="1800">
                <a:solidFill>
                  <a:schemeClr val="dk1"/>
                </a:solidFill>
                <a:latin typeface="Calibri"/>
                <a:ea typeface="Calibri"/>
                <a:cs typeface="Calibri"/>
                <a:sym typeface="Calibri"/>
              </a:rPr>
              <a:t>is the fraction of excited molecules undergoing the process of interest.  For example, the quantum yield of fluorescence is the fraction of molecules absorbing radiation that fluoresce.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is spectrofluorometry potentially more sensitive than spectrophotometry?</a:t>
            </a:r>
            <a:endParaRPr baseline="30000"/>
          </a:p>
        </p:txBody>
      </p:sp>
      <p:sp>
        <p:nvSpPr>
          <p:cNvPr id="116" name="Google Shape;116;p5"/>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17" name="Google Shape;117;p5"/>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15-3</a:t>
            </a:r>
            <a:endParaRPr b="1" sz="2800">
              <a:solidFill>
                <a:srgbClr val="FF0000"/>
              </a:solidFill>
              <a:latin typeface="Calibri"/>
              <a:ea typeface="Calibri"/>
              <a:cs typeface="Calibri"/>
              <a:sym typeface="Calibri"/>
            </a:endParaRPr>
          </a:p>
        </p:txBody>
      </p:sp>
      <p:sp>
        <p:nvSpPr>
          <p:cNvPr id="118" name="Google Shape;118;p5"/>
          <p:cNvSpPr/>
          <p:nvPr/>
        </p:nvSpPr>
        <p:spPr>
          <a:xfrm>
            <a:off x="477729" y="1612183"/>
            <a:ext cx="796327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spectrofluorometry, the analytical signal F is proportional to the source intensity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and the transducer sensitivity.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spectrophotometry, the absorbance A is proportional to the ratio of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to P.  Increasing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or the transducer sensitivity to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produces a corresponding increase in P or the sensitivity to P.  Thus the ratio does not change.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 a result, the sensitivity of fluorescence can be increased by increasing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or transducer sensitivity, but that of absorbance does not change.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螢光訊號與光源強度成正比，同時也與傳感器(transducer)的靈敏度成正比</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分光光度法中，吸收度A指的是光源強度與通過sample的光強度的比例，增加光強度或增加傳感器靈敏度的同時只會增加通過sample的光，無助增強吸收度訊號</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因此在我們可簡單的藉由增加光源強度與傳感器靈敏度增加螢光光譜法的靈敏度，但分光光度法無法藉由此方法增加</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Which compound in each of the following pairs would you expect to have a greater fluorescence quantum yield? Explain.</a:t>
            </a:r>
            <a:endParaRPr baseline="30000" sz="2400"/>
          </a:p>
        </p:txBody>
      </p:sp>
      <p:sp>
        <p:nvSpPr>
          <p:cNvPr id="124" name="Google Shape;124;p6"/>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25" name="Google Shape;125;p6"/>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15-4</a:t>
            </a:r>
            <a:endParaRPr b="1" sz="2800">
              <a:solidFill>
                <a:srgbClr val="FF0000"/>
              </a:solidFill>
              <a:latin typeface="Calibri"/>
              <a:ea typeface="Calibri"/>
              <a:cs typeface="Calibri"/>
              <a:sym typeface="Calibri"/>
            </a:endParaRPr>
          </a:p>
        </p:txBody>
      </p:sp>
      <p:pic>
        <p:nvPicPr>
          <p:cNvPr id="126" name="Google Shape;126;p6"/>
          <p:cNvPicPr preferRelativeResize="0"/>
          <p:nvPr/>
        </p:nvPicPr>
        <p:blipFill rotWithShape="1">
          <a:blip r:embed="rId3">
            <a:alphaModFix/>
          </a:blip>
          <a:srcRect b="0" l="0" r="0" t="0"/>
          <a:stretch/>
        </p:blipFill>
        <p:spPr>
          <a:xfrm>
            <a:off x="1828800" y="1812570"/>
            <a:ext cx="5486400" cy="3286125"/>
          </a:xfrm>
          <a:prstGeom prst="rect">
            <a:avLst/>
          </a:prstGeom>
          <a:noFill/>
          <a:ln>
            <a:noFill/>
          </a:ln>
        </p:spPr>
      </p:pic>
      <p:sp>
        <p:nvSpPr>
          <p:cNvPr id="127" name="Google Shape;127;p6"/>
          <p:cNvSpPr txBox="1"/>
          <p:nvPr/>
        </p:nvSpPr>
        <p:spPr>
          <a:xfrm>
            <a:off x="461639" y="5069152"/>
            <a:ext cx="81852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Keyword 關鍵字: rigidity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Fluorescein</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o,oˊ-Dihydroxyazobenzene </a:t>
            </a:r>
            <a:endParaRPr/>
          </a:p>
        </p:txBody>
      </p:sp>
      <p:sp>
        <p:nvSpPr>
          <p:cNvPr id="128" name="Google Shape;128;p6"/>
          <p:cNvSpPr/>
          <p:nvPr/>
        </p:nvSpPr>
        <p:spPr>
          <a:xfrm>
            <a:off x="5518981" y="1874716"/>
            <a:ext cx="674704" cy="431991"/>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6"/>
          <p:cNvSpPr/>
          <p:nvPr/>
        </p:nvSpPr>
        <p:spPr>
          <a:xfrm>
            <a:off x="3132360" y="4290925"/>
            <a:ext cx="674704" cy="431991"/>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0" name="Google Shape;130;p6"/>
          <p:cNvPicPr preferRelativeResize="0"/>
          <p:nvPr/>
        </p:nvPicPr>
        <p:blipFill rotWithShape="1">
          <a:blip r:embed="rId4">
            <a:alphaModFix/>
          </a:blip>
          <a:srcRect b="0" l="0" r="0" t="0"/>
          <a:stretch/>
        </p:blipFill>
        <p:spPr>
          <a:xfrm>
            <a:off x="3672156" y="5252632"/>
            <a:ext cx="4974694" cy="825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do some absorbing compounds fluoresce but others do not?</a:t>
            </a:r>
            <a:endParaRPr baseline="30000"/>
          </a:p>
        </p:txBody>
      </p:sp>
      <p:sp>
        <p:nvSpPr>
          <p:cNvPr id="136" name="Google Shape;136;p7"/>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37" name="Google Shape;137;p7"/>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15-5</a:t>
            </a:r>
            <a:endParaRPr b="1" sz="28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2020-04-24T04:01:52Z</dcterms:created>
  <dc:creator>User</dc:creator>
</cp:coreProperties>
</file>