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iAkFvB3J4d3i2xS1XjAAbO1NyI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5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/>
              <a:t>Chapter 4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Textbook questions</a:t>
            </a:r>
            <a:endParaRPr/>
          </a:p>
        </p:txBody>
      </p:sp>
      <p:sp>
        <p:nvSpPr>
          <p:cNvPr id="86" name="Google Shape;86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idx="1" type="body"/>
          </p:nvPr>
        </p:nvSpPr>
        <p:spPr>
          <a:xfrm>
            <a:off x="628650" y="950976"/>
            <a:ext cx="7886700" cy="522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Convert each of the following decimal numbers to its binary equivalent.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lphaLcParenBoth"/>
            </a:pPr>
            <a:r>
              <a:rPr lang="en-US"/>
              <a:t>37  (b) 93  (c) 129  (d) 355</a:t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2" name="Google Shape;92;p2"/>
          <p:cNvSpPr txBox="1"/>
          <p:nvPr/>
        </p:nvSpPr>
        <p:spPr>
          <a:xfrm>
            <a:off x="314447" y="-19293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b="1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4-1</a:t>
            </a:r>
            <a:endParaRPr b="1" i="0" sz="28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628650" y="3218688"/>
            <a:ext cx="5279136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 2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=32  37-32=5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2</a:t>
            </a:r>
            <a:r>
              <a:rPr baseline="30000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=4  5-4=1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2</a:t>
            </a:r>
            <a:r>
              <a:rPr baseline="30000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🡪100101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idx="1" type="body"/>
          </p:nvPr>
        </p:nvSpPr>
        <p:spPr>
          <a:xfrm>
            <a:off x="689610" y="292608"/>
            <a:ext cx="7886700" cy="64739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(b) 2</a:t>
            </a:r>
            <a:r>
              <a:rPr baseline="30000" lang="en-US"/>
              <a:t>6</a:t>
            </a:r>
            <a:r>
              <a:rPr lang="en-US"/>
              <a:t>=64  93-64=29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    2</a:t>
            </a:r>
            <a:r>
              <a:rPr baseline="30000" lang="en-US"/>
              <a:t>4</a:t>
            </a:r>
            <a:r>
              <a:rPr lang="en-US"/>
              <a:t>=16  29-16=13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    2</a:t>
            </a:r>
            <a:r>
              <a:rPr baseline="30000" lang="en-US"/>
              <a:t>3</a:t>
            </a:r>
            <a:r>
              <a:rPr lang="en-US"/>
              <a:t>=8  13-8=5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    2</a:t>
            </a:r>
            <a:r>
              <a:rPr baseline="30000" lang="en-US"/>
              <a:t>2</a:t>
            </a:r>
            <a:r>
              <a:rPr lang="en-US"/>
              <a:t>=4  5-4=1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    2</a:t>
            </a:r>
            <a:r>
              <a:rPr baseline="30000" lang="en-US"/>
              <a:t>0</a:t>
            </a:r>
            <a:r>
              <a:rPr lang="en-US"/>
              <a:t>=1  1-1=0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🡪"/>
            </a:pPr>
            <a:r>
              <a:rPr lang="en-US"/>
              <a:t>1011101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(c) 2</a:t>
            </a:r>
            <a:r>
              <a:rPr baseline="30000" lang="en-US"/>
              <a:t>7</a:t>
            </a:r>
            <a:r>
              <a:rPr lang="en-US"/>
              <a:t>=128  129-128=1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 2</a:t>
            </a:r>
            <a:r>
              <a:rPr baseline="30000" lang="en-US"/>
              <a:t>0</a:t>
            </a:r>
            <a:r>
              <a:rPr lang="en-US"/>
              <a:t>=1  1-1=0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🡪10000001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628650" y="548640"/>
            <a:ext cx="7886700" cy="562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(d) 2</a:t>
            </a:r>
            <a:r>
              <a:rPr baseline="30000" lang="en-US"/>
              <a:t>8</a:t>
            </a:r>
            <a:r>
              <a:rPr lang="en-US"/>
              <a:t>=256  355-256=99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2</a:t>
            </a:r>
            <a:r>
              <a:rPr baseline="30000" lang="en-US"/>
              <a:t>6</a:t>
            </a:r>
            <a:r>
              <a:rPr lang="en-US"/>
              <a:t>=64  99-64=35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2</a:t>
            </a:r>
            <a:r>
              <a:rPr baseline="30000" lang="en-US"/>
              <a:t>5</a:t>
            </a:r>
            <a:r>
              <a:rPr lang="en-US"/>
              <a:t>=32  35-32=3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2</a:t>
            </a:r>
            <a:r>
              <a:rPr baseline="30000" lang="en-US"/>
              <a:t>1</a:t>
            </a:r>
            <a:r>
              <a:rPr lang="en-US"/>
              <a:t>=2  3-2=1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2</a:t>
            </a:r>
            <a:r>
              <a:rPr baseline="30000" lang="en-US"/>
              <a:t>0</a:t>
            </a:r>
            <a:r>
              <a:rPr lang="en-US"/>
              <a:t>=1  1-1=0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🡪 101100011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idx="1" type="body"/>
          </p:nvPr>
        </p:nvSpPr>
        <p:spPr>
          <a:xfrm>
            <a:off x="628649" y="842523"/>
            <a:ext cx="7886700" cy="2573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Convert each of the following decimal numbers into binary-coded-decimal (BCD) numbers.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arenBoth"/>
            </a:pPr>
            <a:r>
              <a:rPr lang="en-US"/>
              <a:t>37 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arenBoth"/>
            </a:pPr>
            <a:r>
              <a:rPr lang="en-US"/>
              <a:t>93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arenBoth"/>
            </a:pPr>
            <a:r>
              <a:rPr lang="en-US"/>
              <a:t>129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arenBoth"/>
            </a:pPr>
            <a:r>
              <a:rPr lang="en-US"/>
              <a:t>355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09" name="Google Shape;109;p5"/>
          <p:cNvSpPr txBox="1"/>
          <p:nvPr/>
        </p:nvSpPr>
        <p:spPr>
          <a:xfrm>
            <a:off x="628650" y="1537316"/>
            <a:ext cx="7886700" cy="13405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5"/>
          <p:cNvSpPr/>
          <p:nvPr/>
        </p:nvSpPr>
        <p:spPr>
          <a:xfrm>
            <a:off x="628648" y="3415855"/>
            <a:ext cx="8527712" cy="329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	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= 0011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7 = 0111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37 in BCD = 0011 0111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AutoNum type="alphaLcParenBoth" startAt="2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1001 0011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AutoNum type="alphaLcParenBoth" startAt="2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0001 0010 1001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AutoNum type="alphaLcParenBoth" startAt="2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0011 0101 0101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5"/>
          <p:cNvSpPr txBox="1"/>
          <p:nvPr>
            <p:ph type="title"/>
          </p:nvPr>
        </p:nvSpPr>
        <p:spPr>
          <a:xfrm>
            <a:off x="314447" y="-19293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b="1"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4-2</a:t>
            </a:r>
            <a:endParaRPr b="1" sz="2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/>
          <p:nvPr>
            <p:ph idx="1" type="body"/>
          </p:nvPr>
        </p:nvSpPr>
        <p:spPr>
          <a:xfrm>
            <a:off x="628649" y="952918"/>
            <a:ext cx="7886700" cy="2579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Based on your answer in 4-1 and 4-2, which is more efficient in expressing decimal numbers in the fewest number of bits, binary or BCD? Why is the less efficient coding scheme still very useful?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8" name="Google Shape;118;p6"/>
          <p:cNvSpPr txBox="1"/>
          <p:nvPr>
            <p:ph type="title"/>
          </p:nvPr>
        </p:nvSpPr>
        <p:spPr>
          <a:xfrm>
            <a:off x="207915" y="-1423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b="1"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4-3</a:t>
            </a:r>
            <a:endParaRPr/>
          </a:p>
        </p:txBody>
      </p:sp>
      <p:pic>
        <p:nvPicPr>
          <p:cNvPr id="119" name="Google Shape;11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535" y="2791313"/>
            <a:ext cx="8186928" cy="1976877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/>
          <p:nvPr>
            <p:ph idx="1" type="body"/>
          </p:nvPr>
        </p:nvSpPr>
        <p:spPr>
          <a:xfrm>
            <a:off x="628650" y="828695"/>
            <a:ext cx="7886700" cy="260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Three ADCs all have a range of 0 to 12V and a digitization uncertainty of ±1 LSB. What is the maximum uncertainty in the digitization of a 10-V signal if the converters have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sz="2400"/>
              <a:t>8 bits?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sz="2400"/>
              <a:t>12 bits?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sz="2400"/>
              <a:t>16 bits?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126" name="Google Shape;126;p7"/>
          <p:cNvSpPr txBox="1"/>
          <p:nvPr/>
        </p:nvSpPr>
        <p:spPr>
          <a:xfrm>
            <a:off x="557629" y="3679796"/>
            <a:ext cx="7886700" cy="23081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 2</a:t>
            </a:r>
            <a:r>
              <a:rPr baseline="3000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256 so 12 V/256 = 0.047V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 2</a:t>
            </a:r>
            <a:r>
              <a:rPr baseline="3000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4096 so 12 V/4096 = 0.0029V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(c) 2</a:t>
            </a:r>
            <a:r>
              <a:rPr baseline="3000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65536 so 12V/65536 = 0.00018V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7"/>
          <p:cNvSpPr txBox="1"/>
          <p:nvPr>
            <p:ph type="title"/>
          </p:nvPr>
        </p:nvSpPr>
        <p:spPr>
          <a:xfrm>
            <a:off x="101383" y="-8070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b="1"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4-8</a:t>
            </a:r>
            <a:endParaRPr b="1" sz="2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/>
          <p:nvPr>
            <p:ph idx="1" type="body"/>
          </p:nvPr>
        </p:nvSpPr>
        <p:spPr>
          <a:xfrm>
            <a:off x="628650" y="1078808"/>
            <a:ext cx="7886700" cy="3941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ADCs digitalize at different rates. What conversion rate is required if a chromatographic peak is to be sampled and digitized 25 times between the first positive deflection from the baseline until the peak returns to the baseline? The total baseline-to-baseline time is (a) 20s and (b) 1s.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134" name="Google Shape;134;p8"/>
          <p:cNvSpPr txBox="1"/>
          <p:nvPr/>
        </p:nvSpPr>
        <p:spPr>
          <a:xfrm>
            <a:off x="628650" y="3455633"/>
            <a:ext cx="7886700" cy="13405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8"/>
          <p:cNvSpPr txBox="1"/>
          <p:nvPr>
            <p:ph type="title"/>
          </p:nvPr>
        </p:nvSpPr>
        <p:spPr>
          <a:xfrm>
            <a:off x="190671" y="1623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b="1"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4-11</a:t>
            </a:r>
            <a:endParaRPr/>
          </a:p>
        </p:txBody>
      </p:sp>
      <p:pic>
        <p:nvPicPr>
          <p:cNvPr id="136" name="Google Shape;13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975" y="2930342"/>
            <a:ext cx="7192379" cy="239110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 txBox="1"/>
          <p:nvPr>
            <p:ph idx="1" type="body"/>
          </p:nvPr>
        </p:nvSpPr>
        <p:spPr>
          <a:xfrm>
            <a:off x="628650" y="937324"/>
            <a:ext cx="7886700" cy="3941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According to the Nyquist sampling criterion, a signal must be digitized at a rate at least twice that of the highest frequency in the signal to avoid a sampling error. If a particular 12-bit ADC has a conversion time of 5μs, what is the highest frequency that can be accurately digitized while satisfying the Nyquist criterion.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3" name="Google Shape;143;p9"/>
          <p:cNvSpPr txBox="1"/>
          <p:nvPr/>
        </p:nvSpPr>
        <p:spPr>
          <a:xfrm>
            <a:off x="628650" y="3455633"/>
            <a:ext cx="7886700" cy="13405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9"/>
          <p:cNvSpPr txBox="1"/>
          <p:nvPr>
            <p:ph type="title"/>
          </p:nvPr>
        </p:nvSpPr>
        <p:spPr>
          <a:xfrm>
            <a:off x="269802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b="1"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4-12</a:t>
            </a:r>
            <a:endParaRPr/>
          </a:p>
        </p:txBody>
      </p:sp>
      <p:pic>
        <p:nvPicPr>
          <p:cNvPr id="145" name="Google Shape;145;p9"/>
          <p:cNvPicPr preferRelativeResize="0"/>
          <p:nvPr/>
        </p:nvPicPr>
        <p:blipFill rotWithShape="1">
          <a:blip r:embed="rId3">
            <a:alphaModFix/>
          </a:blip>
          <a:srcRect b="0" l="15112" r="0" t="0"/>
          <a:stretch/>
        </p:blipFill>
        <p:spPr>
          <a:xfrm>
            <a:off x="490981" y="3681314"/>
            <a:ext cx="4852571" cy="60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5473" y="4376736"/>
            <a:ext cx="8442972" cy="1231573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 佈景主題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2021-03-11T05:36:51Z</dcterms:created>
  <dc:creator>DELL</dc:creator>
</cp:coreProperties>
</file>