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gsp2XGENL/fXIViedrtfwC2sXQ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3D9291-43FE-4490-B3AE-6336642FEBE6}">
  <a:tblStyle styleId="{503D9291-43FE-4490-B3AE-6336642FEBE6}"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25400">
              <a:solidFill>
                <a:schemeClr val="dk1"/>
              </a:solidFill>
              <a:prstDash val="solid"/>
              <a:round/>
              <a:headEnd len="sm" w="sm" type="none"/>
              <a:tailEnd len="sm" w="sm" type="none"/>
            </a:ln>
          </a:top>
          <a:bottom>
            <a:ln cap="flat" cmpd="sng" w="254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6E6E6"/>
          </a:solidFill>
        </a:fill>
      </a:tcStyle>
    </a:band1H>
    <a:band2H>
      <a:tcTxStyle/>
    </a:band2H>
    <a:band1V>
      <a:tcTxStyle/>
      <a:tcStyle>
        <a:fill>
          <a:solidFill>
            <a:srgbClr val="E6E6E6"/>
          </a:solidFill>
        </a:fill>
      </a:tcStyle>
    </a:band1V>
    <a:band2V>
      <a:tcTxStyle/>
    </a:band2V>
    <a:lastCol>
      <a:tcTxStyle b="on" i="off">
        <a:font>
          <a:latin typeface="Calibri"/>
          <a:ea typeface="Calibri"/>
          <a:cs typeface="Calibri"/>
        </a:font>
        <a:schemeClr val="lt1"/>
      </a:tcTxStyle>
      <a:tcStyle>
        <a:fill>
          <a:solidFill>
            <a:schemeClr val="dk1"/>
          </a:solidFill>
        </a:fill>
      </a:tcStyle>
    </a:lastCol>
    <a:firstCol>
      <a:tcTxStyle b="on" i="off">
        <a:font>
          <a:latin typeface="Calibri"/>
          <a:ea typeface="Calibri"/>
          <a:cs typeface="Calibri"/>
        </a:font>
        <a:schemeClr val="lt1"/>
      </a:tcTxStyle>
      <a:tcStyle>
        <a:fill>
          <a:solidFill>
            <a:schemeClr val="dk1"/>
          </a:solidFill>
        </a:fill>
      </a:tcStyle>
    </a:firstCol>
    <a:lastRow>
      <a:tcTxStyle b="on" i="off"/>
      <a:tcStyle>
        <a:tcBdr>
          <a:top>
            <a:ln cap="flat" cmpd="sng" w="50800">
              <a:solidFill>
                <a:schemeClr val="dk1"/>
              </a:solidFill>
              <a:prstDash val="solid"/>
              <a:round/>
              <a:headEnd len="sm" w="sm" type="none"/>
              <a:tailEnd len="sm" w="sm" type="none"/>
            </a:ln>
          </a:top>
        </a:tcBdr>
        <a:fill>
          <a:solidFill>
            <a:schemeClr val="lt1"/>
          </a:solidFill>
        </a:fill>
      </a:tcStyle>
    </a:lastRow>
    <a:seCell>
      <a:tcTxStyle b="on" i="off">
        <a:font>
          <a:latin typeface="Calibri"/>
          <a:ea typeface="Calibri"/>
          <a:cs typeface="Calibri"/>
        </a:font>
        <a:schemeClr val="dk1"/>
      </a:tcTxStyle>
    </a:seCell>
    <a:swCell>
      <a:tcTxStyle b="on" i="off">
        <a:font>
          <a:latin typeface="Calibri"/>
          <a:ea typeface="Calibri"/>
          <a:cs typeface="Calibri"/>
        </a:font>
        <a:schemeClr val="dk1"/>
      </a:tcTxStyle>
    </a:swCell>
    <a:firstRow>
      <a:tcTxStyle b="on" i="off">
        <a:font>
          <a:latin typeface="Calibri"/>
          <a:ea typeface="Calibri"/>
          <a:cs typeface="Calibri"/>
        </a:font>
        <a:schemeClr val="lt1"/>
      </a:tcTxStyle>
      <a:tcStyle>
        <a:tcBdr>
          <a:bottom>
            <a:ln cap="flat" cmpd="sng" w="25400">
              <a:solidFill>
                <a:schemeClr val="dk1"/>
              </a:solidFill>
              <a:prstDash val="solid"/>
              <a:round/>
              <a:headEnd len="sm" w="sm" type="none"/>
              <a:tailEnd len="sm" w="sm" type="none"/>
            </a:ln>
          </a:bottom>
        </a:tcBdr>
        <a:fill>
          <a:solidFill>
            <a:schemeClr val="dk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customschemas.google.com/relationships/presentationmetadata" Target="meta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type="title">
  <p:cSld name="TITLE">
    <p:spTree>
      <p:nvGrpSpPr>
        <p:cNvPr id="11" name="Shape 11"/>
        <p:cNvGrpSpPr/>
        <p:nvPr/>
      </p:nvGrpSpPr>
      <p:grpSpPr>
        <a:xfrm>
          <a:off x="0" y="0"/>
          <a:ext cx="0" cy="0"/>
          <a:chOff x="0" y="0"/>
          <a:chExt cx="0" cy="0"/>
        </a:xfrm>
      </p:grpSpPr>
      <p:sp>
        <p:nvSpPr>
          <p:cNvPr id="12" name="Google Shape;12;p24"/>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68" name="Shape 68"/>
        <p:cNvGrpSpPr/>
        <p:nvPr/>
      </p:nvGrpSpPr>
      <p:grpSpPr>
        <a:xfrm>
          <a:off x="0" y="0"/>
          <a:ext cx="0" cy="0"/>
          <a:chOff x="0" y="0"/>
          <a:chExt cx="0" cy="0"/>
        </a:xfrm>
      </p:grpSpPr>
      <p:sp>
        <p:nvSpPr>
          <p:cNvPr id="69" name="Google Shape;69;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74" name="Shape 74"/>
        <p:cNvGrpSpPr/>
        <p:nvPr/>
      </p:nvGrpSpPr>
      <p:grpSpPr>
        <a:xfrm>
          <a:off x="0" y="0"/>
          <a:ext cx="0" cy="0"/>
          <a:chOff x="0" y="0"/>
          <a:chExt cx="0" cy="0"/>
        </a:xfrm>
      </p:grpSpPr>
      <p:sp>
        <p:nvSpPr>
          <p:cNvPr id="75" name="Google Shape;75;p3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17" name="Shape 17"/>
        <p:cNvGrpSpPr/>
        <p:nvPr/>
      </p:nvGrpSpPr>
      <p:grpSpPr>
        <a:xfrm>
          <a:off x="0" y="0"/>
          <a:ext cx="0" cy="0"/>
          <a:chOff x="0" y="0"/>
          <a:chExt cx="0" cy="0"/>
        </a:xfrm>
      </p:grpSpPr>
      <p:sp>
        <p:nvSpPr>
          <p:cNvPr id="18" name="Google Shape;18;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23" name="Shape 23"/>
        <p:cNvGrpSpPr/>
        <p:nvPr/>
      </p:nvGrpSpPr>
      <p:grpSpPr>
        <a:xfrm>
          <a:off x="0" y="0"/>
          <a:ext cx="0" cy="0"/>
          <a:chOff x="0" y="0"/>
          <a:chExt cx="0" cy="0"/>
        </a:xfrm>
      </p:grpSpPr>
      <p:sp>
        <p:nvSpPr>
          <p:cNvPr id="24" name="Google Shape;24;p2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章節標題" type="secHead">
  <p:cSld name="SECTION_HEADER">
    <p:spTree>
      <p:nvGrpSpPr>
        <p:cNvPr id="27" name="Shape 27"/>
        <p:cNvGrpSpPr/>
        <p:nvPr/>
      </p:nvGrpSpPr>
      <p:grpSpPr>
        <a:xfrm>
          <a:off x="0" y="0"/>
          <a:ext cx="0" cy="0"/>
          <a:chOff x="0" y="0"/>
          <a:chExt cx="0" cy="0"/>
        </a:xfrm>
      </p:grpSpPr>
      <p:sp>
        <p:nvSpPr>
          <p:cNvPr id="28" name="Google Shape;28;p27"/>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7"/>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type="twoObj">
  <p:cSld name="TWO_OBJECTS">
    <p:spTree>
      <p:nvGrpSpPr>
        <p:cNvPr id="33" name="Shape 33"/>
        <p:cNvGrpSpPr/>
        <p:nvPr/>
      </p:nvGrpSpPr>
      <p:grpSpPr>
        <a:xfrm>
          <a:off x="0" y="0"/>
          <a:ext cx="0" cy="0"/>
          <a:chOff x="0" y="0"/>
          <a:chExt cx="0" cy="0"/>
        </a:xfrm>
      </p:grpSpPr>
      <p:sp>
        <p:nvSpPr>
          <p:cNvPr id="34" name="Google Shape;34;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8"/>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type="twoTxTwoObj">
  <p:cSld name="TWO_OBJECTS_WITH_TEXT">
    <p:spTree>
      <p:nvGrpSpPr>
        <p:cNvPr id="40" name="Shape 40"/>
        <p:cNvGrpSpPr/>
        <p:nvPr/>
      </p:nvGrpSpPr>
      <p:grpSpPr>
        <a:xfrm>
          <a:off x="0" y="0"/>
          <a:ext cx="0" cy="0"/>
          <a:chOff x="0" y="0"/>
          <a:chExt cx="0" cy="0"/>
        </a:xfrm>
      </p:grpSpPr>
      <p:sp>
        <p:nvSpPr>
          <p:cNvPr id="41" name="Google Shape;41;p2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9"/>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9"/>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9"/>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49" name="Shape 49"/>
        <p:cNvGrpSpPr/>
        <p:nvPr/>
      </p:nvGrpSpPr>
      <p:grpSpPr>
        <a:xfrm>
          <a:off x="0" y="0"/>
          <a:ext cx="0" cy="0"/>
          <a:chOff x="0" y="0"/>
          <a:chExt cx="0" cy="0"/>
        </a:xfrm>
      </p:grpSpPr>
      <p:sp>
        <p:nvSpPr>
          <p:cNvPr id="50" name="Google Shape;50;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3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54" name="Shape 54"/>
        <p:cNvGrpSpPr/>
        <p:nvPr/>
      </p:nvGrpSpPr>
      <p:grpSpPr>
        <a:xfrm>
          <a:off x="0" y="0"/>
          <a:ext cx="0" cy="0"/>
          <a:chOff x="0" y="0"/>
          <a:chExt cx="0" cy="0"/>
        </a:xfrm>
      </p:grpSpPr>
      <p:sp>
        <p:nvSpPr>
          <p:cNvPr id="55" name="Google Shape;55;p3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1"/>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1"/>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61" name="Shape 61"/>
        <p:cNvGrpSpPr/>
        <p:nvPr/>
      </p:nvGrpSpPr>
      <p:grpSpPr>
        <a:xfrm>
          <a:off x="0" y="0"/>
          <a:ext cx="0" cy="0"/>
          <a:chOff x="0" y="0"/>
          <a:chExt cx="0" cy="0"/>
        </a:xfrm>
      </p:grpSpPr>
      <p:sp>
        <p:nvSpPr>
          <p:cNvPr id="62" name="Google Shape;62;p3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2"/>
          <p:cNvSpPr/>
          <p:nvPr>
            <p:ph idx="2" type="pic"/>
          </p:nvPr>
        </p:nvSpPr>
        <p:spPr>
          <a:xfrm>
            <a:off x="3887391" y="987426"/>
            <a:ext cx="4629150" cy="4873625"/>
          </a:xfrm>
          <a:prstGeom prst="rect">
            <a:avLst/>
          </a:prstGeom>
          <a:noFill/>
          <a:ln>
            <a:noFill/>
          </a:ln>
        </p:spPr>
      </p:sp>
      <p:sp>
        <p:nvSpPr>
          <p:cNvPr id="64" name="Google Shape;64;p3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www.phys.ncku.edu.tw/~optlab/modernoptics/lock-in%20amplifier/2.1.ht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1.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Chapter 13</a:t>
            </a:r>
            <a:endParaRPr/>
          </a:p>
        </p:txBody>
      </p:sp>
      <p:sp>
        <p:nvSpPr>
          <p:cNvPr id="85" name="Google Shape;85;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Textbook questions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idx="1" type="body"/>
          </p:nvPr>
        </p:nvSpPr>
        <p:spPr>
          <a:xfrm>
            <a:off x="412810" y="1245664"/>
            <a:ext cx="7937256" cy="49364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latin typeface="DFKai-SB"/>
                <a:ea typeface="DFKai-SB"/>
                <a:cs typeface="DFKai-SB"/>
                <a:sym typeface="DFKai-SB"/>
              </a:rPr>
              <a:t>為什麼光電倍增管不能用於紅外光輻射？</a:t>
            </a:r>
            <a:endParaRPr sz="2400">
              <a:latin typeface="DFKai-SB"/>
              <a:ea typeface="DFKai-SB"/>
              <a:cs typeface="DFKai-SB"/>
              <a:sym typeface="DFKai-SB"/>
            </a:endParaRPr>
          </a:p>
        </p:txBody>
      </p:sp>
      <p:sp>
        <p:nvSpPr>
          <p:cNvPr id="179" name="Google Shape;179;p10"/>
          <p:cNvSpPr/>
          <p:nvPr/>
        </p:nvSpPr>
        <p:spPr>
          <a:xfrm>
            <a:off x="412810" y="1944444"/>
            <a:ext cx="842047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0000"/>
                </a:solidFill>
                <a:latin typeface="DFKai-SB"/>
                <a:ea typeface="DFKai-SB"/>
                <a:cs typeface="DFKai-SB"/>
                <a:sym typeface="DFKai-SB"/>
              </a:rPr>
              <a:t>光電倍增管</a:t>
            </a:r>
            <a:endParaRPr sz="1800">
              <a:solidFill>
                <a:srgbClr val="000000"/>
              </a:solidFill>
              <a:latin typeface="DFKai-SB"/>
              <a:ea typeface="DFKai-SB"/>
              <a:cs typeface="DFKai-SB"/>
              <a:sym typeface="DFKai-SB"/>
            </a:endParaRPr>
          </a:p>
          <a:p>
            <a:pPr indent="0" lvl="0" marL="0" marR="0" rtl="0" algn="l">
              <a:spcBef>
                <a:spcPts val="0"/>
              </a:spcBef>
              <a:spcAft>
                <a:spcPts val="0"/>
              </a:spcAft>
              <a:buNone/>
            </a:pPr>
            <a:r>
              <a:rPr lang="en-US" sz="1800">
                <a:solidFill>
                  <a:srgbClr val="000000"/>
                </a:solidFill>
                <a:latin typeface="DFKai-SB"/>
                <a:ea typeface="DFKai-SB"/>
                <a:cs typeface="DFKai-SB"/>
                <a:sym typeface="DFKai-SB"/>
              </a:rPr>
              <a:t>一種具有高靈敏度與超快響應時間的光探測元件，在一般典型的光電倍增管中 ，在其響應範圍最佳的近紅外光區到紫外光區，可以將只有數百個光子的光訊號轉換為有用的脈衝電流，進而利用此脈衝電流來做訊號的分析。</a:t>
            </a:r>
            <a:endParaRPr sz="1800">
              <a:solidFill>
                <a:schemeClr val="dk1"/>
              </a:solidFill>
              <a:latin typeface="DFKai-SB"/>
              <a:ea typeface="DFKai-SB"/>
              <a:cs typeface="DFKai-SB"/>
              <a:sym typeface="DFKai-SB"/>
            </a:endParaRPr>
          </a:p>
        </p:txBody>
      </p:sp>
      <p:sp>
        <p:nvSpPr>
          <p:cNvPr id="180" name="Google Shape;180;p10"/>
          <p:cNvSpPr txBox="1"/>
          <p:nvPr/>
        </p:nvSpPr>
        <p:spPr>
          <a:xfrm>
            <a:off x="412810" y="3978298"/>
            <a:ext cx="853588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DFKai-SB"/>
                <a:ea typeface="DFKai-SB"/>
                <a:cs typeface="DFKai-SB"/>
                <a:sym typeface="DFKai-SB"/>
              </a:rPr>
              <a:t>因為紅外光輻射所產生的光子沒有足夠的能量可以讓光電倍增管產生光電發射(photoemission)</a:t>
            </a:r>
            <a:endParaRPr sz="1800">
              <a:solidFill>
                <a:schemeClr val="dk1"/>
              </a:solidFill>
              <a:latin typeface="DFKai-SB"/>
              <a:ea typeface="DFKai-SB"/>
              <a:cs typeface="DFKai-SB"/>
              <a:sym typeface="DFKai-SB"/>
            </a:endParaRPr>
          </a:p>
        </p:txBody>
      </p:sp>
      <p:sp>
        <p:nvSpPr>
          <p:cNvPr id="181" name="Google Shape;181;p10"/>
          <p:cNvSpPr/>
          <p:nvPr/>
        </p:nvSpPr>
        <p:spPr>
          <a:xfrm>
            <a:off x="146482" y="6443839"/>
            <a:ext cx="828730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u="sng">
                <a:solidFill>
                  <a:schemeClr val="dk1"/>
                </a:solidFill>
                <a:latin typeface="Calibri"/>
                <a:ea typeface="Calibri"/>
                <a:cs typeface="Calibri"/>
                <a:sym typeface="Calibri"/>
                <a:hlinkClick r:id="rId3">
                  <a:extLst>
                    <a:ext uri="{A12FA001-AC4F-418D-AE19-62706E023703}">
                      <ahyp:hlinkClr val="tx"/>
                    </a:ext>
                  </a:extLst>
                </a:hlinkClick>
              </a:rPr>
              <a:t>http://www.phys.ncku.edu.tw/~optlab/modernoptics/lock-in%20amplifier/2.1.htm</a:t>
            </a:r>
            <a:endParaRPr sz="1400">
              <a:solidFill>
                <a:schemeClr val="dk1"/>
              </a:solidFill>
              <a:latin typeface="Calibri"/>
              <a:ea typeface="Calibri"/>
              <a:cs typeface="Calibri"/>
              <a:sym typeface="Calibri"/>
            </a:endParaRPr>
          </a:p>
        </p:txBody>
      </p:sp>
      <p:sp>
        <p:nvSpPr>
          <p:cNvPr id="182" name="Google Shape;182;p10"/>
          <p:cNvSpPr txBox="1"/>
          <p:nvPr/>
        </p:nvSpPr>
        <p:spPr>
          <a:xfrm>
            <a:off x="412810" y="3513173"/>
            <a:ext cx="10355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Answer:</a:t>
            </a:r>
            <a:endParaRPr sz="2000">
              <a:solidFill>
                <a:schemeClr val="dk1"/>
              </a:solidFill>
              <a:latin typeface="Calibri"/>
              <a:ea typeface="Calibri"/>
              <a:cs typeface="Calibri"/>
              <a:sym typeface="Calibri"/>
            </a:endParaRPr>
          </a:p>
        </p:txBody>
      </p:sp>
      <p:sp>
        <p:nvSpPr>
          <p:cNvPr id="183" name="Google Shape;183;p10"/>
          <p:cNvSpPr txBox="1"/>
          <p:nvPr>
            <p:ph type="title"/>
          </p:nvPr>
        </p:nvSpPr>
        <p:spPr>
          <a:xfrm>
            <a:off x="0" y="21168"/>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13-16</a:t>
            </a:r>
            <a:endParaRPr b="1" sz="2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idx="1" type="body"/>
          </p:nvPr>
        </p:nvSpPr>
        <p:spPr>
          <a:xfrm>
            <a:off x="628649" y="741103"/>
            <a:ext cx="7886700" cy="257333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Why is iodine sometimes introduced into tungsten lamp?</a:t>
            </a:r>
            <a:endParaRPr/>
          </a:p>
          <a:p>
            <a:pPr indent="0" lvl="0" marL="0" rtl="0" algn="l">
              <a:lnSpc>
                <a:spcPct val="90000"/>
              </a:lnSpc>
              <a:spcBef>
                <a:spcPts val="1000"/>
              </a:spcBef>
              <a:spcAft>
                <a:spcPts val="0"/>
              </a:spcAft>
              <a:buClr>
                <a:schemeClr val="dk1"/>
              </a:buClr>
              <a:buSzPts val="2800"/>
              <a:buNone/>
            </a:pPr>
            <a:r>
              <a:t/>
            </a:r>
            <a:endParaRPr/>
          </a:p>
        </p:txBody>
      </p:sp>
      <p:sp>
        <p:nvSpPr>
          <p:cNvPr id="189" name="Google Shape;189;p11"/>
          <p:cNvSpPr txBox="1"/>
          <p:nvPr/>
        </p:nvSpPr>
        <p:spPr>
          <a:xfrm>
            <a:off x="628650" y="1537316"/>
            <a:ext cx="7886700" cy="13405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rPr lang="en-U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190" name="Google Shape;190;p11"/>
          <p:cNvSpPr txBox="1"/>
          <p:nvPr>
            <p:ph type="title"/>
          </p:nvPr>
        </p:nvSpPr>
        <p:spPr>
          <a:xfrm>
            <a:off x="172404" y="-42372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Question 13-18</a:t>
            </a:r>
            <a:endParaRPr b="1" sz="2800">
              <a:solidFill>
                <a:srgbClr val="FF0000"/>
              </a:solidFill>
              <a:latin typeface="Calibri"/>
              <a:ea typeface="Calibri"/>
              <a:cs typeface="Calibri"/>
              <a:sym typeface="Calibri"/>
            </a:endParaRPr>
          </a:p>
        </p:txBody>
      </p:sp>
      <p:sp>
        <p:nvSpPr>
          <p:cNvPr id="191" name="Google Shape;191;p11"/>
          <p:cNvSpPr txBox="1"/>
          <p:nvPr/>
        </p:nvSpPr>
        <p:spPr>
          <a:xfrm>
            <a:off x="628648" y="4916568"/>
            <a:ext cx="741204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有時鎢絲燈(白熾燈)的玻璃中會填入碘氣體，稱為鹵素燈，可增加發光效率及使用壽命。鎢原子(tungsten)被蒸發後和碘結合形成碘化鎢。碘化鎢在燈泡中循環並回到被氧化的燈絲上，遇熱後又重新分解成碘和鎢，鎢又可在燈絲上沉積下來，延長燈泡壽命。</a:t>
            </a:r>
            <a:endParaRPr/>
          </a:p>
        </p:txBody>
      </p:sp>
      <p:pic>
        <p:nvPicPr>
          <p:cNvPr id="192" name="Google Shape;192;p11"/>
          <p:cNvPicPr preferRelativeResize="0"/>
          <p:nvPr/>
        </p:nvPicPr>
        <p:blipFill rotWithShape="1">
          <a:blip r:embed="rId3">
            <a:alphaModFix/>
          </a:blip>
          <a:srcRect b="24320" l="25612" r="23337" t="47708"/>
          <a:stretch/>
        </p:blipFill>
        <p:spPr>
          <a:xfrm>
            <a:off x="628648" y="2027769"/>
            <a:ext cx="7412041" cy="228453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2"/>
          <p:cNvSpPr txBox="1"/>
          <p:nvPr>
            <p:ph type="ctrTitle"/>
          </p:nvPr>
        </p:nvSpPr>
        <p:spPr>
          <a:xfrm>
            <a:off x="685800" y="1122363"/>
            <a:ext cx="77724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Chapter 15</a:t>
            </a:r>
            <a:endParaRPr/>
          </a:p>
        </p:txBody>
      </p:sp>
      <p:sp>
        <p:nvSpPr>
          <p:cNvPr id="198" name="Google Shape;198;p1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Textbook questions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3"/>
          <p:cNvSpPr txBox="1"/>
          <p:nvPr>
            <p:ph idx="1" type="body"/>
          </p:nvPr>
        </p:nvSpPr>
        <p:spPr>
          <a:xfrm>
            <a:off x="628650" y="573718"/>
            <a:ext cx="7886700" cy="26044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Explain the difference between a fluorescence emission spectrum and a fluorescence excitation spectrum.</a:t>
            </a:r>
            <a:endParaRPr/>
          </a:p>
          <a:p>
            <a:pPr indent="0" lvl="0" marL="0" rtl="0" algn="l">
              <a:lnSpc>
                <a:spcPct val="90000"/>
              </a:lnSpc>
              <a:spcBef>
                <a:spcPts val="1000"/>
              </a:spcBef>
              <a:spcAft>
                <a:spcPts val="0"/>
              </a:spcAft>
              <a:buClr>
                <a:schemeClr val="dk1"/>
              </a:buClr>
              <a:buSzPts val="2000"/>
              <a:buNone/>
            </a:pPr>
            <a:r>
              <a:rPr lang="en-US" sz="2000"/>
              <a:t>Which is more closely resembles an absorption spectrum? </a:t>
            </a:r>
            <a:endParaRPr baseline="30000" sz="2000"/>
          </a:p>
        </p:txBody>
      </p:sp>
      <p:sp>
        <p:nvSpPr>
          <p:cNvPr id="204" name="Google Shape;204;p13"/>
          <p:cNvSpPr txBox="1"/>
          <p:nvPr>
            <p:ph type="title"/>
          </p:nvPr>
        </p:nvSpPr>
        <p:spPr>
          <a:xfrm>
            <a:off x="101383" y="-37491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Question 15-1</a:t>
            </a:r>
            <a:endParaRPr b="1" sz="2800">
              <a:solidFill>
                <a:srgbClr val="FF0000"/>
              </a:solidFill>
              <a:latin typeface="Calibri"/>
              <a:ea typeface="Calibri"/>
              <a:cs typeface="Calibri"/>
              <a:sym typeface="Calibri"/>
            </a:endParaRPr>
          </a:p>
        </p:txBody>
      </p:sp>
      <p:sp>
        <p:nvSpPr>
          <p:cNvPr id="205" name="Google Shape;205;p13"/>
          <p:cNvSpPr txBox="1"/>
          <p:nvPr/>
        </p:nvSpPr>
        <p:spPr>
          <a:xfrm>
            <a:off x="309052" y="3638776"/>
            <a:ext cx="5230613"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Emission spectrum: 固定 excitation wavelength 掃描不同波長 emission light的強度</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Excitation spectrum: 固定 emission wavelength掃描不同波長 excitation light的強度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Excitation spectrum 較接近吸收光譜，因為分子吸收了excitation light 後放出emission light</a:t>
            </a:r>
            <a:endParaRPr sz="1800">
              <a:solidFill>
                <a:schemeClr val="dk1"/>
              </a:solidFill>
              <a:latin typeface="Calibri"/>
              <a:ea typeface="Calibri"/>
              <a:cs typeface="Calibri"/>
              <a:sym typeface="Calibri"/>
            </a:endParaRPr>
          </a:p>
        </p:txBody>
      </p:sp>
      <p:sp>
        <p:nvSpPr>
          <p:cNvPr id="206" name="Google Shape;206;p13"/>
          <p:cNvSpPr/>
          <p:nvPr/>
        </p:nvSpPr>
        <p:spPr>
          <a:xfrm>
            <a:off x="0" y="6488668"/>
            <a:ext cx="9144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alibri"/>
                <a:ea typeface="Calibri"/>
                <a:cs typeface="Calibri"/>
                <a:sym typeface="Calibri"/>
              </a:rPr>
              <a:t>https://chem.libretexts.org/Bookshelves/Analytical_Chemistry/Supplemental_Modules_(Analytical_Chemistry)/Analytical_Sciences_Digital_Library/Active_Learning/In_Class_Activities/Molecular_and_Atomic_Spectroscopy/03_Text%3A_Molecular_and_Atomic_Spectroscopy/3%3A_Molecular_Luminescence/3.4%3A_Excitation_and_Emission_Spectra</a:t>
            </a:r>
            <a:endParaRPr sz="900">
              <a:solidFill>
                <a:schemeClr val="dk1"/>
              </a:solidFill>
              <a:latin typeface="Calibri"/>
              <a:ea typeface="Calibri"/>
              <a:cs typeface="Calibri"/>
              <a:sym typeface="Calibri"/>
            </a:endParaRPr>
          </a:p>
        </p:txBody>
      </p:sp>
      <p:pic>
        <p:nvPicPr>
          <p:cNvPr id="207" name="Google Shape;207;p13"/>
          <p:cNvPicPr preferRelativeResize="0"/>
          <p:nvPr/>
        </p:nvPicPr>
        <p:blipFill rotWithShape="1">
          <a:blip r:embed="rId3">
            <a:alphaModFix/>
          </a:blip>
          <a:srcRect b="0" l="0" r="0" t="0"/>
          <a:stretch/>
        </p:blipFill>
        <p:spPr>
          <a:xfrm>
            <a:off x="1074198" y="1620992"/>
            <a:ext cx="6604986" cy="1812343"/>
          </a:xfrm>
          <a:prstGeom prst="rect">
            <a:avLst/>
          </a:prstGeom>
          <a:noFill/>
          <a:ln>
            <a:noFill/>
          </a:ln>
        </p:spPr>
      </p:pic>
      <p:pic>
        <p:nvPicPr>
          <p:cNvPr descr="Fig3.06.png" id="208" name="Google Shape;208;p13"/>
          <p:cNvPicPr preferRelativeResize="0"/>
          <p:nvPr/>
        </p:nvPicPr>
        <p:blipFill rotWithShape="1">
          <a:blip r:embed="rId4">
            <a:alphaModFix/>
          </a:blip>
          <a:srcRect b="0" l="0" r="0" t="0"/>
          <a:stretch/>
        </p:blipFill>
        <p:spPr>
          <a:xfrm>
            <a:off x="5628443" y="3097208"/>
            <a:ext cx="2958244" cy="33914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idx="1" type="body"/>
          </p:nvPr>
        </p:nvSpPr>
        <p:spPr>
          <a:xfrm>
            <a:off x="628650" y="639192"/>
            <a:ext cx="7886700" cy="39416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Define the following terms</a:t>
            </a:r>
            <a:endParaRPr baseline="30000"/>
          </a:p>
        </p:txBody>
      </p:sp>
      <p:sp>
        <p:nvSpPr>
          <p:cNvPr id="214" name="Google Shape;214;p14"/>
          <p:cNvSpPr txBox="1"/>
          <p:nvPr/>
        </p:nvSpPr>
        <p:spPr>
          <a:xfrm>
            <a:off x="628650" y="3455633"/>
            <a:ext cx="7886700" cy="13405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15" name="Google Shape;215;p14"/>
          <p:cNvSpPr txBox="1"/>
          <p:nvPr>
            <p:ph type="title"/>
          </p:nvPr>
        </p:nvSpPr>
        <p:spPr>
          <a:xfrm>
            <a:off x="243425" y="-3882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Question 15-2</a:t>
            </a:r>
            <a:endParaRPr b="1" sz="2800">
              <a:solidFill>
                <a:srgbClr val="FF0000"/>
              </a:solidFill>
              <a:latin typeface="Calibri"/>
              <a:ea typeface="Calibri"/>
              <a:cs typeface="Calibri"/>
              <a:sym typeface="Calibri"/>
            </a:endParaRPr>
          </a:p>
        </p:txBody>
      </p:sp>
      <p:sp>
        <p:nvSpPr>
          <p:cNvPr id="216" name="Google Shape;216;p14"/>
          <p:cNvSpPr/>
          <p:nvPr/>
        </p:nvSpPr>
        <p:spPr>
          <a:xfrm>
            <a:off x="408373" y="1024985"/>
            <a:ext cx="8327254" cy="5016758"/>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000"/>
              <a:buFont typeface="Calibri"/>
              <a:buAutoNum type="alphaLcParenBoth"/>
            </a:pPr>
            <a:r>
              <a:rPr b="1" lang="en-US" sz="2000">
                <a:solidFill>
                  <a:schemeClr val="dk1"/>
                </a:solidFill>
                <a:latin typeface="Calibri"/>
                <a:ea typeface="Calibri"/>
                <a:cs typeface="Calibri"/>
                <a:sym typeface="Calibri"/>
              </a:rPr>
              <a:t>Fluorescence</a:t>
            </a:r>
            <a:endParaRPr/>
          </a:p>
          <a:p>
            <a:pPr indent="-330200" lvl="0" marL="457200" marR="0" rtl="0" algn="l">
              <a:spcBef>
                <a:spcPts val="0"/>
              </a:spcBef>
              <a:spcAft>
                <a:spcPts val="0"/>
              </a:spcAft>
              <a:buClr>
                <a:schemeClr val="dk1"/>
              </a:buClr>
              <a:buSzPts val="2000"/>
              <a:buFont typeface="Calibri"/>
              <a:buNone/>
            </a:pPr>
            <a:r>
              <a:t/>
            </a:r>
            <a:endParaRPr b="1" sz="20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2000"/>
              <a:buFont typeface="Calibri"/>
              <a:buNone/>
            </a:pPr>
            <a:r>
              <a:t/>
            </a:r>
            <a:endParaRPr b="1" sz="20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2000"/>
              <a:buFont typeface="Calibri"/>
              <a:buNone/>
            </a:pPr>
            <a:r>
              <a:t/>
            </a:r>
            <a:endParaRPr b="1" sz="2000">
              <a:solidFill>
                <a:schemeClr val="dk1"/>
              </a:solidFill>
              <a:latin typeface="Calibri"/>
              <a:ea typeface="Calibri"/>
              <a:cs typeface="Calibri"/>
              <a:sym typeface="Calibri"/>
            </a:endParaRPr>
          </a:p>
          <a:p>
            <a:pPr indent="-330200" lvl="0" marL="457200" marR="0" rtl="0" algn="l">
              <a:spcBef>
                <a:spcPts val="0"/>
              </a:spcBef>
              <a:spcAft>
                <a:spcPts val="0"/>
              </a:spcAft>
              <a:buClr>
                <a:schemeClr val="dk1"/>
              </a:buClr>
              <a:buSzPts val="2000"/>
              <a:buFont typeface="Calibri"/>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(b) </a:t>
            </a:r>
            <a:r>
              <a:rPr b="1" lang="en-US" sz="2000">
                <a:solidFill>
                  <a:schemeClr val="dk1"/>
                </a:solidFill>
                <a:latin typeface="Calibri"/>
                <a:ea typeface="Calibri"/>
                <a:cs typeface="Calibri"/>
                <a:sym typeface="Calibri"/>
              </a:rPr>
              <a:t>Phosphorescence</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(c) </a:t>
            </a:r>
            <a:r>
              <a:rPr b="1" lang="en-US" sz="2000">
                <a:solidFill>
                  <a:schemeClr val="dk1"/>
                </a:solidFill>
                <a:latin typeface="Calibri"/>
                <a:ea typeface="Calibri"/>
                <a:cs typeface="Calibri"/>
                <a:sym typeface="Calibri"/>
              </a:rPr>
              <a:t>Resonance fluorescence</a:t>
            </a:r>
            <a:endParaRPr/>
          </a:p>
          <a:p>
            <a:pPr indent="0" lvl="0" marL="0" marR="0" rtl="0" algn="l">
              <a:spcBef>
                <a:spcPts val="0"/>
              </a:spcBef>
              <a:spcAft>
                <a:spcPts val="0"/>
              </a:spcAft>
              <a:buNone/>
            </a:pPr>
            <a:r>
              <a:t/>
            </a:r>
            <a:endParaRPr b="1" sz="2000">
              <a:solidFill>
                <a:schemeClr val="dk1"/>
              </a:solidFill>
              <a:latin typeface="Calibri"/>
              <a:ea typeface="Calibri"/>
              <a:cs typeface="Calibri"/>
              <a:sym typeface="Calibri"/>
            </a:endParaRPr>
          </a:p>
          <a:p>
            <a:pPr indent="0" lvl="0" marL="0" marR="0" rtl="0" algn="l">
              <a:spcBef>
                <a:spcPts val="0"/>
              </a:spcBef>
              <a:spcAft>
                <a:spcPts val="0"/>
              </a:spcAft>
              <a:buNone/>
            </a:pPr>
            <a:br>
              <a:rPr lang="en-US" sz="2000">
                <a:solidFill>
                  <a:schemeClr val="dk1"/>
                </a:solidFill>
                <a:latin typeface="Calibri"/>
                <a:ea typeface="Calibri"/>
                <a:cs typeface="Calibri"/>
                <a:sym typeface="Calibri"/>
              </a:rPr>
            </a:br>
            <a:endParaRPr sz="2000">
              <a:solidFill>
                <a:schemeClr val="dk1"/>
              </a:solidFill>
              <a:latin typeface="Calibri"/>
              <a:ea typeface="Calibri"/>
              <a:cs typeface="Calibri"/>
              <a:sym typeface="Calibri"/>
            </a:endParaRPr>
          </a:p>
          <a:p>
            <a:pPr indent="0" lvl="0" marL="0" marR="0" rtl="0" algn="l">
              <a:spcBef>
                <a:spcPts val="0"/>
              </a:spcBef>
              <a:spcAft>
                <a:spcPts val="0"/>
              </a:spcAft>
              <a:buNone/>
            </a:pPr>
            <a:r>
              <a:rPr lang="en-US" sz="2000">
                <a:solidFill>
                  <a:schemeClr val="dk1"/>
                </a:solidFill>
                <a:latin typeface="Calibri"/>
                <a:ea typeface="Calibri"/>
                <a:cs typeface="Calibri"/>
                <a:sym typeface="Calibri"/>
              </a:rPr>
              <a:t>(d) A </a:t>
            </a:r>
            <a:r>
              <a:rPr b="1" lang="en-US" sz="2000">
                <a:solidFill>
                  <a:schemeClr val="dk1"/>
                </a:solidFill>
                <a:latin typeface="Calibri"/>
                <a:ea typeface="Calibri"/>
                <a:cs typeface="Calibri"/>
                <a:sym typeface="Calibri"/>
              </a:rPr>
              <a:t>singlet state</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sp>
        <p:nvSpPr>
          <p:cNvPr id="217" name="Google Shape;217;p14"/>
          <p:cNvSpPr txBox="1"/>
          <p:nvPr/>
        </p:nvSpPr>
        <p:spPr>
          <a:xfrm>
            <a:off x="628650" y="2825605"/>
            <a:ext cx="851535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process in which an excited molecule emits a photon while undergoing a transition from an excited triplet state to a lower state of a </a:t>
            </a:r>
            <a:r>
              <a:rPr lang="en-US" sz="2000">
                <a:solidFill>
                  <a:srgbClr val="FF0000"/>
                </a:solidFill>
                <a:latin typeface="Calibri"/>
                <a:ea typeface="Calibri"/>
                <a:cs typeface="Calibri"/>
                <a:sym typeface="Calibri"/>
              </a:rPr>
              <a:t>different spin multiplicity </a:t>
            </a:r>
            <a:r>
              <a:rPr lang="en-US" sz="2000">
                <a:solidFill>
                  <a:schemeClr val="dk1"/>
                </a:solidFill>
                <a:latin typeface="Calibri"/>
                <a:ea typeface="Calibri"/>
                <a:cs typeface="Calibri"/>
                <a:sym typeface="Calibri"/>
              </a:rPr>
              <a:t>(e.g., a triplet → singlet transition).</a:t>
            </a:r>
            <a:endParaRPr/>
          </a:p>
        </p:txBody>
      </p:sp>
      <p:sp>
        <p:nvSpPr>
          <p:cNvPr id="218" name="Google Shape;218;p14"/>
          <p:cNvSpPr txBox="1"/>
          <p:nvPr/>
        </p:nvSpPr>
        <p:spPr>
          <a:xfrm>
            <a:off x="628650" y="1316979"/>
            <a:ext cx="8641033"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process in which a molecule, excited by the absorption of radiation, emits a photon while undergoing a transition from an excited singlet electronic state to a lower state of the </a:t>
            </a:r>
            <a:r>
              <a:rPr lang="en-US" sz="2000">
                <a:solidFill>
                  <a:srgbClr val="FF0000"/>
                </a:solidFill>
                <a:latin typeface="Calibri"/>
                <a:ea typeface="Calibri"/>
                <a:cs typeface="Calibri"/>
                <a:sym typeface="Calibri"/>
              </a:rPr>
              <a:t>same spin multiplicity</a:t>
            </a:r>
            <a:r>
              <a:rPr lang="en-US" sz="2000">
                <a:solidFill>
                  <a:schemeClr val="dk1"/>
                </a:solidFill>
                <a:latin typeface="Calibri"/>
                <a:ea typeface="Calibri"/>
                <a:cs typeface="Calibri"/>
                <a:sym typeface="Calibri"/>
              </a:rPr>
              <a:t> (e.g., a singlet → singlet transition). </a:t>
            </a:r>
            <a:endParaRPr sz="2000">
              <a:solidFill>
                <a:schemeClr val="dk1"/>
              </a:solidFill>
              <a:latin typeface="Calibri"/>
              <a:ea typeface="Calibri"/>
              <a:cs typeface="Calibri"/>
              <a:sym typeface="Calibri"/>
            </a:endParaRPr>
          </a:p>
        </p:txBody>
      </p:sp>
      <p:sp>
        <p:nvSpPr>
          <p:cNvPr id="219" name="Google Shape;219;p14"/>
          <p:cNvSpPr txBox="1"/>
          <p:nvPr/>
        </p:nvSpPr>
        <p:spPr>
          <a:xfrm>
            <a:off x="628650" y="4334231"/>
            <a:ext cx="851535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Can be observed when an excited species emits radiation of the </a:t>
            </a:r>
            <a:r>
              <a:rPr lang="en-US" sz="2000">
                <a:solidFill>
                  <a:srgbClr val="FF0000"/>
                </a:solidFill>
                <a:latin typeface="Calibri"/>
                <a:ea typeface="Calibri"/>
                <a:cs typeface="Calibri"/>
                <a:sym typeface="Calibri"/>
              </a:rPr>
              <a:t>same frequency </a:t>
            </a:r>
            <a:r>
              <a:rPr lang="en-US" sz="2000">
                <a:solidFill>
                  <a:schemeClr val="dk1"/>
                </a:solidFill>
                <a:latin typeface="Calibri"/>
                <a:ea typeface="Calibri"/>
                <a:cs typeface="Calibri"/>
                <a:sym typeface="Calibri"/>
              </a:rPr>
              <a:t>as that used to cause the excitation.</a:t>
            </a:r>
            <a:endParaRPr/>
          </a:p>
        </p:txBody>
      </p:sp>
      <p:sp>
        <p:nvSpPr>
          <p:cNvPr id="220" name="Google Shape;220;p14"/>
          <p:cNvSpPr txBox="1"/>
          <p:nvPr/>
        </p:nvSpPr>
        <p:spPr>
          <a:xfrm>
            <a:off x="628650" y="5625851"/>
            <a:ext cx="851535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One in which the spins of the electrons of an atom or molecule are all paired so there is </a:t>
            </a:r>
            <a:r>
              <a:rPr lang="en-US" sz="2000">
                <a:solidFill>
                  <a:srgbClr val="FF0000"/>
                </a:solidFill>
                <a:latin typeface="Calibri"/>
                <a:ea typeface="Calibri"/>
                <a:cs typeface="Calibri"/>
                <a:sym typeface="Calibri"/>
              </a:rPr>
              <a:t>no net spin angular momentum</a:t>
            </a:r>
            <a:r>
              <a:rPr lang="en-US" sz="2000">
                <a:solidFill>
                  <a:schemeClr val="dk1"/>
                </a:solidFill>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5"/>
          <p:cNvSpPr txBox="1"/>
          <p:nvPr>
            <p:ph idx="1" type="body"/>
          </p:nvPr>
        </p:nvSpPr>
        <p:spPr>
          <a:xfrm>
            <a:off x="628650" y="321840"/>
            <a:ext cx="7886700" cy="5726097"/>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000"/>
              <a:buNone/>
            </a:pPr>
            <a:r>
              <a:rPr lang="en-US" sz="2000"/>
              <a:t>(e) A </a:t>
            </a:r>
            <a:r>
              <a:rPr b="1" lang="en-US" sz="2000"/>
              <a:t>triplet state</a:t>
            </a:r>
            <a:endParaRPr/>
          </a:p>
          <a:p>
            <a:pPr indent="0" lvl="0" marL="0" rtl="0" algn="l">
              <a:lnSpc>
                <a:spcPct val="100000"/>
              </a:lnSpc>
              <a:spcBef>
                <a:spcPts val="1000"/>
              </a:spcBef>
              <a:spcAft>
                <a:spcPts val="0"/>
              </a:spcAft>
              <a:buClr>
                <a:schemeClr val="dk1"/>
              </a:buClr>
              <a:buSzPts val="2000"/>
              <a:buNone/>
            </a:pPr>
            <a:r>
              <a:t/>
            </a:r>
            <a:endParaRPr b="1" sz="2000"/>
          </a:p>
          <a:p>
            <a:pPr indent="0" lvl="0" marL="0" rtl="0" algn="l">
              <a:lnSpc>
                <a:spcPct val="100000"/>
              </a:lnSpc>
              <a:spcBef>
                <a:spcPts val="1000"/>
              </a:spcBef>
              <a:spcAft>
                <a:spcPts val="0"/>
              </a:spcAft>
              <a:buClr>
                <a:schemeClr val="dk1"/>
              </a:buClr>
              <a:buSzPts val="2000"/>
              <a:buNone/>
            </a:pPr>
            <a:r>
              <a:t/>
            </a:r>
            <a:endParaRPr sz="2000"/>
          </a:p>
          <a:p>
            <a:pPr indent="0" lvl="0" marL="0" rtl="0" algn="l">
              <a:lnSpc>
                <a:spcPct val="100000"/>
              </a:lnSpc>
              <a:spcBef>
                <a:spcPts val="1000"/>
              </a:spcBef>
              <a:spcAft>
                <a:spcPts val="0"/>
              </a:spcAft>
              <a:buClr>
                <a:schemeClr val="dk1"/>
              </a:buClr>
              <a:buSzPts val="2000"/>
              <a:buNone/>
            </a:pPr>
            <a:r>
              <a:rPr lang="en-US" sz="2000"/>
              <a:t> (f) </a:t>
            </a:r>
            <a:r>
              <a:rPr b="1" lang="en-US" sz="2000"/>
              <a:t>Vibrational relaxation</a:t>
            </a:r>
            <a:endParaRPr/>
          </a:p>
          <a:p>
            <a:pPr indent="0" lvl="0" marL="0" rtl="0" algn="l">
              <a:lnSpc>
                <a:spcPct val="100000"/>
              </a:lnSpc>
              <a:spcBef>
                <a:spcPts val="1000"/>
              </a:spcBef>
              <a:spcAft>
                <a:spcPts val="0"/>
              </a:spcAft>
              <a:buClr>
                <a:schemeClr val="dk1"/>
              </a:buClr>
              <a:buSzPts val="2000"/>
              <a:buNone/>
            </a:pPr>
            <a:r>
              <a:t/>
            </a:r>
            <a:endParaRPr sz="2000"/>
          </a:p>
          <a:p>
            <a:pPr indent="0" lvl="0" marL="0" rtl="0" algn="l">
              <a:lnSpc>
                <a:spcPct val="100000"/>
              </a:lnSpc>
              <a:spcBef>
                <a:spcPts val="1000"/>
              </a:spcBef>
              <a:spcAft>
                <a:spcPts val="0"/>
              </a:spcAft>
              <a:buClr>
                <a:schemeClr val="dk1"/>
              </a:buClr>
              <a:buSzPts val="2000"/>
              <a:buNone/>
            </a:pPr>
            <a:r>
              <a:t/>
            </a:r>
            <a:endParaRPr sz="2000"/>
          </a:p>
          <a:p>
            <a:pPr indent="0" lvl="0" marL="0" rtl="0" algn="l">
              <a:lnSpc>
                <a:spcPct val="100000"/>
              </a:lnSpc>
              <a:spcBef>
                <a:spcPts val="1000"/>
              </a:spcBef>
              <a:spcAft>
                <a:spcPts val="0"/>
              </a:spcAft>
              <a:buClr>
                <a:schemeClr val="dk1"/>
              </a:buClr>
              <a:buSzPts val="2000"/>
              <a:buNone/>
            </a:pPr>
            <a:r>
              <a:rPr lang="en-US" sz="2000"/>
              <a:t> (g) </a:t>
            </a:r>
            <a:r>
              <a:rPr b="1" lang="en-US" sz="2000"/>
              <a:t>Internal conversion</a:t>
            </a:r>
            <a:r>
              <a:rPr lang="en-US" sz="2000"/>
              <a:t>. </a:t>
            </a:r>
            <a:endParaRPr/>
          </a:p>
          <a:p>
            <a:pPr indent="0" lvl="0" marL="0" rtl="0" algn="l">
              <a:lnSpc>
                <a:spcPct val="100000"/>
              </a:lnSpc>
              <a:spcBef>
                <a:spcPts val="1000"/>
              </a:spcBef>
              <a:spcAft>
                <a:spcPts val="0"/>
              </a:spcAft>
              <a:buClr>
                <a:schemeClr val="dk1"/>
              </a:buClr>
              <a:buSzPts val="2000"/>
              <a:buNone/>
            </a:pPr>
            <a:r>
              <a:t/>
            </a:r>
            <a:endParaRPr sz="2000"/>
          </a:p>
          <a:p>
            <a:pPr indent="0" lvl="0" marL="0" rtl="0" algn="l">
              <a:lnSpc>
                <a:spcPct val="100000"/>
              </a:lnSpc>
              <a:spcBef>
                <a:spcPts val="1000"/>
              </a:spcBef>
              <a:spcAft>
                <a:spcPts val="0"/>
              </a:spcAft>
              <a:buClr>
                <a:schemeClr val="dk1"/>
              </a:buClr>
              <a:buSzPts val="2000"/>
              <a:buNone/>
            </a:pPr>
            <a:r>
              <a:t/>
            </a:r>
            <a:endParaRPr sz="2000"/>
          </a:p>
          <a:p>
            <a:pPr indent="0" lvl="0" marL="0" rtl="0" algn="l">
              <a:lnSpc>
                <a:spcPct val="100000"/>
              </a:lnSpc>
              <a:spcBef>
                <a:spcPts val="1000"/>
              </a:spcBef>
              <a:spcAft>
                <a:spcPts val="0"/>
              </a:spcAft>
              <a:buClr>
                <a:schemeClr val="dk1"/>
              </a:buClr>
              <a:buSzPts val="2000"/>
              <a:buNone/>
            </a:pPr>
            <a:r>
              <a:rPr lang="en-US" sz="2000"/>
              <a:t> (h) </a:t>
            </a:r>
            <a:r>
              <a:rPr b="1" lang="en-US" sz="2000"/>
              <a:t>External conversion</a:t>
            </a:r>
            <a:endParaRPr/>
          </a:p>
          <a:p>
            <a:pPr indent="0" lvl="0" marL="0" rtl="0" algn="l">
              <a:lnSpc>
                <a:spcPct val="100000"/>
              </a:lnSpc>
              <a:spcBef>
                <a:spcPts val="1000"/>
              </a:spcBef>
              <a:spcAft>
                <a:spcPts val="0"/>
              </a:spcAft>
              <a:buClr>
                <a:schemeClr val="dk1"/>
              </a:buClr>
              <a:buSzPts val="2000"/>
              <a:buNone/>
            </a:pPr>
            <a:r>
              <a:t/>
            </a:r>
            <a:endParaRPr sz="2000"/>
          </a:p>
        </p:txBody>
      </p:sp>
      <p:sp>
        <p:nvSpPr>
          <p:cNvPr id="226" name="Google Shape;226;p15"/>
          <p:cNvSpPr txBox="1"/>
          <p:nvPr/>
        </p:nvSpPr>
        <p:spPr>
          <a:xfrm>
            <a:off x="1051034" y="4616412"/>
            <a:ext cx="809296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 radiationless process in which a molecule loses electronic energy while transferring that energy to the solvent or another solute. </a:t>
            </a:r>
            <a:endParaRPr/>
          </a:p>
        </p:txBody>
      </p:sp>
      <p:sp>
        <p:nvSpPr>
          <p:cNvPr id="227" name="Google Shape;227;p15"/>
          <p:cNvSpPr txBox="1"/>
          <p:nvPr/>
        </p:nvSpPr>
        <p:spPr>
          <a:xfrm>
            <a:off x="1051032" y="3184888"/>
            <a:ext cx="783020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intermolecular process in which a molecule crosses to a lower electronic state with emitting radiation. </a:t>
            </a:r>
            <a:endParaRPr/>
          </a:p>
        </p:txBody>
      </p:sp>
      <p:sp>
        <p:nvSpPr>
          <p:cNvPr id="228" name="Google Shape;228;p15"/>
          <p:cNvSpPr txBox="1"/>
          <p:nvPr/>
        </p:nvSpPr>
        <p:spPr>
          <a:xfrm>
            <a:off x="1051032" y="1953298"/>
            <a:ext cx="783020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process by which a molecule </a:t>
            </a:r>
            <a:r>
              <a:rPr lang="en-US" sz="2000">
                <a:solidFill>
                  <a:srgbClr val="FF0000"/>
                </a:solidFill>
                <a:latin typeface="Calibri"/>
                <a:ea typeface="Calibri"/>
                <a:cs typeface="Calibri"/>
                <a:sym typeface="Calibri"/>
              </a:rPr>
              <a:t>loses its excess vibrational energy without emitting radiation</a:t>
            </a:r>
            <a:r>
              <a:rPr lang="en-US" sz="2000">
                <a:solidFill>
                  <a:schemeClr val="dk1"/>
                </a:solidFill>
                <a:latin typeface="Calibri"/>
                <a:ea typeface="Calibri"/>
                <a:cs typeface="Calibri"/>
                <a:sym typeface="Calibri"/>
              </a:rPr>
              <a:t>.</a:t>
            </a:r>
            <a:endParaRPr/>
          </a:p>
        </p:txBody>
      </p:sp>
      <p:sp>
        <p:nvSpPr>
          <p:cNvPr id="229" name="Google Shape;229;p15"/>
          <p:cNvSpPr txBox="1"/>
          <p:nvPr/>
        </p:nvSpPr>
        <p:spPr>
          <a:xfrm>
            <a:off x="999468" y="550201"/>
            <a:ext cx="7830207"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One in which the spins of the electrons of an atom or molecule are </a:t>
            </a:r>
            <a:r>
              <a:rPr lang="en-US" sz="2000">
                <a:solidFill>
                  <a:srgbClr val="FF0000"/>
                </a:solidFill>
                <a:latin typeface="Calibri"/>
                <a:ea typeface="Calibri"/>
                <a:cs typeface="Calibri"/>
                <a:sym typeface="Calibri"/>
              </a:rPr>
              <a:t>unpaired</a:t>
            </a:r>
            <a:r>
              <a:rPr lang="en-US" sz="2000">
                <a:solidFill>
                  <a:schemeClr val="dk1"/>
                </a:solidFill>
                <a:latin typeface="Calibri"/>
                <a:ea typeface="Calibri"/>
                <a:cs typeface="Calibri"/>
                <a:sym typeface="Calibri"/>
              </a:rPr>
              <a:t> so that their spin angular moments add to give a net non-zero moment.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idx="1" type="body"/>
          </p:nvPr>
        </p:nvSpPr>
        <p:spPr>
          <a:xfrm>
            <a:off x="544567" y="277249"/>
            <a:ext cx="7886700" cy="5227052"/>
          </a:xfrm>
          <a:prstGeom prst="rect">
            <a:avLst/>
          </a:prstGeom>
          <a:noFill/>
          <a:ln>
            <a:noFill/>
          </a:ln>
        </p:spPr>
        <p:txBody>
          <a:bodyPr anchorCtr="0" anchor="t" bIns="45700" lIns="91425" spcFirstLastPara="1" rIns="91425" wrap="square" tIns="45700">
            <a:normAutofit/>
          </a:bodyPr>
          <a:lstStyle/>
          <a:p>
            <a:pPr indent="-514350" lvl="0" marL="514350" rtl="0" algn="l">
              <a:lnSpc>
                <a:spcPct val="100000"/>
              </a:lnSpc>
              <a:spcBef>
                <a:spcPts val="0"/>
              </a:spcBef>
              <a:spcAft>
                <a:spcPts val="0"/>
              </a:spcAft>
              <a:buClr>
                <a:schemeClr val="dk1"/>
              </a:buClr>
              <a:buSzPts val="2000"/>
              <a:buAutoNum type="romanLcParenBoth"/>
            </a:pPr>
            <a:r>
              <a:rPr b="1" lang="en-US" sz="2000"/>
              <a:t>Intersystem crossing </a:t>
            </a:r>
            <a:endParaRPr b="1" sz="2000"/>
          </a:p>
          <a:p>
            <a:pPr indent="-387350" lvl="0" marL="514350" rtl="0" algn="l">
              <a:lnSpc>
                <a:spcPct val="100000"/>
              </a:lnSpc>
              <a:spcBef>
                <a:spcPts val="1000"/>
              </a:spcBef>
              <a:spcAft>
                <a:spcPts val="0"/>
              </a:spcAft>
              <a:buClr>
                <a:schemeClr val="dk1"/>
              </a:buClr>
              <a:buSzPts val="2000"/>
              <a:buNone/>
            </a:pPr>
            <a:r>
              <a:t/>
            </a:r>
            <a:endParaRPr b="1" sz="2000"/>
          </a:p>
          <a:p>
            <a:pPr indent="-387350" lvl="0" marL="514350" rtl="0" algn="l">
              <a:lnSpc>
                <a:spcPct val="100000"/>
              </a:lnSpc>
              <a:spcBef>
                <a:spcPts val="1000"/>
              </a:spcBef>
              <a:spcAft>
                <a:spcPts val="0"/>
              </a:spcAft>
              <a:buClr>
                <a:schemeClr val="dk1"/>
              </a:buClr>
              <a:buSzPts val="2000"/>
              <a:buNone/>
            </a:pPr>
            <a:r>
              <a:t/>
            </a:r>
            <a:endParaRPr b="1" sz="2000"/>
          </a:p>
          <a:p>
            <a:pPr indent="0" lvl="0" marL="0" rtl="0" algn="l">
              <a:lnSpc>
                <a:spcPct val="100000"/>
              </a:lnSpc>
              <a:spcBef>
                <a:spcPts val="1000"/>
              </a:spcBef>
              <a:spcAft>
                <a:spcPts val="0"/>
              </a:spcAft>
              <a:buClr>
                <a:schemeClr val="dk1"/>
              </a:buClr>
              <a:buSzPts val="2000"/>
              <a:buNone/>
            </a:pPr>
            <a:r>
              <a:rPr lang="en-US" sz="2000"/>
              <a:t>(j) </a:t>
            </a:r>
            <a:r>
              <a:rPr b="1" lang="en-US" sz="2000"/>
              <a:t>Predissociation</a:t>
            </a:r>
            <a:r>
              <a:rPr lang="en-US" sz="2000"/>
              <a:t> </a:t>
            </a:r>
            <a:endParaRPr sz="2000"/>
          </a:p>
          <a:p>
            <a:pPr indent="0" lvl="0" marL="0" rtl="0" algn="l">
              <a:lnSpc>
                <a:spcPct val="100000"/>
              </a:lnSpc>
              <a:spcBef>
                <a:spcPts val="1000"/>
              </a:spcBef>
              <a:spcAft>
                <a:spcPts val="0"/>
              </a:spcAft>
              <a:buClr>
                <a:schemeClr val="dk1"/>
              </a:buClr>
              <a:buSzPts val="2000"/>
              <a:buNone/>
            </a:pPr>
            <a:r>
              <a:t/>
            </a:r>
            <a:endParaRPr sz="2000"/>
          </a:p>
          <a:p>
            <a:pPr indent="0" lvl="0" marL="0" rtl="0" algn="l">
              <a:lnSpc>
                <a:spcPct val="100000"/>
              </a:lnSpc>
              <a:spcBef>
                <a:spcPts val="1000"/>
              </a:spcBef>
              <a:spcAft>
                <a:spcPts val="0"/>
              </a:spcAft>
              <a:buClr>
                <a:schemeClr val="dk1"/>
              </a:buClr>
              <a:buSzPts val="2000"/>
              <a:buNone/>
            </a:pPr>
            <a:r>
              <a:t/>
            </a:r>
            <a:endParaRPr sz="2000"/>
          </a:p>
          <a:p>
            <a:pPr indent="0" lvl="0" marL="0" rtl="0" algn="l">
              <a:lnSpc>
                <a:spcPct val="100000"/>
              </a:lnSpc>
              <a:spcBef>
                <a:spcPts val="1000"/>
              </a:spcBef>
              <a:spcAft>
                <a:spcPts val="0"/>
              </a:spcAft>
              <a:buClr>
                <a:schemeClr val="dk1"/>
              </a:buClr>
              <a:buSzPts val="2000"/>
              <a:buNone/>
            </a:pPr>
            <a:r>
              <a:rPr lang="en-US" sz="2000"/>
              <a:t>(k) </a:t>
            </a:r>
            <a:r>
              <a:rPr b="1" lang="en-US" sz="2000"/>
              <a:t>Dissociation</a:t>
            </a:r>
            <a:endParaRPr/>
          </a:p>
          <a:p>
            <a:pPr indent="0" lvl="0" marL="0" rtl="0" algn="l">
              <a:lnSpc>
                <a:spcPct val="100000"/>
              </a:lnSpc>
              <a:spcBef>
                <a:spcPts val="1000"/>
              </a:spcBef>
              <a:spcAft>
                <a:spcPts val="0"/>
              </a:spcAft>
              <a:buClr>
                <a:schemeClr val="dk1"/>
              </a:buClr>
              <a:buSzPts val="2000"/>
              <a:buNone/>
            </a:pPr>
            <a:r>
              <a:t/>
            </a:r>
            <a:endParaRPr sz="2000"/>
          </a:p>
          <a:p>
            <a:pPr indent="0" lvl="0" marL="0" rtl="0" algn="l">
              <a:lnSpc>
                <a:spcPct val="100000"/>
              </a:lnSpc>
              <a:spcBef>
                <a:spcPts val="1000"/>
              </a:spcBef>
              <a:spcAft>
                <a:spcPts val="0"/>
              </a:spcAft>
              <a:buClr>
                <a:schemeClr val="dk1"/>
              </a:buClr>
              <a:buSzPts val="2000"/>
              <a:buNone/>
            </a:pPr>
            <a:r>
              <a:rPr lang="en-US" sz="2000"/>
              <a:t>(l) </a:t>
            </a:r>
            <a:r>
              <a:rPr b="1" lang="en-US" sz="2000"/>
              <a:t>Quantum yield </a:t>
            </a:r>
            <a:endParaRPr b="1" sz="2000"/>
          </a:p>
          <a:p>
            <a:pPr indent="0" lvl="0" marL="0" rtl="0" algn="l">
              <a:lnSpc>
                <a:spcPct val="100000"/>
              </a:lnSpc>
              <a:spcBef>
                <a:spcPts val="1000"/>
              </a:spcBef>
              <a:spcAft>
                <a:spcPts val="0"/>
              </a:spcAft>
              <a:buClr>
                <a:schemeClr val="dk1"/>
              </a:buClr>
              <a:buSzPts val="2000"/>
              <a:buNone/>
            </a:pPr>
            <a:r>
              <a:t/>
            </a:r>
            <a:endParaRPr b="1" sz="2000"/>
          </a:p>
          <a:p>
            <a:pPr indent="0" lvl="0" marL="0" rtl="0" algn="l">
              <a:lnSpc>
                <a:spcPct val="100000"/>
              </a:lnSpc>
              <a:spcBef>
                <a:spcPts val="1000"/>
              </a:spcBef>
              <a:spcAft>
                <a:spcPts val="0"/>
              </a:spcAft>
              <a:buClr>
                <a:schemeClr val="dk1"/>
              </a:buClr>
              <a:buSzPts val="2000"/>
              <a:buNone/>
            </a:pPr>
            <a:r>
              <a:t/>
            </a:r>
            <a:endParaRPr b="1" sz="2000"/>
          </a:p>
          <a:p>
            <a:pPr indent="0" lvl="0" marL="0" rtl="0" algn="l">
              <a:lnSpc>
                <a:spcPct val="100000"/>
              </a:lnSpc>
              <a:spcBef>
                <a:spcPts val="1000"/>
              </a:spcBef>
              <a:spcAft>
                <a:spcPts val="0"/>
              </a:spcAft>
              <a:buClr>
                <a:schemeClr val="dk1"/>
              </a:buClr>
              <a:buSzPts val="2000"/>
              <a:buNone/>
            </a:pPr>
            <a:r>
              <a:rPr lang="en-US" sz="2000"/>
              <a:t>(m) </a:t>
            </a:r>
            <a:r>
              <a:rPr b="1" lang="en-US" sz="2000"/>
              <a:t>Chemiluminescence</a:t>
            </a:r>
            <a:endParaRPr sz="2000"/>
          </a:p>
          <a:p>
            <a:pPr indent="-101600" lvl="0" marL="228600" rtl="0" algn="l">
              <a:lnSpc>
                <a:spcPct val="100000"/>
              </a:lnSpc>
              <a:spcBef>
                <a:spcPts val="1000"/>
              </a:spcBef>
              <a:spcAft>
                <a:spcPts val="0"/>
              </a:spcAft>
              <a:buClr>
                <a:schemeClr val="dk1"/>
              </a:buClr>
              <a:buSzPts val="2000"/>
              <a:buNone/>
            </a:pPr>
            <a:r>
              <a:t/>
            </a:r>
            <a:endParaRPr sz="2000"/>
          </a:p>
        </p:txBody>
      </p:sp>
      <p:sp>
        <p:nvSpPr>
          <p:cNvPr id="235" name="Google Shape;235;p16"/>
          <p:cNvSpPr txBox="1"/>
          <p:nvPr/>
        </p:nvSpPr>
        <p:spPr>
          <a:xfrm>
            <a:off x="842798" y="695919"/>
            <a:ext cx="830120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process in which a molecule in one spin state changes to another spin state with nearly the same total energy (e.g., singlet → triplet). </a:t>
            </a:r>
            <a:endParaRPr sz="2000">
              <a:solidFill>
                <a:schemeClr val="dk1"/>
              </a:solidFill>
              <a:latin typeface="Calibri"/>
              <a:ea typeface="Calibri"/>
              <a:cs typeface="Calibri"/>
              <a:sym typeface="Calibri"/>
            </a:endParaRPr>
          </a:p>
        </p:txBody>
      </p:sp>
      <p:sp>
        <p:nvSpPr>
          <p:cNvPr id="236" name="Google Shape;236;p16"/>
          <p:cNvSpPr txBox="1"/>
          <p:nvPr/>
        </p:nvSpPr>
        <p:spPr>
          <a:xfrm>
            <a:off x="842798" y="1875112"/>
            <a:ext cx="830120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Occurs when a molecule changes from a higher electronic state to an upper vibrational level of a lower electronic state in which the vibrational energy is great enough to rupture the bond. </a:t>
            </a:r>
            <a:endParaRPr sz="2000">
              <a:solidFill>
                <a:schemeClr val="dk1"/>
              </a:solidFill>
              <a:latin typeface="Calibri"/>
              <a:ea typeface="Calibri"/>
              <a:cs typeface="Calibri"/>
              <a:sym typeface="Calibri"/>
            </a:endParaRPr>
          </a:p>
        </p:txBody>
      </p:sp>
      <p:sp>
        <p:nvSpPr>
          <p:cNvPr id="237" name="Google Shape;237;p16"/>
          <p:cNvSpPr txBox="1"/>
          <p:nvPr/>
        </p:nvSpPr>
        <p:spPr>
          <a:xfrm>
            <a:off x="842798" y="3135709"/>
            <a:ext cx="830120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Occurs when radiation promotes a molecule directly to a state with sufficient vibrational energy for a bond to break.</a:t>
            </a:r>
            <a:endParaRPr sz="2000">
              <a:solidFill>
                <a:schemeClr val="dk1"/>
              </a:solidFill>
              <a:latin typeface="Calibri"/>
              <a:ea typeface="Calibri"/>
              <a:cs typeface="Calibri"/>
              <a:sym typeface="Calibri"/>
            </a:endParaRPr>
          </a:p>
        </p:txBody>
      </p:sp>
      <p:sp>
        <p:nvSpPr>
          <p:cNvPr id="238" name="Google Shape;238;p16"/>
          <p:cNvSpPr txBox="1"/>
          <p:nvPr/>
        </p:nvSpPr>
        <p:spPr>
          <a:xfrm>
            <a:off x="842798" y="4103274"/>
            <a:ext cx="830120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fraction of excited molecules undergoing the process of interest.  For example, the quantum yield of fluorescence is the fraction of molecules absorbing radiation that fluoresce. </a:t>
            </a:r>
            <a:endParaRPr sz="2000">
              <a:solidFill>
                <a:schemeClr val="dk1"/>
              </a:solidFill>
              <a:latin typeface="Calibri"/>
              <a:ea typeface="Calibri"/>
              <a:cs typeface="Calibri"/>
              <a:sym typeface="Calibri"/>
            </a:endParaRPr>
          </a:p>
        </p:txBody>
      </p:sp>
      <p:sp>
        <p:nvSpPr>
          <p:cNvPr id="239" name="Google Shape;239;p16"/>
          <p:cNvSpPr txBox="1"/>
          <p:nvPr/>
        </p:nvSpPr>
        <p:spPr>
          <a:xfrm>
            <a:off x="842798" y="5410037"/>
            <a:ext cx="830120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 process by which luminescent radiation is produced as a result of a chemical reaction</a:t>
            </a:r>
            <a:endParaRPr sz="20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idx="1" type="body"/>
          </p:nvPr>
        </p:nvSpPr>
        <p:spPr>
          <a:xfrm>
            <a:off x="628650" y="639192"/>
            <a:ext cx="7886700" cy="39416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Why is spectrofluorometry potentially more sensitive than spectrophotometry?</a:t>
            </a:r>
            <a:endParaRPr baseline="30000"/>
          </a:p>
        </p:txBody>
      </p:sp>
      <p:sp>
        <p:nvSpPr>
          <p:cNvPr id="245" name="Google Shape;245;p17"/>
          <p:cNvSpPr txBox="1"/>
          <p:nvPr/>
        </p:nvSpPr>
        <p:spPr>
          <a:xfrm>
            <a:off x="628650" y="3455633"/>
            <a:ext cx="7886700" cy="13405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46" name="Google Shape;246;p17"/>
          <p:cNvSpPr txBox="1"/>
          <p:nvPr>
            <p:ph type="title"/>
          </p:nvPr>
        </p:nvSpPr>
        <p:spPr>
          <a:xfrm>
            <a:off x="243425" y="-3882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Question 15-3</a:t>
            </a:r>
            <a:endParaRPr b="1" sz="2800">
              <a:solidFill>
                <a:srgbClr val="FF0000"/>
              </a:solidFill>
              <a:latin typeface="Calibri"/>
              <a:ea typeface="Calibri"/>
              <a:cs typeface="Calibri"/>
              <a:sym typeface="Calibri"/>
            </a:endParaRPr>
          </a:p>
        </p:txBody>
      </p:sp>
      <p:sp>
        <p:nvSpPr>
          <p:cNvPr id="247" name="Google Shape;247;p17"/>
          <p:cNvSpPr/>
          <p:nvPr/>
        </p:nvSpPr>
        <p:spPr>
          <a:xfrm>
            <a:off x="477729" y="1612183"/>
            <a:ext cx="7963270"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For spectrofluorometry, the analytical signal F is proportional to the source intensity P</a:t>
            </a:r>
            <a:r>
              <a:rPr baseline="-25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and the transducer sensitivity.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In spectrophotometry, the absorbance A is proportional to the ratio of P</a:t>
            </a:r>
            <a:r>
              <a:rPr baseline="-25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to P.  Increasing P</a:t>
            </a:r>
            <a:r>
              <a:rPr baseline="-25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or the transducer sensitivity to P</a:t>
            </a:r>
            <a:r>
              <a:rPr baseline="-25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produces a corresponding increase in P or the sensitivity to P.  Thus the ratio does not change.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As a result, the sensitivity of fluorescence can be increased by increasing P</a:t>
            </a:r>
            <a:r>
              <a:rPr baseline="-25000" lang="en-US" sz="1800">
                <a:solidFill>
                  <a:schemeClr val="dk1"/>
                </a:solidFill>
                <a:latin typeface="Calibri"/>
                <a:ea typeface="Calibri"/>
                <a:cs typeface="Calibri"/>
                <a:sym typeface="Calibri"/>
              </a:rPr>
              <a:t>0</a:t>
            </a:r>
            <a:r>
              <a:rPr lang="en-US" sz="1800">
                <a:solidFill>
                  <a:schemeClr val="dk1"/>
                </a:solidFill>
                <a:latin typeface="Calibri"/>
                <a:ea typeface="Calibri"/>
                <a:cs typeface="Calibri"/>
                <a:sym typeface="Calibri"/>
              </a:rPr>
              <a:t> or transducer sensitivity, but that of absorbance does not change.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螢光訊號與光源強度成正比，同時也與傳感器(transducer)的靈敏度成正比</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分光光度法中，吸收度A指的是光源強度與通過sample的光強度的比例，增加光強度或增加傳感器靈敏度的同時只會增加通過sample的光，無助增強吸收度訊號</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因此在我們可簡單的藉由增加光源強度與傳感器靈敏度增加螢光光譜法的靈敏度，但分光光度法無法藉由此方法增加</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idx="1" type="body"/>
          </p:nvPr>
        </p:nvSpPr>
        <p:spPr>
          <a:xfrm>
            <a:off x="628650" y="639192"/>
            <a:ext cx="7886700" cy="39416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sz="2400"/>
              <a:t>Which compound in each of the following pairs would you expect to have a greater fluorescence quantum yield? Explain.</a:t>
            </a:r>
            <a:endParaRPr baseline="30000" sz="2400"/>
          </a:p>
        </p:txBody>
      </p:sp>
      <p:sp>
        <p:nvSpPr>
          <p:cNvPr id="253" name="Google Shape;253;p18"/>
          <p:cNvSpPr txBox="1"/>
          <p:nvPr/>
        </p:nvSpPr>
        <p:spPr>
          <a:xfrm>
            <a:off x="628650" y="3455633"/>
            <a:ext cx="7886700" cy="13405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54" name="Google Shape;254;p18"/>
          <p:cNvSpPr txBox="1"/>
          <p:nvPr>
            <p:ph type="title"/>
          </p:nvPr>
        </p:nvSpPr>
        <p:spPr>
          <a:xfrm>
            <a:off x="243425" y="-3882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Question 15-4</a:t>
            </a:r>
            <a:endParaRPr b="1" sz="2800">
              <a:solidFill>
                <a:srgbClr val="FF0000"/>
              </a:solidFill>
              <a:latin typeface="Calibri"/>
              <a:ea typeface="Calibri"/>
              <a:cs typeface="Calibri"/>
              <a:sym typeface="Calibri"/>
            </a:endParaRPr>
          </a:p>
        </p:txBody>
      </p:sp>
      <p:pic>
        <p:nvPicPr>
          <p:cNvPr id="255" name="Google Shape;255;p18"/>
          <p:cNvPicPr preferRelativeResize="0"/>
          <p:nvPr/>
        </p:nvPicPr>
        <p:blipFill rotWithShape="1">
          <a:blip r:embed="rId3">
            <a:alphaModFix/>
          </a:blip>
          <a:srcRect b="0" l="0" r="0" t="0"/>
          <a:stretch/>
        </p:blipFill>
        <p:spPr>
          <a:xfrm>
            <a:off x="1828800" y="1812570"/>
            <a:ext cx="5486400" cy="3286125"/>
          </a:xfrm>
          <a:prstGeom prst="rect">
            <a:avLst/>
          </a:prstGeom>
          <a:noFill/>
          <a:ln>
            <a:noFill/>
          </a:ln>
        </p:spPr>
      </p:pic>
      <p:sp>
        <p:nvSpPr>
          <p:cNvPr id="256" name="Google Shape;256;p18"/>
          <p:cNvSpPr txBox="1"/>
          <p:nvPr/>
        </p:nvSpPr>
        <p:spPr>
          <a:xfrm>
            <a:off x="461639" y="5069152"/>
            <a:ext cx="818521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Keyword 關鍵字: rigidity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342900" lvl="0" marL="342900" marR="0" rtl="0" algn="l">
              <a:spcBef>
                <a:spcPts val="0"/>
              </a:spcBef>
              <a:spcAft>
                <a:spcPts val="0"/>
              </a:spcAft>
              <a:buClr>
                <a:schemeClr val="dk1"/>
              </a:buClr>
              <a:buSzPts val="1800"/>
              <a:buFont typeface="Calibri"/>
              <a:buAutoNum type="alphaLcParenR"/>
            </a:pPr>
            <a:r>
              <a:rPr lang="en-US" sz="1800">
                <a:solidFill>
                  <a:schemeClr val="dk1"/>
                </a:solidFill>
                <a:latin typeface="Calibri"/>
                <a:ea typeface="Calibri"/>
                <a:cs typeface="Calibri"/>
                <a:sym typeface="Calibri"/>
              </a:rPr>
              <a:t>Fluorescein</a:t>
            </a:r>
            <a:endParaRPr/>
          </a:p>
          <a:p>
            <a:pPr indent="-342900" lvl="0" marL="342900" marR="0" rtl="0" algn="l">
              <a:spcBef>
                <a:spcPts val="0"/>
              </a:spcBef>
              <a:spcAft>
                <a:spcPts val="0"/>
              </a:spcAft>
              <a:buClr>
                <a:schemeClr val="dk1"/>
              </a:buClr>
              <a:buSzPts val="1800"/>
              <a:buFont typeface="Calibri"/>
              <a:buAutoNum type="alphaLcParenR"/>
            </a:pPr>
            <a:r>
              <a:rPr lang="en-US" sz="1800">
                <a:solidFill>
                  <a:schemeClr val="dk1"/>
                </a:solidFill>
                <a:latin typeface="Calibri"/>
                <a:ea typeface="Calibri"/>
                <a:cs typeface="Calibri"/>
                <a:sym typeface="Calibri"/>
              </a:rPr>
              <a:t>o,oˊ-Dihydroxyazobenzene </a:t>
            </a:r>
            <a:endParaRPr/>
          </a:p>
        </p:txBody>
      </p:sp>
      <p:sp>
        <p:nvSpPr>
          <p:cNvPr id="257" name="Google Shape;257;p18"/>
          <p:cNvSpPr/>
          <p:nvPr/>
        </p:nvSpPr>
        <p:spPr>
          <a:xfrm>
            <a:off x="5518981" y="1874716"/>
            <a:ext cx="674704" cy="431991"/>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8" name="Google Shape;258;p18"/>
          <p:cNvSpPr/>
          <p:nvPr/>
        </p:nvSpPr>
        <p:spPr>
          <a:xfrm>
            <a:off x="3132360" y="4290925"/>
            <a:ext cx="674704" cy="431991"/>
          </a:xfrm>
          <a:prstGeom prst="roundRect">
            <a:avLst>
              <a:gd fmla="val 16667" name="adj"/>
            </a:avLst>
          </a:prstGeom>
          <a:noFill/>
          <a:ln cap="flat" cmpd="sng" w="571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59" name="Google Shape;259;p18"/>
          <p:cNvPicPr preferRelativeResize="0"/>
          <p:nvPr/>
        </p:nvPicPr>
        <p:blipFill rotWithShape="1">
          <a:blip r:embed="rId4">
            <a:alphaModFix/>
          </a:blip>
          <a:srcRect b="0" l="0" r="0" t="0"/>
          <a:stretch/>
        </p:blipFill>
        <p:spPr>
          <a:xfrm>
            <a:off x="3672156" y="5252632"/>
            <a:ext cx="4974694" cy="8256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9"/>
          <p:cNvSpPr txBox="1"/>
          <p:nvPr>
            <p:ph idx="1" type="body"/>
          </p:nvPr>
        </p:nvSpPr>
        <p:spPr>
          <a:xfrm>
            <a:off x="628650" y="639192"/>
            <a:ext cx="7886700" cy="39416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Why do some absorbing compound fluoresce but others do not?</a:t>
            </a:r>
            <a:endParaRPr baseline="30000"/>
          </a:p>
        </p:txBody>
      </p:sp>
      <p:sp>
        <p:nvSpPr>
          <p:cNvPr id="265" name="Google Shape;265;p19"/>
          <p:cNvSpPr txBox="1"/>
          <p:nvPr/>
        </p:nvSpPr>
        <p:spPr>
          <a:xfrm>
            <a:off x="628650" y="3455633"/>
            <a:ext cx="7886700" cy="13405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66" name="Google Shape;266;p19"/>
          <p:cNvSpPr txBox="1"/>
          <p:nvPr>
            <p:ph type="title"/>
          </p:nvPr>
        </p:nvSpPr>
        <p:spPr>
          <a:xfrm>
            <a:off x="243425" y="-3882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Question 15-5</a:t>
            </a:r>
            <a:endParaRPr b="1" sz="2800">
              <a:solidFill>
                <a:srgbClr val="FF0000"/>
              </a:solidFill>
              <a:latin typeface="Calibri"/>
              <a:ea typeface="Calibri"/>
              <a:cs typeface="Calibri"/>
              <a:sym typeface="Calibri"/>
            </a:endParaRPr>
          </a:p>
        </p:txBody>
      </p:sp>
      <p:sp>
        <p:nvSpPr>
          <p:cNvPr id="267" name="Google Shape;267;p19"/>
          <p:cNvSpPr/>
          <p:nvPr/>
        </p:nvSpPr>
        <p:spPr>
          <a:xfrm>
            <a:off x="552080" y="1964755"/>
            <a:ext cx="796327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Compounds that fluoresce have structures that slow the rate of </a:t>
            </a:r>
            <a:r>
              <a:rPr lang="en-US" sz="1800">
                <a:solidFill>
                  <a:srgbClr val="FF0000"/>
                </a:solidFill>
                <a:latin typeface="Calibri"/>
                <a:ea typeface="Calibri"/>
                <a:cs typeface="Calibri"/>
                <a:sym typeface="Calibri"/>
              </a:rPr>
              <a:t>nonradiative relaxation </a:t>
            </a:r>
            <a:r>
              <a:rPr lang="en-US" sz="1800">
                <a:solidFill>
                  <a:schemeClr val="dk1"/>
                </a:solidFill>
                <a:latin typeface="Calibri"/>
                <a:ea typeface="Calibri"/>
                <a:cs typeface="Calibri"/>
                <a:sym typeface="Calibri"/>
              </a:rPr>
              <a:t>to the point where there is time for fluorescence to occur.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Compounds that do not fluoresce have structures that permit rapid relaxation by nonradiative processes.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0" y="0"/>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13-13</a:t>
            </a:r>
            <a:endParaRPr b="1" sz="2800">
              <a:solidFill>
                <a:srgbClr val="FF0000"/>
              </a:solidFill>
              <a:latin typeface="Calibri"/>
              <a:ea typeface="Calibri"/>
              <a:cs typeface="Calibri"/>
              <a:sym typeface="Calibri"/>
            </a:endParaRPr>
          </a:p>
        </p:txBody>
      </p:sp>
      <p:sp>
        <p:nvSpPr>
          <p:cNvPr id="91" name="Google Shape;91;p2"/>
          <p:cNvSpPr txBox="1"/>
          <p:nvPr>
            <p:ph idx="1" type="body"/>
          </p:nvPr>
        </p:nvSpPr>
        <p:spPr>
          <a:xfrm>
            <a:off x="603372" y="1797248"/>
            <a:ext cx="7937256" cy="3263504"/>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sz="2400"/>
              <a:t>描述以下選項之間的不同以及寫出其優點(是另一項所沒有的)</a:t>
            </a:r>
            <a:endParaRPr/>
          </a:p>
          <a:p>
            <a:pPr indent="-385763" lvl="0" marL="385763" rtl="0" algn="l">
              <a:lnSpc>
                <a:spcPct val="90000"/>
              </a:lnSpc>
              <a:spcBef>
                <a:spcPts val="1000"/>
              </a:spcBef>
              <a:spcAft>
                <a:spcPts val="0"/>
              </a:spcAft>
              <a:buClr>
                <a:schemeClr val="dk1"/>
              </a:buClr>
              <a:buSzPct val="100000"/>
              <a:buFont typeface="Calibri"/>
              <a:buAutoNum type="alphaLcParenR"/>
            </a:pPr>
            <a:r>
              <a:rPr lang="en-US" sz="2400"/>
              <a:t>Hydrogen and deuterium discharge lamps as sources for UV radiation.</a:t>
            </a:r>
            <a:endParaRPr/>
          </a:p>
          <a:p>
            <a:pPr indent="-385763" lvl="0" marL="385763" rtl="0" algn="l">
              <a:lnSpc>
                <a:spcPct val="90000"/>
              </a:lnSpc>
              <a:spcBef>
                <a:spcPts val="1000"/>
              </a:spcBef>
              <a:spcAft>
                <a:spcPts val="0"/>
              </a:spcAft>
              <a:buClr>
                <a:schemeClr val="dk1"/>
              </a:buClr>
              <a:buSzPct val="100000"/>
              <a:buFont typeface="Calibri"/>
              <a:buAutoNum type="alphaLcParenR"/>
            </a:pPr>
            <a:r>
              <a:rPr lang="en-US" sz="2400"/>
              <a:t>Filters and monochromators as wavelength selectors.</a:t>
            </a:r>
            <a:endParaRPr/>
          </a:p>
          <a:p>
            <a:pPr indent="-385763" lvl="0" marL="385763" rtl="0" algn="l">
              <a:lnSpc>
                <a:spcPct val="90000"/>
              </a:lnSpc>
              <a:spcBef>
                <a:spcPts val="1000"/>
              </a:spcBef>
              <a:spcAft>
                <a:spcPts val="0"/>
              </a:spcAft>
              <a:buClr>
                <a:schemeClr val="dk1"/>
              </a:buClr>
              <a:buSzPct val="100000"/>
              <a:buFont typeface="Calibri"/>
              <a:buAutoNum type="alphaLcParenR"/>
            </a:pPr>
            <a:r>
              <a:rPr lang="en-US" sz="2400"/>
              <a:t>Photovoltaic cells and phototubes as detectors for electromagnetic radiation.</a:t>
            </a:r>
            <a:endParaRPr/>
          </a:p>
          <a:p>
            <a:pPr indent="-385763" lvl="0" marL="385763" rtl="0" algn="l">
              <a:lnSpc>
                <a:spcPct val="90000"/>
              </a:lnSpc>
              <a:spcBef>
                <a:spcPts val="1000"/>
              </a:spcBef>
              <a:spcAft>
                <a:spcPts val="0"/>
              </a:spcAft>
              <a:buClr>
                <a:schemeClr val="dk1"/>
              </a:buClr>
              <a:buSzPct val="100000"/>
              <a:buFont typeface="Calibri"/>
              <a:buAutoNum type="alphaLcParenR"/>
            </a:pPr>
            <a:r>
              <a:rPr lang="en-US" sz="2400"/>
              <a:t>Photodiodes and photomultiplier tubes.</a:t>
            </a:r>
            <a:endParaRPr/>
          </a:p>
          <a:p>
            <a:pPr indent="-385763" lvl="0" marL="385763" rtl="0" algn="l">
              <a:lnSpc>
                <a:spcPct val="90000"/>
              </a:lnSpc>
              <a:spcBef>
                <a:spcPts val="1000"/>
              </a:spcBef>
              <a:spcAft>
                <a:spcPts val="0"/>
              </a:spcAft>
              <a:buClr>
                <a:schemeClr val="dk1"/>
              </a:buClr>
              <a:buSzPct val="100000"/>
              <a:buFont typeface="Calibri"/>
              <a:buAutoNum type="alphaLcParenR"/>
            </a:pPr>
            <a:r>
              <a:rPr lang="en-US" sz="2400"/>
              <a:t>Double beam in space and double bean in time spectrophotometers.</a:t>
            </a:r>
            <a:endParaRPr/>
          </a:p>
          <a:p>
            <a:pPr indent="-385763" lvl="0" marL="385763" rtl="0" algn="l">
              <a:lnSpc>
                <a:spcPct val="90000"/>
              </a:lnSpc>
              <a:spcBef>
                <a:spcPts val="1000"/>
              </a:spcBef>
              <a:spcAft>
                <a:spcPts val="0"/>
              </a:spcAft>
              <a:buClr>
                <a:schemeClr val="dk1"/>
              </a:buClr>
              <a:buSzPct val="100000"/>
              <a:buFont typeface="Calibri"/>
              <a:buAutoNum type="alphaLcParenR"/>
            </a:pPr>
            <a:r>
              <a:rPr lang="en-US" sz="2400"/>
              <a:t>Spectrophotometers and photometers.</a:t>
            </a:r>
            <a:endParaRPr/>
          </a:p>
          <a:p>
            <a:pPr indent="-385763" lvl="0" marL="385763" rtl="0" algn="l">
              <a:lnSpc>
                <a:spcPct val="90000"/>
              </a:lnSpc>
              <a:spcBef>
                <a:spcPts val="1000"/>
              </a:spcBef>
              <a:spcAft>
                <a:spcPts val="0"/>
              </a:spcAft>
              <a:buClr>
                <a:schemeClr val="dk1"/>
              </a:buClr>
              <a:buSzPct val="100000"/>
              <a:buFont typeface="Calibri"/>
              <a:buAutoNum type="alphaLcParenR"/>
            </a:pPr>
            <a:r>
              <a:rPr lang="en-US" sz="2400"/>
              <a:t>Single beam and double beam instruments for absorbance measurements.</a:t>
            </a:r>
            <a:endParaRPr/>
          </a:p>
          <a:p>
            <a:pPr indent="-385763" lvl="0" marL="385763" rtl="0" algn="l">
              <a:lnSpc>
                <a:spcPct val="90000"/>
              </a:lnSpc>
              <a:spcBef>
                <a:spcPts val="1000"/>
              </a:spcBef>
              <a:spcAft>
                <a:spcPts val="0"/>
              </a:spcAft>
              <a:buClr>
                <a:schemeClr val="dk1"/>
              </a:buClr>
              <a:buSzPct val="100000"/>
              <a:buFont typeface="Calibri"/>
              <a:buAutoNum type="alphaLcParenR"/>
            </a:pPr>
            <a:r>
              <a:rPr lang="en-US" sz="2400"/>
              <a:t>Conventional and multichannel spectrophotometers.</a:t>
            </a:r>
            <a:endParaRPr/>
          </a:p>
          <a:p>
            <a:pPr indent="-267653" lvl="0" marL="385763" rtl="0" algn="l">
              <a:lnSpc>
                <a:spcPct val="90000"/>
              </a:lnSpc>
              <a:spcBef>
                <a:spcPts val="1000"/>
              </a:spcBef>
              <a:spcAft>
                <a:spcPts val="0"/>
              </a:spcAft>
              <a:buClr>
                <a:schemeClr val="dk1"/>
              </a:buClr>
              <a:buSzPct val="100000"/>
              <a:buFont typeface="Calibri"/>
              <a:buNone/>
            </a:pPr>
            <a:r>
              <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0"/>
          <p:cNvSpPr txBox="1"/>
          <p:nvPr>
            <p:ph idx="1" type="body"/>
          </p:nvPr>
        </p:nvSpPr>
        <p:spPr>
          <a:xfrm>
            <a:off x="628650" y="639192"/>
            <a:ext cx="7886700" cy="39416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Discuss the major reasons why molecular phosphorescence spectrometry has not been as widely use as molecular fluorescence spectrometry?</a:t>
            </a:r>
            <a:endParaRPr baseline="30000"/>
          </a:p>
        </p:txBody>
      </p:sp>
      <p:sp>
        <p:nvSpPr>
          <p:cNvPr id="273" name="Google Shape;273;p20"/>
          <p:cNvSpPr txBox="1"/>
          <p:nvPr/>
        </p:nvSpPr>
        <p:spPr>
          <a:xfrm>
            <a:off x="628650" y="3455633"/>
            <a:ext cx="7886700" cy="1340529"/>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400"/>
              <a:buFont typeface="Arial"/>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0" lvl="0" marL="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50800" lvl="0" marL="228600" marR="0" rtl="0" algn="l">
              <a:lnSpc>
                <a:spcPct val="90000"/>
              </a:lnSpc>
              <a:spcBef>
                <a:spcPts val="100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p:txBody>
      </p:sp>
      <p:sp>
        <p:nvSpPr>
          <p:cNvPr id="274" name="Google Shape;274;p20"/>
          <p:cNvSpPr txBox="1"/>
          <p:nvPr>
            <p:ph type="title"/>
          </p:nvPr>
        </p:nvSpPr>
        <p:spPr>
          <a:xfrm>
            <a:off x="243425" y="-3882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Question 15-6</a:t>
            </a:r>
            <a:endParaRPr b="1" sz="2800">
              <a:solidFill>
                <a:srgbClr val="FF0000"/>
              </a:solidFill>
              <a:latin typeface="Calibri"/>
              <a:ea typeface="Calibri"/>
              <a:cs typeface="Calibri"/>
              <a:sym typeface="Calibri"/>
            </a:endParaRPr>
          </a:p>
        </p:txBody>
      </p:sp>
      <p:sp>
        <p:nvSpPr>
          <p:cNvPr id="275" name="Google Shape;275;p20"/>
          <p:cNvSpPr/>
          <p:nvPr/>
        </p:nvSpPr>
        <p:spPr>
          <a:xfrm>
            <a:off x="628650" y="2191989"/>
            <a:ext cx="8199239"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triplet state has a long lifetime which makes </a:t>
            </a:r>
            <a:r>
              <a:rPr lang="en-US" sz="1800">
                <a:solidFill>
                  <a:srgbClr val="FF0000"/>
                </a:solidFill>
                <a:latin typeface="Calibri"/>
                <a:ea typeface="Calibri"/>
                <a:cs typeface="Calibri"/>
                <a:sym typeface="Calibri"/>
              </a:rPr>
              <a:t>it susceptible to collisional deactivation</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Thus, most phosphorescence measurements are </a:t>
            </a:r>
            <a:r>
              <a:rPr lang="en-US" sz="1800">
                <a:solidFill>
                  <a:srgbClr val="FF0000"/>
                </a:solidFill>
                <a:latin typeface="Calibri"/>
                <a:ea typeface="Calibri"/>
                <a:cs typeface="Calibri"/>
                <a:sym typeface="Calibri"/>
              </a:rPr>
              <a:t>made at low temperature in a rigid matrix </a:t>
            </a:r>
            <a:r>
              <a:rPr lang="en-US" sz="1800">
                <a:solidFill>
                  <a:schemeClr val="dk1"/>
                </a:solidFill>
                <a:latin typeface="Calibri"/>
                <a:ea typeface="Calibri"/>
                <a:cs typeface="Calibri"/>
                <a:sym typeface="Calibri"/>
              </a:rPr>
              <a:t>or in solutions containing </a:t>
            </a:r>
            <a:r>
              <a:rPr lang="en-US" sz="1800">
                <a:solidFill>
                  <a:srgbClr val="FF0000"/>
                </a:solidFill>
                <a:latin typeface="Calibri"/>
                <a:ea typeface="Calibri"/>
                <a:cs typeface="Calibri"/>
                <a:sym typeface="Calibri"/>
              </a:rPr>
              <a:t>micelles</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Also, electronic methods must be used to discriminate phosphorescence from fluorescence.  </a:t>
            </a:r>
            <a:br>
              <a:rPr lang="en-US" sz="1800">
                <a:solidFill>
                  <a:schemeClr val="dk1"/>
                </a:solidFill>
                <a:latin typeface="Calibri"/>
                <a:ea typeface="Calibri"/>
                <a:cs typeface="Calibri"/>
                <a:sym typeface="Calibri"/>
              </a:rPr>
            </a:br>
            <a:r>
              <a:rPr lang="en-US" sz="1800">
                <a:solidFill>
                  <a:srgbClr val="FF0000"/>
                </a:solidFill>
                <a:latin typeface="Calibri"/>
                <a:ea typeface="Calibri"/>
                <a:cs typeface="Calibri"/>
                <a:sym typeface="Calibri"/>
              </a:rPr>
              <a:t>Not as many molecules give good phosphorescence signals as fluorescence signals</a:t>
            </a:r>
            <a:r>
              <a:rPr lang="en-US" sz="18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As a result, the </a:t>
            </a:r>
            <a:r>
              <a:rPr lang="en-US" sz="1800">
                <a:solidFill>
                  <a:srgbClr val="FF0000"/>
                </a:solidFill>
                <a:latin typeface="Calibri"/>
                <a:ea typeface="Calibri"/>
                <a:cs typeface="Calibri"/>
                <a:sym typeface="Calibri"/>
              </a:rPr>
              <a:t>experimental requirements to measure phosphorescence are more difficult </a:t>
            </a:r>
            <a:r>
              <a:rPr lang="en-US" sz="1800">
                <a:solidFill>
                  <a:schemeClr val="dk1"/>
                </a:solidFill>
                <a:latin typeface="Calibri"/>
                <a:ea typeface="Calibri"/>
                <a:cs typeface="Calibri"/>
                <a:sym typeface="Calibri"/>
              </a:rPr>
              <a:t>than those to measure fluorescence and the applications are not as large.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訊號弱、反應時間慢、易將能量傳給solvent，所以不好測</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nvSpPr>
        <p:spPr>
          <a:xfrm>
            <a:off x="96716" y="94747"/>
            <a:ext cx="1916723"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rgbClr val="FF0000"/>
                </a:solidFill>
                <a:latin typeface="Calibri"/>
                <a:ea typeface="Calibri"/>
                <a:cs typeface="Calibri"/>
                <a:sym typeface="Calibri"/>
              </a:rPr>
              <a:t>15-7</a:t>
            </a:r>
            <a:endParaRPr b="1" sz="2800">
              <a:solidFill>
                <a:srgbClr val="FF0000"/>
              </a:solidFill>
              <a:latin typeface="Calibri"/>
              <a:ea typeface="Calibri"/>
              <a:cs typeface="Calibri"/>
              <a:sym typeface="Calibri"/>
            </a:endParaRPr>
          </a:p>
        </p:txBody>
      </p:sp>
      <p:sp>
        <p:nvSpPr>
          <p:cNvPr id="281" name="Google Shape;281;p21"/>
          <p:cNvSpPr/>
          <p:nvPr/>
        </p:nvSpPr>
        <p:spPr>
          <a:xfrm>
            <a:off x="96716" y="617967"/>
            <a:ext cx="8889022"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The reduced form of NADH is an important and highly fluorescent coenzyme. It has an absorption maximum of 340 nm and an emission maximum at 465 nm. Standard solutions of NADH gave the following fluorescence intensities </a:t>
            </a:r>
            <a:endParaRPr baseline="30000" sz="2000">
              <a:solidFill>
                <a:schemeClr val="dk1"/>
              </a:solidFill>
              <a:latin typeface="Calibri"/>
              <a:ea typeface="Calibri"/>
              <a:cs typeface="Calibri"/>
              <a:sym typeface="Calibri"/>
            </a:endParaRPr>
          </a:p>
        </p:txBody>
      </p:sp>
      <p:sp>
        <p:nvSpPr>
          <p:cNvPr id="282" name="Google Shape;282;p21"/>
          <p:cNvSpPr/>
          <p:nvPr/>
        </p:nvSpPr>
        <p:spPr>
          <a:xfrm>
            <a:off x="48358" y="5042118"/>
            <a:ext cx="8985738" cy="1815882"/>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1400"/>
              <a:buFont typeface="Calibri"/>
              <a:buAutoNum type="alphaUcParenR"/>
            </a:pPr>
            <a:r>
              <a:rPr lang="en-US" sz="1400">
                <a:solidFill>
                  <a:schemeClr val="dk1"/>
                </a:solidFill>
                <a:latin typeface="Calibri"/>
                <a:ea typeface="Calibri"/>
                <a:cs typeface="Calibri"/>
                <a:sym typeface="Calibri"/>
              </a:rPr>
              <a:t>Construct a spreadsheet and use it to draw a calibration curve for NADH</a:t>
            </a:r>
            <a:endParaRPr/>
          </a:p>
          <a:p>
            <a:pPr indent="-514350" lvl="0" marL="514350" marR="0" rtl="0" algn="l">
              <a:spcBef>
                <a:spcPts val="0"/>
              </a:spcBef>
              <a:spcAft>
                <a:spcPts val="0"/>
              </a:spcAft>
              <a:buClr>
                <a:schemeClr val="dk1"/>
              </a:buClr>
              <a:buSzPts val="1400"/>
              <a:buFont typeface="Arial"/>
              <a:buAutoNum type="alphaUcParenR"/>
            </a:pPr>
            <a:r>
              <a:rPr lang="en-US" sz="1400">
                <a:solidFill>
                  <a:schemeClr val="dk1"/>
                </a:solidFill>
                <a:latin typeface="Calibri"/>
                <a:ea typeface="Calibri"/>
                <a:cs typeface="Calibri"/>
                <a:sym typeface="Calibri"/>
              </a:rPr>
              <a:t>Find the least squares slope and intercept for the plot </a:t>
            </a:r>
            <a:endParaRPr/>
          </a:p>
          <a:p>
            <a:pPr indent="-514350" lvl="0" marL="514350" marR="0" rtl="0" algn="l">
              <a:spcBef>
                <a:spcPts val="0"/>
              </a:spcBef>
              <a:spcAft>
                <a:spcPts val="0"/>
              </a:spcAft>
              <a:buClr>
                <a:schemeClr val="dk1"/>
              </a:buClr>
              <a:buSzPts val="1400"/>
              <a:buFont typeface="Arial"/>
              <a:buAutoNum type="alphaUcParenR"/>
            </a:pPr>
            <a:r>
              <a:rPr lang="en-US" sz="1400">
                <a:solidFill>
                  <a:schemeClr val="dk1"/>
                </a:solidFill>
                <a:latin typeface="Calibri"/>
                <a:ea typeface="Calibri"/>
                <a:cs typeface="Calibri"/>
                <a:sym typeface="Calibri"/>
              </a:rPr>
              <a:t>Calculate the standard deviation of the slope and the standard deviation about regression for the curve </a:t>
            </a:r>
            <a:endParaRPr/>
          </a:p>
          <a:p>
            <a:pPr indent="-514350" lvl="0" marL="514350" marR="0" rtl="0" algn="l">
              <a:spcBef>
                <a:spcPts val="0"/>
              </a:spcBef>
              <a:spcAft>
                <a:spcPts val="0"/>
              </a:spcAft>
              <a:buClr>
                <a:schemeClr val="dk1"/>
              </a:buClr>
              <a:buSzPts val="1400"/>
              <a:buFont typeface="Arial"/>
              <a:buAutoNum type="alphaUcParenR"/>
            </a:pPr>
            <a:r>
              <a:rPr lang="en-US" sz="1400">
                <a:solidFill>
                  <a:schemeClr val="dk1"/>
                </a:solidFill>
                <a:latin typeface="Calibri"/>
                <a:ea typeface="Calibri"/>
                <a:cs typeface="Calibri"/>
                <a:sym typeface="Calibri"/>
              </a:rPr>
              <a:t>An unknown exhibit a relative fluorescence intensity of 12.16. Use the spreadsheet to calculate the concentration of NADH</a:t>
            </a:r>
            <a:endParaRPr/>
          </a:p>
          <a:p>
            <a:pPr indent="-514350" lvl="0" marL="514350" marR="0" rtl="0" algn="l">
              <a:spcBef>
                <a:spcPts val="0"/>
              </a:spcBef>
              <a:spcAft>
                <a:spcPts val="0"/>
              </a:spcAft>
              <a:buClr>
                <a:schemeClr val="dk1"/>
              </a:buClr>
              <a:buSzPts val="1400"/>
              <a:buFont typeface="Arial"/>
              <a:buAutoNum type="alphaUcParenR"/>
            </a:pPr>
            <a:r>
              <a:rPr lang="en-US" sz="1400">
                <a:solidFill>
                  <a:schemeClr val="dk1"/>
                </a:solidFill>
                <a:latin typeface="Calibri"/>
                <a:ea typeface="Calibri"/>
                <a:cs typeface="Calibri"/>
                <a:sym typeface="Calibri"/>
              </a:rPr>
              <a:t>Calculate the relative standard deviation for the result in (D)</a:t>
            </a:r>
            <a:endParaRPr/>
          </a:p>
          <a:p>
            <a:pPr indent="-514350" lvl="0" marL="514350" marR="0" rtl="0" algn="l">
              <a:spcBef>
                <a:spcPts val="0"/>
              </a:spcBef>
              <a:spcAft>
                <a:spcPts val="0"/>
              </a:spcAft>
              <a:buClr>
                <a:schemeClr val="dk1"/>
              </a:buClr>
              <a:buSzPts val="1400"/>
              <a:buFont typeface="Arial"/>
              <a:buAutoNum type="alphaUcParenR"/>
            </a:pPr>
            <a:r>
              <a:rPr lang="en-US" sz="1400">
                <a:solidFill>
                  <a:schemeClr val="dk1"/>
                </a:solidFill>
                <a:latin typeface="Calibri"/>
                <a:ea typeface="Calibri"/>
                <a:cs typeface="Calibri"/>
                <a:sym typeface="Calibri"/>
              </a:rPr>
              <a:t>Calculate the relative standard deviation for the result in (D) if the result of 7.95 was the mean of three measurements </a:t>
            </a:r>
            <a:endParaRPr sz="1400">
              <a:solidFill>
                <a:schemeClr val="dk1"/>
              </a:solidFill>
              <a:latin typeface="Calibri"/>
              <a:ea typeface="Calibri"/>
              <a:cs typeface="Calibri"/>
              <a:sym typeface="Calibri"/>
            </a:endParaRPr>
          </a:p>
        </p:txBody>
      </p:sp>
      <p:graphicFrame>
        <p:nvGraphicFramePr>
          <p:cNvPr id="283" name="Google Shape;283;p21"/>
          <p:cNvGraphicFramePr/>
          <p:nvPr/>
        </p:nvGraphicFramePr>
        <p:xfrm>
          <a:off x="1905000" y="1829114"/>
          <a:ext cx="3000000" cy="3000000"/>
        </p:xfrm>
        <a:graphic>
          <a:graphicData uri="http://schemas.openxmlformats.org/drawingml/2006/table">
            <a:tbl>
              <a:tblPr bandRow="1" firstRow="1">
                <a:noFill/>
                <a:tableStyleId>{503D9291-43FE-4490-B3AE-6336642FEBE6}</a:tableStyleId>
              </a:tblPr>
              <a:tblGrid>
                <a:gridCol w="2636225"/>
                <a:gridCol w="2636225"/>
              </a:tblGrid>
              <a:tr h="335275">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ctr">
                        <a:spcBef>
                          <a:spcPts val="0"/>
                        </a:spcBef>
                        <a:spcAft>
                          <a:spcPts val="0"/>
                        </a:spcAft>
                        <a:buNone/>
                      </a:pPr>
                      <a:r>
                        <a:rPr lang="en-US" sz="1600">
                          <a:solidFill>
                            <a:schemeClr val="dk1"/>
                          </a:solidFill>
                        </a:rPr>
                        <a:t>Intensity / a.u.</a:t>
                      </a:r>
                      <a:endParaRPr sz="1600">
                        <a:solidFill>
                          <a:schemeClr val="dk1"/>
                        </a:solidFill>
                      </a:endParaRPr>
                    </a:p>
                  </a:txBody>
                  <a:tcPr marT="45725" marB="45725" marR="91450" marL="91450">
                    <a:solidFill>
                      <a:schemeClr val="lt1"/>
                    </a:solidFill>
                  </a:tcPr>
                </a:tc>
              </a:tr>
              <a:tr h="335275">
                <a:tc>
                  <a:txBody>
                    <a:bodyPr/>
                    <a:lstStyle/>
                    <a:p>
                      <a:pPr indent="0" lvl="0" marL="0" marR="0" rtl="0" algn="ctr">
                        <a:spcBef>
                          <a:spcPts val="0"/>
                        </a:spcBef>
                        <a:spcAft>
                          <a:spcPts val="0"/>
                        </a:spcAft>
                        <a:buNone/>
                      </a:pPr>
                      <a:r>
                        <a:rPr lang="en-US" sz="1600">
                          <a:solidFill>
                            <a:schemeClr val="dk1"/>
                          </a:solidFill>
                        </a:rPr>
                        <a:t>0.100</a:t>
                      </a:r>
                      <a:endParaRPr/>
                    </a:p>
                  </a:txBody>
                  <a:tcPr marT="45725" marB="45725" marR="91450" marL="91450">
                    <a:solidFill>
                      <a:schemeClr val="lt1"/>
                    </a:solidFill>
                  </a:tcPr>
                </a:tc>
                <a:tc>
                  <a:txBody>
                    <a:bodyPr/>
                    <a:lstStyle/>
                    <a:p>
                      <a:pPr indent="0" lvl="0" marL="0" marR="0" rtl="0" algn="ctr">
                        <a:spcBef>
                          <a:spcPts val="0"/>
                        </a:spcBef>
                        <a:spcAft>
                          <a:spcPts val="0"/>
                        </a:spcAft>
                        <a:buNone/>
                      </a:pPr>
                      <a:r>
                        <a:rPr lang="en-US" sz="1600">
                          <a:solidFill>
                            <a:schemeClr val="dk1"/>
                          </a:solidFill>
                        </a:rPr>
                        <a:t>2.24</a:t>
                      </a:r>
                      <a:endParaRPr sz="1600">
                        <a:solidFill>
                          <a:schemeClr val="dk1"/>
                        </a:solidFill>
                      </a:endParaRPr>
                    </a:p>
                  </a:txBody>
                  <a:tcPr marT="45725" marB="45725" marR="91450" marL="91450">
                    <a:solidFill>
                      <a:schemeClr val="lt1"/>
                    </a:solidFill>
                  </a:tcPr>
                </a:tc>
              </a:tr>
              <a:tr h="335275">
                <a:tc>
                  <a:txBody>
                    <a:bodyPr/>
                    <a:lstStyle/>
                    <a:p>
                      <a:pPr indent="0" lvl="0" marL="0" marR="0" rtl="0" algn="ctr">
                        <a:spcBef>
                          <a:spcPts val="0"/>
                        </a:spcBef>
                        <a:spcAft>
                          <a:spcPts val="0"/>
                        </a:spcAft>
                        <a:buNone/>
                      </a:pPr>
                      <a:r>
                        <a:rPr lang="en-US" sz="1600">
                          <a:solidFill>
                            <a:schemeClr val="dk1"/>
                          </a:solidFill>
                        </a:rPr>
                        <a:t>0.200</a:t>
                      </a:r>
                      <a:endParaRPr sz="1600">
                        <a:solidFill>
                          <a:schemeClr val="dk1"/>
                        </a:solidFill>
                      </a:endParaRPr>
                    </a:p>
                  </a:txBody>
                  <a:tcPr marT="45725" marB="45725" marR="91450" marL="91450">
                    <a:solidFill>
                      <a:schemeClr val="lt1"/>
                    </a:solidFill>
                  </a:tcPr>
                </a:tc>
                <a:tc>
                  <a:txBody>
                    <a:bodyPr/>
                    <a:lstStyle/>
                    <a:p>
                      <a:pPr indent="0" lvl="0" marL="0" marR="0" rtl="0" algn="ctr">
                        <a:spcBef>
                          <a:spcPts val="0"/>
                        </a:spcBef>
                        <a:spcAft>
                          <a:spcPts val="0"/>
                        </a:spcAft>
                        <a:buNone/>
                      </a:pPr>
                      <a:r>
                        <a:rPr lang="en-US" sz="1600">
                          <a:solidFill>
                            <a:schemeClr val="dk1"/>
                          </a:solidFill>
                        </a:rPr>
                        <a:t>4.52</a:t>
                      </a:r>
                      <a:endParaRPr sz="1600">
                        <a:solidFill>
                          <a:schemeClr val="dk1"/>
                        </a:solidFill>
                      </a:endParaRPr>
                    </a:p>
                  </a:txBody>
                  <a:tcPr marT="45725" marB="45725" marR="91450" marL="91450">
                    <a:solidFill>
                      <a:schemeClr val="lt1"/>
                    </a:solidFill>
                  </a:tcPr>
                </a:tc>
              </a:tr>
              <a:tr h="335275">
                <a:tc>
                  <a:txBody>
                    <a:bodyPr/>
                    <a:lstStyle/>
                    <a:p>
                      <a:pPr indent="0" lvl="0" marL="0" marR="0" rtl="0" algn="ctr">
                        <a:spcBef>
                          <a:spcPts val="0"/>
                        </a:spcBef>
                        <a:spcAft>
                          <a:spcPts val="0"/>
                        </a:spcAft>
                        <a:buNone/>
                      </a:pPr>
                      <a:r>
                        <a:rPr lang="en-US" sz="1600">
                          <a:solidFill>
                            <a:schemeClr val="dk1"/>
                          </a:solidFill>
                        </a:rPr>
                        <a:t>0.300</a:t>
                      </a:r>
                      <a:endParaRPr sz="1600">
                        <a:solidFill>
                          <a:schemeClr val="dk1"/>
                        </a:solidFill>
                      </a:endParaRPr>
                    </a:p>
                  </a:txBody>
                  <a:tcPr marT="45725" marB="45725" marR="91450" marL="91450">
                    <a:solidFill>
                      <a:schemeClr val="lt1"/>
                    </a:solidFill>
                  </a:tcPr>
                </a:tc>
                <a:tc>
                  <a:txBody>
                    <a:bodyPr/>
                    <a:lstStyle/>
                    <a:p>
                      <a:pPr indent="0" lvl="0" marL="0" marR="0" rtl="0" algn="ctr">
                        <a:spcBef>
                          <a:spcPts val="0"/>
                        </a:spcBef>
                        <a:spcAft>
                          <a:spcPts val="0"/>
                        </a:spcAft>
                        <a:buNone/>
                      </a:pPr>
                      <a:r>
                        <a:rPr lang="en-US" sz="1600">
                          <a:solidFill>
                            <a:schemeClr val="dk1"/>
                          </a:solidFill>
                        </a:rPr>
                        <a:t>6.63</a:t>
                      </a:r>
                      <a:endParaRPr sz="1600">
                        <a:solidFill>
                          <a:schemeClr val="dk1"/>
                        </a:solidFill>
                      </a:endParaRPr>
                    </a:p>
                  </a:txBody>
                  <a:tcPr marT="45725" marB="45725" marR="91450" marL="91450">
                    <a:solidFill>
                      <a:schemeClr val="lt1"/>
                    </a:solidFill>
                  </a:tcPr>
                </a:tc>
              </a:tr>
              <a:tr h="335275">
                <a:tc>
                  <a:txBody>
                    <a:bodyPr/>
                    <a:lstStyle/>
                    <a:p>
                      <a:pPr indent="0" lvl="0" marL="0" marR="0" rtl="0" algn="ctr">
                        <a:spcBef>
                          <a:spcPts val="0"/>
                        </a:spcBef>
                        <a:spcAft>
                          <a:spcPts val="0"/>
                        </a:spcAft>
                        <a:buNone/>
                      </a:pPr>
                      <a:r>
                        <a:rPr lang="en-US" sz="1600">
                          <a:solidFill>
                            <a:schemeClr val="dk1"/>
                          </a:solidFill>
                        </a:rPr>
                        <a:t>0.400</a:t>
                      </a:r>
                      <a:endParaRPr sz="1600">
                        <a:solidFill>
                          <a:schemeClr val="dk1"/>
                        </a:solidFill>
                      </a:endParaRPr>
                    </a:p>
                  </a:txBody>
                  <a:tcPr marT="45725" marB="45725" marR="91450" marL="91450">
                    <a:solidFill>
                      <a:schemeClr val="lt1"/>
                    </a:solidFill>
                  </a:tcPr>
                </a:tc>
                <a:tc>
                  <a:txBody>
                    <a:bodyPr/>
                    <a:lstStyle/>
                    <a:p>
                      <a:pPr indent="0" lvl="0" marL="0" marR="0" rtl="0" algn="ctr">
                        <a:spcBef>
                          <a:spcPts val="0"/>
                        </a:spcBef>
                        <a:spcAft>
                          <a:spcPts val="0"/>
                        </a:spcAft>
                        <a:buNone/>
                      </a:pPr>
                      <a:r>
                        <a:rPr lang="en-US" sz="1600">
                          <a:solidFill>
                            <a:schemeClr val="dk1"/>
                          </a:solidFill>
                        </a:rPr>
                        <a:t>9.01</a:t>
                      </a:r>
                      <a:endParaRPr sz="1600">
                        <a:solidFill>
                          <a:schemeClr val="dk1"/>
                        </a:solidFill>
                      </a:endParaRPr>
                    </a:p>
                  </a:txBody>
                  <a:tcPr marT="45725" marB="45725" marR="91450" marL="91450">
                    <a:solidFill>
                      <a:schemeClr val="lt1"/>
                    </a:solidFill>
                  </a:tcPr>
                </a:tc>
              </a:tr>
              <a:tr h="335275">
                <a:tc>
                  <a:txBody>
                    <a:bodyPr/>
                    <a:lstStyle/>
                    <a:p>
                      <a:pPr indent="0" lvl="0" marL="0" marR="0" rtl="0" algn="ctr">
                        <a:spcBef>
                          <a:spcPts val="0"/>
                        </a:spcBef>
                        <a:spcAft>
                          <a:spcPts val="0"/>
                        </a:spcAft>
                        <a:buNone/>
                      </a:pPr>
                      <a:r>
                        <a:rPr lang="en-US" sz="1600">
                          <a:solidFill>
                            <a:schemeClr val="dk1"/>
                          </a:solidFill>
                        </a:rPr>
                        <a:t>0.500</a:t>
                      </a:r>
                      <a:endParaRPr sz="1600">
                        <a:solidFill>
                          <a:schemeClr val="dk1"/>
                        </a:solidFill>
                      </a:endParaRPr>
                    </a:p>
                  </a:txBody>
                  <a:tcPr marT="45725" marB="45725" marR="91450" marL="91450">
                    <a:solidFill>
                      <a:schemeClr val="lt1"/>
                    </a:solidFill>
                  </a:tcPr>
                </a:tc>
                <a:tc>
                  <a:txBody>
                    <a:bodyPr/>
                    <a:lstStyle/>
                    <a:p>
                      <a:pPr indent="0" lvl="0" marL="0" marR="0" rtl="0" algn="ctr">
                        <a:spcBef>
                          <a:spcPts val="0"/>
                        </a:spcBef>
                        <a:spcAft>
                          <a:spcPts val="0"/>
                        </a:spcAft>
                        <a:buNone/>
                      </a:pPr>
                      <a:r>
                        <a:rPr lang="en-US" sz="1600">
                          <a:solidFill>
                            <a:schemeClr val="dk1"/>
                          </a:solidFill>
                        </a:rPr>
                        <a:t>10.94</a:t>
                      </a:r>
                      <a:endParaRPr sz="1600">
                        <a:solidFill>
                          <a:schemeClr val="dk1"/>
                        </a:solidFill>
                      </a:endParaRPr>
                    </a:p>
                  </a:txBody>
                  <a:tcPr marT="45725" marB="45725" marR="91450" marL="91450">
                    <a:solidFill>
                      <a:schemeClr val="lt1"/>
                    </a:solidFill>
                  </a:tcPr>
                </a:tc>
              </a:tr>
              <a:tr h="335275">
                <a:tc>
                  <a:txBody>
                    <a:bodyPr/>
                    <a:lstStyle/>
                    <a:p>
                      <a:pPr indent="0" lvl="0" marL="0" marR="0" rtl="0" algn="ctr">
                        <a:spcBef>
                          <a:spcPts val="0"/>
                        </a:spcBef>
                        <a:spcAft>
                          <a:spcPts val="0"/>
                        </a:spcAft>
                        <a:buNone/>
                      </a:pPr>
                      <a:r>
                        <a:rPr lang="en-US" sz="1600">
                          <a:solidFill>
                            <a:schemeClr val="dk1"/>
                          </a:solidFill>
                        </a:rPr>
                        <a:t>0.600</a:t>
                      </a:r>
                      <a:endParaRPr sz="1600">
                        <a:solidFill>
                          <a:schemeClr val="dk1"/>
                        </a:solidFill>
                      </a:endParaRPr>
                    </a:p>
                  </a:txBody>
                  <a:tcPr marT="45725" marB="45725" marR="91450" marL="91450">
                    <a:solidFill>
                      <a:schemeClr val="lt1"/>
                    </a:solidFill>
                  </a:tcPr>
                </a:tc>
                <a:tc>
                  <a:txBody>
                    <a:bodyPr/>
                    <a:lstStyle/>
                    <a:p>
                      <a:pPr indent="0" lvl="0" marL="0" marR="0" rtl="0" algn="ctr">
                        <a:spcBef>
                          <a:spcPts val="0"/>
                        </a:spcBef>
                        <a:spcAft>
                          <a:spcPts val="0"/>
                        </a:spcAft>
                        <a:buNone/>
                      </a:pPr>
                      <a:r>
                        <a:rPr lang="en-US" sz="1600">
                          <a:solidFill>
                            <a:schemeClr val="dk1"/>
                          </a:solidFill>
                        </a:rPr>
                        <a:t>13.71</a:t>
                      </a:r>
                      <a:endParaRPr sz="1600">
                        <a:solidFill>
                          <a:schemeClr val="dk1"/>
                        </a:solidFill>
                      </a:endParaRPr>
                    </a:p>
                  </a:txBody>
                  <a:tcPr marT="45725" marB="45725" marR="91450" marL="91450">
                    <a:solidFill>
                      <a:schemeClr val="lt1"/>
                    </a:solidFill>
                  </a:tcPr>
                </a:tc>
              </a:tr>
              <a:tr h="335275">
                <a:tc>
                  <a:txBody>
                    <a:bodyPr/>
                    <a:lstStyle/>
                    <a:p>
                      <a:pPr indent="0" lvl="0" marL="0" marR="0" rtl="0" algn="ctr">
                        <a:spcBef>
                          <a:spcPts val="0"/>
                        </a:spcBef>
                        <a:spcAft>
                          <a:spcPts val="0"/>
                        </a:spcAft>
                        <a:buNone/>
                      </a:pPr>
                      <a:r>
                        <a:rPr lang="en-US" sz="1600">
                          <a:solidFill>
                            <a:schemeClr val="dk1"/>
                          </a:solidFill>
                        </a:rPr>
                        <a:t>0.700</a:t>
                      </a:r>
                      <a:endParaRPr sz="1600">
                        <a:solidFill>
                          <a:schemeClr val="dk1"/>
                        </a:solidFill>
                      </a:endParaRPr>
                    </a:p>
                  </a:txBody>
                  <a:tcPr marT="45725" marB="45725" marR="91450" marL="91450">
                    <a:solidFill>
                      <a:schemeClr val="lt1"/>
                    </a:solidFill>
                  </a:tcPr>
                </a:tc>
                <a:tc>
                  <a:txBody>
                    <a:bodyPr/>
                    <a:lstStyle/>
                    <a:p>
                      <a:pPr indent="0" lvl="0" marL="0" marR="0" rtl="0" algn="ctr">
                        <a:spcBef>
                          <a:spcPts val="0"/>
                        </a:spcBef>
                        <a:spcAft>
                          <a:spcPts val="0"/>
                        </a:spcAft>
                        <a:buNone/>
                      </a:pPr>
                      <a:r>
                        <a:rPr lang="en-US" sz="1600">
                          <a:solidFill>
                            <a:schemeClr val="dk1"/>
                          </a:solidFill>
                        </a:rPr>
                        <a:t>15.49</a:t>
                      </a:r>
                      <a:endParaRPr sz="1600">
                        <a:solidFill>
                          <a:schemeClr val="dk1"/>
                        </a:solidFill>
                      </a:endParaRPr>
                    </a:p>
                  </a:txBody>
                  <a:tcPr marT="45725" marB="45725" marR="91450" marL="91450">
                    <a:solidFill>
                      <a:schemeClr val="lt1"/>
                    </a:solidFill>
                  </a:tcPr>
                </a:tc>
              </a:tr>
              <a:tr h="335275">
                <a:tc>
                  <a:txBody>
                    <a:bodyPr/>
                    <a:lstStyle/>
                    <a:p>
                      <a:pPr indent="0" lvl="0" marL="0" marR="0" rtl="0" algn="ctr">
                        <a:spcBef>
                          <a:spcPts val="0"/>
                        </a:spcBef>
                        <a:spcAft>
                          <a:spcPts val="0"/>
                        </a:spcAft>
                        <a:buNone/>
                      </a:pPr>
                      <a:r>
                        <a:rPr lang="en-US" sz="1600">
                          <a:solidFill>
                            <a:schemeClr val="dk1"/>
                          </a:solidFill>
                        </a:rPr>
                        <a:t>0.800</a:t>
                      </a:r>
                      <a:endParaRPr sz="1600">
                        <a:solidFill>
                          <a:schemeClr val="dk1"/>
                        </a:solidFill>
                      </a:endParaRPr>
                    </a:p>
                  </a:txBody>
                  <a:tcPr marT="45725" marB="45725" marR="91450" marL="91450">
                    <a:solidFill>
                      <a:schemeClr val="lt1"/>
                    </a:solidFill>
                  </a:tcPr>
                </a:tc>
                <a:tc>
                  <a:txBody>
                    <a:bodyPr/>
                    <a:lstStyle/>
                    <a:p>
                      <a:pPr indent="0" lvl="0" marL="0" marR="0" rtl="0" algn="ctr">
                        <a:spcBef>
                          <a:spcPts val="0"/>
                        </a:spcBef>
                        <a:spcAft>
                          <a:spcPts val="0"/>
                        </a:spcAft>
                        <a:buNone/>
                      </a:pPr>
                      <a:r>
                        <a:rPr lang="en-US" sz="1600">
                          <a:solidFill>
                            <a:schemeClr val="dk1"/>
                          </a:solidFill>
                        </a:rPr>
                        <a:t>17.91</a:t>
                      </a:r>
                      <a:endParaRPr sz="1600">
                        <a:solidFill>
                          <a:schemeClr val="dk1"/>
                        </a:solidFill>
                      </a:endParaRPr>
                    </a:p>
                  </a:txBody>
                  <a:tcPr marT="45725" marB="45725" marR="91450" marL="91450">
                    <a:solidFill>
                      <a:schemeClr val="lt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22"/>
          <p:cNvPicPr preferRelativeResize="0"/>
          <p:nvPr/>
        </p:nvPicPr>
        <p:blipFill rotWithShape="1">
          <a:blip r:embed="rId3">
            <a:alphaModFix/>
          </a:blip>
          <a:srcRect b="0" l="0" r="0" t="0"/>
          <a:stretch/>
        </p:blipFill>
        <p:spPr>
          <a:xfrm>
            <a:off x="448409" y="-79131"/>
            <a:ext cx="7965832" cy="6163085"/>
          </a:xfrm>
          <a:prstGeom prst="rect">
            <a:avLst/>
          </a:prstGeom>
          <a:noFill/>
          <a:ln>
            <a:noFill/>
          </a:ln>
        </p:spPr>
      </p:pic>
      <p:sp>
        <p:nvSpPr>
          <p:cNvPr id="289" name="Google Shape;289;p22"/>
          <p:cNvSpPr txBox="1"/>
          <p:nvPr/>
        </p:nvSpPr>
        <p:spPr>
          <a:xfrm>
            <a:off x="606669" y="6242538"/>
            <a:ext cx="7702062" cy="4747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90" name="Google Shape;290;p22"/>
          <p:cNvPicPr preferRelativeResize="0"/>
          <p:nvPr/>
        </p:nvPicPr>
        <p:blipFill rotWithShape="1">
          <a:blip r:embed="rId4">
            <a:alphaModFix/>
          </a:blip>
          <a:srcRect b="0" l="0" r="0" t="0"/>
          <a:stretch/>
        </p:blipFill>
        <p:spPr>
          <a:xfrm>
            <a:off x="606669" y="6137900"/>
            <a:ext cx="3455379" cy="6840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5" name="Shape 95"/>
        <p:cNvGrpSpPr/>
        <p:nvPr/>
      </p:nvGrpSpPr>
      <p:grpSpPr>
        <a:xfrm>
          <a:off x="0" y="0"/>
          <a:ext cx="0" cy="0"/>
          <a:chOff x="0" y="0"/>
          <a:chExt cx="0" cy="0"/>
        </a:xfrm>
      </p:grpSpPr>
      <p:sp>
        <p:nvSpPr>
          <p:cNvPr id="96" name="Google Shape;96;p3"/>
          <p:cNvSpPr txBox="1"/>
          <p:nvPr>
            <p:ph type="title"/>
          </p:nvPr>
        </p:nvSpPr>
        <p:spPr>
          <a:xfrm>
            <a:off x="0" y="21168"/>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13-13</a:t>
            </a:r>
            <a:endParaRPr b="1" sz="2800">
              <a:solidFill>
                <a:srgbClr val="FF0000"/>
              </a:solidFill>
              <a:latin typeface="Calibri"/>
              <a:ea typeface="Calibri"/>
              <a:cs typeface="Calibri"/>
              <a:sym typeface="Calibri"/>
            </a:endParaRPr>
          </a:p>
        </p:txBody>
      </p:sp>
      <p:sp>
        <p:nvSpPr>
          <p:cNvPr id="97" name="Google Shape;97;p3"/>
          <p:cNvSpPr/>
          <p:nvPr/>
        </p:nvSpPr>
        <p:spPr>
          <a:xfrm>
            <a:off x="97656" y="1556528"/>
            <a:ext cx="7947179" cy="1477328"/>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1800"/>
              <a:buFont typeface="Calibri"/>
              <a:buAutoNum type="alphaLcParenBoth"/>
            </a:pPr>
            <a:r>
              <a:rPr b="0" i="0" lang="en-US" sz="1800" u="none" cap="none" strike="noStrike">
                <a:solidFill>
                  <a:schemeClr val="dk1"/>
                </a:solidFill>
                <a:latin typeface="Calibri"/>
                <a:ea typeface="Calibri"/>
                <a:cs typeface="Calibri"/>
                <a:sym typeface="Calibri"/>
              </a:rPr>
              <a:t>Hydrogen and deuterium discharge lamps as sources for UV radiation.</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      Hydrogen discharge lamps 氫氣放電燈</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Deuterium discharge lamps 氘氣放電燈</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不同：一個是用氫氣去放電，另一個用氘氣。</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優點: Deuterium discharge lamps 可產生較高強度的放射。</a:t>
            </a:r>
            <a:endParaRPr sz="1800">
              <a:solidFill>
                <a:schemeClr val="dk1"/>
              </a:solidFill>
              <a:latin typeface="Calibri"/>
              <a:ea typeface="Calibri"/>
              <a:cs typeface="Calibri"/>
              <a:sym typeface="Calibri"/>
            </a:endParaRPr>
          </a:p>
        </p:txBody>
      </p:sp>
      <p:sp>
        <p:nvSpPr>
          <p:cNvPr id="98" name="Google Shape;98;p3"/>
          <p:cNvSpPr/>
          <p:nvPr/>
        </p:nvSpPr>
        <p:spPr>
          <a:xfrm>
            <a:off x="97656" y="4238423"/>
            <a:ext cx="827816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 Filters and monochromators as wavelength selectors.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Filters 可選擇</a:t>
            </a:r>
            <a:r>
              <a:rPr lang="en-US" sz="1800">
                <a:solidFill>
                  <a:srgbClr val="FF0000"/>
                </a:solidFill>
                <a:latin typeface="Calibri"/>
                <a:ea typeface="Calibri"/>
                <a:cs typeface="Calibri"/>
                <a:sym typeface="Calibri"/>
              </a:rPr>
              <a:t>較低解析度</a:t>
            </a:r>
            <a:r>
              <a:rPr lang="en-US" sz="1800">
                <a:solidFill>
                  <a:schemeClr val="dk1"/>
                </a:solidFill>
                <a:latin typeface="Calibri"/>
                <a:ea typeface="Calibri"/>
                <a:cs typeface="Calibri"/>
                <a:sym typeface="Calibri"/>
              </a:rPr>
              <a:t>之波長，較適合定量，不適合定性分析或結構解析。</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Monochromators 選擇</a:t>
            </a:r>
            <a:r>
              <a:rPr lang="en-US" sz="1800">
                <a:solidFill>
                  <a:srgbClr val="FF0000"/>
                </a:solidFill>
                <a:latin typeface="Calibri"/>
                <a:ea typeface="Calibri"/>
                <a:cs typeface="Calibri"/>
                <a:sym typeface="Calibri"/>
              </a:rPr>
              <a:t>高解析度</a:t>
            </a:r>
            <a:r>
              <a:rPr lang="en-US" sz="1800">
                <a:solidFill>
                  <a:schemeClr val="dk1"/>
                </a:solidFill>
                <a:latin typeface="Calibri"/>
                <a:ea typeface="Calibri"/>
                <a:cs typeface="Calibri"/>
                <a:sym typeface="Calibri"/>
              </a:rPr>
              <a:t>之波長且適合定性及定量。</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
        <p:nvSpPr>
          <p:cNvPr id="99" name="Google Shape;99;p3"/>
          <p:cNvSpPr txBox="1"/>
          <p:nvPr/>
        </p:nvSpPr>
        <p:spPr>
          <a:xfrm>
            <a:off x="3943350" y="379254"/>
            <a:ext cx="10355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Answer:</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03" name="Shape 103"/>
        <p:cNvGrpSpPr/>
        <p:nvPr/>
      </p:nvGrpSpPr>
      <p:grpSpPr>
        <a:xfrm>
          <a:off x="0" y="0"/>
          <a:ext cx="0" cy="0"/>
          <a:chOff x="0" y="0"/>
          <a:chExt cx="0" cy="0"/>
        </a:xfrm>
      </p:grpSpPr>
      <p:grpSp>
        <p:nvGrpSpPr>
          <p:cNvPr id="104" name="Google Shape;104;p4"/>
          <p:cNvGrpSpPr/>
          <p:nvPr/>
        </p:nvGrpSpPr>
        <p:grpSpPr>
          <a:xfrm>
            <a:off x="1162782" y="2301024"/>
            <a:ext cx="6818435" cy="3798256"/>
            <a:chOff x="1468315" y="756138"/>
            <a:chExt cx="9091247" cy="5064341"/>
          </a:xfrm>
        </p:grpSpPr>
        <p:grpSp>
          <p:nvGrpSpPr>
            <p:cNvPr id="105" name="Google Shape;105;p4"/>
            <p:cNvGrpSpPr/>
            <p:nvPr/>
          </p:nvGrpSpPr>
          <p:grpSpPr>
            <a:xfrm>
              <a:off x="1468316" y="756138"/>
              <a:ext cx="9091246" cy="5064341"/>
              <a:chOff x="1468316" y="378070"/>
              <a:chExt cx="9091246" cy="5064341"/>
            </a:xfrm>
          </p:grpSpPr>
          <p:pic>
            <p:nvPicPr>
              <p:cNvPr id="106" name="Google Shape;106;p4"/>
              <p:cNvPicPr preferRelativeResize="0"/>
              <p:nvPr/>
            </p:nvPicPr>
            <p:blipFill rotWithShape="1">
              <a:blip r:embed="rId3">
                <a:alphaModFix/>
              </a:blip>
              <a:srcRect b="9246" l="23252" r="21591" t="49261"/>
              <a:stretch/>
            </p:blipFill>
            <p:spPr>
              <a:xfrm>
                <a:off x="1468316" y="378070"/>
                <a:ext cx="9091246" cy="3846850"/>
              </a:xfrm>
              <a:prstGeom prst="rect">
                <a:avLst/>
              </a:prstGeom>
              <a:noFill/>
              <a:ln>
                <a:noFill/>
              </a:ln>
            </p:spPr>
          </p:pic>
          <p:pic>
            <p:nvPicPr>
              <p:cNvPr id="107" name="Google Shape;107;p4"/>
              <p:cNvPicPr preferRelativeResize="0"/>
              <p:nvPr/>
            </p:nvPicPr>
            <p:blipFill rotWithShape="1">
              <a:blip r:embed="rId4">
                <a:alphaModFix/>
              </a:blip>
              <a:srcRect b="73272" l="25612" r="26923" t="17703"/>
              <a:stretch/>
            </p:blipFill>
            <p:spPr>
              <a:xfrm>
                <a:off x="1468316" y="4470113"/>
                <a:ext cx="9091246" cy="972298"/>
              </a:xfrm>
              <a:prstGeom prst="rect">
                <a:avLst/>
              </a:prstGeom>
              <a:noFill/>
              <a:ln>
                <a:noFill/>
              </a:ln>
            </p:spPr>
          </p:pic>
        </p:grpSp>
        <p:sp>
          <p:nvSpPr>
            <p:cNvPr id="108" name="Google Shape;108;p4"/>
            <p:cNvSpPr/>
            <p:nvPr/>
          </p:nvSpPr>
          <p:spPr>
            <a:xfrm>
              <a:off x="3657599" y="756138"/>
              <a:ext cx="6022732" cy="386862"/>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09" name="Google Shape;109;p4"/>
            <p:cNvSpPr/>
            <p:nvPr/>
          </p:nvSpPr>
          <p:spPr>
            <a:xfrm>
              <a:off x="1468316" y="1329853"/>
              <a:ext cx="1846383" cy="386862"/>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10" name="Google Shape;110;p4"/>
            <p:cNvSpPr/>
            <p:nvPr/>
          </p:nvSpPr>
          <p:spPr>
            <a:xfrm>
              <a:off x="5234353" y="2486132"/>
              <a:ext cx="4445978" cy="386862"/>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11" name="Google Shape;111;p4"/>
            <p:cNvSpPr/>
            <p:nvPr/>
          </p:nvSpPr>
          <p:spPr>
            <a:xfrm>
              <a:off x="1468316" y="3047284"/>
              <a:ext cx="3766037" cy="386862"/>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12" name="Google Shape;112;p4"/>
            <p:cNvSpPr/>
            <p:nvPr/>
          </p:nvSpPr>
          <p:spPr>
            <a:xfrm>
              <a:off x="1468315" y="4230064"/>
              <a:ext cx="7851531" cy="386862"/>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13" name="Google Shape;113;p4"/>
            <p:cNvSpPr/>
            <p:nvPr/>
          </p:nvSpPr>
          <p:spPr>
            <a:xfrm>
              <a:off x="1907931" y="4791216"/>
              <a:ext cx="4906107" cy="386862"/>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grpSp>
      <p:sp>
        <p:nvSpPr>
          <p:cNvPr id="114" name="Google Shape;114;p4"/>
          <p:cNvSpPr/>
          <p:nvPr/>
        </p:nvSpPr>
        <p:spPr>
          <a:xfrm>
            <a:off x="194259" y="1198542"/>
            <a:ext cx="8533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(c)　Photovoltaic cells and phototubes as detectors for electromagnetic radiation.</a:t>
            </a:r>
            <a:endParaRPr/>
          </a:p>
        </p:txBody>
      </p:sp>
      <p:sp>
        <p:nvSpPr>
          <p:cNvPr id="115" name="Google Shape;115;p4"/>
          <p:cNvSpPr txBox="1"/>
          <p:nvPr/>
        </p:nvSpPr>
        <p:spPr>
          <a:xfrm>
            <a:off x="3943350" y="379254"/>
            <a:ext cx="10355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Answer:</a:t>
            </a:r>
            <a:endParaRPr sz="2000">
              <a:solidFill>
                <a:schemeClr val="dk1"/>
              </a:solidFill>
              <a:latin typeface="Calibri"/>
              <a:ea typeface="Calibri"/>
              <a:cs typeface="Calibri"/>
              <a:sym typeface="Calibri"/>
            </a:endParaRPr>
          </a:p>
        </p:txBody>
      </p:sp>
      <p:sp>
        <p:nvSpPr>
          <p:cNvPr id="116" name="Google Shape;116;p4"/>
          <p:cNvSpPr txBox="1"/>
          <p:nvPr/>
        </p:nvSpPr>
        <p:spPr>
          <a:xfrm>
            <a:off x="0" y="21175"/>
            <a:ext cx="7886700" cy="1050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13-13</a:t>
            </a:r>
            <a:endParaRPr b="1" sz="2800">
              <a:solidFill>
                <a:srgbClr val="FF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 name="Shape 120"/>
        <p:cNvGrpSpPr/>
        <p:nvPr/>
      </p:nvGrpSpPr>
      <p:grpSpPr>
        <a:xfrm>
          <a:off x="0" y="0"/>
          <a:ext cx="0" cy="0"/>
          <a:chOff x="0" y="0"/>
          <a:chExt cx="0" cy="0"/>
        </a:xfrm>
      </p:grpSpPr>
      <p:grpSp>
        <p:nvGrpSpPr>
          <p:cNvPr id="121" name="Google Shape;121;p5"/>
          <p:cNvGrpSpPr/>
          <p:nvPr/>
        </p:nvGrpSpPr>
        <p:grpSpPr>
          <a:xfrm>
            <a:off x="1129569" y="1780571"/>
            <a:ext cx="6542577" cy="4747274"/>
            <a:chOff x="1040788" y="1168007"/>
            <a:chExt cx="6542577" cy="4747274"/>
          </a:xfrm>
        </p:grpSpPr>
        <p:pic>
          <p:nvPicPr>
            <p:cNvPr id="122" name="Google Shape;122;p5"/>
            <p:cNvPicPr preferRelativeResize="0"/>
            <p:nvPr/>
          </p:nvPicPr>
          <p:blipFill rotWithShape="1">
            <a:blip r:embed="rId3">
              <a:alphaModFix/>
            </a:blip>
            <a:srcRect b="39375" l="25349" r="23864" t="28594"/>
            <a:stretch/>
          </p:blipFill>
          <p:spPr>
            <a:xfrm>
              <a:off x="1040788" y="1168007"/>
              <a:ext cx="6542577" cy="2320986"/>
            </a:xfrm>
            <a:prstGeom prst="rect">
              <a:avLst/>
            </a:prstGeom>
            <a:noFill/>
            <a:ln>
              <a:noFill/>
            </a:ln>
          </p:spPr>
        </p:pic>
        <p:pic>
          <p:nvPicPr>
            <p:cNvPr id="123" name="Google Shape;123;p5"/>
            <p:cNvPicPr preferRelativeResize="0"/>
            <p:nvPr/>
          </p:nvPicPr>
          <p:blipFill rotWithShape="1">
            <a:blip r:embed="rId3">
              <a:alphaModFix/>
            </a:blip>
            <a:srcRect b="5316" l="25411" r="23800" t="62653"/>
            <a:stretch/>
          </p:blipFill>
          <p:spPr>
            <a:xfrm>
              <a:off x="1040788" y="3634063"/>
              <a:ext cx="6430475" cy="2281218"/>
            </a:xfrm>
            <a:prstGeom prst="rect">
              <a:avLst/>
            </a:prstGeom>
            <a:noFill/>
            <a:ln>
              <a:noFill/>
            </a:ln>
          </p:spPr>
        </p:pic>
        <p:sp>
          <p:nvSpPr>
            <p:cNvPr id="124" name="Google Shape;124;p5"/>
            <p:cNvSpPr/>
            <p:nvPr/>
          </p:nvSpPr>
          <p:spPr>
            <a:xfrm>
              <a:off x="3343275" y="1168007"/>
              <a:ext cx="3626828" cy="290147"/>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25" name="Google Shape;125;p5"/>
            <p:cNvSpPr/>
            <p:nvPr/>
          </p:nvSpPr>
          <p:spPr>
            <a:xfrm>
              <a:off x="1081455" y="1550215"/>
              <a:ext cx="1140802" cy="290147"/>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26" name="Google Shape;126;p5"/>
            <p:cNvSpPr/>
            <p:nvPr/>
          </p:nvSpPr>
          <p:spPr>
            <a:xfrm>
              <a:off x="3892794" y="1941730"/>
              <a:ext cx="3347672" cy="290147"/>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27" name="Google Shape;127;p5"/>
            <p:cNvSpPr/>
            <p:nvPr/>
          </p:nvSpPr>
          <p:spPr>
            <a:xfrm>
              <a:off x="1040788" y="2350314"/>
              <a:ext cx="6048011" cy="290147"/>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28" name="Google Shape;128;p5"/>
            <p:cNvSpPr/>
            <p:nvPr/>
          </p:nvSpPr>
          <p:spPr>
            <a:xfrm>
              <a:off x="1081454" y="4397110"/>
              <a:ext cx="3791682" cy="290147"/>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29" name="Google Shape;129;p5"/>
            <p:cNvSpPr/>
            <p:nvPr/>
          </p:nvSpPr>
          <p:spPr>
            <a:xfrm>
              <a:off x="6086476" y="4748039"/>
              <a:ext cx="1259498" cy="290147"/>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30" name="Google Shape;130;p5"/>
            <p:cNvSpPr/>
            <p:nvPr/>
          </p:nvSpPr>
          <p:spPr>
            <a:xfrm>
              <a:off x="1081454" y="5142879"/>
              <a:ext cx="5835894" cy="290147"/>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sp>
          <p:nvSpPr>
            <p:cNvPr id="131" name="Google Shape;131;p5"/>
            <p:cNvSpPr/>
            <p:nvPr/>
          </p:nvSpPr>
          <p:spPr>
            <a:xfrm>
              <a:off x="1068266" y="5598502"/>
              <a:ext cx="4180742" cy="290147"/>
            </a:xfrm>
            <a:prstGeom prst="frame">
              <a:avLst>
                <a:gd fmla="val 3409" name="adj1"/>
              </a:avLst>
            </a:prstGeom>
            <a:solidFill>
              <a:srgbClr val="FF0000"/>
            </a:solidFill>
            <a:ln cap="flat" cmpd="sng" w="127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50">
                <a:solidFill>
                  <a:schemeClr val="dk1"/>
                </a:solidFill>
                <a:latin typeface="Calibri"/>
                <a:ea typeface="Calibri"/>
                <a:cs typeface="Calibri"/>
                <a:sym typeface="Calibri"/>
              </a:endParaRPr>
            </a:p>
          </p:txBody>
        </p:sp>
      </p:grpSp>
      <p:sp>
        <p:nvSpPr>
          <p:cNvPr id="132" name="Google Shape;132;p5"/>
          <p:cNvSpPr/>
          <p:nvPr/>
        </p:nvSpPr>
        <p:spPr>
          <a:xfrm>
            <a:off x="318592" y="1072786"/>
            <a:ext cx="425340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(d) Photodiodes and photomultiplier tubes.</a:t>
            </a:r>
            <a:endParaRPr/>
          </a:p>
        </p:txBody>
      </p:sp>
      <p:sp>
        <p:nvSpPr>
          <p:cNvPr id="133" name="Google Shape;133;p5"/>
          <p:cNvSpPr txBox="1"/>
          <p:nvPr/>
        </p:nvSpPr>
        <p:spPr>
          <a:xfrm>
            <a:off x="3943350" y="379254"/>
            <a:ext cx="10355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Answer:</a:t>
            </a:r>
            <a:endParaRPr sz="2000">
              <a:solidFill>
                <a:schemeClr val="dk1"/>
              </a:solidFill>
              <a:latin typeface="Calibri"/>
              <a:ea typeface="Calibri"/>
              <a:cs typeface="Calibri"/>
              <a:sym typeface="Calibri"/>
            </a:endParaRPr>
          </a:p>
        </p:txBody>
      </p:sp>
      <p:sp>
        <p:nvSpPr>
          <p:cNvPr id="134" name="Google Shape;134;p5"/>
          <p:cNvSpPr txBox="1"/>
          <p:nvPr>
            <p:ph type="title"/>
          </p:nvPr>
        </p:nvSpPr>
        <p:spPr>
          <a:xfrm>
            <a:off x="0" y="21168"/>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13-13</a:t>
            </a:r>
            <a:endParaRPr b="1" sz="2800">
              <a:solidFill>
                <a:srgbClr val="FF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pic>
        <p:nvPicPr>
          <p:cNvPr id="139" name="Google Shape;139;p6"/>
          <p:cNvPicPr preferRelativeResize="0"/>
          <p:nvPr/>
        </p:nvPicPr>
        <p:blipFill rotWithShape="1">
          <a:blip r:embed="rId3">
            <a:alphaModFix/>
          </a:blip>
          <a:srcRect b="32245" l="25175" r="23864" t="18027"/>
          <a:stretch/>
        </p:blipFill>
        <p:spPr>
          <a:xfrm>
            <a:off x="1109858" y="2293598"/>
            <a:ext cx="6703737" cy="3679581"/>
          </a:xfrm>
          <a:prstGeom prst="rect">
            <a:avLst/>
          </a:prstGeom>
          <a:noFill/>
          <a:ln>
            <a:noFill/>
          </a:ln>
        </p:spPr>
      </p:pic>
      <p:sp>
        <p:nvSpPr>
          <p:cNvPr id="140" name="Google Shape;140;p6"/>
          <p:cNvSpPr/>
          <p:nvPr/>
        </p:nvSpPr>
        <p:spPr>
          <a:xfrm>
            <a:off x="430012" y="1278705"/>
            <a:ext cx="70266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 Double beam in space and double bean in time spectrophotometers.</a:t>
            </a:r>
            <a:endParaRPr/>
          </a:p>
        </p:txBody>
      </p:sp>
      <p:sp>
        <p:nvSpPr>
          <p:cNvPr id="141" name="Google Shape;141;p6"/>
          <p:cNvSpPr/>
          <p:nvPr/>
        </p:nvSpPr>
        <p:spPr>
          <a:xfrm>
            <a:off x="1109859" y="4341180"/>
            <a:ext cx="1198336" cy="248575"/>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2" name="Google Shape;142;p6"/>
          <p:cNvSpPr/>
          <p:nvPr/>
        </p:nvSpPr>
        <p:spPr>
          <a:xfrm>
            <a:off x="4465468" y="3084810"/>
            <a:ext cx="763480" cy="253194"/>
          </a:xfrm>
          <a:prstGeom prst="rect">
            <a:avLst/>
          </a:prstGeom>
          <a:noFill/>
          <a:ln cap="flat" cmpd="sng" w="3810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3" name="Google Shape;143;p6"/>
          <p:cNvSpPr txBox="1"/>
          <p:nvPr/>
        </p:nvSpPr>
        <p:spPr>
          <a:xfrm>
            <a:off x="3943350" y="379254"/>
            <a:ext cx="10355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Answer:</a:t>
            </a:r>
            <a:endParaRPr sz="2000">
              <a:solidFill>
                <a:schemeClr val="dk1"/>
              </a:solidFill>
              <a:latin typeface="Calibri"/>
              <a:ea typeface="Calibri"/>
              <a:cs typeface="Calibri"/>
              <a:sym typeface="Calibri"/>
            </a:endParaRPr>
          </a:p>
        </p:txBody>
      </p:sp>
      <p:sp>
        <p:nvSpPr>
          <p:cNvPr id="144" name="Google Shape;144;p6"/>
          <p:cNvSpPr txBox="1"/>
          <p:nvPr>
            <p:ph type="title"/>
          </p:nvPr>
        </p:nvSpPr>
        <p:spPr>
          <a:xfrm>
            <a:off x="0" y="21168"/>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13-13</a:t>
            </a:r>
            <a:endParaRPr b="1" sz="28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7"/>
          <p:cNvPicPr preferRelativeResize="0"/>
          <p:nvPr/>
        </p:nvPicPr>
        <p:blipFill rotWithShape="1">
          <a:blip r:embed="rId3">
            <a:alphaModFix/>
          </a:blip>
          <a:srcRect b="62201" l="25437" r="23338" t="17405"/>
          <a:stretch/>
        </p:blipFill>
        <p:spPr>
          <a:xfrm>
            <a:off x="980133" y="1554164"/>
            <a:ext cx="6310679" cy="1413197"/>
          </a:xfrm>
          <a:prstGeom prst="rect">
            <a:avLst/>
          </a:prstGeom>
          <a:noFill/>
          <a:ln>
            <a:noFill/>
          </a:ln>
        </p:spPr>
      </p:pic>
      <p:sp>
        <p:nvSpPr>
          <p:cNvPr id="150" name="Google Shape;150;p7"/>
          <p:cNvSpPr/>
          <p:nvPr/>
        </p:nvSpPr>
        <p:spPr>
          <a:xfrm>
            <a:off x="677787" y="1122571"/>
            <a:ext cx="406136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(f) Spectrophotometers and photometers</a:t>
            </a:r>
            <a:endParaRPr sz="1800">
              <a:solidFill>
                <a:schemeClr val="dk1"/>
              </a:solidFill>
              <a:latin typeface="Calibri"/>
              <a:ea typeface="Calibri"/>
              <a:cs typeface="Calibri"/>
              <a:sym typeface="Calibri"/>
            </a:endParaRPr>
          </a:p>
        </p:txBody>
      </p:sp>
      <p:pic>
        <p:nvPicPr>
          <p:cNvPr id="151" name="Google Shape;151;p7"/>
          <p:cNvPicPr preferRelativeResize="0"/>
          <p:nvPr/>
        </p:nvPicPr>
        <p:blipFill rotWithShape="1">
          <a:blip r:embed="rId3">
            <a:alphaModFix/>
          </a:blip>
          <a:srcRect b="16240" l="25437" r="23338" t="37797"/>
          <a:stretch/>
        </p:blipFill>
        <p:spPr>
          <a:xfrm>
            <a:off x="980133" y="3613666"/>
            <a:ext cx="6310679" cy="3185199"/>
          </a:xfrm>
          <a:prstGeom prst="rect">
            <a:avLst/>
          </a:prstGeom>
          <a:noFill/>
          <a:ln>
            <a:noFill/>
          </a:ln>
        </p:spPr>
      </p:pic>
      <p:sp>
        <p:nvSpPr>
          <p:cNvPr id="152" name="Google Shape;152;p7"/>
          <p:cNvSpPr/>
          <p:nvPr/>
        </p:nvSpPr>
        <p:spPr>
          <a:xfrm>
            <a:off x="677787" y="3244334"/>
            <a:ext cx="784342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(g) Single beam and double beam instruments for absorbance measurements.</a:t>
            </a:r>
            <a:endParaRPr/>
          </a:p>
        </p:txBody>
      </p:sp>
      <p:sp>
        <p:nvSpPr>
          <p:cNvPr id="153" name="Google Shape;153;p7"/>
          <p:cNvSpPr txBox="1"/>
          <p:nvPr/>
        </p:nvSpPr>
        <p:spPr>
          <a:xfrm>
            <a:off x="3943350" y="379254"/>
            <a:ext cx="10355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Answer:</a:t>
            </a:r>
            <a:endParaRPr sz="2000">
              <a:solidFill>
                <a:schemeClr val="dk1"/>
              </a:solidFill>
              <a:latin typeface="Calibri"/>
              <a:ea typeface="Calibri"/>
              <a:cs typeface="Calibri"/>
              <a:sym typeface="Calibri"/>
            </a:endParaRPr>
          </a:p>
        </p:txBody>
      </p:sp>
      <p:sp>
        <p:nvSpPr>
          <p:cNvPr id="154" name="Google Shape;154;p7"/>
          <p:cNvSpPr txBox="1"/>
          <p:nvPr>
            <p:ph type="title"/>
          </p:nvPr>
        </p:nvSpPr>
        <p:spPr>
          <a:xfrm>
            <a:off x="0" y="21168"/>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13-13</a:t>
            </a:r>
            <a:endParaRPr b="1" sz="2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8"/>
          <p:cNvPicPr preferRelativeResize="0"/>
          <p:nvPr/>
        </p:nvPicPr>
        <p:blipFill rotWithShape="1">
          <a:blip r:embed="rId3">
            <a:alphaModFix/>
          </a:blip>
          <a:srcRect b="34576" l="25175" r="25436" t="26107"/>
          <a:stretch/>
        </p:blipFill>
        <p:spPr>
          <a:xfrm>
            <a:off x="1288415" y="2506377"/>
            <a:ext cx="6231548" cy="2790411"/>
          </a:xfrm>
          <a:prstGeom prst="rect">
            <a:avLst/>
          </a:prstGeom>
          <a:noFill/>
          <a:ln>
            <a:noFill/>
          </a:ln>
        </p:spPr>
      </p:pic>
      <p:sp>
        <p:nvSpPr>
          <p:cNvPr id="160" name="Google Shape;160;p8"/>
          <p:cNvSpPr/>
          <p:nvPr/>
        </p:nvSpPr>
        <p:spPr>
          <a:xfrm>
            <a:off x="731053" y="1915104"/>
            <a:ext cx="734627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(h) Conventional and multichannel spectrophotometers.</a:t>
            </a:r>
            <a:endParaRPr/>
          </a:p>
        </p:txBody>
      </p:sp>
      <p:sp>
        <p:nvSpPr>
          <p:cNvPr id="161" name="Google Shape;161;p8"/>
          <p:cNvSpPr txBox="1"/>
          <p:nvPr/>
        </p:nvSpPr>
        <p:spPr>
          <a:xfrm>
            <a:off x="3943350" y="379254"/>
            <a:ext cx="10355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Answer:</a:t>
            </a:r>
            <a:endParaRPr sz="2000">
              <a:solidFill>
                <a:schemeClr val="dk1"/>
              </a:solidFill>
              <a:latin typeface="Calibri"/>
              <a:ea typeface="Calibri"/>
              <a:cs typeface="Calibri"/>
              <a:sym typeface="Calibri"/>
            </a:endParaRPr>
          </a:p>
        </p:txBody>
      </p:sp>
      <p:sp>
        <p:nvSpPr>
          <p:cNvPr id="162" name="Google Shape;162;p8"/>
          <p:cNvSpPr txBox="1"/>
          <p:nvPr>
            <p:ph type="title"/>
          </p:nvPr>
        </p:nvSpPr>
        <p:spPr>
          <a:xfrm>
            <a:off x="0" y="21168"/>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13-13</a:t>
            </a:r>
            <a:endParaRPr b="1" sz="2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idx="1" type="body"/>
          </p:nvPr>
        </p:nvSpPr>
        <p:spPr>
          <a:xfrm>
            <a:off x="168365" y="855758"/>
            <a:ext cx="8513995" cy="1221616"/>
          </a:xfrm>
          <a:prstGeom prst="rect">
            <a:avLst/>
          </a:prstGeom>
          <a:noFill/>
          <a:ln>
            <a:noFill/>
          </a:ln>
        </p:spPr>
        <p:txBody>
          <a:bodyPr anchorCtr="0" anchor="t" bIns="45700" lIns="91425" spcFirstLastPara="1" rIns="91425" wrap="square" tIns="45700">
            <a:normAutofit/>
          </a:bodyPr>
          <a:lstStyle/>
          <a:p>
            <a:pPr indent="-76200" lvl="0" marL="228600" rtl="0" algn="l">
              <a:lnSpc>
                <a:spcPct val="90000"/>
              </a:lnSpc>
              <a:spcBef>
                <a:spcPts val="0"/>
              </a:spcBef>
              <a:spcAft>
                <a:spcPts val="0"/>
              </a:spcAft>
              <a:buClr>
                <a:schemeClr val="dk1"/>
              </a:buClr>
              <a:buSzPts val="2400"/>
              <a:buNone/>
            </a:pPr>
            <a:r>
              <a:t/>
            </a:r>
            <a:endParaRPr sz="2400"/>
          </a:p>
          <a:p>
            <a:pPr indent="0" lvl="0" marL="0" rtl="0" algn="l">
              <a:lnSpc>
                <a:spcPct val="90000"/>
              </a:lnSpc>
              <a:spcBef>
                <a:spcPts val="1000"/>
              </a:spcBef>
              <a:spcAft>
                <a:spcPts val="0"/>
              </a:spcAft>
              <a:buClr>
                <a:schemeClr val="dk1"/>
              </a:buClr>
              <a:buSzPts val="2400"/>
              <a:buNone/>
            </a:pPr>
            <a:r>
              <a:rPr lang="en-US" sz="2400">
                <a:latin typeface="DFKai-SB"/>
                <a:ea typeface="DFKai-SB"/>
                <a:cs typeface="DFKai-SB"/>
                <a:sym typeface="DFKai-SB"/>
              </a:rPr>
              <a:t>為什麼氚燈(deuterium lamp)在 UV 中是產生連續光譜而不是線譜？</a:t>
            </a:r>
            <a:endParaRPr sz="2400">
              <a:latin typeface="DFKai-SB"/>
              <a:ea typeface="DFKai-SB"/>
              <a:cs typeface="DFKai-SB"/>
              <a:sym typeface="DFKai-SB"/>
            </a:endParaRPr>
          </a:p>
        </p:txBody>
      </p:sp>
      <p:sp>
        <p:nvSpPr>
          <p:cNvPr id="168" name="Google Shape;168;p9"/>
          <p:cNvSpPr/>
          <p:nvPr/>
        </p:nvSpPr>
        <p:spPr>
          <a:xfrm>
            <a:off x="645850" y="2444142"/>
            <a:ext cx="7852299"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DFKai-SB"/>
                <a:ea typeface="DFKai-SB"/>
                <a:cs typeface="DFKai-SB"/>
                <a:sym typeface="DFKai-SB"/>
              </a:rPr>
              <a:t>在氘燈中，電源的燈能量產生激發態的氘分子，</a:t>
            </a:r>
            <a:r>
              <a:rPr lang="en-US" sz="1800">
                <a:solidFill>
                  <a:srgbClr val="FF0000"/>
                </a:solidFill>
                <a:latin typeface="DFKai-SB"/>
                <a:ea typeface="DFKai-SB"/>
                <a:cs typeface="DFKai-SB"/>
                <a:sym typeface="DFKai-SB"/>
              </a:rPr>
              <a:t>氘分子會解離為基態的兩個原子和輻射的光子</a:t>
            </a:r>
            <a:r>
              <a:rPr lang="en-US" sz="1800">
                <a:solidFill>
                  <a:schemeClr val="dk1"/>
                </a:solidFill>
                <a:latin typeface="DFKai-SB"/>
                <a:ea typeface="DFKai-SB"/>
                <a:cs typeface="DFKai-SB"/>
                <a:sym typeface="DFKai-SB"/>
              </a:rPr>
              <a:t>。 隨著激發態的氘分子弛豫(relaxation)，其量化的能量分佈在光子和兩個原子的能量之間。後者可以幾乎從零到激發分子的能量變化。因此輻射的能量，即激發態分子的量子化能量與原子的動能之差，也可以在同一範圍內連續變化。因此，放射出的光譜是連續光譜。</a:t>
            </a:r>
            <a:endParaRPr/>
          </a:p>
        </p:txBody>
      </p:sp>
      <p:pic>
        <p:nvPicPr>
          <p:cNvPr id="169" name="Google Shape;169;p9"/>
          <p:cNvPicPr preferRelativeResize="0"/>
          <p:nvPr/>
        </p:nvPicPr>
        <p:blipFill rotWithShape="1">
          <a:blip r:embed="rId3">
            <a:alphaModFix/>
          </a:blip>
          <a:srcRect b="0" l="0" r="0" t="0"/>
          <a:stretch/>
        </p:blipFill>
        <p:spPr>
          <a:xfrm>
            <a:off x="375775" y="4370540"/>
            <a:ext cx="4701848" cy="640395"/>
          </a:xfrm>
          <a:prstGeom prst="rect">
            <a:avLst/>
          </a:prstGeom>
          <a:noFill/>
          <a:ln>
            <a:noFill/>
          </a:ln>
        </p:spPr>
      </p:pic>
      <p:pic>
        <p:nvPicPr>
          <p:cNvPr id="170" name="Google Shape;170;p9"/>
          <p:cNvPicPr preferRelativeResize="0"/>
          <p:nvPr/>
        </p:nvPicPr>
        <p:blipFill rotWithShape="1">
          <a:blip r:embed="rId4">
            <a:alphaModFix/>
          </a:blip>
          <a:srcRect b="0" l="0" r="0" t="0"/>
          <a:stretch/>
        </p:blipFill>
        <p:spPr>
          <a:xfrm>
            <a:off x="375775" y="5361847"/>
            <a:ext cx="4233723" cy="640395"/>
          </a:xfrm>
          <a:prstGeom prst="rect">
            <a:avLst/>
          </a:prstGeom>
          <a:noFill/>
          <a:ln>
            <a:noFill/>
          </a:ln>
        </p:spPr>
      </p:pic>
      <p:sp>
        <p:nvSpPr>
          <p:cNvPr id="171" name="Google Shape;171;p9"/>
          <p:cNvSpPr txBox="1"/>
          <p:nvPr/>
        </p:nvSpPr>
        <p:spPr>
          <a:xfrm>
            <a:off x="523782" y="6309703"/>
            <a:ext cx="20313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DFKai-SB"/>
                <a:ea typeface="DFKai-SB"/>
                <a:cs typeface="DFKai-SB"/>
                <a:sym typeface="DFKai-SB"/>
              </a:rPr>
              <a:t>可參考課本 p.315</a:t>
            </a:r>
            <a:endParaRPr sz="1800">
              <a:solidFill>
                <a:schemeClr val="dk1"/>
              </a:solidFill>
              <a:latin typeface="DFKai-SB"/>
              <a:ea typeface="DFKai-SB"/>
              <a:cs typeface="DFKai-SB"/>
              <a:sym typeface="DFKai-SB"/>
            </a:endParaRPr>
          </a:p>
        </p:txBody>
      </p:sp>
      <p:sp>
        <p:nvSpPr>
          <p:cNvPr id="172" name="Google Shape;172;p9"/>
          <p:cNvSpPr txBox="1"/>
          <p:nvPr/>
        </p:nvSpPr>
        <p:spPr>
          <a:xfrm>
            <a:off x="168365" y="2068631"/>
            <a:ext cx="1035540"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Calibri"/>
                <a:ea typeface="Calibri"/>
                <a:cs typeface="Calibri"/>
                <a:sym typeface="Calibri"/>
              </a:rPr>
              <a:t>Answer:</a:t>
            </a:r>
            <a:endParaRPr sz="2000">
              <a:solidFill>
                <a:schemeClr val="dk1"/>
              </a:solidFill>
              <a:latin typeface="Calibri"/>
              <a:ea typeface="Calibri"/>
              <a:cs typeface="Calibri"/>
              <a:sym typeface="Calibri"/>
            </a:endParaRPr>
          </a:p>
        </p:txBody>
      </p:sp>
      <p:sp>
        <p:nvSpPr>
          <p:cNvPr id="173" name="Google Shape;173;p9"/>
          <p:cNvSpPr txBox="1"/>
          <p:nvPr>
            <p:ph type="title"/>
          </p:nvPr>
        </p:nvSpPr>
        <p:spPr>
          <a:xfrm>
            <a:off x="0" y="21168"/>
            <a:ext cx="7886700" cy="99417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2800"/>
              <a:buFont typeface="Calibri"/>
              <a:buNone/>
            </a:pPr>
            <a:r>
              <a:rPr b="1" lang="en-US" sz="2800">
                <a:solidFill>
                  <a:srgbClr val="FF0000"/>
                </a:solidFill>
                <a:latin typeface="Calibri"/>
                <a:ea typeface="Calibri"/>
                <a:cs typeface="Calibri"/>
                <a:sym typeface="Calibri"/>
              </a:rPr>
              <a:t>13-16</a:t>
            </a:r>
            <a:endParaRPr b="1" sz="2800">
              <a:solidFill>
                <a:srgbClr val="FF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2020-04-24T04:01:52Z</dcterms:created>
  <dc:creator>User</dc:creator>
</cp:coreProperties>
</file>