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5" r:id="rId5"/>
    <p:sldId id="259" r:id="rId6"/>
    <p:sldId id="261" r:id="rId7"/>
    <p:sldId id="260" r:id="rId8"/>
    <p:sldId id="262" r:id="rId9"/>
    <p:sldId id="263" r:id="rId10"/>
    <p:sldId id="264" r:id="rId11"/>
    <p:sldId id="265" r:id="rId12"/>
    <p:sldId id="266" r:id="rId13"/>
    <p:sldId id="267" r:id="rId14"/>
    <p:sldId id="268" r:id="rId15"/>
    <p:sldId id="269" r:id="rId16"/>
    <p:sldId id="276" r:id="rId17"/>
    <p:sldId id="271" r:id="rId18"/>
    <p:sldId id="272" r:id="rId19"/>
    <p:sldId id="273"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13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B0625-8CBD-49D9-89F0-748B9C4A18A6}" type="datetimeFigureOut">
              <a:rPr lang="zh-TW" altLang="en-US" smtClean="0"/>
              <a:t>2020/5/19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32163-03B4-48AB-99FD-580F3EAC1303}" type="slidenum">
              <a:rPr lang="zh-TW" altLang="en-US" smtClean="0"/>
              <a:t>‹#›</a:t>
            </a:fld>
            <a:endParaRPr lang="zh-TW" altLang="en-US"/>
          </a:p>
        </p:txBody>
      </p:sp>
    </p:spTree>
    <p:extLst>
      <p:ext uri="{BB962C8B-B14F-4D97-AF65-F5344CB8AC3E}">
        <p14:creationId xmlns:p14="http://schemas.microsoft.com/office/powerpoint/2010/main" val="129803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什麼是梯度洗脫？</a:t>
            </a:r>
            <a:endParaRPr lang="en-US" altLang="zh-TW" dirty="0"/>
          </a:p>
          <a:p>
            <a:r>
              <a:rPr lang="zh-TW" altLang="en-US" dirty="0"/>
              <a:t>梯度洗脫是一種進行液相色譜的方法，其中流動相的組成連續或逐步改變以優化分離。</a:t>
            </a:r>
            <a:endParaRPr lang="en-US" dirty="0"/>
          </a:p>
        </p:txBody>
      </p:sp>
      <p:sp>
        <p:nvSpPr>
          <p:cNvPr id="4" name="投影片編號版面配置區 3"/>
          <p:cNvSpPr>
            <a:spLocks noGrp="1"/>
          </p:cNvSpPr>
          <p:nvPr>
            <p:ph type="sldNum" sz="quarter" idx="10"/>
          </p:nvPr>
        </p:nvSpPr>
        <p:spPr/>
        <p:txBody>
          <a:bodyPr/>
          <a:lstStyle/>
          <a:p>
            <a:fld id="{FDC4C85F-05DF-4A2C-8CD6-652FCE449F6D}" type="slidenum">
              <a:rPr lang="en-US" smtClean="0"/>
              <a:t>17</a:t>
            </a:fld>
            <a:endParaRPr lang="en-US"/>
          </a:p>
        </p:txBody>
      </p:sp>
    </p:spTree>
    <p:extLst>
      <p:ext uri="{BB962C8B-B14F-4D97-AF65-F5344CB8AC3E}">
        <p14:creationId xmlns:p14="http://schemas.microsoft.com/office/powerpoint/2010/main" val="26853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列出導致區域分離的色譜中的變量。</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區域分離受（</a:t>
            </a:r>
            <a:r>
              <a:rPr lang="en-US" altLang="zh-TW" dirty="0"/>
              <a:t>1</a:t>
            </a:r>
            <a:r>
              <a:rPr lang="zh-TW" altLang="en-US" dirty="0"/>
              <a:t>）填料影響，產生的分配係數顯著不同</a:t>
            </a:r>
            <a:r>
              <a:rPr lang="en-US" altLang="zh-TW" dirty="0"/>
              <a:t>; </a:t>
            </a:r>
            <a:r>
              <a:rPr lang="zh-TW" altLang="en-US" dirty="0"/>
              <a:t>（</a:t>
            </a:r>
            <a:r>
              <a:rPr lang="en-US" altLang="zh-TW" dirty="0"/>
              <a:t>2</a:t>
            </a:r>
            <a:r>
              <a:rPr lang="zh-TW" altLang="en-US" dirty="0"/>
              <a:t>）柱長增加</a:t>
            </a:r>
            <a:r>
              <a:rPr lang="en-US" altLang="zh-TW" dirty="0"/>
              <a:t>; </a:t>
            </a:r>
            <a:r>
              <a:rPr lang="zh-TW" altLang="en-US" dirty="0"/>
              <a:t>（</a:t>
            </a:r>
            <a:r>
              <a:rPr lang="en-US" altLang="zh-TW" dirty="0"/>
              <a:t>3</a:t>
            </a:r>
            <a:r>
              <a:rPr lang="zh-TW" altLang="en-US" dirty="0"/>
              <a:t>）流動相組成（</a:t>
            </a:r>
            <a:r>
              <a:rPr lang="en-US" altLang="zh-TW" dirty="0"/>
              <a:t>LC</a:t>
            </a:r>
            <a:r>
              <a:rPr lang="zh-TW" altLang="en-US" dirty="0"/>
              <a:t>）的變化</a:t>
            </a:r>
            <a:r>
              <a:rPr lang="en-US" altLang="zh-TW" dirty="0"/>
              <a:t>; </a:t>
            </a:r>
            <a:r>
              <a:rPr lang="zh-TW" altLang="en-US" dirty="0"/>
              <a:t>（</a:t>
            </a:r>
            <a:r>
              <a:rPr lang="en-US" altLang="zh-TW" dirty="0"/>
              <a:t>4</a:t>
            </a:r>
            <a:r>
              <a:rPr lang="zh-TW" altLang="en-US" dirty="0"/>
              <a:t>）優化柱溫（</a:t>
            </a:r>
            <a:r>
              <a:rPr lang="en-US" altLang="zh-TW" dirty="0"/>
              <a:t>GC</a:t>
            </a:r>
            <a:r>
              <a:rPr lang="zh-TW" altLang="en-US" dirty="0"/>
              <a:t>）</a:t>
            </a:r>
            <a:r>
              <a:rPr lang="en-US" altLang="zh-TW" dirty="0"/>
              <a:t>; </a:t>
            </a:r>
            <a:r>
              <a:rPr lang="zh-TW" altLang="en-US" dirty="0"/>
              <a:t>（</a:t>
            </a:r>
            <a:r>
              <a:rPr lang="en-US" altLang="zh-TW" dirty="0"/>
              <a:t>5</a:t>
            </a:r>
            <a:r>
              <a:rPr lang="zh-TW" altLang="en-US" dirty="0"/>
              <a:t>）流動相（</a:t>
            </a:r>
            <a:r>
              <a:rPr lang="en-US" altLang="zh-TW" dirty="0"/>
              <a:t>LC</a:t>
            </a:r>
            <a:r>
              <a:rPr lang="zh-TW" altLang="en-US" dirty="0"/>
              <a:t>）的</a:t>
            </a:r>
            <a:r>
              <a:rPr lang="en-US" altLang="zh-TW" dirty="0"/>
              <a:t>pH</a:t>
            </a:r>
            <a:r>
              <a:rPr lang="zh-TW" altLang="en-US" dirty="0"/>
              <a:t>值變化</a:t>
            </a:r>
            <a:r>
              <a:rPr lang="en-US" altLang="zh-TW" dirty="0"/>
              <a:t>; </a:t>
            </a:r>
            <a:r>
              <a:rPr lang="zh-TW" altLang="en-US" dirty="0"/>
              <a:t>（</a:t>
            </a:r>
            <a:r>
              <a:rPr lang="en-US" altLang="zh-TW" dirty="0"/>
              <a:t>6</a:t>
            </a:r>
            <a:r>
              <a:rPr lang="zh-TW" altLang="en-US" dirty="0"/>
              <a:t>）在固定相中摻入物質，選擇性地使某些分析物（</a:t>
            </a:r>
            <a:r>
              <a:rPr lang="en-US" altLang="zh-TW" dirty="0"/>
              <a:t>LC</a:t>
            </a:r>
            <a:r>
              <a:rPr lang="zh-TW" altLang="en-US" dirty="0"/>
              <a:t>）絡合。</a:t>
            </a:r>
            <a:endParaRPr lang="en-US" dirty="0"/>
          </a:p>
          <a:p>
            <a:endParaRPr lang="en-US" dirty="0"/>
          </a:p>
        </p:txBody>
      </p:sp>
      <p:sp>
        <p:nvSpPr>
          <p:cNvPr id="4" name="投影片編號版面配置區 3"/>
          <p:cNvSpPr>
            <a:spLocks noGrp="1"/>
          </p:cNvSpPr>
          <p:nvPr>
            <p:ph type="sldNum" sz="quarter" idx="10"/>
          </p:nvPr>
        </p:nvSpPr>
        <p:spPr/>
        <p:txBody>
          <a:bodyPr/>
          <a:lstStyle/>
          <a:p>
            <a:fld id="{FDC4C85F-05DF-4A2C-8CD6-652FCE449F6D}" type="slidenum">
              <a:rPr lang="en-US" smtClean="0"/>
              <a:t>18</a:t>
            </a:fld>
            <a:endParaRPr lang="en-US"/>
          </a:p>
        </p:txBody>
      </p:sp>
    </p:spTree>
    <p:extLst>
      <p:ext uri="{BB962C8B-B14F-4D97-AF65-F5344CB8AC3E}">
        <p14:creationId xmlns:p14="http://schemas.microsoft.com/office/powerpoint/2010/main" val="422943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太慢的速率引入樣品的色譜峰會有什麼影響？</a:t>
            </a:r>
            <a:endParaRPr lang="en-US" altLang="zh-TW" dirty="0"/>
          </a:p>
          <a:p>
            <a:r>
              <a:rPr lang="zh-TW" altLang="en-US" dirty="0"/>
              <a:t>緩慢的樣品引入導致譜帶展寬。</a:t>
            </a:r>
            <a:endParaRPr lang="en-US" dirty="0"/>
          </a:p>
        </p:txBody>
      </p:sp>
      <p:sp>
        <p:nvSpPr>
          <p:cNvPr id="4" name="投影片編號版面配置區 3"/>
          <p:cNvSpPr>
            <a:spLocks noGrp="1"/>
          </p:cNvSpPr>
          <p:nvPr>
            <p:ph type="sldNum" sz="quarter" idx="10"/>
          </p:nvPr>
        </p:nvSpPr>
        <p:spPr/>
        <p:txBody>
          <a:bodyPr/>
          <a:lstStyle/>
          <a:p>
            <a:fld id="{FDC4C85F-05DF-4A2C-8CD6-652FCE449F6D}" type="slidenum">
              <a:rPr lang="en-US" smtClean="0"/>
              <a:t>19</a:t>
            </a:fld>
            <a:endParaRPr lang="en-US"/>
          </a:p>
        </p:txBody>
      </p:sp>
    </p:spTree>
    <p:extLst>
      <p:ext uri="{BB962C8B-B14F-4D97-AF65-F5344CB8AC3E}">
        <p14:creationId xmlns:p14="http://schemas.microsoft.com/office/powerpoint/2010/main" val="127473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223326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193441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251812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34428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5908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23074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168550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8121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159801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427908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AE1BBB3-7CC0-4B22-99C7-D67A160C7821}"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393060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1BBB3-7CC0-4B22-99C7-D67A160C7821}" type="datetimeFigureOut">
              <a:rPr lang="zh-TW" altLang="en-US" smtClean="0"/>
              <a:t>2020/5/19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F1AE3-A975-41C6-8728-E046201F4B18}" type="slidenum">
              <a:rPr lang="zh-TW" altLang="en-US" smtClean="0"/>
              <a:t>‹#›</a:t>
            </a:fld>
            <a:endParaRPr lang="zh-TW" altLang="en-US"/>
          </a:p>
        </p:txBody>
      </p:sp>
    </p:spTree>
    <p:extLst>
      <p:ext uri="{BB962C8B-B14F-4D97-AF65-F5344CB8AC3E}">
        <p14:creationId xmlns:p14="http://schemas.microsoft.com/office/powerpoint/2010/main" val="26128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Chapter 20</a:t>
            </a:r>
            <a:endParaRPr lang="zh-TW" altLang="en-US" dirty="0"/>
          </a:p>
        </p:txBody>
      </p:sp>
    </p:spTree>
    <p:extLst>
      <p:ext uri="{BB962C8B-B14F-4D97-AF65-F5344CB8AC3E}">
        <p14:creationId xmlns:p14="http://schemas.microsoft.com/office/powerpoint/2010/main" val="2007138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49" y="552975"/>
            <a:ext cx="7539994" cy="2573332"/>
          </a:xfrm>
        </p:spPr>
        <p:txBody>
          <a:bodyPr>
            <a:normAutofit/>
          </a:bodyPr>
          <a:lstStyle/>
          <a:p>
            <a:pPr marL="0" indent="0">
              <a:buNone/>
            </a:pPr>
            <a:r>
              <a:rPr lang="en-US" altLang="zh-TW" sz="2400" b="1" dirty="0">
                <a:latin typeface="+mn-ea"/>
              </a:rPr>
              <a:t>Describe the general elution problem.</a:t>
            </a:r>
          </a:p>
          <a:p>
            <a:pPr marL="0" indent="0">
              <a:buNone/>
            </a:pPr>
            <a:endParaRPr lang="zh-TW" altLang="en-US" b="1" dirty="0">
              <a:latin typeface="+mn-ea"/>
            </a:endParaRPr>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1537316"/>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dirty="0"/>
              <a:t> </a:t>
            </a:r>
            <a:endParaRPr lang="en-US" altLang="zh-TW"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8" name="標題 1">
            <a:extLst>
              <a:ext uri="{FF2B5EF4-FFF2-40B4-BE49-F238E27FC236}">
                <a16:creationId xmlns:a16="http://schemas.microsoft.com/office/drawing/2014/main" id="{C7151BD5-F7BD-4CDB-8348-98B49DE13C0F}"/>
              </a:ext>
            </a:extLst>
          </p:cNvPr>
          <p:cNvSpPr>
            <a:spLocks noGrp="1"/>
          </p:cNvSpPr>
          <p:nvPr>
            <p:ph type="title"/>
          </p:nvPr>
        </p:nvSpPr>
        <p:spPr>
          <a:xfrm>
            <a:off x="225671" y="-386678"/>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26-2</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626DD92E-2D86-4312-AF68-9E9A8D563880}"/>
              </a:ext>
            </a:extLst>
          </p:cNvPr>
          <p:cNvSpPr/>
          <p:nvPr/>
        </p:nvSpPr>
        <p:spPr>
          <a:xfrm>
            <a:off x="628648" y="1127267"/>
            <a:ext cx="7886699" cy="5355312"/>
          </a:xfrm>
          <a:prstGeom prst="rect">
            <a:avLst/>
          </a:prstGeom>
        </p:spPr>
        <p:txBody>
          <a:bodyPr wrap="square">
            <a:spAutoFit/>
          </a:bodyPr>
          <a:lstStyle/>
          <a:p>
            <a:r>
              <a:rPr lang="en-US" altLang="zh-TW" dirty="0"/>
              <a:t>The</a:t>
            </a:r>
            <a:r>
              <a:rPr lang="zh-TW" altLang="en-US" dirty="0"/>
              <a:t> </a:t>
            </a:r>
            <a:r>
              <a:rPr lang="en-US" altLang="zh-TW" dirty="0"/>
              <a:t>general elution problem</a:t>
            </a:r>
            <a:r>
              <a:rPr lang="zh-TW" altLang="en-US" dirty="0"/>
              <a:t> </a:t>
            </a:r>
            <a:r>
              <a:rPr lang="en-US" altLang="zh-TW" dirty="0"/>
              <a:t>arises whenever chromatograms are obtained on samples</a:t>
            </a:r>
            <a:r>
              <a:rPr lang="zh-TW" altLang="en-US" dirty="0"/>
              <a:t> </a:t>
            </a:r>
            <a:r>
              <a:rPr lang="en-US" altLang="zh-TW" dirty="0"/>
              <a:t>that contain species with </a:t>
            </a:r>
            <a:r>
              <a:rPr lang="en-US" altLang="zh-TW" dirty="0">
                <a:highlight>
                  <a:srgbClr val="FFFF00"/>
                </a:highlight>
              </a:rPr>
              <a:t>widely different distribution constants</a:t>
            </a:r>
            <a:endParaRPr lang="en-US" altLang="zh-TW" dirty="0"/>
          </a:p>
          <a:p>
            <a:r>
              <a:rPr lang="zh-TW" altLang="en-US" dirty="0"/>
              <a:t>若分析物們的分配係數範圍很廣的話會很難把每個都分開。</a:t>
            </a:r>
            <a:endParaRPr lang="en-US" altLang="zh-TW" dirty="0"/>
          </a:p>
          <a:p>
            <a:endParaRPr lang="en-US" altLang="zh-TW" dirty="0"/>
          </a:p>
          <a:p>
            <a:r>
              <a:rPr lang="en-US" altLang="zh-TW" dirty="0"/>
              <a:t>When conditions are</a:t>
            </a:r>
            <a:r>
              <a:rPr lang="zh-TW" altLang="en-US" dirty="0"/>
              <a:t> </a:t>
            </a:r>
            <a:r>
              <a:rPr lang="en-US" altLang="zh-TW" dirty="0"/>
              <a:t>such that good separations of the more</a:t>
            </a:r>
            <a:r>
              <a:rPr lang="zh-TW" altLang="en-US" dirty="0"/>
              <a:t> </a:t>
            </a:r>
            <a:r>
              <a:rPr lang="en-US" altLang="zh-TW" dirty="0"/>
              <a:t>strongly</a:t>
            </a:r>
            <a:r>
              <a:rPr lang="zh-TW" altLang="en-US" dirty="0"/>
              <a:t> </a:t>
            </a:r>
            <a:r>
              <a:rPr lang="en-US" altLang="zh-TW" dirty="0"/>
              <a:t>retained species are realized, lack of</a:t>
            </a:r>
            <a:r>
              <a:rPr lang="zh-TW" altLang="en-US" dirty="0"/>
              <a:t> </a:t>
            </a:r>
            <a:r>
              <a:rPr lang="en-US" altLang="zh-TW" dirty="0"/>
              <a:t>resolution among</a:t>
            </a:r>
            <a:r>
              <a:rPr lang="zh-TW" altLang="en-US" dirty="0"/>
              <a:t> </a:t>
            </a:r>
            <a:r>
              <a:rPr lang="en-US" altLang="zh-TW" dirty="0"/>
              <a:t>the weakly held species is observed. </a:t>
            </a:r>
          </a:p>
          <a:p>
            <a:r>
              <a:rPr lang="zh-TW" altLang="en-US" dirty="0"/>
              <a:t>若</a:t>
            </a:r>
            <a:r>
              <a:rPr lang="en-US" altLang="zh-TW" dirty="0"/>
              <a:t>condition(GC</a:t>
            </a:r>
            <a:r>
              <a:rPr lang="zh-TW" altLang="en-US" dirty="0"/>
              <a:t> 溫度或</a:t>
            </a:r>
            <a:r>
              <a:rPr lang="en-US" altLang="zh-TW" dirty="0"/>
              <a:t>LC</a:t>
            </a:r>
            <a:r>
              <a:rPr lang="zh-TW" altLang="en-US" dirty="0"/>
              <a:t>的跑液組成</a:t>
            </a:r>
            <a:r>
              <a:rPr lang="en-US" altLang="zh-TW" dirty="0"/>
              <a:t>)</a:t>
            </a:r>
            <a:r>
              <a:rPr lang="zh-TW" altLang="en-US" dirty="0"/>
              <a:t>設定為適合分離滯留性高的分子，則滯留性低的會分不開。</a:t>
            </a:r>
            <a:endParaRPr lang="en-US" altLang="zh-TW" dirty="0"/>
          </a:p>
          <a:p>
            <a:endParaRPr lang="en-US" altLang="zh-TW" dirty="0"/>
          </a:p>
          <a:p>
            <a:r>
              <a:rPr lang="en-US" altLang="zh-TW" dirty="0"/>
              <a:t>Conversely when conditions are</a:t>
            </a:r>
            <a:r>
              <a:rPr lang="zh-TW" altLang="en-US" dirty="0"/>
              <a:t> </a:t>
            </a:r>
            <a:r>
              <a:rPr lang="en-US" altLang="zh-TW" dirty="0"/>
              <a:t>chosen</a:t>
            </a:r>
            <a:r>
              <a:rPr lang="zh-TW" altLang="en-US" dirty="0"/>
              <a:t> </a:t>
            </a:r>
            <a:r>
              <a:rPr lang="en-US" altLang="zh-TW" dirty="0"/>
              <a:t>that give satisfactory separations of the weakly retained compounds, severe band</a:t>
            </a:r>
            <a:r>
              <a:rPr lang="zh-TW" altLang="en-US" dirty="0"/>
              <a:t> </a:t>
            </a:r>
            <a:r>
              <a:rPr lang="en-US" altLang="zh-TW" dirty="0"/>
              <a:t>broadening and long retention times are encountered for the strongly bound species</a:t>
            </a:r>
          </a:p>
          <a:p>
            <a:r>
              <a:rPr lang="zh-TW" altLang="en-US" dirty="0"/>
              <a:t>反之亦然。</a:t>
            </a:r>
            <a:endParaRPr lang="en-US" altLang="zh-TW" dirty="0"/>
          </a:p>
          <a:p>
            <a:endParaRPr lang="en-US" altLang="zh-TW" dirty="0"/>
          </a:p>
          <a:p>
            <a:r>
              <a:rPr lang="en-US" altLang="zh-TW" dirty="0"/>
              <a:t>The</a:t>
            </a:r>
            <a:r>
              <a:rPr lang="zh-TW" altLang="en-US" dirty="0"/>
              <a:t> </a:t>
            </a:r>
            <a:r>
              <a:rPr lang="en-US" altLang="zh-TW" dirty="0"/>
              <a:t>general elution problem is often solved in liquid chromatography by </a:t>
            </a:r>
            <a:r>
              <a:rPr lang="en-US" altLang="zh-TW" dirty="0">
                <a:highlight>
                  <a:srgbClr val="FFFF00"/>
                </a:highlight>
              </a:rPr>
              <a:t>gradient elution </a:t>
            </a:r>
            <a:r>
              <a:rPr lang="en-US" altLang="zh-TW" dirty="0"/>
              <a:t>and</a:t>
            </a:r>
            <a:r>
              <a:rPr lang="zh-TW" altLang="en-US" dirty="0"/>
              <a:t> </a:t>
            </a:r>
            <a:r>
              <a:rPr lang="en-US" altLang="zh-TW" dirty="0"/>
              <a:t>in gas chromatography by </a:t>
            </a:r>
            <a:r>
              <a:rPr lang="en-US" altLang="zh-TW" dirty="0">
                <a:highlight>
                  <a:srgbClr val="FFFF00"/>
                </a:highlight>
              </a:rPr>
              <a:t>temperature programming</a:t>
            </a:r>
          </a:p>
          <a:p>
            <a:r>
              <a:rPr lang="zh-TW" altLang="en-US" dirty="0"/>
              <a:t>可用梯度沖提</a:t>
            </a:r>
            <a:r>
              <a:rPr lang="en-US" altLang="zh-TW" dirty="0"/>
              <a:t>(LC)</a:t>
            </a:r>
            <a:r>
              <a:rPr lang="zh-TW" altLang="en-US" dirty="0"/>
              <a:t>、設定溫度變化</a:t>
            </a:r>
            <a:r>
              <a:rPr lang="en-US" altLang="zh-TW" dirty="0"/>
              <a:t>(GC)</a:t>
            </a:r>
          </a:p>
          <a:p>
            <a:endParaRPr lang="en-US" altLang="zh-TW" dirty="0"/>
          </a:p>
        </p:txBody>
      </p:sp>
    </p:spTree>
    <p:extLst>
      <p:ext uri="{BB962C8B-B14F-4D97-AF65-F5344CB8AC3E}">
        <p14:creationId xmlns:p14="http://schemas.microsoft.com/office/powerpoint/2010/main" val="602513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573718"/>
            <a:ext cx="7886700" cy="2604487"/>
          </a:xfrm>
        </p:spPr>
        <p:txBody>
          <a:bodyPr>
            <a:normAutofit/>
          </a:bodyPr>
          <a:lstStyle/>
          <a:p>
            <a:pPr marL="0" indent="0">
              <a:buNone/>
            </a:pPr>
            <a:r>
              <a:rPr lang="en-US" altLang="zh-TW" sz="2400" b="1" dirty="0">
                <a:latin typeface="+mn-ea"/>
              </a:rPr>
              <a:t>List the variables that lead to zone broadening in chromatography.</a:t>
            </a:r>
          </a:p>
        </p:txBody>
      </p:sp>
      <p:sp>
        <p:nvSpPr>
          <p:cNvPr id="5" name="標題 1">
            <a:extLst>
              <a:ext uri="{FF2B5EF4-FFF2-40B4-BE49-F238E27FC236}">
                <a16:creationId xmlns:a16="http://schemas.microsoft.com/office/drawing/2014/main" id="{00EE733F-3AF7-470E-9FC3-CD8BC5379878}"/>
              </a:ext>
            </a:extLst>
          </p:cNvPr>
          <p:cNvSpPr>
            <a:spLocks noGrp="1"/>
          </p:cNvSpPr>
          <p:nvPr>
            <p:ph type="title"/>
          </p:nvPr>
        </p:nvSpPr>
        <p:spPr>
          <a:xfrm>
            <a:off x="101383" y="-374913"/>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26-3</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72CB1414-954C-40D3-A8CE-4E0DE01565EF}"/>
              </a:ext>
            </a:extLst>
          </p:cNvPr>
          <p:cNvSpPr/>
          <p:nvPr/>
        </p:nvSpPr>
        <p:spPr>
          <a:xfrm>
            <a:off x="259401" y="5354514"/>
            <a:ext cx="8350780" cy="1477328"/>
          </a:xfrm>
          <a:prstGeom prst="rect">
            <a:avLst/>
          </a:prstGeom>
        </p:spPr>
        <p:txBody>
          <a:bodyPr wrap="square">
            <a:spAutoFit/>
          </a:bodyPr>
          <a:lstStyle/>
          <a:p>
            <a:pPr marL="342900" indent="-342900">
              <a:buAutoNum type="arabicParenBoth"/>
            </a:pPr>
            <a:r>
              <a:rPr lang="en-US" altLang="zh-TW" dirty="0"/>
              <a:t>large particle diameters for</a:t>
            </a:r>
            <a:r>
              <a:rPr lang="zh-TW" altLang="en-US" dirty="0"/>
              <a:t> </a:t>
            </a:r>
            <a:r>
              <a:rPr lang="en-US" altLang="zh-TW" dirty="0"/>
              <a:t>stationary phases (</a:t>
            </a:r>
            <a:r>
              <a:rPr lang="en-US" altLang="zh-TW" dirty="0" err="1"/>
              <a:t>d</a:t>
            </a:r>
            <a:r>
              <a:rPr lang="en-US" altLang="zh-TW" baseline="-25000" dirty="0" err="1"/>
              <a:t>p</a:t>
            </a:r>
            <a:r>
              <a:rPr lang="en-US" altLang="zh-TW" dirty="0" smtClean="0"/>
              <a:t>)</a:t>
            </a:r>
            <a:endParaRPr lang="en-US" altLang="zh-TW" dirty="0"/>
          </a:p>
          <a:p>
            <a:pPr marL="342900" indent="-342900">
              <a:buAutoNum type="arabicParenBoth"/>
            </a:pPr>
            <a:r>
              <a:rPr lang="en-US" altLang="zh-TW" dirty="0"/>
              <a:t>large column</a:t>
            </a:r>
            <a:r>
              <a:rPr lang="zh-TW" altLang="en-US" dirty="0"/>
              <a:t> </a:t>
            </a:r>
            <a:r>
              <a:rPr lang="en-US" altLang="zh-TW" dirty="0"/>
              <a:t>diameters for open tubular </a:t>
            </a:r>
            <a:r>
              <a:rPr lang="en-US" altLang="zh-TW" dirty="0" smtClean="0"/>
              <a:t>columns </a:t>
            </a:r>
            <a:endParaRPr lang="en-US" altLang="zh-TW" dirty="0"/>
          </a:p>
          <a:p>
            <a:pPr marL="342900" indent="-342900">
              <a:buAutoNum type="arabicParenBoth"/>
            </a:pPr>
            <a:r>
              <a:rPr lang="en-US" altLang="zh-TW" dirty="0"/>
              <a:t>high temperatures (important only in</a:t>
            </a:r>
            <a:r>
              <a:rPr lang="zh-TW" altLang="en-US" dirty="0"/>
              <a:t> </a:t>
            </a:r>
            <a:r>
              <a:rPr lang="en-US" altLang="zh-TW" dirty="0"/>
              <a:t>GC</a:t>
            </a:r>
            <a:r>
              <a:rPr lang="en-US" altLang="zh-TW" dirty="0" smtClean="0"/>
              <a:t>)</a:t>
            </a:r>
            <a:endParaRPr lang="en-US" altLang="zh-TW" dirty="0"/>
          </a:p>
          <a:p>
            <a:pPr marL="342900" indent="-342900">
              <a:buAutoNum type="arabicParenBoth"/>
            </a:pPr>
            <a:r>
              <a:rPr lang="en-US" altLang="zh-TW" dirty="0"/>
              <a:t>for liquid stationary phases, thick layers of the immobilized liquid(d</a:t>
            </a:r>
            <a:r>
              <a:rPr lang="en-US" altLang="zh-TW" baseline="-25000" dirty="0"/>
              <a:t>f</a:t>
            </a:r>
            <a:r>
              <a:rPr lang="en-US" altLang="zh-TW" dirty="0"/>
              <a:t>)</a:t>
            </a:r>
          </a:p>
          <a:p>
            <a:pPr marL="342900" indent="-342900">
              <a:buAutoNum type="arabicParenBoth"/>
            </a:pPr>
            <a:r>
              <a:rPr lang="en-US" altLang="zh-TW" dirty="0"/>
              <a:t>very</a:t>
            </a:r>
            <a:r>
              <a:rPr lang="zh-TW" altLang="en-US" dirty="0"/>
              <a:t> </a:t>
            </a:r>
            <a:r>
              <a:rPr lang="en-US" altLang="zh-TW" dirty="0"/>
              <a:t>high or very low flow </a:t>
            </a:r>
            <a:r>
              <a:rPr lang="en-US" altLang="zh-TW" dirty="0" smtClean="0"/>
              <a:t>rates</a:t>
            </a:r>
            <a:endParaRPr lang="zh-TW" altLang="en-US" dirty="0"/>
          </a:p>
        </p:txBody>
      </p:sp>
      <p:pic>
        <p:nvPicPr>
          <p:cNvPr id="7" name="圖片 6">
            <a:extLst>
              <a:ext uri="{FF2B5EF4-FFF2-40B4-BE49-F238E27FC236}">
                <a16:creationId xmlns:a16="http://schemas.microsoft.com/office/drawing/2014/main" id="{F6B237B6-2FB3-447A-81C4-80B2DF23B878}"/>
              </a:ext>
            </a:extLst>
          </p:cNvPr>
          <p:cNvPicPr>
            <a:picLocks noChangeAspect="1"/>
          </p:cNvPicPr>
          <p:nvPr/>
        </p:nvPicPr>
        <p:blipFill>
          <a:blip r:embed="rId2"/>
          <a:stretch>
            <a:fillRect/>
          </a:stretch>
        </p:blipFill>
        <p:spPr>
          <a:xfrm>
            <a:off x="2973969" y="1268236"/>
            <a:ext cx="3798793" cy="865281"/>
          </a:xfrm>
          <a:prstGeom prst="rect">
            <a:avLst/>
          </a:prstGeom>
        </p:spPr>
      </p:pic>
      <p:pic>
        <p:nvPicPr>
          <p:cNvPr id="13" name="圖片 12">
            <a:extLst>
              <a:ext uri="{FF2B5EF4-FFF2-40B4-BE49-F238E27FC236}">
                <a16:creationId xmlns:a16="http://schemas.microsoft.com/office/drawing/2014/main" id="{EEA0EBDA-69FE-4F5D-B2A7-1095E9B785F3}"/>
              </a:ext>
            </a:extLst>
          </p:cNvPr>
          <p:cNvPicPr>
            <a:picLocks noChangeAspect="1"/>
          </p:cNvPicPr>
          <p:nvPr/>
        </p:nvPicPr>
        <p:blipFill>
          <a:blip r:embed="rId3"/>
          <a:stretch>
            <a:fillRect/>
          </a:stretch>
        </p:blipFill>
        <p:spPr>
          <a:xfrm>
            <a:off x="101383" y="2106428"/>
            <a:ext cx="4434791" cy="3151238"/>
          </a:xfrm>
          <a:prstGeom prst="rect">
            <a:avLst/>
          </a:prstGeom>
        </p:spPr>
      </p:pic>
      <p:pic>
        <p:nvPicPr>
          <p:cNvPr id="14" name="圖片 13">
            <a:extLst>
              <a:ext uri="{FF2B5EF4-FFF2-40B4-BE49-F238E27FC236}">
                <a16:creationId xmlns:a16="http://schemas.microsoft.com/office/drawing/2014/main" id="{5DCD9065-93C0-4324-916F-63662ACD0172}"/>
              </a:ext>
            </a:extLst>
          </p:cNvPr>
          <p:cNvPicPr>
            <a:picLocks noChangeAspect="1"/>
          </p:cNvPicPr>
          <p:nvPr/>
        </p:nvPicPr>
        <p:blipFill>
          <a:blip r:embed="rId4"/>
          <a:stretch>
            <a:fillRect/>
          </a:stretch>
        </p:blipFill>
        <p:spPr>
          <a:xfrm>
            <a:off x="4481849" y="2202508"/>
            <a:ext cx="4662151" cy="3055157"/>
          </a:xfrm>
          <a:prstGeom prst="rect">
            <a:avLst/>
          </a:prstGeom>
        </p:spPr>
      </p:pic>
    </p:spTree>
    <p:extLst>
      <p:ext uri="{BB962C8B-B14F-4D97-AF65-F5344CB8AC3E}">
        <p14:creationId xmlns:p14="http://schemas.microsoft.com/office/powerpoint/2010/main" val="3361937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639192"/>
            <a:ext cx="7886700" cy="3941686"/>
          </a:xfrm>
        </p:spPr>
        <p:txBody>
          <a:bodyPr>
            <a:normAutofit/>
          </a:bodyPr>
          <a:lstStyle/>
          <a:p>
            <a:pPr marL="0" indent="0">
              <a:buNone/>
            </a:pPr>
            <a:r>
              <a:rPr lang="en-US" altLang="zh-TW" sz="2400" dirty="0" smtClean="0"/>
              <a:t>What are the major differences between gas-liquid and liquid-liquid chromatography?</a:t>
            </a:r>
            <a:endParaRPr lang="en-US" altLang="zh-TW" sz="2400" dirty="0"/>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3455633"/>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sz="2400" dirty="0"/>
              <a:t> </a:t>
            </a:r>
            <a:endParaRPr lang="en-US" altLang="zh-TW" sz="2400"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7" name="標題 1">
            <a:extLst>
              <a:ext uri="{FF2B5EF4-FFF2-40B4-BE49-F238E27FC236}">
                <a16:creationId xmlns:a16="http://schemas.microsoft.com/office/drawing/2014/main" id="{00F98286-D68B-4530-83E1-918C5F58C06D}"/>
              </a:ext>
            </a:extLst>
          </p:cNvPr>
          <p:cNvSpPr>
            <a:spLocks noGrp="1"/>
          </p:cNvSpPr>
          <p:nvPr>
            <p:ph type="title"/>
          </p:nvPr>
        </p:nvSpPr>
        <p:spPr>
          <a:xfrm>
            <a:off x="243425" y="-388239"/>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26-4</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D679EE2C-2497-4CD8-867B-0BEE24E78447}"/>
              </a:ext>
            </a:extLst>
          </p:cNvPr>
          <p:cNvSpPr/>
          <p:nvPr/>
        </p:nvSpPr>
        <p:spPr>
          <a:xfrm>
            <a:off x="704557" y="3088002"/>
            <a:ext cx="6006962" cy="2862322"/>
          </a:xfrm>
          <a:prstGeom prst="rect">
            <a:avLst/>
          </a:prstGeom>
        </p:spPr>
        <p:txBody>
          <a:bodyPr wrap="square">
            <a:spAutoFit/>
          </a:bodyPr>
          <a:lstStyle/>
          <a:p>
            <a:r>
              <a:rPr lang="en-US" altLang="zh-TW" sz="2000" b="1" dirty="0"/>
              <a:t>gas-liquid chromatography</a:t>
            </a:r>
            <a:r>
              <a:rPr lang="en-US" altLang="zh-TW" sz="2000" b="1" dirty="0" smtClean="0"/>
              <a:t>:</a:t>
            </a:r>
            <a:endParaRPr lang="en-US" altLang="zh-TW" sz="2000" b="1" dirty="0"/>
          </a:p>
          <a:p>
            <a:r>
              <a:rPr lang="en-US" altLang="zh-TW" sz="2000" dirty="0" smtClean="0"/>
              <a:t>mobile </a:t>
            </a:r>
            <a:r>
              <a:rPr lang="en-US" altLang="zh-TW" sz="2000" dirty="0"/>
              <a:t>phase is gas</a:t>
            </a:r>
          </a:p>
          <a:p>
            <a:r>
              <a:rPr lang="en-US" altLang="zh-TW" sz="2000" dirty="0"/>
              <a:t>stationary phase is liquid</a:t>
            </a:r>
          </a:p>
          <a:p>
            <a:endParaRPr lang="en-US" altLang="zh-TW" sz="2000" dirty="0"/>
          </a:p>
          <a:p>
            <a:endParaRPr lang="en-US" altLang="zh-TW" sz="2000" dirty="0"/>
          </a:p>
          <a:p>
            <a:r>
              <a:rPr lang="en-US" altLang="zh-TW" sz="2000" b="1" dirty="0"/>
              <a:t>liquid-liquid chromatography</a:t>
            </a:r>
            <a:r>
              <a:rPr lang="en-US" altLang="zh-TW" sz="2000" b="1" dirty="0" smtClean="0"/>
              <a:t>:</a:t>
            </a:r>
            <a:endParaRPr lang="en-US" altLang="zh-TW" sz="2000" b="1" dirty="0"/>
          </a:p>
          <a:p>
            <a:r>
              <a:rPr lang="en-US" altLang="zh-TW" sz="2000" dirty="0" smtClean="0"/>
              <a:t>mobile </a:t>
            </a:r>
            <a:r>
              <a:rPr lang="en-US" altLang="zh-TW" sz="2000" dirty="0"/>
              <a:t>phase is liquid</a:t>
            </a:r>
          </a:p>
          <a:p>
            <a:r>
              <a:rPr lang="en-US" altLang="zh-TW" sz="2000" dirty="0"/>
              <a:t>stationary phase is liquid</a:t>
            </a:r>
          </a:p>
          <a:p>
            <a:endParaRPr lang="zh-TW" altLang="en-US" sz="2000" dirty="0"/>
          </a:p>
        </p:txBody>
      </p:sp>
      <p:sp>
        <p:nvSpPr>
          <p:cNvPr id="8" name="內容版面配置區 2">
            <a:extLst>
              <a:ext uri="{FF2B5EF4-FFF2-40B4-BE49-F238E27FC236}">
                <a16:creationId xmlns:a16="http://schemas.microsoft.com/office/drawing/2014/main" id="{03189E8A-F8CF-493F-9427-33F6CF47479F}"/>
              </a:ext>
            </a:extLst>
          </p:cNvPr>
          <p:cNvSpPr txBox="1">
            <a:spLocks/>
          </p:cNvSpPr>
          <p:nvPr/>
        </p:nvSpPr>
        <p:spPr>
          <a:xfrm>
            <a:off x="628650" y="2032256"/>
            <a:ext cx="7886700" cy="3941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400"/>
              <a:t>What are the differences between liquid-liquid and liquid-solid chromatography?</a:t>
            </a:r>
            <a:endParaRPr lang="en-US" altLang="zh-TW" sz="2400" dirty="0"/>
          </a:p>
        </p:txBody>
      </p:sp>
      <p:sp>
        <p:nvSpPr>
          <p:cNvPr id="9" name="標題 1">
            <a:extLst>
              <a:ext uri="{FF2B5EF4-FFF2-40B4-BE49-F238E27FC236}">
                <a16:creationId xmlns:a16="http://schemas.microsoft.com/office/drawing/2014/main" id="{F74F0608-5A4C-41B8-BE1A-567A0FBB4F48}"/>
              </a:ext>
            </a:extLst>
          </p:cNvPr>
          <p:cNvSpPr txBox="1">
            <a:spLocks/>
          </p:cNvSpPr>
          <p:nvPr/>
        </p:nvSpPr>
        <p:spPr>
          <a:xfrm>
            <a:off x="243425" y="10729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latin typeface="+mn-lt"/>
              </a:rPr>
              <a:t>Question </a:t>
            </a:r>
            <a:r>
              <a:rPr lang="en-US" altLang="zh-TW" sz="2800" b="1" dirty="0">
                <a:solidFill>
                  <a:srgbClr val="FF0000"/>
                </a:solidFill>
                <a:latin typeface="+mn-lt"/>
              </a:rPr>
              <a:t>26-5</a:t>
            </a:r>
            <a:endParaRPr lang="en-US" sz="2800" b="1" dirty="0">
              <a:solidFill>
                <a:srgbClr val="FF0000"/>
              </a:solidFill>
              <a:latin typeface="+mn-lt"/>
            </a:endParaRPr>
          </a:p>
        </p:txBody>
      </p:sp>
      <p:sp>
        <p:nvSpPr>
          <p:cNvPr id="6" name="矩形 5">
            <a:extLst>
              <a:ext uri="{FF2B5EF4-FFF2-40B4-BE49-F238E27FC236}">
                <a16:creationId xmlns:a16="http://schemas.microsoft.com/office/drawing/2014/main" id="{4BBE5123-9FE7-4D7B-AB4E-B5F8558D88E1}"/>
              </a:ext>
            </a:extLst>
          </p:cNvPr>
          <p:cNvSpPr/>
          <p:nvPr/>
        </p:nvSpPr>
        <p:spPr>
          <a:xfrm>
            <a:off x="4818417" y="3088002"/>
            <a:ext cx="3450162" cy="1323439"/>
          </a:xfrm>
          <a:prstGeom prst="rect">
            <a:avLst/>
          </a:prstGeom>
        </p:spPr>
        <p:txBody>
          <a:bodyPr wrap="square">
            <a:spAutoFit/>
          </a:bodyPr>
          <a:lstStyle/>
          <a:p>
            <a:r>
              <a:rPr lang="en-US" altLang="zh-TW" sz="2000" b="1" dirty="0"/>
              <a:t>liquid-solid chromatography:</a:t>
            </a:r>
          </a:p>
          <a:p>
            <a:r>
              <a:rPr lang="en-US" altLang="zh-TW" sz="2000" dirty="0" smtClean="0"/>
              <a:t>mobile </a:t>
            </a:r>
            <a:r>
              <a:rPr lang="en-US" altLang="zh-TW" sz="2000" dirty="0"/>
              <a:t>phase is </a:t>
            </a:r>
            <a:r>
              <a:rPr lang="en-US" altLang="zh-TW" sz="2000" dirty="0" smtClean="0"/>
              <a:t>liquid</a:t>
            </a:r>
          </a:p>
          <a:p>
            <a:r>
              <a:rPr lang="en-US" altLang="zh-TW" sz="2000" dirty="0" smtClean="0"/>
              <a:t>stationary </a:t>
            </a:r>
            <a:r>
              <a:rPr lang="en-US" altLang="zh-TW" sz="2000" dirty="0"/>
              <a:t>phase is solid</a:t>
            </a:r>
          </a:p>
          <a:p>
            <a:endParaRPr lang="en-US" altLang="zh-TW" sz="2000" dirty="0"/>
          </a:p>
        </p:txBody>
      </p:sp>
      <p:sp>
        <p:nvSpPr>
          <p:cNvPr id="10" name="矩形 9">
            <a:extLst>
              <a:ext uri="{FF2B5EF4-FFF2-40B4-BE49-F238E27FC236}">
                <a16:creationId xmlns:a16="http://schemas.microsoft.com/office/drawing/2014/main" id="{C3EEE9CD-D7C3-4321-AD63-B92488E042ED}"/>
              </a:ext>
            </a:extLst>
          </p:cNvPr>
          <p:cNvSpPr/>
          <p:nvPr/>
        </p:nvSpPr>
        <p:spPr>
          <a:xfrm>
            <a:off x="4818417" y="4610896"/>
            <a:ext cx="3938017" cy="1323439"/>
          </a:xfrm>
          <a:prstGeom prst="rect">
            <a:avLst/>
          </a:prstGeom>
        </p:spPr>
        <p:txBody>
          <a:bodyPr wrap="square">
            <a:spAutoFit/>
          </a:bodyPr>
          <a:lstStyle/>
          <a:p>
            <a:r>
              <a:rPr lang="en-US" altLang="zh-TW" sz="2000" b="1" dirty="0">
                <a:solidFill>
                  <a:srgbClr val="FF0000"/>
                </a:solidFill>
              </a:rPr>
              <a:t>Liquid stationary phase:</a:t>
            </a:r>
          </a:p>
          <a:p>
            <a:r>
              <a:rPr lang="en-US" altLang="zh-TW" sz="2000" dirty="0"/>
              <a:t>liquid which is immobilized by adsorption or chemical bonding to a solid surface</a:t>
            </a:r>
            <a:endParaRPr lang="zh-TW" altLang="en-US" sz="2000" dirty="0"/>
          </a:p>
        </p:txBody>
      </p:sp>
    </p:spTree>
    <p:extLst>
      <p:ext uri="{BB962C8B-B14F-4D97-AF65-F5344CB8AC3E}">
        <p14:creationId xmlns:p14="http://schemas.microsoft.com/office/powerpoint/2010/main" val="3400596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639192"/>
            <a:ext cx="7886700" cy="3941686"/>
          </a:xfrm>
        </p:spPr>
        <p:txBody>
          <a:bodyPr>
            <a:normAutofit/>
          </a:bodyPr>
          <a:lstStyle/>
          <a:p>
            <a:pPr marL="0" indent="0">
              <a:buNone/>
            </a:pPr>
            <a:r>
              <a:rPr lang="en-US" altLang="zh-TW" sz="2400" dirty="0"/>
              <a:t>What variables are likely to affect the selectivity factor </a:t>
            </a:r>
            <a:r>
              <a:rPr lang="el-GR" altLang="zh-TW" sz="2400" dirty="0"/>
              <a:t>α</a:t>
            </a:r>
            <a:r>
              <a:rPr lang="en-US" altLang="zh-TW" sz="2400" dirty="0"/>
              <a:t> for a pair of analytes?</a:t>
            </a:r>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3455633"/>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sz="2400" dirty="0"/>
              <a:t> </a:t>
            </a:r>
            <a:endParaRPr lang="en-US" altLang="zh-TW" sz="2400"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7" name="標題 1">
            <a:extLst>
              <a:ext uri="{FF2B5EF4-FFF2-40B4-BE49-F238E27FC236}">
                <a16:creationId xmlns:a16="http://schemas.microsoft.com/office/drawing/2014/main" id="{00F98286-D68B-4530-83E1-918C5F58C06D}"/>
              </a:ext>
            </a:extLst>
          </p:cNvPr>
          <p:cNvSpPr>
            <a:spLocks noGrp="1"/>
          </p:cNvSpPr>
          <p:nvPr>
            <p:ph type="title"/>
          </p:nvPr>
        </p:nvSpPr>
        <p:spPr>
          <a:xfrm>
            <a:off x="243425" y="-388239"/>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26-6</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D679EE2C-2497-4CD8-867B-0BEE24E78447}"/>
              </a:ext>
            </a:extLst>
          </p:cNvPr>
          <p:cNvSpPr/>
          <p:nvPr/>
        </p:nvSpPr>
        <p:spPr>
          <a:xfrm>
            <a:off x="441128" y="1534035"/>
            <a:ext cx="6015185" cy="1631216"/>
          </a:xfrm>
          <a:prstGeom prst="rect">
            <a:avLst/>
          </a:prstGeom>
        </p:spPr>
        <p:txBody>
          <a:bodyPr wrap="square">
            <a:spAutoFit/>
          </a:bodyPr>
          <a:lstStyle/>
          <a:p>
            <a:pPr marL="342900" indent="-342900">
              <a:buFont typeface="Arial" panose="020B0604020202020204" pitchFamily="34" charset="0"/>
              <a:buChar char="•"/>
            </a:pPr>
            <a:r>
              <a:rPr lang="en-US" altLang="zh-TW" sz="2000" dirty="0"/>
              <a:t>the composition of the mobile phase</a:t>
            </a:r>
          </a:p>
          <a:p>
            <a:pPr marL="342900" indent="-342900">
              <a:buFont typeface="Arial" panose="020B0604020202020204" pitchFamily="34" charset="0"/>
              <a:buChar char="•"/>
            </a:pPr>
            <a:r>
              <a:rPr lang="en-US" altLang="zh-TW" sz="2000" dirty="0"/>
              <a:t>the column </a:t>
            </a:r>
            <a:r>
              <a:rPr lang="en-US" altLang="zh-TW" sz="2000" dirty="0" smtClean="0"/>
              <a:t>temperature</a:t>
            </a:r>
            <a:endParaRPr lang="en-US" altLang="zh-TW" sz="2000" dirty="0"/>
          </a:p>
          <a:p>
            <a:pPr marL="342900" indent="-342900">
              <a:buFont typeface="Arial" panose="020B0604020202020204" pitchFamily="34" charset="0"/>
              <a:buChar char="•"/>
            </a:pPr>
            <a:r>
              <a:rPr lang="en-US" altLang="zh-TW" sz="2000" dirty="0"/>
              <a:t>the composition of the stationary </a:t>
            </a:r>
            <a:r>
              <a:rPr lang="en-US" altLang="zh-TW" sz="2000" dirty="0" smtClean="0"/>
              <a:t>phase</a:t>
            </a:r>
            <a:endParaRPr lang="en-US" altLang="zh-TW" sz="2000" dirty="0"/>
          </a:p>
          <a:p>
            <a:pPr marL="342900" indent="-342900">
              <a:buFont typeface="Arial" panose="020B0604020202020204" pitchFamily="34" charset="0"/>
              <a:buChar char="•"/>
            </a:pPr>
            <a:r>
              <a:rPr lang="en-US" altLang="zh-TW" sz="2000" dirty="0"/>
              <a:t>chemical interactions between the stationary phase </a:t>
            </a:r>
            <a:r>
              <a:rPr lang="en-US" altLang="zh-TW" sz="2000" dirty="0" smtClean="0"/>
              <a:t>and one </a:t>
            </a:r>
            <a:r>
              <a:rPr lang="en-US" altLang="zh-TW" sz="2000" dirty="0"/>
              <a:t>of the solutes being separated</a:t>
            </a:r>
            <a:endParaRPr lang="zh-TW" altLang="en-US" sz="2000" dirty="0"/>
          </a:p>
        </p:txBody>
      </p:sp>
      <p:pic>
        <p:nvPicPr>
          <p:cNvPr id="5" name="圖片 4">
            <a:extLst>
              <a:ext uri="{FF2B5EF4-FFF2-40B4-BE49-F238E27FC236}">
                <a16:creationId xmlns:a16="http://schemas.microsoft.com/office/drawing/2014/main" id="{0897DBD7-AF37-4ED1-BE50-2518C9317329}"/>
              </a:ext>
            </a:extLst>
          </p:cNvPr>
          <p:cNvPicPr>
            <a:picLocks noChangeAspect="1"/>
          </p:cNvPicPr>
          <p:nvPr/>
        </p:nvPicPr>
        <p:blipFill>
          <a:blip r:embed="rId2"/>
          <a:stretch>
            <a:fillRect/>
          </a:stretch>
        </p:blipFill>
        <p:spPr>
          <a:xfrm>
            <a:off x="6456313" y="1836409"/>
            <a:ext cx="2628900" cy="3771900"/>
          </a:xfrm>
          <a:prstGeom prst="rect">
            <a:avLst/>
          </a:prstGeom>
        </p:spPr>
      </p:pic>
      <p:pic>
        <p:nvPicPr>
          <p:cNvPr id="6" name="圖片 5">
            <a:extLst>
              <a:ext uri="{FF2B5EF4-FFF2-40B4-BE49-F238E27FC236}">
                <a16:creationId xmlns:a16="http://schemas.microsoft.com/office/drawing/2014/main" id="{98168332-4762-4396-8102-D3F1562D622B}"/>
              </a:ext>
            </a:extLst>
          </p:cNvPr>
          <p:cNvPicPr>
            <a:picLocks noChangeAspect="1"/>
          </p:cNvPicPr>
          <p:nvPr/>
        </p:nvPicPr>
        <p:blipFill>
          <a:blip r:embed="rId3"/>
          <a:stretch>
            <a:fillRect/>
          </a:stretch>
        </p:blipFill>
        <p:spPr>
          <a:xfrm>
            <a:off x="243425" y="3621270"/>
            <a:ext cx="6017905" cy="2829162"/>
          </a:xfrm>
          <a:prstGeom prst="rect">
            <a:avLst/>
          </a:prstGeom>
        </p:spPr>
      </p:pic>
    </p:spTree>
    <p:extLst>
      <p:ext uri="{BB962C8B-B14F-4D97-AF65-F5344CB8AC3E}">
        <p14:creationId xmlns:p14="http://schemas.microsoft.com/office/powerpoint/2010/main" val="4264699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506"/>
            <a:ext cx="7886700" cy="1325563"/>
          </a:xfrm>
        </p:spPr>
        <p:txBody>
          <a:bodyPr/>
          <a:lstStyle/>
          <a:p>
            <a:r>
              <a:rPr lang="en-US" dirty="0"/>
              <a:t>Question 26-8</a:t>
            </a:r>
          </a:p>
        </p:txBody>
      </p:sp>
      <p:sp>
        <p:nvSpPr>
          <p:cNvPr id="3" name="內容版面配置區 2"/>
          <p:cNvSpPr>
            <a:spLocks noGrp="1"/>
          </p:cNvSpPr>
          <p:nvPr>
            <p:ph idx="1"/>
          </p:nvPr>
        </p:nvSpPr>
        <p:spPr>
          <a:xfrm>
            <a:off x="157579" y="1298846"/>
            <a:ext cx="8692299" cy="1464329"/>
          </a:xfrm>
        </p:spPr>
        <p:txBody>
          <a:bodyPr/>
          <a:lstStyle/>
          <a:p>
            <a:pPr marL="0" indent="0">
              <a:buNone/>
            </a:pPr>
            <a:r>
              <a:rPr lang="en-US" dirty="0"/>
              <a:t>Describe a method for determining the number of plates in a column.</a:t>
            </a:r>
            <a:endParaRPr lang="en-US" altLang="zh-TW"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1100FF6-52AE-4EC1-8B2E-B0D77B066E7F}"/>
                  </a:ext>
                </a:extLst>
              </p:cNvPr>
              <p:cNvSpPr txBox="1"/>
              <p:nvPr/>
            </p:nvSpPr>
            <p:spPr>
              <a:xfrm>
                <a:off x="157578" y="4016428"/>
                <a:ext cx="7230358" cy="921534"/>
              </a:xfrm>
              <a:prstGeom prst="rect">
                <a:avLst/>
              </a:prstGeom>
              <a:noFill/>
            </p:spPr>
            <p:txBody>
              <a:bodyPr wrap="square" rtlCol="0">
                <a:spAutoFit/>
              </a:bodyPr>
              <a:lstStyle/>
              <a:p>
                <a:r>
                  <a:rPr lang="zh-TW" altLang="en-US" sz="2000" dirty="0"/>
                  <a:t>透過測量可以得到遲滯時間 </a:t>
                </a:r>
                <a:r>
                  <a:rPr lang="en-US" altLang="zh-TW" sz="2000" dirty="0"/>
                  <a:t>retention time </a:t>
                </a:r>
                <a:r>
                  <a:rPr lang="en-US" altLang="zh-TW" sz="2000" dirty="0" err="1"/>
                  <a:t>t</a:t>
                </a:r>
                <a:r>
                  <a:rPr lang="en-US" altLang="zh-TW" sz="2000" baseline="-25000" dirty="0" err="1"/>
                  <a:t>R</a:t>
                </a:r>
                <a:r>
                  <a:rPr lang="en-US" altLang="zh-TW" sz="2000" baseline="-25000" dirty="0"/>
                  <a:t> </a:t>
                </a:r>
                <a:r>
                  <a:rPr lang="zh-TW" altLang="en-US" sz="2000" dirty="0"/>
                  <a:t>以及</a:t>
                </a:r>
                <a:r>
                  <a:rPr lang="en-US" altLang="zh-TW" sz="2000" dirty="0"/>
                  <a:t>peak</a:t>
                </a:r>
                <a:r>
                  <a:rPr lang="zh-TW" altLang="en-US" sz="2000" dirty="0"/>
                  <a:t>的寬度</a:t>
                </a:r>
                <a:r>
                  <a:rPr lang="en-US" altLang="zh-TW" sz="2000" dirty="0"/>
                  <a:t>W</a:t>
                </a:r>
              </a:p>
              <a:p>
                <a:r>
                  <a:rPr lang="zh-TW" altLang="en-US" sz="2000" dirty="0"/>
                  <a:t>此時帶入公式       </a:t>
                </a:r>
                <a:r>
                  <a:rPr lang="zh-TW" altLang="en-US" sz="2000" dirty="0">
                    <a:solidFill>
                      <a:srgbClr val="FF0000"/>
                    </a:solidFill>
                  </a:rPr>
                  <a:t>理論板數</a:t>
                </a:r>
                <a14:m>
                  <m:oMath xmlns:m="http://schemas.openxmlformats.org/officeDocument/2006/math">
                    <m:r>
                      <m:rPr>
                        <m:sty m:val="p"/>
                      </m:rPr>
                      <a:rPr lang="en-US" altLang="zh-TW" sz="2000" i="1" dirty="0">
                        <a:solidFill>
                          <a:srgbClr val="FF0000"/>
                        </a:solidFill>
                        <a:latin typeface="Cambria Math" panose="02040503050406030204" pitchFamily="18" charset="0"/>
                      </a:rPr>
                      <m:t>N</m:t>
                    </m:r>
                    <m:r>
                      <a:rPr lang="en-US" altLang="zh-TW" sz="2000" i="1" dirty="0">
                        <a:solidFill>
                          <a:srgbClr val="FF0000"/>
                        </a:solidFill>
                        <a:latin typeface="Cambria Math" panose="02040503050406030204" pitchFamily="18" charset="0"/>
                        <a:ea typeface="Cambria Math" panose="02040503050406030204" pitchFamily="18" charset="0"/>
                      </a:rPr>
                      <m:t>=16</m:t>
                    </m:r>
                    <m:sSup>
                      <m:sSupPr>
                        <m:ctrlPr>
                          <a:rPr lang="en-US" altLang="zh-TW" sz="2000" i="1" dirty="0">
                            <a:solidFill>
                              <a:srgbClr val="FF0000"/>
                            </a:solidFill>
                            <a:latin typeface="Cambria Math" panose="02040503050406030204" pitchFamily="18" charset="0"/>
                            <a:ea typeface="Cambria Math" panose="02040503050406030204" pitchFamily="18" charset="0"/>
                          </a:rPr>
                        </m:ctrlPr>
                      </m:sSupPr>
                      <m:e>
                        <m:d>
                          <m:dPr>
                            <m:ctrlPr>
                              <a:rPr lang="en-US" altLang="zh-TW" sz="2000" i="1" dirty="0">
                                <a:solidFill>
                                  <a:srgbClr val="FF0000"/>
                                </a:solidFill>
                                <a:latin typeface="Cambria Math" panose="02040503050406030204" pitchFamily="18" charset="0"/>
                                <a:ea typeface="Cambria Math" panose="02040503050406030204" pitchFamily="18" charset="0"/>
                              </a:rPr>
                            </m:ctrlPr>
                          </m:dPr>
                          <m:e>
                            <m:f>
                              <m:fPr>
                                <m:ctrlPr>
                                  <a:rPr lang="en-US" altLang="zh-TW" sz="2000" i="1" dirty="0">
                                    <a:solidFill>
                                      <a:srgbClr val="FF0000"/>
                                    </a:solidFill>
                                    <a:latin typeface="Cambria Math" panose="02040503050406030204" pitchFamily="18" charset="0"/>
                                    <a:ea typeface="Cambria Math" panose="02040503050406030204" pitchFamily="18" charset="0"/>
                                  </a:rPr>
                                </m:ctrlPr>
                              </m:fPr>
                              <m:num>
                                <m:sSub>
                                  <m:sSubPr>
                                    <m:ctrlPr>
                                      <a:rPr lang="en-US" altLang="zh-TW" sz="2000" i="1" dirty="0">
                                        <a:solidFill>
                                          <a:srgbClr val="FF0000"/>
                                        </a:solidFill>
                                        <a:latin typeface="Cambria Math" panose="02040503050406030204" pitchFamily="18" charset="0"/>
                                        <a:ea typeface="Cambria Math" panose="02040503050406030204" pitchFamily="18" charset="0"/>
                                      </a:rPr>
                                    </m:ctrlPr>
                                  </m:sSubPr>
                                  <m:e>
                                    <m:r>
                                      <a:rPr lang="en-US" altLang="zh-TW" sz="2000" i="1" dirty="0">
                                        <a:solidFill>
                                          <a:srgbClr val="FF0000"/>
                                        </a:solidFill>
                                        <a:latin typeface="Cambria Math" panose="02040503050406030204" pitchFamily="18" charset="0"/>
                                        <a:ea typeface="Cambria Math" panose="02040503050406030204" pitchFamily="18" charset="0"/>
                                      </a:rPr>
                                      <m:t>𝑡</m:t>
                                    </m:r>
                                  </m:e>
                                  <m:sub>
                                    <m:r>
                                      <a:rPr lang="en-US" altLang="zh-TW" sz="2000" i="1" dirty="0">
                                        <a:solidFill>
                                          <a:srgbClr val="FF0000"/>
                                        </a:solidFill>
                                        <a:latin typeface="Cambria Math" panose="02040503050406030204" pitchFamily="18" charset="0"/>
                                        <a:ea typeface="Cambria Math" panose="02040503050406030204" pitchFamily="18" charset="0"/>
                                      </a:rPr>
                                      <m:t>𝑅</m:t>
                                    </m:r>
                                  </m:sub>
                                </m:sSub>
                              </m:num>
                              <m:den>
                                <m:r>
                                  <a:rPr lang="en-US" altLang="zh-TW" sz="2000" i="1" dirty="0">
                                    <a:solidFill>
                                      <a:srgbClr val="FF0000"/>
                                    </a:solidFill>
                                    <a:latin typeface="Cambria Math" panose="02040503050406030204" pitchFamily="18" charset="0"/>
                                    <a:ea typeface="Cambria Math" panose="02040503050406030204" pitchFamily="18" charset="0"/>
                                  </a:rPr>
                                  <m:t>𝑊</m:t>
                                </m:r>
                              </m:den>
                            </m:f>
                          </m:e>
                        </m:d>
                      </m:e>
                      <m:sup>
                        <m:r>
                          <a:rPr lang="en-US" altLang="zh-TW" sz="2000" i="1" dirty="0">
                            <a:solidFill>
                              <a:srgbClr val="FF0000"/>
                            </a:solidFill>
                            <a:latin typeface="Cambria Math" panose="02040503050406030204" pitchFamily="18" charset="0"/>
                            <a:ea typeface="Cambria Math" panose="02040503050406030204" pitchFamily="18" charset="0"/>
                          </a:rPr>
                          <m:t>2</m:t>
                        </m:r>
                      </m:sup>
                    </m:sSup>
                  </m:oMath>
                </a14:m>
                <a:endParaRPr lang="zh-TW" altLang="en-US" sz="2000" dirty="0"/>
              </a:p>
            </p:txBody>
          </p:sp>
        </mc:Choice>
        <mc:Fallback xmlns="">
          <p:sp>
            <p:nvSpPr>
              <p:cNvPr id="5" name="文字方塊 4">
                <a:extLst>
                  <a:ext uri="{FF2B5EF4-FFF2-40B4-BE49-F238E27FC236}">
                    <a16:creationId xmlns:a16="http://schemas.microsoft.com/office/drawing/2014/main" id="{E1100FF6-52AE-4EC1-8B2E-B0D77B066E7F}"/>
                  </a:ext>
                </a:extLst>
              </p:cNvPr>
              <p:cNvSpPr txBox="1">
                <a:spLocks noRot="1" noChangeAspect="1" noMove="1" noResize="1" noEditPoints="1" noAdjustHandles="1" noChangeArrowheads="1" noChangeShapeType="1" noTextEdit="1"/>
              </p:cNvSpPr>
              <p:nvPr/>
            </p:nvSpPr>
            <p:spPr>
              <a:xfrm>
                <a:off x="157578" y="4016428"/>
                <a:ext cx="7230358" cy="921534"/>
              </a:xfrm>
              <a:prstGeom prst="rect">
                <a:avLst/>
              </a:prstGeom>
              <a:blipFill>
                <a:blip r:embed="rId2"/>
                <a:stretch>
                  <a:fillRect l="-927" t="-4636" b="-2649"/>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D16B1918-46C0-41B2-9873-79DE8FEA112F}"/>
              </a:ext>
            </a:extLst>
          </p:cNvPr>
          <p:cNvSpPr txBox="1"/>
          <p:nvPr/>
        </p:nvSpPr>
        <p:spPr>
          <a:xfrm>
            <a:off x="7914176" y="0"/>
            <a:ext cx="1229824" cy="369332"/>
          </a:xfrm>
          <a:prstGeom prst="rect">
            <a:avLst/>
          </a:prstGeom>
          <a:noFill/>
        </p:spPr>
        <p:txBody>
          <a:bodyPr wrap="none" rtlCol="0">
            <a:spAutoFit/>
          </a:bodyPr>
          <a:lstStyle/>
          <a:p>
            <a:r>
              <a:rPr lang="zh-TW" altLang="en-US" dirty="0"/>
              <a:t>課本 </a:t>
            </a:r>
            <a:r>
              <a:rPr lang="en-US" altLang="zh-TW" dirty="0"/>
              <a:t>p.704</a:t>
            </a:r>
            <a:endParaRPr lang="zh-TW" altLang="en-US" dirty="0"/>
          </a:p>
        </p:txBody>
      </p:sp>
      <p:sp>
        <p:nvSpPr>
          <p:cNvPr id="9" name="矩形 8">
            <a:extLst>
              <a:ext uri="{FF2B5EF4-FFF2-40B4-BE49-F238E27FC236}">
                <a16:creationId xmlns:a16="http://schemas.microsoft.com/office/drawing/2014/main" id="{6664EEE3-97F7-434F-8C59-386D0676CC0A}"/>
              </a:ext>
            </a:extLst>
          </p:cNvPr>
          <p:cNvSpPr/>
          <p:nvPr/>
        </p:nvSpPr>
        <p:spPr>
          <a:xfrm>
            <a:off x="142042" y="6296362"/>
            <a:ext cx="9202445" cy="461665"/>
          </a:xfrm>
          <a:prstGeom prst="rect">
            <a:avLst/>
          </a:prstGeom>
        </p:spPr>
        <p:txBody>
          <a:bodyPr wrap="square">
            <a:spAutoFit/>
          </a:bodyPr>
          <a:lstStyle/>
          <a:p>
            <a:r>
              <a:rPr lang="en-US" altLang="zh-TW" sz="1200" dirty="0"/>
              <a:t>https://highscope.ch.ntu.edu.tw/wordpress/?p=71880</a:t>
            </a:r>
            <a:endParaRPr lang="en-US" altLang="zh-TW"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http://gclc.weebly.com/2365226512370963385323458/-column-efficiency</a:t>
            </a:r>
            <a:endParaRPr lang="zh-TW" altLang="en-US" sz="12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67EB1235-9262-4BB4-9070-FB38E4399AAD}"/>
              </a:ext>
            </a:extLst>
          </p:cNvPr>
          <p:cNvSpPr txBox="1"/>
          <p:nvPr/>
        </p:nvSpPr>
        <p:spPr>
          <a:xfrm>
            <a:off x="284085" y="4021584"/>
            <a:ext cx="184731" cy="369332"/>
          </a:xfrm>
          <a:prstGeom prst="rect">
            <a:avLst/>
          </a:prstGeom>
          <a:noFill/>
        </p:spPr>
        <p:txBody>
          <a:bodyPr wrap="none" rtlCol="0">
            <a:spAutoFit/>
          </a:bodyPr>
          <a:lstStyle/>
          <a:p>
            <a:endParaRPr lang="zh-TW" altLang="en-US" dirty="0"/>
          </a:p>
        </p:txBody>
      </p:sp>
      <p:sp>
        <p:nvSpPr>
          <p:cNvPr id="14" name="矩形 13">
            <a:extLst>
              <a:ext uri="{FF2B5EF4-FFF2-40B4-BE49-F238E27FC236}">
                <a16:creationId xmlns:a16="http://schemas.microsoft.com/office/drawing/2014/main" id="{FB6FA0B9-3BE0-4A5C-BEC0-93F3BC9CC92D}"/>
              </a:ext>
            </a:extLst>
          </p:cNvPr>
          <p:cNvSpPr/>
          <p:nvPr/>
        </p:nvSpPr>
        <p:spPr>
          <a:xfrm>
            <a:off x="142042" y="5316909"/>
            <a:ext cx="7602615" cy="338554"/>
          </a:xfrm>
          <a:prstGeom prst="rect">
            <a:avLst/>
          </a:prstGeom>
        </p:spPr>
        <p:txBody>
          <a:bodyPr wrap="square">
            <a:spAutoFit/>
          </a:bodyPr>
          <a:lstStyle/>
          <a:p>
            <a:r>
              <a:rPr lang="zh-TW" altLang="en-US" sz="1600" dirty="0"/>
              <a:t>通過管柱抵達偵測器的時間，稱為遲滯時間 </a:t>
            </a:r>
            <a:r>
              <a:rPr lang="en-US" altLang="zh-TW" sz="1600" dirty="0"/>
              <a:t>(retention time</a:t>
            </a:r>
            <a:r>
              <a:rPr lang="zh-TW" altLang="en-US" sz="1600" dirty="0"/>
              <a:t>）</a:t>
            </a:r>
          </a:p>
        </p:txBody>
      </p:sp>
      <p:sp>
        <p:nvSpPr>
          <p:cNvPr id="15" name="Rectangle 4">
            <a:extLst>
              <a:ext uri="{FF2B5EF4-FFF2-40B4-BE49-F238E27FC236}">
                <a16:creationId xmlns:a16="http://schemas.microsoft.com/office/drawing/2014/main" id="{986CEF5A-1CC4-4444-9D9E-6739B248E96F}"/>
              </a:ext>
            </a:extLst>
          </p:cNvPr>
          <p:cNvSpPr>
            <a:spLocks noChangeArrowheads="1"/>
          </p:cNvSpPr>
          <p:nvPr/>
        </p:nvSpPr>
        <p:spPr bwMode="auto">
          <a:xfrm>
            <a:off x="157578" y="2555370"/>
            <a:ext cx="820397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TW" altLang="zh-TW" sz="1600" b="0" i="0" u="none" strike="noStrike" cap="none" normalizeH="0" baseline="0" dirty="0">
                <a:ln>
                  <a:noFill/>
                </a:ln>
                <a:effectLst/>
                <a:latin typeface="+mj-ea"/>
                <a:ea typeface="+mj-ea"/>
                <a:cs typeface="Times New Roman" panose="02020603050405020304" pitchFamily="18" charset="0"/>
              </a:rPr>
              <a:t>理論板數 (theoretical plate, </a:t>
            </a:r>
            <a:r>
              <a:rPr kumimoji="0" lang="zh-TW" altLang="zh-TW" b="0" i="0" u="none" strike="noStrike" cap="none" normalizeH="0" baseline="0" dirty="0">
                <a:ln>
                  <a:noFill/>
                </a:ln>
                <a:effectLst/>
                <a:latin typeface="+mj-ea"/>
                <a:ea typeface="+mj-ea"/>
                <a:cs typeface="Times New Roman" panose="02020603050405020304" pitchFamily="18" charset="0"/>
              </a:rPr>
              <a:t>N</a:t>
            </a:r>
            <a:r>
              <a:rPr kumimoji="0" lang="zh-TW" altLang="zh-TW" sz="1600" b="0" i="0" u="none" strike="noStrike" cap="none" normalizeH="0" baseline="0" dirty="0">
                <a:ln>
                  <a:noFill/>
                </a:ln>
                <a:effectLst/>
                <a:latin typeface="+mj-ea"/>
                <a:ea typeface="+mj-ea"/>
                <a:cs typeface="Times New Roman" panose="02020603050405020304" pitchFamily="18" charset="0"/>
              </a:rPr>
              <a:t>) 是描述管柱分離效率</a:t>
            </a:r>
            <a:r>
              <a:rPr lang="zh-TW" altLang="en-US" sz="1600" dirty="0">
                <a:latin typeface="+mj-ea"/>
                <a:ea typeface="+mj-ea"/>
                <a:cs typeface="Times New Roman" panose="02020603050405020304" pitchFamily="18" charset="0"/>
              </a:rPr>
              <a:t>的指標，理想的分離情況是板數越多，解析度高。</a:t>
            </a:r>
            <a:endParaRPr kumimoji="0" lang="zh-TW" altLang="zh-TW" sz="2400" b="0" i="0" u="none" strike="noStrike" cap="none" normalizeH="0" baseline="0" dirty="0">
              <a:ln>
                <a:noFill/>
              </a:ln>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420839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dirty="0"/>
              <a:t>Question 26-9</a:t>
            </a:r>
          </a:p>
        </p:txBody>
      </p:sp>
      <p:sp>
        <p:nvSpPr>
          <p:cNvPr id="3" name="內容版面配置區 2"/>
          <p:cNvSpPr>
            <a:spLocks noGrp="1"/>
          </p:cNvSpPr>
          <p:nvPr>
            <p:ph idx="1"/>
          </p:nvPr>
        </p:nvSpPr>
        <p:spPr>
          <a:xfrm>
            <a:off x="382833" y="1227098"/>
            <a:ext cx="8378333" cy="4351338"/>
          </a:xfrm>
        </p:spPr>
        <p:txBody>
          <a:bodyPr/>
          <a:lstStyle/>
          <a:p>
            <a:pPr marL="0" indent="0">
              <a:buNone/>
            </a:pPr>
            <a:r>
              <a:rPr lang="en-US" dirty="0"/>
              <a:t>Name two general methods for improving the resolution of two substances on a chromatographic column.</a:t>
            </a:r>
          </a:p>
        </p:txBody>
      </p:sp>
      <p:grpSp>
        <p:nvGrpSpPr>
          <p:cNvPr id="10" name="群組 9">
            <a:extLst>
              <a:ext uri="{FF2B5EF4-FFF2-40B4-BE49-F238E27FC236}">
                <a16:creationId xmlns:a16="http://schemas.microsoft.com/office/drawing/2014/main" id="{A34B691D-7D19-4009-907B-6EF3222DF111}"/>
              </a:ext>
            </a:extLst>
          </p:cNvPr>
          <p:cNvGrpSpPr/>
          <p:nvPr/>
        </p:nvGrpSpPr>
        <p:grpSpPr>
          <a:xfrm>
            <a:off x="382833" y="3388755"/>
            <a:ext cx="6042582" cy="2151012"/>
            <a:chOff x="728470" y="3756889"/>
            <a:chExt cx="6042582" cy="2151012"/>
          </a:xfrm>
        </p:grpSpPr>
        <p:sp>
          <p:nvSpPr>
            <p:cNvPr id="5" name="文字方塊 4">
              <a:extLst>
                <a:ext uri="{FF2B5EF4-FFF2-40B4-BE49-F238E27FC236}">
                  <a16:creationId xmlns:a16="http://schemas.microsoft.com/office/drawing/2014/main" id="{7F70561A-E6EE-4C0E-BD39-F270766CA073}"/>
                </a:ext>
              </a:extLst>
            </p:cNvPr>
            <p:cNvSpPr txBox="1"/>
            <p:nvPr/>
          </p:nvSpPr>
          <p:spPr>
            <a:xfrm>
              <a:off x="728470" y="3876576"/>
              <a:ext cx="6042582" cy="2031325"/>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accent5"/>
                  </a:solidFill>
                </a:rPr>
                <a:t>增加</a:t>
              </a:r>
              <a:r>
                <a:rPr lang="en-US" altLang="zh-TW" dirty="0">
                  <a:solidFill>
                    <a:schemeClr val="accent5"/>
                  </a:solidFill>
                </a:rPr>
                <a:t>column</a:t>
              </a:r>
              <a:r>
                <a:rPr lang="zh-TW" altLang="en-US" dirty="0">
                  <a:solidFill>
                    <a:schemeClr val="accent5"/>
                  </a:solidFill>
                </a:rPr>
                <a:t>的長度</a:t>
              </a:r>
              <a:r>
                <a:rPr lang="zh-TW" altLang="en-US" dirty="0"/>
                <a:t>使理論版數</a:t>
              </a:r>
              <a:r>
                <a:rPr lang="en-US" altLang="zh-TW" dirty="0"/>
                <a:t>N</a:t>
              </a:r>
              <a:r>
                <a:rPr lang="zh-TW" altLang="en-US" dirty="0"/>
                <a:t>增加</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solidFill>
                    <a:schemeClr val="accent5"/>
                  </a:solidFill>
                </a:rPr>
                <a:t>增加選擇性</a:t>
              </a:r>
              <a:endParaRPr lang="en-US" altLang="zh-TW" dirty="0">
                <a:solidFill>
                  <a:schemeClr val="accent5"/>
                </a:solidFill>
              </a:endParaRPr>
            </a:p>
            <a:p>
              <a:r>
                <a:rPr lang="en-US" altLang="zh-TW" dirty="0"/>
                <a:t> </a:t>
              </a:r>
              <a:endParaRPr lang="zh-TW" altLang="en-US"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391E7845-1903-4AC3-BB1D-8ADB7CD9B15E}"/>
                    </a:ext>
                  </a:extLst>
                </p:cNvPr>
                <p:cNvSpPr txBox="1"/>
                <p:nvPr/>
              </p:nvSpPr>
              <p:spPr>
                <a:xfrm>
                  <a:off x="4917636" y="3756889"/>
                  <a:ext cx="70326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𝑁</m:t>
                        </m:r>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solidFill>
                                  <a:schemeClr val="accent5"/>
                                </a:solidFill>
                                <a:latin typeface="Cambria Math" panose="02040503050406030204" pitchFamily="18" charset="0"/>
                                <a:ea typeface="Cambria Math" panose="02040503050406030204" pitchFamily="18" charset="0"/>
                              </a:rPr>
                              <m:t>𝐿</m:t>
                            </m:r>
                          </m:num>
                          <m:den>
                            <m:r>
                              <a:rPr lang="en-US" altLang="zh-TW" i="1">
                                <a:latin typeface="Cambria Math" panose="02040503050406030204" pitchFamily="18" charset="0"/>
                                <a:ea typeface="Cambria Math" panose="02040503050406030204" pitchFamily="18" charset="0"/>
                              </a:rPr>
                              <m:t>𝐻</m:t>
                            </m:r>
                          </m:den>
                        </m:f>
                      </m:oMath>
                    </m:oMathPara>
                  </a14:m>
                  <a:endParaRPr lang="zh-TW" altLang="en-US" dirty="0"/>
                </a:p>
              </p:txBody>
            </p:sp>
          </mc:Choice>
          <mc:Fallback xmlns="">
            <p:sp>
              <p:nvSpPr>
                <p:cNvPr id="6" name="文字方塊 5">
                  <a:extLst>
                    <a:ext uri="{FF2B5EF4-FFF2-40B4-BE49-F238E27FC236}">
                      <a16:creationId xmlns:a16="http://schemas.microsoft.com/office/drawing/2014/main" id="{391E7845-1903-4AC3-BB1D-8ADB7CD9B15E}"/>
                    </a:ext>
                  </a:extLst>
                </p:cNvPr>
                <p:cNvSpPr txBox="1">
                  <a:spLocks noRot="1" noChangeAspect="1" noMove="1" noResize="1" noEditPoints="1" noAdjustHandles="1" noChangeArrowheads="1" noChangeShapeType="1" noTextEdit="1"/>
                </p:cNvSpPr>
                <p:nvPr/>
              </p:nvSpPr>
              <p:spPr>
                <a:xfrm>
                  <a:off x="4917636" y="3756889"/>
                  <a:ext cx="703269" cy="51674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7AFBC24B-79F5-42DC-85C8-63C4CDF7B1DF}"/>
                    </a:ext>
                  </a:extLst>
                </p:cNvPr>
                <p:cNvSpPr txBox="1"/>
                <p:nvPr/>
              </p:nvSpPr>
              <p:spPr>
                <a:xfrm>
                  <a:off x="2673172" y="5116393"/>
                  <a:ext cx="753603" cy="57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accent5"/>
                            </a:solidFill>
                            <a:latin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𝑘</m:t>
                                </m:r>
                              </m:e>
                              <m:sub>
                                <m:r>
                                  <a:rPr lang="en-US" altLang="zh-TW" i="1">
                                    <a:latin typeface="Cambria Math" panose="02040503050406030204" pitchFamily="18" charset="0"/>
                                    <a:ea typeface="Cambria Math" panose="02040503050406030204" pitchFamily="18" charset="0"/>
                                  </a:rPr>
                                  <m:t>𝐵</m:t>
                                </m:r>
                              </m:sub>
                            </m:sSub>
                          </m:num>
                          <m:den>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𝑘</m:t>
                                </m:r>
                              </m:e>
                              <m:sub>
                                <m:r>
                                  <a:rPr lang="en-US" altLang="zh-TW" i="1">
                                    <a:latin typeface="Cambria Math" panose="02040503050406030204" pitchFamily="18" charset="0"/>
                                    <a:ea typeface="Cambria Math" panose="02040503050406030204" pitchFamily="18" charset="0"/>
                                  </a:rPr>
                                  <m:t>𝐴</m:t>
                                </m:r>
                              </m:sub>
                            </m:sSub>
                          </m:den>
                        </m:f>
                      </m:oMath>
                    </m:oMathPara>
                  </a14:m>
                  <a:endParaRPr lang="zh-TW" altLang="en-US" dirty="0"/>
                </a:p>
              </p:txBody>
            </p:sp>
          </mc:Choice>
          <mc:Fallback xmlns="">
            <p:sp>
              <p:nvSpPr>
                <p:cNvPr id="7" name="文字方塊 6">
                  <a:extLst>
                    <a:ext uri="{FF2B5EF4-FFF2-40B4-BE49-F238E27FC236}">
                      <a16:creationId xmlns:a16="http://schemas.microsoft.com/office/drawing/2014/main" id="{7AFBC24B-79F5-42DC-85C8-63C4CDF7B1DF}"/>
                    </a:ext>
                  </a:extLst>
                </p:cNvPr>
                <p:cNvSpPr txBox="1">
                  <a:spLocks noRot="1" noChangeAspect="1" noMove="1" noResize="1" noEditPoints="1" noAdjustHandles="1" noChangeArrowheads="1" noChangeShapeType="1" noTextEdit="1"/>
                </p:cNvSpPr>
                <p:nvPr/>
              </p:nvSpPr>
              <p:spPr>
                <a:xfrm>
                  <a:off x="2673172" y="5116393"/>
                  <a:ext cx="753603" cy="571247"/>
                </a:xfrm>
                <a:prstGeom prst="rect">
                  <a:avLst/>
                </a:prstGeom>
                <a:blipFill>
                  <a:blip r:embed="rId3"/>
                  <a:stretch>
                    <a:fillRect/>
                  </a:stretch>
                </a:blipFill>
              </p:spPr>
              <p:txBody>
                <a:bodyPr/>
                <a:lstStyle/>
                <a:p>
                  <a:r>
                    <a:rPr lang="zh-TW" altLang="en-US">
                      <a:noFill/>
                    </a:rPr>
                    <a:t> </a:t>
                  </a:r>
                </a:p>
              </p:txBody>
            </p:sp>
          </mc:Fallback>
        </mc:AlternateContent>
      </p:grpSp>
      <p:sp>
        <p:nvSpPr>
          <p:cNvPr id="11" name="矩形 10">
            <a:extLst>
              <a:ext uri="{FF2B5EF4-FFF2-40B4-BE49-F238E27FC236}">
                <a16:creationId xmlns:a16="http://schemas.microsoft.com/office/drawing/2014/main" id="{D7354122-D733-4BF4-8797-2AAEDB6D0A11}"/>
              </a:ext>
            </a:extLst>
          </p:cNvPr>
          <p:cNvSpPr/>
          <p:nvPr/>
        </p:nvSpPr>
        <p:spPr>
          <a:xfrm>
            <a:off x="19103" y="6548156"/>
            <a:ext cx="6307218" cy="276999"/>
          </a:xfrm>
          <a:prstGeom prst="rect">
            <a:avLst/>
          </a:prstGeom>
        </p:spPr>
        <p:txBody>
          <a:bodyPr wrap="square">
            <a:spAutoFit/>
          </a:bodyPr>
          <a:lstStyle/>
          <a:p>
            <a:r>
              <a:rPr lang="en-US" altLang="zh-TW" sz="1200" dirty="0"/>
              <a:t>http://gclc.weebly.com/2365226512370963385323458/-column-efficiency</a:t>
            </a:r>
            <a:endParaRPr lang="zh-TW" altLang="en-US" sz="12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1713E80-5360-41F8-90A1-CBBFF9040C52}"/>
                  </a:ext>
                </a:extLst>
              </p:cNvPr>
              <p:cNvSpPr/>
              <p:nvPr/>
            </p:nvSpPr>
            <p:spPr>
              <a:xfrm>
                <a:off x="598548" y="2295283"/>
                <a:ext cx="1555106" cy="653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TW" i="1" dirty="0" smtClean="0">
                          <a:solidFill>
                            <a:schemeClr val="tx1"/>
                          </a:solidFill>
                          <a:latin typeface="Cambria Math" panose="02040503050406030204" pitchFamily="18" charset="0"/>
                        </a:rPr>
                        <m:t>N</m:t>
                      </m:r>
                      <m:r>
                        <a:rPr lang="en-US" altLang="zh-TW" i="1" dirty="0">
                          <a:solidFill>
                            <a:schemeClr val="tx1"/>
                          </a:solidFill>
                          <a:latin typeface="Cambria Math" panose="02040503050406030204" pitchFamily="18" charset="0"/>
                          <a:ea typeface="Cambria Math" panose="02040503050406030204" pitchFamily="18" charset="0"/>
                        </a:rPr>
                        <m:t>=</m:t>
                      </m:r>
                      <m:r>
                        <a:rPr lang="en-US" altLang="zh-TW" i="1" dirty="0" smtClean="0">
                          <a:solidFill>
                            <a:schemeClr val="tx1"/>
                          </a:solidFill>
                          <a:latin typeface="Cambria Math" panose="02040503050406030204" pitchFamily="18" charset="0"/>
                          <a:ea typeface="Cambria Math" panose="02040503050406030204" pitchFamily="18" charset="0"/>
                        </a:rPr>
                        <m:t>16</m:t>
                      </m:r>
                      <m:sSup>
                        <m:sSupPr>
                          <m:ctrlPr>
                            <a:rPr lang="en-US" altLang="zh-TW" i="1" dirty="0">
                              <a:solidFill>
                                <a:schemeClr val="tx1"/>
                              </a:solidFill>
                              <a:latin typeface="Cambria Math" panose="02040503050406030204" pitchFamily="18" charset="0"/>
                              <a:ea typeface="Cambria Math" panose="02040503050406030204" pitchFamily="18" charset="0"/>
                            </a:rPr>
                          </m:ctrlPr>
                        </m:sSupPr>
                        <m:e>
                          <m:d>
                            <m:dPr>
                              <m:ctrlPr>
                                <a:rPr lang="en-US" altLang="zh-TW" i="1" dirty="0">
                                  <a:solidFill>
                                    <a:schemeClr val="tx1"/>
                                  </a:solidFill>
                                  <a:latin typeface="Cambria Math" panose="02040503050406030204" pitchFamily="18" charset="0"/>
                                  <a:ea typeface="Cambria Math" panose="02040503050406030204" pitchFamily="18" charset="0"/>
                                </a:rPr>
                              </m:ctrlPr>
                            </m:dPr>
                            <m:e>
                              <m:f>
                                <m:fPr>
                                  <m:ctrlPr>
                                    <a:rPr lang="en-US" altLang="zh-TW" i="1" dirty="0" smtClean="0">
                                      <a:solidFill>
                                        <a:schemeClr val="tx1"/>
                                      </a:solidFill>
                                      <a:latin typeface="Cambria Math" panose="02040503050406030204" pitchFamily="18" charset="0"/>
                                      <a:ea typeface="Cambria Math" panose="02040503050406030204" pitchFamily="18" charset="0"/>
                                    </a:rPr>
                                  </m:ctrlPr>
                                </m:fPr>
                                <m:num>
                                  <m:sSub>
                                    <m:sSubPr>
                                      <m:ctrlPr>
                                        <a:rPr lang="en-US" altLang="zh-TW" i="1" dirty="0" smtClean="0">
                                          <a:solidFill>
                                            <a:schemeClr val="tx1"/>
                                          </a:solidFill>
                                          <a:latin typeface="Cambria Math" panose="02040503050406030204" pitchFamily="18" charset="0"/>
                                          <a:ea typeface="Cambria Math" panose="02040503050406030204" pitchFamily="18" charset="0"/>
                                        </a:rPr>
                                      </m:ctrlPr>
                                    </m:sSubPr>
                                    <m:e>
                                      <m:r>
                                        <a:rPr lang="en-US" altLang="zh-TW" i="1" dirty="0">
                                          <a:solidFill>
                                            <a:schemeClr val="tx1"/>
                                          </a:solidFill>
                                          <a:latin typeface="Cambria Math" panose="02040503050406030204" pitchFamily="18" charset="0"/>
                                          <a:ea typeface="Cambria Math" panose="02040503050406030204" pitchFamily="18" charset="0"/>
                                        </a:rPr>
                                        <m:t>𝑡</m:t>
                                      </m:r>
                                    </m:e>
                                    <m:sub>
                                      <m:r>
                                        <a:rPr lang="en-US" altLang="zh-TW" i="1" dirty="0">
                                          <a:solidFill>
                                            <a:schemeClr val="tx1"/>
                                          </a:solidFill>
                                          <a:latin typeface="Cambria Math" panose="02040503050406030204" pitchFamily="18" charset="0"/>
                                          <a:ea typeface="Cambria Math" panose="02040503050406030204" pitchFamily="18" charset="0"/>
                                        </a:rPr>
                                        <m:t>𝑅</m:t>
                                      </m:r>
                                    </m:sub>
                                  </m:sSub>
                                </m:num>
                                <m:den>
                                  <m:r>
                                    <a:rPr lang="en-US" altLang="zh-TW" i="1" dirty="0">
                                      <a:solidFill>
                                        <a:schemeClr val="tx1"/>
                                      </a:solidFill>
                                      <a:latin typeface="Cambria Math" panose="02040503050406030204" pitchFamily="18" charset="0"/>
                                      <a:ea typeface="Cambria Math" panose="02040503050406030204" pitchFamily="18" charset="0"/>
                                    </a:rPr>
                                    <m:t>𝑊</m:t>
                                  </m:r>
                                </m:den>
                              </m:f>
                            </m:e>
                          </m:d>
                        </m:e>
                        <m:sup>
                          <m:r>
                            <a:rPr lang="en-US" altLang="zh-TW" i="1" dirty="0">
                              <a:solidFill>
                                <a:schemeClr val="tx1"/>
                              </a:solidFill>
                              <a:latin typeface="Cambria Math" panose="02040503050406030204" pitchFamily="18" charset="0"/>
                              <a:ea typeface="Cambria Math" panose="02040503050406030204" pitchFamily="18" charset="0"/>
                            </a:rPr>
                            <m:t>2</m:t>
                          </m:r>
                        </m:sup>
                      </m:sSup>
                    </m:oMath>
                  </m:oMathPara>
                </a14:m>
                <a:endParaRPr lang="zh-TW" altLang="en-US" dirty="0"/>
              </a:p>
            </p:txBody>
          </p:sp>
        </mc:Choice>
        <mc:Fallback xmlns="">
          <p:sp>
            <p:nvSpPr>
              <p:cNvPr id="12" name="矩形 11">
                <a:extLst>
                  <a:ext uri="{FF2B5EF4-FFF2-40B4-BE49-F238E27FC236}">
                    <a16:creationId xmlns:a16="http://schemas.microsoft.com/office/drawing/2014/main" id="{C1713E80-5360-41F8-90A1-CBBFF9040C52}"/>
                  </a:ext>
                </a:extLst>
              </p:cNvPr>
              <p:cNvSpPr>
                <a:spLocks noRot="1" noChangeAspect="1" noMove="1" noResize="1" noEditPoints="1" noAdjustHandles="1" noChangeArrowheads="1" noChangeShapeType="1" noTextEdit="1"/>
              </p:cNvSpPr>
              <p:nvPr/>
            </p:nvSpPr>
            <p:spPr>
              <a:xfrm>
                <a:off x="598548" y="2295283"/>
                <a:ext cx="1555106" cy="653256"/>
              </a:xfrm>
              <a:prstGeom prst="rect">
                <a:avLst/>
              </a:prstGeom>
              <a:blipFill>
                <a:blip r:embed="rId4"/>
                <a:stretch>
                  <a:fillRect/>
                </a:stretch>
              </a:blipFill>
            </p:spPr>
            <p:txBody>
              <a:bodyPr/>
              <a:lstStyle/>
              <a:p>
                <a:r>
                  <a:rPr lang="zh-TW" altLang="en-US">
                    <a:noFill/>
                  </a:rPr>
                  <a:t> </a:t>
                </a:r>
              </a:p>
            </p:txBody>
          </p:sp>
        </mc:Fallback>
      </mc:AlternateContent>
      <p:sp>
        <p:nvSpPr>
          <p:cNvPr id="16" name="矩形 15">
            <a:extLst>
              <a:ext uri="{FF2B5EF4-FFF2-40B4-BE49-F238E27FC236}">
                <a16:creationId xmlns:a16="http://schemas.microsoft.com/office/drawing/2014/main" id="{EF88B6D9-5F5D-4121-AF06-C8EE894DFFA3}"/>
              </a:ext>
            </a:extLst>
          </p:cNvPr>
          <p:cNvSpPr/>
          <p:nvPr/>
        </p:nvSpPr>
        <p:spPr>
          <a:xfrm>
            <a:off x="686069" y="3960078"/>
            <a:ext cx="6547282" cy="307777"/>
          </a:xfrm>
          <a:prstGeom prst="rect">
            <a:avLst/>
          </a:prstGeom>
        </p:spPr>
        <p:txBody>
          <a:bodyPr wrap="square">
            <a:spAutoFit/>
          </a:bodyPr>
          <a:lstStyle/>
          <a:p>
            <a:r>
              <a:rPr lang="zh-TW" altLang="en-US" sz="1400" dirty="0"/>
              <a:t>例如</a:t>
            </a:r>
            <a:r>
              <a:rPr lang="en-US" altLang="zh-TW" sz="1400" dirty="0"/>
              <a:t>:</a:t>
            </a:r>
            <a:r>
              <a:rPr lang="zh-TW" altLang="en-US" sz="1400" dirty="0"/>
              <a:t>將</a:t>
            </a:r>
            <a:r>
              <a:rPr lang="en-US" altLang="zh-TW" sz="1400" dirty="0"/>
              <a:t>150mm</a:t>
            </a:r>
            <a:r>
              <a:rPr lang="zh-TW" altLang="en-US" sz="1400" dirty="0"/>
              <a:t>管柱改成</a:t>
            </a:r>
            <a:r>
              <a:rPr lang="en-US" altLang="zh-TW" sz="1400" dirty="0"/>
              <a:t>250mm</a:t>
            </a:r>
            <a:r>
              <a:rPr lang="zh-TW" altLang="en-US" sz="1400" dirty="0"/>
              <a:t>管柱，可以增加峰與峰間的分離度</a:t>
            </a:r>
          </a:p>
        </p:txBody>
      </p:sp>
      <p:sp>
        <p:nvSpPr>
          <p:cNvPr id="17" name="文字方塊 16">
            <a:extLst>
              <a:ext uri="{FF2B5EF4-FFF2-40B4-BE49-F238E27FC236}">
                <a16:creationId xmlns:a16="http://schemas.microsoft.com/office/drawing/2014/main" id="{096E7487-1634-4FED-89DB-63779AA6B1B6}"/>
              </a:ext>
            </a:extLst>
          </p:cNvPr>
          <p:cNvSpPr txBox="1"/>
          <p:nvPr/>
        </p:nvSpPr>
        <p:spPr>
          <a:xfrm>
            <a:off x="668312" y="4293021"/>
            <a:ext cx="2970685" cy="307777"/>
          </a:xfrm>
          <a:prstGeom prst="rect">
            <a:avLst/>
          </a:prstGeom>
          <a:noFill/>
        </p:spPr>
        <p:txBody>
          <a:bodyPr wrap="none" rtlCol="0">
            <a:spAutoFit/>
          </a:bodyPr>
          <a:lstStyle/>
          <a:p>
            <a:r>
              <a:rPr lang="zh-TW" altLang="en-US" sz="1400" dirty="0">
                <a:latin typeface="+mj-ea"/>
                <a:ea typeface="+mj-ea"/>
              </a:rPr>
              <a:t>缺點</a:t>
            </a:r>
            <a:r>
              <a:rPr lang="en-US" altLang="zh-TW" sz="1400" dirty="0">
                <a:latin typeface="+mj-ea"/>
                <a:ea typeface="+mj-ea"/>
              </a:rPr>
              <a:t>:</a:t>
            </a:r>
            <a:r>
              <a:rPr lang="zh-TW" altLang="en-US" sz="1400" dirty="0">
                <a:latin typeface="+mj-ea"/>
                <a:ea typeface="+mj-ea"/>
              </a:rPr>
              <a:t> 分析時間增加、管柱壓力增加</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4261CD7-E2DF-4D4E-9217-36A1135D3891}"/>
                  </a:ext>
                </a:extLst>
              </p:cNvPr>
              <p:cNvSpPr/>
              <p:nvPr/>
            </p:nvSpPr>
            <p:spPr>
              <a:xfrm>
                <a:off x="3470866" y="4744342"/>
                <a:ext cx="2570575" cy="646331"/>
              </a:xfrm>
              <a:prstGeom prst="rect">
                <a:avLst/>
              </a:prstGeom>
            </p:spPr>
            <p:txBody>
              <a:bodyPr wrap="none">
                <a:spAutoFit/>
              </a:bodyPr>
              <a:lstStyle/>
              <a:p>
                <a14:m>
                  <m:oMath xmlns:m="http://schemas.openxmlformats.org/officeDocument/2006/math">
                    <m:r>
                      <a:rPr lang="zh-TW" altLang="en-US" i="1" smtClean="0">
                        <a:solidFill>
                          <a:schemeClr val="tx1"/>
                        </a:solidFill>
                        <a:latin typeface="Cambria Math" panose="02040503050406030204" pitchFamily="18" charset="0"/>
                      </a:rPr>
                      <m:t>𝛼</m:t>
                    </m:r>
                  </m:oMath>
                </a14:m>
                <a:r>
                  <a:rPr lang="en-US" altLang="zh-TW" dirty="0">
                    <a:latin typeface="MinionPro-Regular"/>
                  </a:rPr>
                  <a:t>=selectivity factor</a:t>
                </a:r>
              </a:p>
              <a:p>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𝑘</m:t>
                        </m:r>
                      </m:e>
                      <m:sub>
                        <m:r>
                          <a:rPr lang="en-US" altLang="zh-TW" i="1">
                            <a:latin typeface="Cambria Math" panose="02040503050406030204" pitchFamily="18" charset="0"/>
                            <a:ea typeface="Cambria Math" panose="02040503050406030204" pitchFamily="18" charset="0"/>
                          </a:rPr>
                          <m:t>𝐴</m:t>
                        </m:r>
                      </m:sub>
                    </m:sSub>
                    <m:r>
                      <a:rPr lang="en-US" altLang="zh-TW" i="1">
                        <a:latin typeface="Cambria Math" panose="02040503050406030204" pitchFamily="18" charset="0"/>
                        <a:ea typeface="Cambria Math" panose="02040503050406030204" pitchFamily="18" charset="0"/>
                      </a:rPr>
                      <m:t> </m:t>
                    </m:r>
                  </m:oMath>
                </a14:m>
                <a:r>
                  <a:rPr lang="en-US" altLang="zh-TW" dirty="0"/>
                  <a:t>, </a:t>
                </a: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𝑘</m:t>
                        </m:r>
                      </m:e>
                      <m:sub>
                        <m:r>
                          <a:rPr lang="en-US" altLang="zh-TW" i="1">
                            <a:latin typeface="Cambria Math" panose="02040503050406030204" pitchFamily="18" charset="0"/>
                            <a:ea typeface="Cambria Math" panose="02040503050406030204" pitchFamily="18" charset="0"/>
                          </a:rPr>
                          <m:t>𝐵</m:t>
                        </m:r>
                      </m:sub>
                    </m:sSub>
                    <m:r>
                      <a:rPr lang="en-US" altLang="zh-TW" i="1">
                        <a:latin typeface="Cambria Math" panose="02040503050406030204" pitchFamily="18" charset="0"/>
                        <a:ea typeface="Cambria Math" panose="02040503050406030204" pitchFamily="18" charset="0"/>
                      </a:rPr>
                      <m:t> </m:t>
                    </m:r>
                  </m:oMath>
                </a14:m>
                <a:r>
                  <a:rPr lang="en-US" altLang="zh-TW" dirty="0"/>
                  <a:t>=retention factors</a:t>
                </a:r>
                <a:endParaRPr lang="zh-TW" altLang="en-US" dirty="0"/>
              </a:p>
            </p:txBody>
          </p:sp>
        </mc:Choice>
        <mc:Fallback xmlns="">
          <p:sp>
            <p:nvSpPr>
              <p:cNvPr id="18" name="矩形 17">
                <a:extLst>
                  <a:ext uri="{FF2B5EF4-FFF2-40B4-BE49-F238E27FC236}">
                    <a16:creationId xmlns:a16="http://schemas.microsoft.com/office/drawing/2014/main" id="{04261CD7-E2DF-4D4E-9217-36A1135D3891}"/>
                  </a:ext>
                </a:extLst>
              </p:cNvPr>
              <p:cNvSpPr>
                <a:spLocks noRot="1" noChangeAspect="1" noMove="1" noResize="1" noEditPoints="1" noAdjustHandles="1" noChangeArrowheads="1" noChangeShapeType="1" noTextEdit="1"/>
              </p:cNvSpPr>
              <p:nvPr/>
            </p:nvSpPr>
            <p:spPr>
              <a:xfrm>
                <a:off x="3470866" y="4744342"/>
                <a:ext cx="2570575" cy="646331"/>
              </a:xfrm>
              <a:prstGeom prst="rect">
                <a:avLst/>
              </a:prstGeom>
              <a:blipFill>
                <a:blip r:embed="rId5"/>
                <a:stretch>
                  <a:fillRect t="-4717" r="-1422" b="-14151"/>
                </a:stretch>
              </a:blipFill>
            </p:spPr>
            <p:txBody>
              <a:bodyPr/>
              <a:lstStyle/>
              <a:p>
                <a:r>
                  <a:rPr lang="zh-TW" altLang="en-US">
                    <a:noFill/>
                  </a:rPr>
                  <a:t> </a:t>
                </a:r>
              </a:p>
            </p:txBody>
          </p:sp>
        </mc:Fallback>
      </mc:AlternateContent>
      <p:sp>
        <p:nvSpPr>
          <p:cNvPr id="20" name="矩形 19">
            <a:extLst>
              <a:ext uri="{FF2B5EF4-FFF2-40B4-BE49-F238E27FC236}">
                <a16:creationId xmlns:a16="http://schemas.microsoft.com/office/drawing/2014/main" id="{970D2E16-3345-4098-BEE6-BA5DBBE6AFA3}"/>
              </a:ext>
            </a:extLst>
          </p:cNvPr>
          <p:cNvSpPr/>
          <p:nvPr/>
        </p:nvSpPr>
        <p:spPr>
          <a:xfrm>
            <a:off x="686069" y="5499828"/>
            <a:ext cx="6991165" cy="523220"/>
          </a:xfrm>
          <a:prstGeom prst="rect">
            <a:avLst/>
          </a:prstGeom>
        </p:spPr>
        <p:txBody>
          <a:bodyPr wrap="square">
            <a:spAutoFit/>
          </a:bodyPr>
          <a:lstStyle/>
          <a:p>
            <a:r>
              <a:rPr lang="zh-TW" altLang="en-US" sz="1400" dirty="0">
                <a:latin typeface="Times New Roman" panose="02020603050405020304" pitchFamily="18" charset="0"/>
                <a:ea typeface="+mj-ea"/>
                <a:cs typeface="Times New Roman" panose="02020603050405020304" pitchFamily="18" charset="0"/>
              </a:rPr>
              <a:t>峰寬受到填料顆粒大小以及擴散等效應的影響。管柱內的填料顆粒大小</a:t>
            </a:r>
            <a:r>
              <a:rPr lang="en-US" altLang="zh-TW" sz="1400" dirty="0">
                <a:latin typeface="Times New Roman" panose="02020603050405020304" pitchFamily="18" charset="0"/>
                <a:ea typeface="+mj-ea"/>
                <a:cs typeface="Times New Roman" panose="02020603050405020304" pitchFamily="18" charset="0"/>
              </a:rPr>
              <a:t>(Particle Size)</a:t>
            </a:r>
            <a:r>
              <a:rPr lang="zh-TW" altLang="en-US" sz="1400" dirty="0">
                <a:latin typeface="Times New Roman" panose="02020603050405020304" pitchFamily="18" charset="0"/>
                <a:ea typeface="+mj-ea"/>
                <a:cs typeface="Times New Roman" panose="02020603050405020304" pitchFamily="18" charset="0"/>
              </a:rPr>
              <a:t>以及顆粒的一致性會影響峰寬的大小</a:t>
            </a:r>
          </a:p>
        </p:txBody>
      </p:sp>
      <p:sp>
        <p:nvSpPr>
          <p:cNvPr id="21" name="文字方塊 20">
            <a:extLst>
              <a:ext uri="{FF2B5EF4-FFF2-40B4-BE49-F238E27FC236}">
                <a16:creationId xmlns:a16="http://schemas.microsoft.com/office/drawing/2014/main" id="{79B8FBEB-5B36-4F93-A93F-BE9E9B65B93A}"/>
              </a:ext>
            </a:extLst>
          </p:cNvPr>
          <p:cNvSpPr txBox="1"/>
          <p:nvPr/>
        </p:nvSpPr>
        <p:spPr>
          <a:xfrm>
            <a:off x="2369369" y="2472544"/>
            <a:ext cx="2055371" cy="369332"/>
          </a:xfrm>
          <a:prstGeom prst="rect">
            <a:avLst/>
          </a:prstGeom>
          <a:noFill/>
        </p:spPr>
        <p:txBody>
          <a:bodyPr wrap="none" rtlCol="0">
            <a:spAutoFit/>
          </a:bodyPr>
          <a:lstStyle/>
          <a:p>
            <a:r>
              <a:rPr lang="en-US" altLang="zh-TW" dirty="0"/>
              <a:t>N </a:t>
            </a:r>
            <a:r>
              <a:rPr lang="zh-TW" altLang="en-US" dirty="0"/>
              <a:t>越大 解析度越好</a:t>
            </a:r>
          </a:p>
        </p:txBody>
      </p:sp>
    </p:spTree>
    <p:extLst>
      <p:ext uri="{BB962C8B-B14F-4D97-AF65-F5344CB8AC3E}">
        <p14:creationId xmlns:p14="http://schemas.microsoft.com/office/powerpoint/2010/main" val="816716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74543"/>
            <a:ext cx="7886700" cy="1325563"/>
          </a:xfrm>
        </p:spPr>
        <p:txBody>
          <a:bodyPr/>
          <a:lstStyle/>
          <a:p>
            <a:r>
              <a:rPr lang="en-US" dirty="0"/>
              <a:t>Question 26-10</a:t>
            </a:r>
          </a:p>
        </p:txBody>
      </p:sp>
      <p:sp>
        <p:nvSpPr>
          <p:cNvPr id="3" name="內容版面配置區 2"/>
          <p:cNvSpPr>
            <a:spLocks noGrp="1"/>
          </p:cNvSpPr>
          <p:nvPr>
            <p:ph idx="1"/>
          </p:nvPr>
        </p:nvSpPr>
        <p:spPr>
          <a:xfrm>
            <a:off x="114300" y="920206"/>
            <a:ext cx="8758531" cy="4351338"/>
          </a:xfrm>
        </p:spPr>
        <p:txBody>
          <a:bodyPr>
            <a:normAutofit/>
          </a:bodyPr>
          <a:lstStyle/>
          <a:p>
            <a:pPr marL="0" indent="0">
              <a:buNone/>
            </a:pPr>
            <a:r>
              <a:rPr lang="en-US" sz="2400" dirty="0"/>
              <a:t>Why does the minimum in a plot of plate height versus flow rate occur at lower flow rates with LC than with GC?</a:t>
            </a:r>
          </a:p>
        </p:txBody>
      </p:sp>
      <p:sp>
        <p:nvSpPr>
          <p:cNvPr id="5" name="文字方塊 4">
            <a:extLst>
              <a:ext uri="{FF2B5EF4-FFF2-40B4-BE49-F238E27FC236}">
                <a16:creationId xmlns:a16="http://schemas.microsoft.com/office/drawing/2014/main" id="{20FB3045-0632-43AF-821B-B888C5DFE3EC}"/>
              </a:ext>
            </a:extLst>
          </p:cNvPr>
          <p:cNvSpPr txBox="1"/>
          <p:nvPr/>
        </p:nvSpPr>
        <p:spPr>
          <a:xfrm>
            <a:off x="201966" y="2331857"/>
            <a:ext cx="4858306" cy="2031325"/>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主要是因為公式中</a:t>
            </a:r>
            <a:r>
              <a:rPr lang="en-US" altLang="zh-TW" dirty="0">
                <a:solidFill>
                  <a:srgbClr val="FF0000"/>
                </a:solidFill>
              </a:rPr>
              <a:t>Longitudinal diffusion (</a:t>
            </a:r>
            <a:r>
              <a:rPr lang="en-US" altLang="zh-TW" dirty="0" smtClean="0">
                <a:solidFill>
                  <a:srgbClr val="FF0000"/>
                </a:solidFill>
              </a:rPr>
              <a:t>B)</a:t>
            </a:r>
            <a:r>
              <a:rPr lang="zh-TW" altLang="en-US" dirty="0">
                <a:solidFill>
                  <a:srgbClr val="FF0000"/>
                </a:solidFill>
              </a:rPr>
              <a:t>縱向擴散</a:t>
            </a:r>
            <a:r>
              <a:rPr lang="zh-TW" altLang="en-US" dirty="0"/>
              <a:t>的影響</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Longitudinal diffusion</a:t>
            </a:r>
            <a:r>
              <a:rPr lang="zh-TW" altLang="en-US" dirty="0"/>
              <a:t>縱向擴散在低流速時會大幅影響版高</a:t>
            </a:r>
            <a:r>
              <a:rPr lang="en-US" altLang="zh-TW" dirty="0"/>
              <a:t>H</a:t>
            </a:r>
            <a:r>
              <a:rPr lang="zh-TW" altLang="en-US" dirty="0"/>
              <a:t>， 且由於氣體的擴散係數比液體大很多，因此</a:t>
            </a:r>
            <a:r>
              <a:rPr lang="en-US" altLang="zh-TW" dirty="0"/>
              <a:t>GC</a:t>
            </a:r>
            <a:r>
              <a:rPr lang="zh-TW" altLang="en-US" dirty="0"/>
              <a:t>在較高流速時才產生最小版高</a:t>
            </a:r>
            <a:r>
              <a:rPr lang="en-US" altLang="zh-TW" dirty="0"/>
              <a:t>(H)</a:t>
            </a:r>
            <a:r>
              <a:rPr lang="zh-TW" altLang="en-US" dirty="0"/>
              <a:t>值。</a:t>
            </a:r>
            <a:endParaRPr lang="en-US" altLang="zh-TW" dirty="0">
              <a:solidFill>
                <a:srgbClr val="FF0000"/>
              </a:solidFill>
            </a:endParaRPr>
          </a:p>
        </p:txBody>
      </p:sp>
      <p:sp>
        <p:nvSpPr>
          <p:cNvPr id="7" name="矩形 6">
            <a:extLst>
              <a:ext uri="{FF2B5EF4-FFF2-40B4-BE49-F238E27FC236}">
                <a16:creationId xmlns:a16="http://schemas.microsoft.com/office/drawing/2014/main" id="{75B29D67-2DF6-4FEA-BA43-B54A495751F7}"/>
              </a:ext>
            </a:extLst>
          </p:cNvPr>
          <p:cNvSpPr/>
          <p:nvPr/>
        </p:nvSpPr>
        <p:spPr>
          <a:xfrm>
            <a:off x="52480" y="6563628"/>
            <a:ext cx="3259226" cy="253916"/>
          </a:xfrm>
          <a:prstGeom prst="rect">
            <a:avLst/>
          </a:prstGeom>
        </p:spPr>
        <p:txBody>
          <a:bodyPr wrap="none">
            <a:spAutoFit/>
          </a:bodyPr>
          <a:lstStyle/>
          <a:p>
            <a:r>
              <a:rPr lang="de-DE" altLang="zh-TW" sz="1050" i="1" dirty="0"/>
              <a:t>https://www.wikiwand.com/en/Van_Deemter_equation</a:t>
            </a:r>
            <a:endParaRPr lang="zh-TW" altLang="en-US" sz="1050" i="1" dirty="0"/>
          </a:p>
        </p:txBody>
      </p:sp>
      <p:pic>
        <p:nvPicPr>
          <p:cNvPr id="1026" name="Picture 2" descr="https://upload.wikimedia.org/wikipedia/commons/thumb/e/e2/Van_Deemter_equation.png/640px-Van_Deemter_equation.png">
            <a:extLst>
              <a:ext uri="{FF2B5EF4-FFF2-40B4-BE49-F238E27FC236}">
                <a16:creationId xmlns:a16="http://schemas.microsoft.com/office/drawing/2014/main" id="{D1AA681F-3302-4804-A841-14A8C355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709" y="1696886"/>
            <a:ext cx="3601040" cy="427611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a:extLst>
              <a:ext uri="{FF2B5EF4-FFF2-40B4-BE49-F238E27FC236}">
                <a16:creationId xmlns:a16="http://schemas.microsoft.com/office/drawing/2014/main" id="{A4FCC305-BCBE-4514-8664-93B5D1D8D535}"/>
              </a:ext>
            </a:extLst>
          </p:cNvPr>
          <p:cNvGrpSpPr/>
          <p:nvPr/>
        </p:nvGrpSpPr>
        <p:grpSpPr>
          <a:xfrm>
            <a:off x="271169" y="1669480"/>
            <a:ext cx="4696508" cy="531940"/>
            <a:chOff x="271169" y="2591290"/>
            <a:chExt cx="4696508" cy="531940"/>
          </a:xfrm>
        </p:grpSpPr>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2BBE86-6CE6-42CA-9995-BF122D775FF5}"/>
                    </a:ext>
                  </a:extLst>
                </p:cNvPr>
                <p:cNvSpPr txBox="1"/>
                <p:nvPr/>
              </p:nvSpPr>
              <p:spPr>
                <a:xfrm>
                  <a:off x="271169" y="2591290"/>
                  <a:ext cx="3250377" cy="531940"/>
                </a:xfrm>
                <a:prstGeom prst="rect">
                  <a:avLst/>
                </a:prstGeom>
                <a:noFill/>
              </p:spPr>
              <p:txBody>
                <a:bodyPr wrap="none" lIns="0" tIns="0" rIns="0" bIns="0" rtlCol="0">
                  <a:spAutoFit/>
                </a:bodyPr>
                <a:lstStyle/>
                <a:p>
                  <a14:m>
                    <m:oMath xmlns:m="http://schemas.openxmlformats.org/officeDocument/2006/math">
                      <m:r>
                        <m:rPr>
                          <m:sty m:val="p"/>
                        </m:rPr>
                        <a:rPr lang="en-US" altLang="zh-TW" sz="2400" i="1">
                          <a:latin typeface="Cambria Math" panose="02040503050406030204" pitchFamily="18" charset="0"/>
                        </a:rPr>
                        <m:t>H</m:t>
                      </m:r>
                      <m:r>
                        <a:rPr lang="en-US" altLang="zh-TW" sz="2400" i="1">
                          <a:latin typeface="Cambria Math" panose="02040503050406030204" pitchFamily="18" charset="0"/>
                          <a:ea typeface="Cambria Math" panose="02040503050406030204" pitchFamily="18" charset="0"/>
                        </a:rPr>
                        <m:t>=</m:t>
                      </m:r>
                      <m:r>
                        <m:rPr>
                          <m:sty m:val="p"/>
                        </m:rPr>
                        <a:rPr lang="en-US" altLang="zh-TW" sz="2400" i="1">
                          <a:latin typeface="Cambria Math" panose="02040503050406030204" pitchFamily="18" charset="0"/>
                          <a:ea typeface="Cambria Math" panose="02040503050406030204" pitchFamily="18" charset="0"/>
                        </a:rPr>
                        <m:t>A</m:t>
                      </m:r>
                      <m:r>
                        <a:rPr lang="en-US" altLang="zh-TW" sz="2400" i="1">
                          <a:latin typeface="Cambria Math" panose="02040503050406030204" pitchFamily="18" charset="0"/>
                          <a:ea typeface="Cambria Math" panose="02040503050406030204" pitchFamily="18" charset="0"/>
                        </a:rPr>
                        <m:t>+</m:t>
                      </m:r>
                      <m:f>
                        <m:fPr>
                          <m:ctrlPr>
                            <a:rPr lang="en-US" altLang="zh-TW" sz="2400" i="1" smtClean="0">
                              <a:solidFill>
                                <a:srgbClr val="FF0000"/>
                              </a:solidFill>
                              <a:latin typeface="Cambria Math" panose="02040503050406030204" pitchFamily="18" charset="0"/>
                              <a:ea typeface="Cambria Math" panose="02040503050406030204" pitchFamily="18" charset="0"/>
                            </a:rPr>
                          </m:ctrlPr>
                        </m:fPr>
                        <m:num>
                          <m:r>
                            <m:rPr>
                              <m:sty m:val="p"/>
                            </m:rPr>
                            <a:rPr lang="en-US" altLang="zh-TW" sz="2400" i="1">
                              <a:solidFill>
                                <a:srgbClr val="FF0000"/>
                              </a:solidFill>
                              <a:latin typeface="Cambria Math" panose="02040503050406030204" pitchFamily="18" charset="0"/>
                              <a:ea typeface="Cambria Math" panose="02040503050406030204" pitchFamily="18" charset="0"/>
                            </a:rPr>
                            <m:t>B</m:t>
                          </m:r>
                        </m:num>
                        <m:den>
                          <m:r>
                            <a:rPr lang="en-US" altLang="zh-TW" sz="2400" i="1">
                              <a:solidFill>
                                <a:srgbClr val="FF0000"/>
                              </a:solidFill>
                              <a:latin typeface="Cambria Math" panose="02040503050406030204" pitchFamily="18" charset="0"/>
                              <a:ea typeface="Cambria Math" panose="02040503050406030204" pitchFamily="18" charset="0"/>
                            </a:rPr>
                            <m:t>𝑢</m:t>
                          </m:r>
                        </m:den>
                      </m:f>
                      <m:r>
                        <a:rPr lang="en-US" altLang="zh-TW" sz="2400" i="1">
                          <a:latin typeface="Cambria Math" panose="02040503050406030204" pitchFamily="18" charset="0"/>
                          <a:ea typeface="Cambria Math" panose="02040503050406030204" pitchFamily="18" charset="0"/>
                        </a:rPr>
                        <m:t>+</m:t>
                      </m:r>
                      <m:d>
                        <m:dPr>
                          <m:ctrlPr>
                            <a:rPr lang="en-US" altLang="zh-TW" sz="2400" i="1">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𝐶</m:t>
                              </m:r>
                            </m:e>
                            <m:sub>
                              <m:r>
                                <a:rPr lang="en-US" altLang="zh-TW" sz="2400" i="1">
                                  <a:latin typeface="Cambria Math" panose="02040503050406030204" pitchFamily="18" charset="0"/>
                                  <a:ea typeface="Cambria Math" panose="02040503050406030204" pitchFamily="18" charset="0"/>
                                </a:rPr>
                                <m:t>𝑠</m:t>
                              </m:r>
                            </m:sub>
                          </m:sSub>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𝐶</m:t>
                              </m:r>
                            </m:e>
                            <m:sub>
                              <m:r>
                                <a:rPr lang="en-US" altLang="zh-TW" sz="2400" i="1">
                                  <a:latin typeface="Cambria Math" panose="02040503050406030204" pitchFamily="18" charset="0"/>
                                  <a:ea typeface="Cambria Math" panose="02040503050406030204" pitchFamily="18" charset="0"/>
                                </a:rPr>
                                <m:t>𝑚</m:t>
                              </m:r>
                            </m:sub>
                          </m:sSub>
                        </m:e>
                      </m:d>
                      <m:r>
                        <a:rPr lang="en-US" altLang="zh-TW" sz="2400" i="1">
                          <a:latin typeface="Cambria Math" panose="02040503050406030204" pitchFamily="18" charset="0"/>
                          <a:ea typeface="Cambria Math" panose="02040503050406030204" pitchFamily="18" charset="0"/>
                        </a:rPr>
                        <m:t>𝑢</m:t>
                      </m:r>
                    </m:oMath>
                  </a14:m>
                  <a:r>
                    <a:rPr lang="zh-TW" altLang="en-US" sz="2400" dirty="0"/>
                    <a:t> </a:t>
                  </a:r>
                </a:p>
              </p:txBody>
            </p:sp>
          </mc:Choice>
          <mc:Fallback xmlns="">
            <p:sp>
              <p:nvSpPr>
                <p:cNvPr id="6" name="文字方塊 5">
                  <a:extLst>
                    <a:ext uri="{FF2B5EF4-FFF2-40B4-BE49-F238E27FC236}">
                      <a16:creationId xmlns:a16="http://schemas.microsoft.com/office/drawing/2014/main" id="{9C2BBE86-6CE6-42CA-9995-BF122D775FF5}"/>
                    </a:ext>
                  </a:extLst>
                </p:cNvPr>
                <p:cNvSpPr txBox="1">
                  <a:spLocks noRot="1" noChangeAspect="1" noMove="1" noResize="1" noEditPoints="1" noAdjustHandles="1" noChangeArrowheads="1" noChangeShapeType="1" noTextEdit="1"/>
                </p:cNvSpPr>
                <p:nvPr/>
              </p:nvSpPr>
              <p:spPr>
                <a:xfrm>
                  <a:off x="271169" y="2591290"/>
                  <a:ext cx="3250377" cy="53194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8E49CD55-1E32-43DA-A46F-4D017916AFE7}"/>
                    </a:ext>
                  </a:extLst>
                </p:cNvPr>
                <p:cNvSpPr txBox="1"/>
                <p:nvPr/>
              </p:nvSpPr>
              <p:spPr>
                <a:xfrm>
                  <a:off x="3605381" y="2725270"/>
                  <a:ext cx="1362296" cy="369332"/>
                </a:xfrm>
                <a:prstGeom prst="rect">
                  <a:avLst/>
                </a:prstGeom>
                <a:noFill/>
              </p:spPr>
              <p:txBody>
                <a:bodyPr wrap="none" rtlCol="0">
                  <a:spAutoFit/>
                </a:bodyPr>
                <a:lstStyle/>
                <a:p>
                  <a14:m>
                    <m:oMath xmlns:m="http://schemas.openxmlformats.org/officeDocument/2006/math">
                      <m:r>
                        <a:rPr lang="en-US" altLang="zh-TW" i="1">
                          <a:latin typeface="Cambria Math" panose="02040503050406030204" pitchFamily="18" charset="0"/>
                          <a:ea typeface="Cambria Math" panose="02040503050406030204" pitchFamily="18" charset="0"/>
                        </a:rPr>
                        <m:t>𝑢</m:t>
                      </m:r>
                    </m:oMath>
                  </a14:m>
                  <a:r>
                    <a:rPr lang="en-US" altLang="zh-TW" dirty="0"/>
                    <a:t>=</a:t>
                  </a:r>
                  <a:r>
                    <a:rPr lang="zh-TW" altLang="en-US" dirty="0"/>
                    <a:t>動向流速</a:t>
                  </a:r>
                </a:p>
              </p:txBody>
            </p:sp>
          </mc:Choice>
          <mc:Fallback xmlns="">
            <p:sp>
              <p:nvSpPr>
                <p:cNvPr id="8" name="文字方塊 7">
                  <a:extLst>
                    <a:ext uri="{FF2B5EF4-FFF2-40B4-BE49-F238E27FC236}">
                      <a16:creationId xmlns:a16="http://schemas.microsoft.com/office/drawing/2014/main" id="{8E49CD55-1E32-43DA-A46F-4D017916AFE7}"/>
                    </a:ext>
                  </a:extLst>
                </p:cNvPr>
                <p:cNvSpPr txBox="1">
                  <a:spLocks noRot="1" noChangeAspect="1" noMove="1" noResize="1" noEditPoints="1" noAdjustHandles="1" noChangeArrowheads="1" noChangeShapeType="1" noTextEdit="1"/>
                </p:cNvSpPr>
                <p:nvPr/>
              </p:nvSpPr>
              <p:spPr>
                <a:xfrm>
                  <a:off x="3605381" y="2725270"/>
                  <a:ext cx="1362296" cy="369332"/>
                </a:xfrm>
                <a:prstGeom prst="rect">
                  <a:avLst/>
                </a:prstGeom>
                <a:blipFill>
                  <a:blip r:embed="rId4"/>
                  <a:stretch>
                    <a:fillRect t="-10000" r="-4018" b="-26667"/>
                  </a:stretch>
                </a:blipFill>
              </p:spPr>
              <p:txBody>
                <a:bodyPr/>
                <a:lstStyle/>
                <a:p>
                  <a:r>
                    <a:rPr lang="zh-TW" altLang="en-US">
                      <a:noFill/>
                    </a:rPr>
                    <a:t> </a:t>
                  </a:r>
                </a:p>
              </p:txBody>
            </p:sp>
          </mc:Fallback>
        </mc:AlternateContent>
      </p:grpSp>
      <p:sp>
        <p:nvSpPr>
          <p:cNvPr id="10" name="矩形 9">
            <a:extLst>
              <a:ext uri="{FF2B5EF4-FFF2-40B4-BE49-F238E27FC236}">
                <a16:creationId xmlns:a16="http://schemas.microsoft.com/office/drawing/2014/main" id="{2F68EB07-6936-4A7C-9C7D-D520DB58DB93}"/>
              </a:ext>
            </a:extLst>
          </p:cNvPr>
          <p:cNvSpPr/>
          <p:nvPr/>
        </p:nvSpPr>
        <p:spPr>
          <a:xfrm>
            <a:off x="3314700" y="6559181"/>
            <a:ext cx="4572000" cy="261610"/>
          </a:xfrm>
          <a:prstGeom prst="rect">
            <a:avLst/>
          </a:prstGeom>
        </p:spPr>
        <p:txBody>
          <a:bodyPr>
            <a:spAutoFit/>
          </a:bodyPr>
          <a:lstStyle/>
          <a:p>
            <a:r>
              <a:rPr lang="en-US" altLang="zh-TW" sz="1050" i="1" dirty="0"/>
              <a:t>https://highscope.ch.ntu.edu.tw/wordpress/?p=71880</a:t>
            </a:r>
            <a:endParaRPr lang="zh-TW" altLang="en-US" sz="1050" i="1" dirty="0"/>
          </a:p>
        </p:txBody>
      </p:sp>
      <p:sp>
        <p:nvSpPr>
          <p:cNvPr id="11" name="Rectangle 1">
            <a:extLst>
              <a:ext uri="{FF2B5EF4-FFF2-40B4-BE49-F238E27FC236}">
                <a16:creationId xmlns:a16="http://schemas.microsoft.com/office/drawing/2014/main" id="{63433F1E-6EFF-4D86-B6B7-45503DFA691A}"/>
              </a:ext>
            </a:extLst>
          </p:cNvPr>
          <p:cNvSpPr>
            <a:spLocks noChangeArrowheads="1"/>
          </p:cNvSpPr>
          <p:nvPr/>
        </p:nvSpPr>
        <p:spPr bwMode="auto">
          <a:xfrm>
            <a:off x="510866" y="4299246"/>
            <a:ext cx="54686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TW" altLang="zh-TW" sz="1100" b="0" i="0" u="none" strike="noStrike" cap="none" normalizeH="0" baseline="0" dirty="0">
                <a:ln>
                  <a:noFill/>
                </a:ln>
                <a:effectLst/>
                <a:latin typeface="+mj-ea"/>
                <a:ea typeface="+mj-ea"/>
              </a:rPr>
              <a:t>板高 (height equivalent to a theoretical plate, HEPT, </a:t>
            </a:r>
            <a:r>
              <a:rPr kumimoji="0" lang="zh-TW" altLang="zh-TW" sz="1400" b="0" i="0" u="none" strike="noStrike" cap="none" normalizeH="0" baseline="0" dirty="0">
                <a:ln>
                  <a:noFill/>
                </a:ln>
                <a:effectLst/>
                <a:latin typeface="+mj-ea"/>
                <a:ea typeface="+mj-ea"/>
              </a:rPr>
              <a:t>H</a:t>
            </a:r>
            <a:r>
              <a:rPr kumimoji="0" lang="zh-TW" altLang="zh-TW" sz="1100" b="0" i="0" u="none" strike="noStrike" cap="none" normalizeH="0" baseline="0" dirty="0">
                <a:ln>
                  <a:noFill/>
                </a:ln>
                <a:effectLst/>
                <a:latin typeface="+mj-ea"/>
                <a:ea typeface="+mj-ea"/>
              </a:rPr>
              <a:t>) 定義為 </a:t>
            </a:r>
            <a:r>
              <a:rPr kumimoji="0" lang="zh-TW" altLang="zh-TW" sz="1400" b="0" i="0" u="none" strike="noStrike" cap="none" normalizeH="0" baseline="0" dirty="0">
                <a:ln>
                  <a:noFill/>
                </a:ln>
                <a:effectLst/>
                <a:latin typeface="+mj-ea"/>
                <a:ea typeface="+mj-ea"/>
              </a:rPr>
              <a:t>H=L/N</a:t>
            </a:r>
            <a:endParaRPr kumimoji="0" lang="zh-TW" altLang="zh-TW" sz="1600" b="0" i="0" u="none" strike="noStrike" cap="none" normalizeH="0" baseline="0" dirty="0">
              <a:ln>
                <a:noFill/>
              </a:ln>
              <a:effectLst/>
              <a:latin typeface="+mj-ea"/>
              <a:ea typeface="+mj-ea"/>
            </a:endParaRPr>
          </a:p>
        </p:txBody>
      </p:sp>
      <p:pic>
        <p:nvPicPr>
          <p:cNvPr id="12" name="圖片 11">
            <a:extLst>
              <a:ext uri="{FF2B5EF4-FFF2-40B4-BE49-F238E27FC236}">
                <a16:creationId xmlns:a16="http://schemas.microsoft.com/office/drawing/2014/main" id="{F3C110AE-99B7-4410-93A9-8474A450C9A3}"/>
              </a:ext>
            </a:extLst>
          </p:cNvPr>
          <p:cNvPicPr>
            <a:picLocks noChangeAspect="1"/>
          </p:cNvPicPr>
          <p:nvPr/>
        </p:nvPicPr>
        <p:blipFill rotWithShape="1">
          <a:blip r:embed="rId5"/>
          <a:srcRect l="27281" t="18371" r="47476" b="47492"/>
          <a:stretch/>
        </p:blipFill>
        <p:spPr>
          <a:xfrm>
            <a:off x="421379" y="4619010"/>
            <a:ext cx="2606031" cy="1982411"/>
          </a:xfrm>
          <a:prstGeom prst="rect">
            <a:avLst/>
          </a:prstGeom>
        </p:spPr>
      </p:pic>
      <p:pic>
        <p:nvPicPr>
          <p:cNvPr id="14" name="圖片 13">
            <a:extLst>
              <a:ext uri="{FF2B5EF4-FFF2-40B4-BE49-F238E27FC236}">
                <a16:creationId xmlns:a16="http://schemas.microsoft.com/office/drawing/2014/main" id="{EE660882-A5FC-48D7-A066-1A58F94DBDCB}"/>
              </a:ext>
            </a:extLst>
          </p:cNvPr>
          <p:cNvPicPr>
            <a:picLocks noChangeAspect="1"/>
          </p:cNvPicPr>
          <p:nvPr/>
        </p:nvPicPr>
        <p:blipFill rotWithShape="1">
          <a:blip r:embed="rId5"/>
          <a:srcRect l="27281" t="50979" r="47476" b="15968"/>
          <a:stretch/>
        </p:blipFill>
        <p:spPr>
          <a:xfrm>
            <a:off x="3069329" y="4642155"/>
            <a:ext cx="2457720" cy="1810225"/>
          </a:xfrm>
          <a:prstGeom prst="rect">
            <a:avLst/>
          </a:prstGeom>
        </p:spPr>
      </p:pic>
      <p:sp>
        <p:nvSpPr>
          <p:cNvPr id="13" name="文字方塊 12">
            <a:extLst>
              <a:ext uri="{FF2B5EF4-FFF2-40B4-BE49-F238E27FC236}">
                <a16:creationId xmlns:a16="http://schemas.microsoft.com/office/drawing/2014/main" id="{054E1DF0-7EEC-4343-A6E2-2C78B238535C}"/>
              </a:ext>
            </a:extLst>
          </p:cNvPr>
          <p:cNvSpPr txBox="1"/>
          <p:nvPr/>
        </p:nvSpPr>
        <p:spPr>
          <a:xfrm>
            <a:off x="7886700" y="5008"/>
            <a:ext cx="1229824" cy="369332"/>
          </a:xfrm>
          <a:prstGeom prst="rect">
            <a:avLst/>
          </a:prstGeom>
          <a:noFill/>
        </p:spPr>
        <p:txBody>
          <a:bodyPr wrap="none" rtlCol="0">
            <a:spAutoFit/>
          </a:bodyPr>
          <a:lstStyle/>
          <a:p>
            <a:r>
              <a:rPr lang="zh-TW" altLang="en-US" dirty="0"/>
              <a:t>課本 </a:t>
            </a:r>
            <a:r>
              <a:rPr lang="en-US" altLang="zh-TW" dirty="0"/>
              <a:t>p.705</a:t>
            </a:r>
            <a:endParaRPr lang="zh-TW" altLang="en-US" dirty="0"/>
          </a:p>
        </p:txBody>
      </p:sp>
      <p:cxnSp>
        <p:nvCxnSpPr>
          <p:cNvPr id="18" name="直線接點 17">
            <a:extLst>
              <a:ext uri="{FF2B5EF4-FFF2-40B4-BE49-F238E27FC236}">
                <a16:creationId xmlns:a16="http://schemas.microsoft.com/office/drawing/2014/main" id="{B7B31ED4-6263-44DE-A212-1F75AA8EA9B9}"/>
              </a:ext>
            </a:extLst>
          </p:cNvPr>
          <p:cNvCxnSpPr/>
          <p:nvPr/>
        </p:nvCxnSpPr>
        <p:spPr>
          <a:xfrm>
            <a:off x="1127464" y="5165008"/>
            <a:ext cx="0" cy="11808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8B08E477-9A63-4024-B417-F1CAAB526ED2}"/>
              </a:ext>
            </a:extLst>
          </p:cNvPr>
          <p:cNvCxnSpPr/>
          <p:nvPr/>
        </p:nvCxnSpPr>
        <p:spPr>
          <a:xfrm>
            <a:off x="3703468" y="5157612"/>
            <a:ext cx="0" cy="11808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81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dirty="0"/>
              <a:t>Question 26-11</a:t>
            </a:r>
          </a:p>
        </p:txBody>
      </p:sp>
      <p:sp>
        <p:nvSpPr>
          <p:cNvPr id="3" name="內容版面配置區 2"/>
          <p:cNvSpPr>
            <a:spLocks noGrp="1"/>
          </p:cNvSpPr>
          <p:nvPr>
            <p:ph idx="1"/>
          </p:nvPr>
        </p:nvSpPr>
        <p:spPr>
          <a:xfrm>
            <a:off x="149256" y="1521490"/>
            <a:ext cx="7886700" cy="4351338"/>
          </a:xfrm>
        </p:spPr>
        <p:txBody>
          <a:bodyPr/>
          <a:lstStyle/>
          <a:p>
            <a:pPr marL="0" indent="0">
              <a:buNone/>
            </a:pPr>
            <a:r>
              <a:rPr lang="en-US" dirty="0"/>
              <a:t>What is gradient elution?</a:t>
            </a:r>
          </a:p>
        </p:txBody>
      </p:sp>
      <p:sp>
        <p:nvSpPr>
          <p:cNvPr id="6" name="文字方塊 5">
            <a:extLst>
              <a:ext uri="{FF2B5EF4-FFF2-40B4-BE49-F238E27FC236}">
                <a16:creationId xmlns:a16="http://schemas.microsoft.com/office/drawing/2014/main" id="{95E7EDB6-DBBD-4FB7-B46B-4A9410F55678}"/>
              </a:ext>
            </a:extLst>
          </p:cNvPr>
          <p:cNvSpPr txBox="1"/>
          <p:nvPr/>
        </p:nvSpPr>
        <p:spPr>
          <a:xfrm>
            <a:off x="228600" y="2367803"/>
            <a:ext cx="3308808" cy="400110"/>
          </a:xfrm>
          <a:prstGeom prst="rect">
            <a:avLst/>
          </a:prstGeom>
          <a:noFill/>
        </p:spPr>
        <p:txBody>
          <a:bodyPr wrap="square" rtlCol="0">
            <a:spAutoFit/>
          </a:bodyPr>
          <a:lstStyle/>
          <a:p>
            <a:r>
              <a:rPr lang="en-US" altLang="zh-TW" sz="2000" dirty="0">
                <a:solidFill>
                  <a:schemeClr val="accent5"/>
                </a:solidFill>
              </a:rPr>
              <a:t>Gradient elution </a:t>
            </a:r>
            <a:r>
              <a:rPr lang="zh-TW" altLang="en-US" sz="2000" dirty="0">
                <a:solidFill>
                  <a:schemeClr val="accent5"/>
                </a:solidFill>
              </a:rPr>
              <a:t>梯度沖提</a:t>
            </a:r>
          </a:p>
        </p:txBody>
      </p:sp>
      <p:sp>
        <p:nvSpPr>
          <p:cNvPr id="7" name="矩形 6">
            <a:extLst>
              <a:ext uri="{FF2B5EF4-FFF2-40B4-BE49-F238E27FC236}">
                <a16:creationId xmlns:a16="http://schemas.microsoft.com/office/drawing/2014/main" id="{047BBBA4-ED7F-4D6E-AF58-D6BF5DD7C7E1}"/>
              </a:ext>
            </a:extLst>
          </p:cNvPr>
          <p:cNvSpPr/>
          <p:nvPr/>
        </p:nvSpPr>
        <p:spPr>
          <a:xfrm>
            <a:off x="149256" y="2967335"/>
            <a:ext cx="7886700" cy="923330"/>
          </a:xfrm>
          <a:prstGeom prst="rect">
            <a:avLst/>
          </a:prstGeom>
        </p:spPr>
        <p:txBody>
          <a:bodyPr wrap="square">
            <a:spAutoFit/>
          </a:bodyPr>
          <a:lstStyle/>
          <a:p>
            <a:r>
              <a:rPr lang="zh-TW" altLang="en-US" dirty="0">
                <a:solidFill>
                  <a:srgbClr val="000000"/>
                </a:solidFill>
                <a:latin typeface="+mj-ea"/>
                <a:ea typeface="+mj-ea"/>
              </a:rPr>
              <a:t>用於液相色層分析</a:t>
            </a:r>
            <a:r>
              <a:rPr lang="en-US" altLang="zh-TW" dirty="0"/>
              <a:t>liquid chromatography (LC)</a:t>
            </a:r>
            <a:r>
              <a:rPr lang="zh-TW" altLang="en-US" dirty="0"/>
              <a:t>。</a:t>
            </a:r>
            <a:r>
              <a:rPr lang="en-US" altLang="zh-TW" dirty="0">
                <a:solidFill>
                  <a:srgbClr val="000000"/>
                </a:solidFill>
                <a:latin typeface="+mj-ea"/>
                <a:ea typeface="+mj-ea"/>
              </a:rPr>
              <a:t> </a:t>
            </a:r>
            <a:r>
              <a:rPr lang="zh-TW" altLang="en-US" dirty="0">
                <a:solidFill>
                  <a:srgbClr val="000000"/>
                </a:solidFill>
                <a:latin typeface="+mj-ea"/>
                <a:ea typeface="+mj-ea"/>
              </a:rPr>
              <a:t>依次用幾種不同極性的溶劑把想要的物質從色譜柱中沖洗出來</a:t>
            </a:r>
            <a:r>
              <a:rPr lang="en-US" altLang="zh-TW" dirty="0">
                <a:solidFill>
                  <a:srgbClr val="000000"/>
                </a:solidFill>
                <a:latin typeface="+mj-ea"/>
                <a:ea typeface="+mj-ea"/>
              </a:rPr>
              <a:t>. </a:t>
            </a:r>
            <a:r>
              <a:rPr lang="zh-TW" altLang="en-US" dirty="0">
                <a:solidFill>
                  <a:srgbClr val="000000"/>
                </a:solidFill>
                <a:latin typeface="+mj-ea"/>
                <a:ea typeface="+mj-ea"/>
              </a:rPr>
              <a:t>因為每種物質的極性都不同</a:t>
            </a:r>
            <a:r>
              <a:rPr lang="en-US" altLang="zh-TW" dirty="0">
                <a:solidFill>
                  <a:srgbClr val="000000"/>
                </a:solidFill>
                <a:latin typeface="+mj-ea"/>
                <a:ea typeface="+mj-ea"/>
              </a:rPr>
              <a:t>, </a:t>
            </a:r>
            <a:r>
              <a:rPr lang="zh-TW" altLang="en-US" dirty="0">
                <a:solidFill>
                  <a:srgbClr val="000000"/>
                </a:solidFill>
                <a:latin typeface="+mj-ea"/>
                <a:ea typeface="+mj-ea"/>
              </a:rPr>
              <a:t>所以</a:t>
            </a:r>
            <a:r>
              <a:rPr lang="zh-TW" altLang="en-US" dirty="0">
                <a:solidFill>
                  <a:srgbClr val="FF0000"/>
                </a:solidFill>
                <a:latin typeface="+mj-ea"/>
                <a:ea typeface="+mj-ea"/>
              </a:rPr>
              <a:t>當用上適當極性的溶劑</a:t>
            </a:r>
            <a:r>
              <a:rPr lang="en-US" altLang="zh-TW" dirty="0">
                <a:solidFill>
                  <a:srgbClr val="FF0000"/>
                </a:solidFill>
                <a:latin typeface="+mj-ea"/>
                <a:ea typeface="+mj-ea"/>
              </a:rPr>
              <a:t>, </a:t>
            </a:r>
            <a:r>
              <a:rPr lang="zh-TW" altLang="en-US" dirty="0">
                <a:solidFill>
                  <a:srgbClr val="FF0000"/>
                </a:solidFill>
                <a:latin typeface="+mj-ea"/>
                <a:ea typeface="+mj-ea"/>
              </a:rPr>
              <a:t>就可以把想要的物質沖洗出來</a:t>
            </a:r>
            <a:r>
              <a:rPr lang="en-US" altLang="zh-TW" dirty="0">
                <a:solidFill>
                  <a:srgbClr val="FF0000"/>
                </a:solidFill>
                <a:latin typeface="+mj-ea"/>
                <a:ea typeface="+mj-ea"/>
              </a:rPr>
              <a:t>, </a:t>
            </a:r>
            <a:r>
              <a:rPr lang="zh-TW" altLang="en-US" dirty="0">
                <a:solidFill>
                  <a:srgbClr val="FF0000"/>
                </a:solidFill>
                <a:latin typeface="+mj-ea"/>
                <a:ea typeface="+mj-ea"/>
              </a:rPr>
              <a:t>分離效果就會最好</a:t>
            </a:r>
            <a:r>
              <a:rPr lang="zh-TW" altLang="en-US" dirty="0">
                <a:solidFill>
                  <a:srgbClr val="000000"/>
                </a:solidFill>
                <a:latin typeface="+mj-ea"/>
                <a:ea typeface="+mj-ea"/>
              </a:rPr>
              <a:t>。</a:t>
            </a:r>
            <a:endParaRPr lang="zh-TW" altLang="en-US" dirty="0">
              <a:latin typeface="+mj-ea"/>
              <a:ea typeface="+mj-ea"/>
            </a:endParaRPr>
          </a:p>
        </p:txBody>
      </p:sp>
    </p:spTree>
    <p:extLst>
      <p:ext uri="{BB962C8B-B14F-4D97-AF65-F5344CB8AC3E}">
        <p14:creationId xmlns:p14="http://schemas.microsoft.com/office/powerpoint/2010/main" val="2285253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71"/>
            <a:ext cx="7886700" cy="1325563"/>
          </a:xfrm>
        </p:spPr>
        <p:txBody>
          <a:bodyPr/>
          <a:lstStyle/>
          <a:p>
            <a:r>
              <a:rPr lang="en-US" dirty="0"/>
              <a:t>Question 26-12</a:t>
            </a:r>
          </a:p>
        </p:txBody>
      </p:sp>
      <p:sp>
        <p:nvSpPr>
          <p:cNvPr id="3" name="內容版面配置區 2"/>
          <p:cNvSpPr>
            <a:spLocks noGrp="1"/>
          </p:cNvSpPr>
          <p:nvPr>
            <p:ph idx="1"/>
          </p:nvPr>
        </p:nvSpPr>
        <p:spPr>
          <a:xfrm>
            <a:off x="371197" y="1379616"/>
            <a:ext cx="7886700" cy="4351338"/>
          </a:xfrm>
        </p:spPr>
        <p:txBody>
          <a:bodyPr/>
          <a:lstStyle/>
          <a:p>
            <a:pPr marL="0" indent="0">
              <a:buNone/>
            </a:pPr>
            <a:r>
              <a:rPr lang="en-US" dirty="0"/>
              <a:t>List the variables in chromatography that lead to zone separation.</a:t>
            </a:r>
          </a:p>
        </p:txBody>
      </p:sp>
      <p:sp>
        <p:nvSpPr>
          <p:cNvPr id="5" name="文字方塊 4">
            <a:extLst>
              <a:ext uri="{FF2B5EF4-FFF2-40B4-BE49-F238E27FC236}">
                <a16:creationId xmlns:a16="http://schemas.microsoft.com/office/drawing/2014/main" id="{7A1A20F2-49A8-47A8-A19C-8B8801727029}"/>
              </a:ext>
            </a:extLst>
          </p:cNvPr>
          <p:cNvSpPr txBox="1"/>
          <p:nvPr/>
        </p:nvSpPr>
        <p:spPr>
          <a:xfrm>
            <a:off x="371197" y="2677579"/>
            <a:ext cx="6966408" cy="3693319"/>
          </a:xfrm>
          <a:prstGeom prst="rect">
            <a:avLst/>
          </a:prstGeom>
          <a:noFill/>
        </p:spPr>
        <p:txBody>
          <a:bodyPr wrap="square" rtlCol="0">
            <a:spAutoFit/>
          </a:bodyPr>
          <a:lstStyle/>
          <a:p>
            <a:pPr marL="342900" indent="-342900">
              <a:buFont typeface="+mj-lt"/>
              <a:buAutoNum type="arabicParenR"/>
            </a:pPr>
            <a:r>
              <a:rPr lang="zh-TW" altLang="en-US" dirty="0"/>
              <a:t>管柱的</a:t>
            </a:r>
            <a:r>
              <a:rPr lang="en-US" altLang="zh-TW" dirty="0"/>
              <a:t>packing</a:t>
            </a:r>
            <a:r>
              <a:rPr lang="zh-TW" altLang="en-US" dirty="0"/>
              <a:t> </a:t>
            </a:r>
            <a:r>
              <a:rPr lang="en-US" altLang="zh-TW" dirty="0"/>
              <a:t>(</a:t>
            </a:r>
            <a:r>
              <a:rPr lang="zh-TW" altLang="en-US" dirty="0"/>
              <a:t>靜相填充物</a:t>
            </a:r>
            <a:r>
              <a:rPr lang="en-US" altLang="zh-TW" dirty="0"/>
              <a:t>)</a:t>
            </a:r>
            <a:r>
              <a:rPr lang="zh-TW" altLang="en-US" dirty="0"/>
              <a:t>造成分布係數有明顯的不同</a:t>
            </a:r>
            <a:endParaRPr lang="en-US" altLang="zh-TW" dirty="0"/>
          </a:p>
          <a:p>
            <a:pPr marL="342900" indent="-342900">
              <a:buFont typeface="+mj-lt"/>
              <a:buAutoNum type="arabicParenR"/>
            </a:pPr>
            <a:endParaRPr lang="en-US" altLang="zh-TW" dirty="0"/>
          </a:p>
          <a:p>
            <a:pPr marL="342900" indent="-342900">
              <a:buFont typeface="+mj-lt"/>
              <a:buAutoNum type="arabicParenR"/>
            </a:pPr>
            <a:r>
              <a:rPr lang="zh-TW" altLang="en-US" dirty="0"/>
              <a:t>管柱長度的增加</a:t>
            </a:r>
            <a:endParaRPr lang="en-US" altLang="zh-TW" dirty="0"/>
          </a:p>
          <a:p>
            <a:pPr marL="342900" indent="-342900">
              <a:buFont typeface="+mj-lt"/>
              <a:buAutoNum type="arabicParenR"/>
            </a:pPr>
            <a:endParaRPr lang="en-US" altLang="zh-TW" dirty="0"/>
          </a:p>
          <a:p>
            <a:pPr marL="342900" indent="-342900">
              <a:buFont typeface="+mj-lt"/>
              <a:buAutoNum type="arabicParenR"/>
            </a:pPr>
            <a:r>
              <a:rPr lang="zh-TW" altLang="en-US" dirty="0"/>
              <a:t>在</a:t>
            </a:r>
            <a:r>
              <a:rPr lang="en-US" altLang="zh-TW" dirty="0"/>
              <a:t>LC</a:t>
            </a:r>
            <a:r>
              <a:rPr lang="zh-TW" altLang="en-US" dirty="0"/>
              <a:t>中，動相的組成比例變動</a:t>
            </a:r>
            <a:endParaRPr lang="en-US" altLang="zh-TW" dirty="0"/>
          </a:p>
          <a:p>
            <a:pPr marL="342900" indent="-342900">
              <a:buFont typeface="+mj-lt"/>
              <a:buAutoNum type="arabicParenR"/>
            </a:pPr>
            <a:endParaRPr lang="en-US" altLang="zh-TW" dirty="0"/>
          </a:p>
          <a:p>
            <a:pPr marL="342900" indent="-342900">
              <a:buFont typeface="+mj-lt"/>
              <a:buAutoNum type="arabicParenR"/>
            </a:pPr>
            <a:r>
              <a:rPr lang="zh-TW" altLang="en-US" dirty="0"/>
              <a:t>在</a:t>
            </a:r>
            <a:r>
              <a:rPr lang="en-US" altLang="zh-TW" dirty="0"/>
              <a:t>GC</a:t>
            </a:r>
            <a:r>
              <a:rPr lang="zh-TW" altLang="en-US" dirty="0"/>
              <a:t>中，管柱的溫度變動</a:t>
            </a:r>
            <a:endParaRPr lang="en-US" altLang="zh-TW" dirty="0"/>
          </a:p>
          <a:p>
            <a:pPr marL="342900" indent="-342900">
              <a:buFont typeface="+mj-lt"/>
              <a:buAutoNum type="arabicParenR"/>
            </a:pPr>
            <a:endParaRPr lang="en-US" altLang="zh-TW" dirty="0"/>
          </a:p>
          <a:p>
            <a:pPr marL="342900" indent="-342900">
              <a:buFont typeface="+mj-lt"/>
              <a:buAutoNum type="arabicParenR"/>
            </a:pPr>
            <a:r>
              <a:rPr lang="zh-TW" altLang="en-US" dirty="0"/>
              <a:t>在</a:t>
            </a:r>
            <a:r>
              <a:rPr lang="en-US" altLang="zh-TW" dirty="0"/>
              <a:t>LC</a:t>
            </a:r>
            <a:r>
              <a:rPr lang="zh-TW" altLang="en-US" dirty="0"/>
              <a:t>中，動相的</a:t>
            </a:r>
            <a:r>
              <a:rPr lang="en-US" altLang="zh-TW" dirty="0"/>
              <a:t>pH</a:t>
            </a:r>
            <a:r>
              <a:rPr lang="zh-TW" altLang="en-US" dirty="0"/>
              <a:t>改變</a:t>
            </a:r>
            <a:endParaRPr lang="en-US" altLang="zh-TW" dirty="0"/>
          </a:p>
          <a:p>
            <a:pPr marL="342900" indent="-342900">
              <a:buFont typeface="+mj-lt"/>
              <a:buAutoNum type="arabicParenR"/>
            </a:pPr>
            <a:endParaRPr lang="en-US" altLang="zh-TW" dirty="0"/>
          </a:p>
          <a:p>
            <a:pPr marL="342900" indent="-342900">
              <a:buFont typeface="+mj-lt"/>
              <a:buAutoNum type="arabicParenR"/>
            </a:pPr>
            <a:r>
              <a:rPr lang="zh-TW" altLang="en-US" dirty="0"/>
              <a:t>在</a:t>
            </a:r>
            <a:r>
              <a:rPr lang="en-US" altLang="zh-TW" dirty="0"/>
              <a:t>LC</a:t>
            </a:r>
            <a:r>
              <a:rPr lang="zh-TW" altLang="en-US" dirty="0"/>
              <a:t>中，靜相中的物質選擇性的和某些分析物產生作用</a:t>
            </a:r>
            <a:endParaRPr lang="en-US" altLang="zh-TW" dirty="0"/>
          </a:p>
          <a:p>
            <a:pPr marL="342900" indent="-342900">
              <a:buFont typeface="+mj-lt"/>
              <a:buAutoNum type="arabicParenR"/>
            </a:pPr>
            <a:endParaRPr lang="en-US" altLang="zh-TW" dirty="0"/>
          </a:p>
          <a:p>
            <a:pPr marL="342900" indent="-342900">
              <a:buFont typeface="+mj-lt"/>
              <a:buAutoNum type="arabicParenR"/>
            </a:pPr>
            <a:endParaRPr lang="en-US" altLang="zh-TW" dirty="0"/>
          </a:p>
        </p:txBody>
      </p:sp>
    </p:spTree>
    <p:extLst>
      <p:ext uri="{BB962C8B-B14F-4D97-AF65-F5344CB8AC3E}">
        <p14:creationId xmlns:p14="http://schemas.microsoft.com/office/powerpoint/2010/main" val="218960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8255"/>
            <a:ext cx="7886700" cy="1325563"/>
          </a:xfrm>
        </p:spPr>
        <p:txBody>
          <a:bodyPr/>
          <a:lstStyle/>
          <a:p>
            <a:r>
              <a:rPr lang="en-US" dirty="0"/>
              <a:t>Question 26-13</a:t>
            </a:r>
          </a:p>
        </p:txBody>
      </p:sp>
      <p:sp>
        <p:nvSpPr>
          <p:cNvPr id="3" name="內容版面配置區 2"/>
          <p:cNvSpPr>
            <a:spLocks noGrp="1"/>
          </p:cNvSpPr>
          <p:nvPr>
            <p:ph idx="1"/>
          </p:nvPr>
        </p:nvSpPr>
        <p:spPr>
          <a:xfrm>
            <a:off x="459975" y="1732725"/>
            <a:ext cx="7886700" cy="4351338"/>
          </a:xfrm>
        </p:spPr>
        <p:txBody>
          <a:bodyPr/>
          <a:lstStyle/>
          <a:p>
            <a:pPr marL="0" indent="0">
              <a:buNone/>
            </a:pPr>
            <a:r>
              <a:rPr lang="en-US" dirty="0"/>
              <a:t>What would be the effect on a chromatographic peak of introducing the sample at </a:t>
            </a:r>
            <a:r>
              <a:rPr lang="en-US" altLang="zh-TW" dirty="0"/>
              <a:t>a </a:t>
            </a:r>
            <a:r>
              <a:rPr lang="en-US" dirty="0" smtClean="0"/>
              <a:t>too </a:t>
            </a:r>
            <a:r>
              <a:rPr lang="en-US" dirty="0"/>
              <a:t>slow </a:t>
            </a:r>
            <a:r>
              <a:rPr lang="en-US" dirty="0" smtClean="0"/>
              <a:t>rate</a:t>
            </a:r>
            <a:r>
              <a:rPr lang="en-US" dirty="0"/>
              <a:t>?</a:t>
            </a:r>
          </a:p>
        </p:txBody>
      </p:sp>
      <p:sp>
        <p:nvSpPr>
          <p:cNvPr id="5" name="文字方塊 4">
            <a:extLst>
              <a:ext uri="{FF2B5EF4-FFF2-40B4-BE49-F238E27FC236}">
                <a16:creationId xmlns:a16="http://schemas.microsoft.com/office/drawing/2014/main" id="{880B35CC-27C6-4193-ABED-757BA3ABF353}"/>
              </a:ext>
            </a:extLst>
          </p:cNvPr>
          <p:cNvSpPr txBox="1"/>
          <p:nvPr/>
        </p:nvSpPr>
        <p:spPr>
          <a:xfrm>
            <a:off x="625115" y="2986882"/>
            <a:ext cx="6636470" cy="369332"/>
          </a:xfrm>
          <a:prstGeom prst="rect">
            <a:avLst/>
          </a:prstGeom>
          <a:noFill/>
        </p:spPr>
        <p:txBody>
          <a:bodyPr wrap="square" rtlCol="0">
            <a:spAutoFit/>
          </a:bodyPr>
          <a:lstStyle/>
          <a:p>
            <a:r>
              <a:rPr lang="zh-TW" altLang="en-US"/>
              <a:t>進樣速</a:t>
            </a:r>
            <a:r>
              <a:rPr lang="zh-TW" altLang="en-US" dirty="0"/>
              <a:t>度</a:t>
            </a:r>
            <a:r>
              <a:rPr lang="zh-TW" altLang="en-US"/>
              <a:t>太</a:t>
            </a:r>
            <a:r>
              <a:rPr lang="zh-TW" altLang="en-US" dirty="0"/>
              <a:t>慢會造成</a:t>
            </a:r>
            <a:r>
              <a:rPr lang="en-US" altLang="zh-TW" dirty="0">
                <a:solidFill>
                  <a:srgbClr val="FF0000"/>
                </a:solidFill>
              </a:rPr>
              <a:t>band broadening</a:t>
            </a:r>
            <a:r>
              <a:rPr lang="zh-TW" altLang="en-US" dirty="0">
                <a:solidFill>
                  <a:srgbClr val="FF0000"/>
                </a:solidFill>
              </a:rPr>
              <a:t> </a:t>
            </a:r>
            <a:r>
              <a:rPr lang="en-US" altLang="zh-TW" dirty="0">
                <a:solidFill>
                  <a:srgbClr val="FF0000"/>
                </a:solidFill>
              </a:rPr>
              <a:t>(</a:t>
            </a:r>
            <a:r>
              <a:rPr lang="zh-TW" altLang="en-US" dirty="0">
                <a:solidFill>
                  <a:srgbClr val="FF0000"/>
                </a:solidFill>
              </a:rPr>
              <a:t>譜帶寬化</a:t>
            </a:r>
            <a:r>
              <a:rPr lang="en-US" altLang="zh-TW" dirty="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1416403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16523" y="844061"/>
            <a:ext cx="7965830" cy="830997"/>
          </a:xfrm>
          <a:prstGeom prst="rect">
            <a:avLst/>
          </a:prstGeom>
          <a:noFill/>
        </p:spPr>
        <p:txBody>
          <a:bodyPr wrap="square" rtlCol="0">
            <a:spAutoFit/>
          </a:bodyPr>
          <a:lstStyle/>
          <a:p>
            <a:r>
              <a:rPr lang="en-US" altLang="zh-TW" sz="2400" dirty="0" smtClean="0"/>
              <a:t>How do gaseous and desorption sources differ? What are the advantages of each?</a:t>
            </a:r>
            <a:endParaRPr lang="zh-TW" altLang="en-US" sz="2400" dirty="0"/>
          </a:p>
        </p:txBody>
      </p:sp>
      <p:sp>
        <p:nvSpPr>
          <p:cNvPr id="5" name="文字方塊 4"/>
          <p:cNvSpPr txBox="1"/>
          <p:nvPr/>
        </p:nvSpPr>
        <p:spPr>
          <a:xfrm>
            <a:off x="316523" y="320841"/>
            <a:ext cx="3050931" cy="523220"/>
          </a:xfrm>
          <a:prstGeom prst="rect">
            <a:avLst/>
          </a:prstGeom>
          <a:noFill/>
        </p:spPr>
        <p:txBody>
          <a:bodyPr wrap="square" rtlCol="0">
            <a:spAutoFit/>
          </a:bodyPr>
          <a:lstStyle/>
          <a:p>
            <a:r>
              <a:rPr lang="en-US" altLang="zh-TW" sz="2800" b="1" dirty="0" smtClean="0">
                <a:solidFill>
                  <a:srgbClr val="FF0000"/>
                </a:solidFill>
              </a:rPr>
              <a:t>20-1</a:t>
            </a:r>
            <a:endParaRPr lang="zh-TW" altLang="en-US" sz="2800" b="1" dirty="0">
              <a:solidFill>
                <a:srgbClr val="FF0000"/>
              </a:solidFill>
            </a:endParaRPr>
          </a:p>
        </p:txBody>
      </p:sp>
      <p:sp>
        <p:nvSpPr>
          <p:cNvPr id="6" name="文字方塊 5"/>
          <p:cNvSpPr txBox="1"/>
          <p:nvPr/>
        </p:nvSpPr>
        <p:spPr>
          <a:xfrm>
            <a:off x="316523" y="1675058"/>
            <a:ext cx="8616462" cy="3000821"/>
          </a:xfrm>
          <a:prstGeom prst="rect">
            <a:avLst/>
          </a:prstGeom>
          <a:noFill/>
        </p:spPr>
        <p:txBody>
          <a:bodyPr wrap="square" rtlCol="0">
            <a:spAutoFit/>
          </a:bodyPr>
          <a:lstStyle/>
          <a:p>
            <a:pPr>
              <a:lnSpc>
                <a:spcPct val="150000"/>
              </a:lnSpc>
            </a:pPr>
            <a:r>
              <a:rPr lang="en-US" altLang="zh-TW" dirty="0" smtClean="0"/>
              <a:t>With </a:t>
            </a:r>
            <a:r>
              <a:rPr lang="en-US" altLang="zh-TW" u="sng" dirty="0" smtClean="0"/>
              <a:t>gaseous ionization sources</a:t>
            </a:r>
            <a:r>
              <a:rPr lang="en-US" altLang="zh-TW" b="1" dirty="0" smtClean="0">
                <a:solidFill>
                  <a:srgbClr val="FF0000"/>
                </a:solidFill>
              </a:rPr>
              <a:t>, the sample is first volatilized</a:t>
            </a:r>
            <a:r>
              <a:rPr lang="en-US" altLang="zh-TW" dirty="0" smtClean="0"/>
              <a:t> (by heating if necessary) and then transmitted to the ionization area for ionization. In a </a:t>
            </a:r>
            <a:r>
              <a:rPr lang="en-US" altLang="zh-TW" u="sng" dirty="0" smtClean="0"/>
              <a:t>desorption source</a:t>
            </a:r>
            <a:r>
              <a:rPr lang="en-US" altLang="zh-TW" dirty="0" smtClean="0"/>
              <a:t>, a probe is used and </a:t>
            </a:r>
            <a:r>
              <a:rPr lang="en-US" altLang="zh-TW" b="1" dirty="0" smtClean="0">
                <a:solidFill>
                  <a:srgbClr val="FF0000"/>
                </a:solidFill>
              </a:rPr>
              <a:t>ionization takes place directly from the condensed phase</a:t>
            </a:r>
            <a:r>
              <a:rPr lang="en-US" altLang="zh-TW" dirty="0" smtClean="0"/>
              <a:t>. </a:t>
            </a:r>
          </a:p>
          <a:p>
            <a:pPr>
              <a:lnSpc>
                <a:spcPct val="150000"/>
              </a:lnSpc>
            </a:pPr>
            <a:r>
              <a:rPr lang="en-US" altLang="zh-TW" dirty="0" smtClean="0"/>
              <a:t>The advantage of </a:t>
            </a:r>
            <a:r>
              <a:rPr lang="en-US" altLang="zh-TW" u="sng" dirty="0" smtClean="0"/>
              <a:t>desorption ionization </a:t>
            </a:r>
            <a:r>
              <a:rPr lang="en-US" altLang="zh-TW" dirty="0" smtClean="0"/>
              <a:t>is that it can be applied to </a:t>
            </a:r>
            <a:r>
              <a:rPr lang="en-US" altLang="zh-TW" dirty="0" smtClean="0">
                <a:solidFill>
                  <a:srgbClr val="FF0000"/>
                </a:solidFill>
              </a:rPr>
              <a:t>high molecular weight and thermally unstable samples</a:t>
            </a:r>
            <a:r>
              <a:rPr lang="en-US" altLang="zh-TW" dirty="0" smtClean="0"/>
              <a:t>. </a:t>
            </a:r>
          </a:p>
          <a:p>
            <a:pPr>
              <a:lnSpc>
                <a:spcPct val="150000"/>
              </a:lnSpc>
            </a:pPr>
            <a:r>
              <a:rPr lang="en-US" altLang="zh-TW" dirty="0" smtClean="0"/>
              <a:t>The advantage of </a:t>
            </a:r>
            <a:r>
              <a:rPr lang="en-US" altLang="zh-TW" u="sng" dirty="0" smtClean="0"/>
              <a:t>gaseous ionization </a:t>
            </a:r>
            <a:r>
              <a:rPr lang="en-US" altLang="zh-TW" dirty="0" smtClean="0"/>
              <a:t>sources are their </a:t>
            </a:r>
            <a:r>
              <a:rPr lang="en-US" altLang="zh-TW" b="1" dirty="0" smtClean="0">
                <a:solidFill>
                  <a:srgbClr val="FF0000"/>
                </a:solidFill>
              </a:rPr>
              <a:t>simplicity and speed </a:t>
            </a:r>
            <a:r>
              <a:rPr lang="en-US" altLang="zh-TW" dirty="0" smtClean="0"/>
              <a:t>(no need to use probe and wait for probed area to be pumped out).</a:t>
            </a:r>
            <a:endParaRPr lang="zh-TW" altLang="en-US" dirty="0"/>
          </a:p>
        </p:txBody>
      </p:sp>
      <p:sp>
        <p:nvSpPr>
          <p:cNvPr id="7" name="文字方塊 6"/>
          <p:cNvSpPr txBox="1"/>
          <p:nvPr/>
        </p:nvSpPr>
        <p:spPr>
          <a:xfrm>
            <a:off x="316523" y="4906711"/>
            <a:ext cx="8405446" cy="1200329"/>
          </a:xfrm>
          <a:prstGeom prst="rect">
            <a:avLst/>
          </a:prstGeom>
          <a:noFill/>
        </p:spPr>
        <p:txBody>
          <a:bodyPr wrap="square" rtlCol="0">
            <a:spAutoFit/>
          </a:bodyPr>
          <a:lstStyle/>
          <a:p>
            <a:r>
              <a:rPr lang="zh-TW" altLang="en-US" dirty="0" smtClean="0"/>
              <a:t>帶氣態電離源，首先揮發樣品（如有必要，通過加熱）然後傳輸到電離區域進行電離。在解吸源中，探針離子化直接從凝結相發生。解吸電離的一個優</a:t>
            </a:r>
            <a:r>
              <a:rPr lang="zh-TW" altLang="en-US" dirty="0"/>
              <a:t>點</a:t>
            </a:r>
            <a:r>
              <a:rPr lang="zh-TW" altLang="en-US" dirty="0" smtClean="0"/>
              <a:t>是可以應用於</a:t>
            </a:r>
            <a:r>
              <a:rPr lang="zh-TW" altLang="en-US" b="1" dirty="0" smtClean="0">
                <a:solidFill>
                  <a:srgbClr val="FF0000"/>
                </a:solidFill>
              </a:rPr>
              <a:t>高分子量和熱不穩定的樣品</a:t>
            </a:r>
            <a:r>
              <a:rPr lang="zh-TW" altLang="en-US" dirty="0" smtClean="0"/>
              <a:t>。氣態電離源的優勢在於其</a:t>
            </a:r>
            <a:r>
              <a:rPr lang="zh-TW" altLang="en-US" b="1" dirty="0" smtClean="0">
                <a:solidFill>
                  <a:srgbClr val="FF0000"/>
                </a:solidFill>
              </a:rPr>
              <a:t>簡單性和速度</a:t>
            </a:r>
            <a:r>
              <a:rPr lang="zh-TW" altLang="en-US" dirty="0" smtClean="0"/>
              <a:t>（無需使用探針並等待被抽出的區域）。</a:t>
            </a:r>
            <a:endParaRPr lang="zh-TW" altLang="en-US" dirty="0"/>
          </a:p>
        </p:txBody>
      </p:sp>
    </p:spTree>
    <p:extLst>
      <p:ext uri="{BB962C8B-B14F-4D97-AF65-F5344CB8AC3E}">
        <p14:creationId xmlns:p14="http://schemas.microsoft.com/office/powerpoint/2010/main" val="4023461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16523" y="268087"/>
            <a:ext cx="3050931" cy="523220"/>
          </a:xfrm>
          <a:prstGeom prst="rect">
            <a:avLst/>
          </a:prstGeom>
          <a:noFill/>
        </p:spPr>
        <p:txBody>
          <a:bodyPr wrap="square" rtlCol="0">
            <a:spAutoFit/>
          </a:bodyPr>
          <a:lstStyle/>
          <a:p>
            <a:r>
              <a:rPr lang="en-US" altLang="zh-TW" sz="2800" b="1" dirty="0" smtClean="0">
                <a:solidFill>
                  <a:srgbClr val="FF0000"/>
                </a:solidFill>
              </a:rPr>
              <a:t>20-12</a:t>
            </a:r>
            <a:endParaRPr lang="zh-TW" altLang="en-US" sz="2800" b="1" dirty="0">
              <a:solidFill>
                <a:srgbClr val="FF0000"/>
              </a:solidFill>
            </a:endParaRPr>
          </a:p>
        </p:txBody>
      </p:sp>
      <p:sp>
        <p:nvSpPr>
          <p:cNvPr id="3" name="矩形 2"/>
          <p:cNvSpPr/>
          <p:nvPr/>
        </p:nvSpPr>
        <p:spPr>
          <a:xfrm>
            <a:off x="316523" y="791307"/>
            <a:ext cx="8634046" cy="2677656"/>
          </a:xfrm>
          <a:prstGeom prst="rect">
            <a:avLst/>
          </a:prstGeom>
        </p:spPr>
        <p:txBody>
          <a:bodyPr wrap="square">
            <a:spAutoFit/>
          </a:bodyPr>
          <a:lstStyle/>
          <a:p>
            <a:r>
              <a:rPr lang="en-US" altLang="zh-TW" sz="2400" dirty="0" smtClean="0"/>
              <a:t>What </a:t>
            </a:r>
            <a:r>
              <a:rPr lang="en-US" altLang="zh-TW" sz="2400" b="1" dirty="0" smtClean="0">
                <a:solidFill>
                  <a:srgbClr val="FF0000"/>
                </a:solidFill>
              </a:rPr>
              <a:t>mass differences </a:t>
            </a:r>
            <a:r>
              <a:rPr lang="en-US" altLang="zh-TW" sz="2400" dirty="0" smtClean="0"/>
              <a:t>can just be resolved at m values of 100, 1000, 2000, 3000 and 5000 if the mass spectrometer has a resolution of </a:t>
            </a:r>
          </a:p>
          <a:p>
            <a:pPr marL="514350" indent="-514350">
              <a:buFont typeface="+mj-lt"/>
              <a:buAutoNum type="alphaLcParenR"/>
            </a:pPr>
            <a:r>
              <a:rPr lang="en-US" altLang="zh-TW" sz="2400" dirty="0" smtClean="0"/>
              <a:t>500</a:t>
            </a:r>
          </a:p>
          <a:p>
            <a:pPr marL="514350" indent="-514350">
              <a:buFont typeface="+mj-lt"/>
              <a:buAutoNum type="alphaLcParenR"/>
            </a:pPr>
            <a:r>
              <a:rPr lang="en-US" altLang="zh-TW" sz="2400" dirty="0" smtClean="0"/>
              <a:t>1000</a:t>
            </a:r>
          </a:p>
          <a:p>
            <a:pPr marL="514350" indent="-514350">
              <a:buFont typeface="+mj-lt"/>
              <a:buAutoNum type="alphaLcParenR"/>
            </a:pPr>
            <a:r>
              <a:rPr lang="en-US" altLang="zh-TW" sz="2400" dirty="0" smtClean="0"/>
              <a:t>3000</a:t>
            </a:r>
          </a:p>
          <a:p>
            <a:pPr marL="514350" indent="-514350">
              <a:buFont typeface="+mj-lt"/>
              <a:buAutoNum type="alphaLcParenR"/>
            </a:pPr>
            <a:r>
              <a:rPr lang="en-US" altLang="zh-TW" sz="2400" dirty="0" smtClean="0"/>
              <a:t>5000</a:t>
            </a:r>
            <a:endParaRPr lang="en-US" altLang="zh-TW" sz="2400" dirty="0"/>
          </a:p>
        </p:txBody>
      </p:sp>
      <mc:AlternateContent xmlns:mc="http://schemas.openxmlformats.org/markup-compatibility/2006" xmlns:a14="http://schemas.microsoft.com/office/drawing/2010/main">
        <mc:Choice Requires="a14">
          <p:sp>
            <p:nvSpPr>
              <p:cNvPr id="4" name="文字方塊 3"/>
              <p:cNvSpPr txBox="1"/>
              <p:nvPr/>
            </p:nvSpPr>
            <p:spPr>
              <a:xfrm>
                <a:off x="3736731" y="2215662"/>
                <a:ext cx="3209193" cy="523220"/>
              </a:xfrm>
              <a:prstGeom prst="rect">
                <a:avLst/>
              </a:prstGeom>
              <a:noFill/>
            </p:spPr>
            <p:txBody>
              <a:bodyPr wrap="square" rtlCol="0">
                <a:spAutoFit/>
              </a:bodyPr>
              <a:lstStyle/>
              <a:p>
                <a:r>
                  <a:rPr lang="en-US" altLang="zh-TW" sz="2800" b="1" dirty="0" smtClean="0">
                    <a:solidFill>
                      <a:srgbClr val="FF0000"/>
                    </a:solidFill>
                  </a:rPr>
                  <a:t>Resolution: m/</a:t>
                </a:r>
                <a14:m>
                  <m:oMath xmlns:m="http://schemas.openxmlformats.org/officeDocument/2006/math">
                    <m:r>
                      <a:rPr lang="en-US" altLang="zh-TW" sz="2800" b="1" i="1" smtClean="0">
                        <a:solidFill>
                          <a:srgbClr val="FF0000"/>
                        </a:solidFill>
                        <a:latin typeface="Cambria Math" panose="02040503050406030204" pitchFamily="18" charset="0"/>
                        <a:ea typeface="Cambria Math" panose="02040503050406030204" pitchFamily="18" charset="0"/>
                      </a:rPr>
                      <m:t>∆</m:t>
                    </m:r>
                  </m:oMath>
                </a14:m>
                <a:r>
                  <a:rPr lang="en-US" altLang="zh-TW" sz="2800" b="1" i="1" dirty="0" smtClean="0">
                    <a:solidFill>
                      <a:srgbClr val="FF0000"/>
                    </a:solidFill>
                  </a:rPr>
                  <a:t>m</a:t>
                </a:r>
                <a:endParaRPr lang="zh-TW" altLang="en-US" sz="2800" b="1" i="1" dirty="0">
                  <a:solidFill>
                    <a:srgbClr val="FF0000"/>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3736731" y="2215662"/>
                <a:ext cx="3209193" cy="523220"/>
              </a:xfrm>
              <a:prstGeom prst="rect">
                <a:avLst/>
              </a:prstGeom>
              <a:blipFill>
                <a:blip r:embed="rId2"/>
                <a:stretch>
                  <a:fillRect l="-3992" t="-10465"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274393260"/>
                  </p:ext>
                </p:extLst>
              </p:nvPr>
            </p:nvGraphicFramePr>
            <p:xfrm>
              <a:off x="633046" y="3542622"/>
              <a:ext cx="7728440" cy="3123421"/>
            </p:xfrm>
            <a:graphic>
              <a:graphicData uri="http://schemas.openxmlformats.org/drawingml/2006/table">
                <a:tbl>
                  <a:tblPr firstRow="1" bandRow="1">
                    <a:tableStyleId>{8EC20E35-A176-4012-BC5E-935CFFF8708E}</a:tableStyleId>
                  </a:tblPr>
                  <a:tblGrid>
                    <a:gridCol w="966055">
                      <a:extLst>
                        <a:ext uri="{9D8B030D-6E8A-4147-A177-3AD203B41FA5}">
                          <a16:colId xmlns:a16="http://schemas.microsoft.com/office/drawing/2014/main" val="3872605327"/>
                        </a:ext>
                      </a:extLst>
                    </a:gridCol>
                    <a:gridCol w="966055">
                      <a:extLst>
                        <a:ext uri="{9D8B030D-6E8A-4147-A177-3AD203B41FA5}">
                          <a16:colId xmlns:a16="http://schemas.microsoft.com/office/drawing/2014/main" val="3704512106"/>
                        </a:ext>
                      </a:extLst>
                    </a:gridCol>
                    <a:gridCol w="966055">
                      <a:extLst>
                        <a:ext uri="{9D8B030D-6E8A-4147-A177-3AD203B41FA5}">
                          <a16:colId xmlns:a16="http://schemas.microsoft.com/office/drawing/2014/main" val="586207922"/>
                        </a:ext>
                      </a:extLst>
                    </a:gridCol>
                    <a:gridCol w="966055">
                      <a:extLst>
                        <a:ext uri="{9D8B030D-6E8A-4147-A177-3AD203B41FA5}">
                          <a16:colId xmlns:a16="http://schemas.microsoft.com/office/drawing/2014/main" val="1649168174"/>
                        </a:ext>
                      </a:extLst>
                    </a:gridCol>
                    <a:gridCol w="966055">
                      <a:extLst>
                        <a:ext uri="{9D8B030D-6E8A-4147-A177-3AD203B41FA5}">
                          <a16:colId xmlns:a16="http://schemas.microsoft.com/office/drawing/2014/main" val="2254314405"/>
                        </a:ext>
                      </a:extLst>
                    </a:gridCol>
                    <a:gridCol w="966055">
                      <a:extLst>
                        <a:ext uri="{9D8B030D-6E8A-4147-A177-3AD203B41FA5}">
                          <a16:colId xmlns:a16="http://schemas.microsoft.com/office/drawing/2014/main" val="3513226307"/>
                        </a:ext>
                      </a:extLst>
                    </a:gridCol>
                    <a:gridCol w="966055">
                      <a:extLst>
                        <a:ext uri="{9D8B030D-6E8A-4147-A177-3AD203B41FA5}">
                          <a16:colId xmlns:a16="http://schemas.microsoft.com/office/drawing/2014/main" val="3162646203"/>
                        </a:ext>
                      </a:extLst>
                    </a:gridCol>
                    <a:gridCol w="966055">
                      <a:extLst>
                        <a:ext uri="{9D8B030D-6E8A-4147-A177-3AD203B41FA5}">
                          <a16:colId xmlns:a16="http://schemas.microsoft.com/office/drawing/2014/main" val="2262806677"/>
                        </a:ext>
                      </a:extLst>
                    </a:gridCol>
                  </a:tblGrid>
                  <a:tr h="446203">
                    <a:tc>
                      <a:txBody>
                        <a:bodyPr/>
                        <a:lstStyle/>
                        <a:p>
                          <a:pPr algn="ctr"/>
                          <a:r>
                            <a:rPr lang="en-US" altLang="zh-TW" sz="2000" dirty="0" smtClean="0">
                              <a:solidFill>
                                <a:schemeClr val="tx1"/>
                              </a:solidFill>
                            </a:rPr>
                            <a:t>R</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643075049"/>
                      </a:ext>
                    </a:extLst>
                  </a:tr>
                  <a:tr h="446203">
                    <a:tc>
                      <a:txBody>
                        <a:bodyPr/>
                        <a:lstStyle/>
                        <a:p>
                          <a:pPr algn="ctr"/>
                          <a:r>
                            <a:rPr lang="en-US" altLang="zh-TW" sz="2000" dirty="0" smtClean="0">
                              <a:solidFill>
                                <a:schemeClr val="tx1"/>
                              </a:solidFill>
                            </a:rPr>
                            <a:t>m</a:t>
                          </a:r>
                          <a:endParaRPr lang="zh-TW" altLang="en-US" sz="2000" dirty="0">
                            <a:solidFill>
                              <a:schemeClr val="tx1"/>
                            </a:solidFill>
                          </a:endParaRPr>
                        </a:p>
                      </a:txBody>
                      <a:tcPr>
                        <a:solidFill>
                          <a:schemeClr val="bg1"/>
                        </a:solidFill>
                      </a:tcPr>
                    </a:tc>
                    <a:tc>
                      <a:txBody>
                        <a:bodyPr/>
                        <a:lstStyle/>
                        <a:p>
                          <a:pPr algn="ctr"/>
                          <a14:m>
                            <m:oMath xmlns:m="http://schemas.openxmlformats.org/officeDocument/2006/math">
                              <m:r>
                                <a:rPr lang="zh-TW" altLang="en-US" sz="2000" i="1" smtClean="0">
                                  <a:solidFill>
                                    <a:schemeClr val="tx1"/>
                                  </a:solidFill>
                                  <a:latin typeface="Cambria Math" panose="02040503050406030204" pitchFamily="18" charset="0"/>
                                </a:rPr>
                                <m:t>∆</m:t>
                              </m:r>
                            </m:oMath>
                          </a14:m>
                          <a:r>
                            <a:rPr lang="en-US" altLang="zh-TW" sz="2000" i="1" dirty="0" smtClean="0">
                              <a:solidFill>
                                <a:schemeClr val="tx1"/>
                              </a:solidFill>
                            </a:rPr>
                            <a:t>m</a:t>
                          </a:r>
                          <a:endParaRPr lang="zh-TW" altLang="en-US" sz="2000" i="1" dirty="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en-US" sz="2000" i="1" smtClean="0">
                                  <a:solidFill>
                                    <a:schemeClr val="tx1"/>
                                  </a:solidFill>
                                  <a:latin typeface="Cambria Math" panose="02040503050406030204" pitchFamily="18" charset="0"/>
                                </a:rPr>
                                <m:t>∆</m:t>
                              </m:r>
                            </m:oMath>
                          </a14:m>
                          <a:r>
                            <a:rPr lang="en-US" altLang="zh-TW" sz="2000" i="1" dirty="0" smtClean="0">
                              <a:solidFill>
                                <a:schemeClr val="tx1"/>
                              </a:solidFill>
                            </a:rPr>
                            <a:t>m</a:t>
                          </a:r>
                          <a:endParaRPr lang="zh-TW" altLang="en-US" sz="2000" i="1" dirty="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en-US" sz="2000" i="1" smtClean="0">
                                  <a:solidFill>
                                    <a:schemeClr val="tx1"/>
                                  </a:solidFill>
                                  <a:latin typeface="Cambria Math" panose="02040503050406030204" pitchFamily="18" charset="0"/>
                                </a:rPr>
                                <m:t>∆</m:t>
                              </m:r>
                            </m:oMath>
                          </a14:m>
                          <a:r>
                            <a:rPr lang="en-US" altLang="zh-TW" sz="2000" i="1" dirty="0" smtClean="0">
                              <a:solidFill>
                                <a:schemeClr val="tx1"/>
                              </a:solidFill>
                            </a:rPr>
                            <a:t>m</a:t>
                          </a:r>
                          <a:endParaRPr lang="zh-TW" altLang="en-US" sz="2000" i="1" dirty="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en-US" sz="2000" i="1" smtClean="0">
                                  <a:solidFill>
                                    <a:schemeClr val="tx1"/>
                                  </a:solidFill>
                                  <a:latin typeface="Cambria Math" panose="02040503050406030204" pitchFamily="18" charset="0"/>
                                </a:rPr>
                                <m:t>∆</m:t>
                              </m:r>
                            </m:oMath>
                          </a14:m>
                          <a:r>
                            <a:rPr lang="en-US" altLang="zh-TW" sz="2000" i="1" dirty="0" smtClean="0">
                              <a:solidFill>
                                <a:schemeClr val="tx1"/>
                              </a:solidFill>
                            </a:rPr>
                            <a:t>m</a:t>
                          </a:r>
                          <a:endParaRPr lang="zh-TW" altLang="en-US" sz="2000" i="1" dirty="0">
                            <a:solidFill>
                              <a:schemeClr val="tx1"/>
                            </a:solidFill>
                          </a:endParaRPr>
                        </a:p>
                      </a:txBody>
                      <a:tcPr>
                        <a:solidFill>
                          <a:schemeClr val="bg1"/>
                        </a:solidFill>
                      </a:tcPr>
                    </a:tc>
                    <a:extLst>
                      <a:ext uri="{0D108BD9-81ED-4DB2-BD59-A6C34878D82A}">
                        <a16:rowId xmlns:a16="http://schemas.microsoft.com/office/drawing/2014/main" val="3094725876"/>
                      </a:ext>
                    </a:extLst>
                  </a:tr>
                  <a:tr h="446203">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0.2</a:t>
                          </a: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0.1</a:t>
                          </a: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0.033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0.02</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006459130"/>
                      </a:ext>
                    </a:extLst>
                  </a:tr>
                  <a:tr h="446203">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0.33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0.2</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815629608"/>
                      </a:ext>
                    </a:extLst>
                  </a:tr>
                  <a:tr h="446203">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4</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0.667</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0.4</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4210695809"/>
                      </a:ext>
                    </a:extLst>
                  </a:tr>
                  <a:tr h="446203">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6</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0.6</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3586509348"/>
                      </a:ext>
                    </a:extLst>
                  </a:tr>
                  <a:tr h="446203">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1.667</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4192443608"/>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274393260"/>
                  </p:ext>
                </p:extLst>
              </p:nvPr>
            </p:nvGraphicFramePr>
            <p:xfrm>
              <a:off x="633046" y="3542622"/>
              <a:ext cx="7728440" cy="3123421"/>
            </p:xfrm>
            <a:graphic>
              <a:graphicData uri="http://schemas.openxmlformats.org/drawingml/2006/table">
                <a:tbl>
                  <a:tblPr firstRow="1" bandRow="1">
                    <a:tableStyleId>{8EC20E35-A176-4012-BC5E-935CFFF8708E}</a:tableStyleId>
                  </a:tblPr>
                  <a:tblGrid>
                    <a:gridCol w="966055">
                      <a:extLst>
                        <a:ext uri="{9D8B030D-6E8A-4147-A177-3AD203B41FA5}">
                          <a16:colId xmlns:a16="http://schemas.microsoft.com/office/drawing/2014/main" val="3872605327"/>
                        </a:ext>
                      </a:extLst>
                    </a:gridCol>
                    <a:gridCol w="966055">
                      <a:extLst>
                        <a:ext uri="{9D8B030D-6E8A-4147-A177-3AD203B41FA5}">
                          <a16:colId xmlns:a16="http://schemas.microsoft.com/office/drawing/2014/main" val="3704512106"/>
                        </a:ext>
                      </a:extLst>
                    </a:gridCol>
                    <a:gridCol w="966055">
                      <a:extLst>
                        <a:ext uri="{9D8B030D-6E8A-4147-A177-3AD203B41FA5}">
                          <a16:colId xmlns:a16="http://schemas.microsoft.com/office/drawing/2014/main" val="586207922"/>
                        </a:ext>
                      </a:extLst>
                    </a:gridCol>
                    <a:gridCol w="966055">
                      <a:extLst>
                        <a:ext uri="{9D8B030D-6E8A-4147-A177-3AD203B41FA5}">
                          <a16:colId xmlns:a16="http://schemas.microsoft.com/office/drawing/2014/main" val="1649168174"/>
                        </a:ext>
                      </a:extLst>
                    </a:gridCol>
                    <a:gridCol w="966055">
                      <a:extLst>
                        <a:ext uri="{9D8B030D-6E8A-4147-A177-3AD203B41FA5}">
                          <a16:colId xmlns:a16="http://schemas.microsoft.com/office/drawing/2014/main" val="2254314405"/>
                        </a:ext>
                      </a:extLst>
                    </a:gridCol>
                    <a:gridCol w="966055">
                      <a:extLst>
                        <a:ext uri="{9D8B030D-6E8A-4147-A177-3AD203B41FA5}">
                          <a16:colId xmlns:a16="http://schemas.microsoft.com/office/drawing/2014/main" val="3513226307"/>
                        </a:ext>
                      </a:extLst>
                    </a:gridCol>
                    <a:gridCol w="966055">
                      <a:extLst>
                        <a:ext uri="{9D8B030D-6E8A-4147-A177-3AD203B41FA5}">
                          <a16:colId xmlns:a16="http://schemas.microsoft.com/office/drawing/2014/main" val="3162646203"/>
                        </a:ext>
                      </a:extLst>
                    </a:gridCol>
                    <a:gridCol w="966055">
                      <a:extLst>
                        <a:ext uri="{9D8B030D-6E8A-4147-A177-3AD203B41FA5}">
                          <a16:colId xmlns:a16="http://schemas.microsoft.com/office/drawing/2014/main" val="2262806677"/>
                        </a:ext>
                      </a:extLst>
                    </a:gridCol>
                  </a:tblGrid>
                  <a:tr h="446203">
                    <a:tc>
                      <a:txBody>
                        <a:bodyPr/>
                        <a:lstStyle/>
                        <a:p>
                          <a:pPr algn="ctr"/>
                          <a:r>
                            <a:rPr lang="en-US" altLang="zh-TW" sz="2000" dirty="0" smtClean="0">
                              <a:solidFill>
                                <a:schemeClr val="tx1"/>
                              </a:solidFill>
                            </a:rPr>
                            <a:t>R</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643075049"/>
                      </a:ext>
                    </a:extLst>
                  </a:tr>
                  <a:tr h="446203">
                    <a:tc>
                      <a:txBody>
                        <a:bodyPr/>
                        <a:lstStyle/>
                        <a:p>
                          <a:pPr algn="ctr"/>
                          <a:r>
                            <a:rPr lang="en-US" altLang="zh-TW" sz="2000" dirty="0" smtClean="0">
                              <a:solidFill>
                                <a:schemeClr val="tx1"/>
                              </a:solidFill>
                            </a:rPr>
                            <a:t>m</a:t>
                          </a:r>
                          <a:endParaRPr lang="zh-TW" altLang="en-US" sz="2000" dirty="0">
                            <a:solidFill>
                              <a:schemeClr val="tx1"/>
                            </a:solidFill>
                          </a:endParaRPr>
                        </a:p>
                      </a:txBody>
                      <a:tcPr>
                        <a:solidFill>
                          <a:schemeClr val="bg1"/>
                        </a:solidFill>
                      </a:tcPr>
                    </a:tc>
                    <a:tc>
                      <a:txBody>
                        <a:bodyPr/>
                        <a:lstStyle/>
                        <a:p>
                          <a:endParaRPr lang="zh-TW"/>
                        </a:p>
                      </a:txBody>
                      <a:tcPr>
                        <a:blipFill>
                          <a:blip r:embed="rId3"/>
                          <a:stretch>
                            <a:fillRect l="-100633" t="-105405" r="-603797" b="-50675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endParaRPr lang="zh-TW"/>
                        </a:p>
                      </a:txBody>
                      <a:tcPr>
                        <a:blipFill>
                          <a:blip r:embed="rId3"/>
                          <a:stretch>
                            <a:fillRect l="-299371" t="-105405" r="-400000" b="-50675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endParaRPr lang="zh-TW"/>
                        </a:p>
                      </a:txBody>
                      <a:tcPr>
                        <a:blipFill>
                          <a:blip r:embed="rId3"/>
                          <a:stretch>
                            <a:fillRect l="-498742" t="-105405" r="-200629" b="-50675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rPr>
                            <a:t>m</a:t>
                          </a:r>
                          <a:endParaRPr lang="zh-TW" altLang="en-US" sz="2000" dirty="0" smtClean="0">
                            <a:solidFill>
                              <a:schemeClr val="tx1"/>
                            </a:solidFill>
                          </a:endParaRPr>
                        </a:p>
                      </a:txBody>
                      <a:tcPr>
                        <a:solidFill>
                          <a:schemeClr val="bg1"/>
                        </a:solidFill>
                      </a:tcPr>
                    </a:tc>
                    <a:tc>
                      <a:txBody>
                        <a:bodyPr/>
                        <a:lstStyle/>
                        <a:p>
                          <a:endParaRPr lang="zh-TW"/>
                        </a:p>
                      </a:txBody>
                      <a:tcPr>
                        <a:blipFill>
                          <a:blip r:embed="rId3"/>
                          <a:stretch>
                            <a:fillRect l="-698113" t="-105405" r="-1258" b="-506757"/>
                          </a:stretch>
                        </a:blipFill>
                      </a:tcPr>
                    </a:tc>
                    <a:extLst>
                      <a:ext uri="{0D108BD9-81ED-4DB2-BD59-A6C34878D82A}">
                        <a16:rowId xmlns:a16="http://schemas.microsoft.com/office/drawing/2014/main" val="3094725876"/>
                      </a:ext>
                    </a:extLst>
                  </a:tr>
                  <a:tr h="446203">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0.2</a:t>
                          </a: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0.1</a:t>
                          </a: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0.033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a:t>
                          </a:r>
                        </a:p>
                      </a:txBody>
                      <a:tcPr>
                        <a:solidFill>
                          <a:schemeClr val="bg1"/>
                        </a:solidFill>
                      </a:tcPr>
                    </a:tc>
                    <a:tc>
                      <a:txBody>
                        <a:bodyPr/>
                        <a:lstStyle/>
                        <a:p>
                          <a:pPr algn="ctr"/>
                          <a:r>
                            <a:rPr lang="en-US" altLang="zh-TW" sz="2000" dirty="0" smtClean="0">
                              <a:solidFill>
                                <a:schemeClr val="tx1"/>
                              </a:solidFill>
                            </a:rPr>
                            <a:t>0.02</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006459130"/>
                      </a:ext>
                    </a:extLst>
                  </a:tr>
                  <a:tr h="446203">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0.33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0.2</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815629608"/>
                      </a:ext>
                    </a:extLst>
                  </a:tr>
                  <a:tr h="446203">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4</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0.667</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2000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0.4</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4210695809"/>
                      </a:ext>
                    </a:extLst>
                  </a:tr>
                  <a:tr h="446203">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6</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3000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0.6</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3586509348"/>
                      </a:ext>
                    </a:extLst>
                  </a:tr>
                  <a:tr h="446203">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1.667</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5000</a:t>
                          </a:r>
                          <a:endParaRPr lang="zh-TW" altLang="en-US" sz="2000" dirty="0">
                            <a:solidFill>
                              <a:schemeClr val="tx1"/>
                            </a:solidFill>
                          </a:endParaRPr>
                        </a:p>
                      </a:txBody>
                      <a:tcPr>
                        <a:solidFill>
                          <a:schemeClr val="bg1"/>
                        </a:solidFill>
                      </a:tcPr>
                    </a:tc>
                    <a:tc>
                      <a:txBody>
                        <a:bodyPr/>
                        <a:lstStyle/>
                        <a:p>
                          <a:pPr algn="ctr"/>
                          <a:r>
                            <a:rPr lang="en-US" altLang="zh-TW" sz="2000" dirty="0" smtClean="0">
                              <a:solidFill>
                                <a:schemeClr val="tx1"/>
                              </a:solidFill>
                            </a:rPr>
                            <a:t>1</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4192443608"/>
                      </a:ext>
                    </a:extLst>
                  </a:tr>
                </a:tbl>
              </a:graphicData>
            </a:graphic>
          </p:graphicFrame>
        </mc:Fallback>
      </mc:AlternateContent>
      <p:sp>
        <p:nvSpPr>
          <p:cNvPr id="6" name="矩形 5"/>
          <p:cNvSpPr/>
          <p:nvPr/>
        </p:nvSpPr>
        <p:spPr>
          <a:xfrm>
            <a:off x="633046" y="4387362"/>
            <a:ext cx="7728440" cy="4396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4305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16523" y="268087"/>
            <a:ext cx="3050931" cy="523220"/>
          </a:xfrm>
          <a:prstGeom prst="rect">
            <a:avLst/>
          </a:prstGeom>
          <a:noFill/>
        </p:spPr>
        <p:txBody>
          <a:bodyPr wrap="square" rtlCol="0">
            <a:spAutoFit/>
          </a:bodyPr>
          <a:lstStyle/>
          <a:p>
            <a:r>
              <a:rPr lang="en-US" altLang="zh-TW" sz="2800" b="1" dirty="0" smtClean="0">
                <a:solidFill>
                  <a:srgbClr val="FF0000"/>
                </a:solidFill>
              </a:rPr>
              <a:t>20-12</a:t>
            </a:r>
            <a:endParaRPr lang="zh-TW" altLang="en-US" sz="2800" b="1" dirty="0">
              <a:solidFill>
                <a:srgbClr val="FF0000"/>
              </a:solidFill>
            </a:endParaRPr>
          </a:p>
        </p:txBody>
      </p:sp>
      <p:pic>
        <p:nvPicPr>
          <p:cNvPr id="4" name="圖片 3"/>
          <p:cNvPicPr>
            <a:picLocks noChangeAspect="1"/>
          </p:cNvPicPr>
          <p:nvPr/>
        </p:nvPicPr>
        <p:blipFill>
          <a:blip r:embed="rId2"/>
          <a:stretch>
            <a:fillRect/>
          </a:stretch>
        </p:blipFill>
        <p:spPr>
          <a:xfrm>
            <a:off x="527172" y="791307"/>
            <a:ext cx="7802301" cy="5884985"/>
          </a:xfrm>
          <a:prstGeom prst="rect">
            <a:avLst/>
          </a:prstGeom>
        </p:spPr>
      </p:pic>
    </p:spTree>
    <p:extLst>
      <p:ext uri="{BB962C8B-B14F-4D97-AF65-F5344CB8AC3E}">
        <p14:creationId xmlns:p14="http://schemas.microsoft.com/office/powerpoint/2010/main" val="355997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67054" y="236289"/>
            <a:ext cx="3050931" cy="523220"/>
          </a:xfrm>
          <a:prstGeom prst="rect">
            <a:avLst/>
          </a:prstGeom>
          <a:noFill/>
        </p:spPr>
        <p:txBody>
          <a:bodyPr wrap="square" rtlCol="0">
            <a:spAutoFit/>
          </a:bodyPr>
          <a:lstStyle/>
          <a:p>
            <a:r>
              <a:rPr lang="en-US" altLang="zh-TW" sz="2800" b="1" dirty="0" smtClean="0">
                <a:solidFill>
                  <a:srgbClr val="FF0000"/>
                </a:solidFill>
              </a:rPr>
              <a:t>20-16</a:t>
            </a:r>
            <a:endParaRPr lang="zh-TW" altLang="en-US" sz="2800" b="1" dirty="0">
              <a:solidFill>
                <a:srgbClr val="FF0000"/>
              </a:solidFill>
            </a:endParaRPr>
          </a:p>
        </p:txBody>
      </p:sp>
      <p:sp>
        <p:nvSpPr>
          <p:cNvPr id="3" name="矩形 2"/>
          <p:cNvSpPr/>
          <p:nvPr/>
        </p:nvSpPr>
        <p:spPr>
          <a:xfrm>
            <a:off x="167054" y="735125"/>
            <a:ext cx="8827477" cy="1200329"/>
          </a:xfrm>
          <a:prstGeom prst="rect">
            <a:avLst/>
          </a:prstGeom>
        </p:spPr>
        <p:txBody>
          <a:bodyPr wrap="square">
            <a:spAutoFit/>
          </a:bodyPr>
          <a:lstStyle/>
          <a:p>
            <a:r>
              <a:rPr lang="en-US" altLang="zh-TW" sz="2400" dirty="0" smtClean="0"/>
              <a:t>Discuss the major differences between a tandem-in-space mass spectrometer and a tandem-in-time mass spectrometer. Include the advantages and disadvantages of each type. </a:t>
            </a:r>
            <a:endParaRPr lang="en-US" altLang="zh-TW" sz="2400" dirty="0"/>
          </a:p>
        </p:txBody>
      </p:sp>
      <p:pic>
        <p:nvPicPr>
          <p:cNvPr id="4" name="圖片 3"/>
          <p:cNvPicPr>
            <a:picLocks noChangeAspect="1"/>
          </p:cNvPicPr>
          <p:nvPr/>
        </p:nvPicPr>
        <p:blipFill>
          <a:blip r:embed="rId2"/>
          <a:stretch>
            <a:fillRect/>
          </a:stretch>
        </p:blipFill>
        <p:spPr>
          <a:xfrm>
            <a:off x="140677" y="1953038"/>
            <a:ext cx="3792743" cy="1556236"/>
          </a:xfrm>
          <a:prstGeom prst="rect">
            <a:avLst/>
          </a:prstGeom>
        </p:spPr>
      </p:pic>
      <p:sp>
        <p:nvSpPr>
          <p:cNvPr id="5" name="文字方塊 4"/>
          <p:cNvSpPr txBox="1"/>
          <p:nvPr/>
        </p:nvSpPr>
        <p:spPr>
          <a:xfrm>
            <a:off x="140677" y="4067939"/>
            <a:ext cx="8853854" cy="2585323"/>
          </a:xfrm>
          <a:prstGeom prst="rect">
            <a:avLst/>
          </a:prstGeom>
          <a:noFill/>
        </p:spPr>
        <p:txBody>
          <a:bodyPr wrap="square" rtlCol="0">
            <a:spAutoFit/>
          </a:bodyPr>
          <a:lstStyle/>
          <a:p>
            <a:r>
              <a:rPr lang="en-US" altLang="zh-TW" dirty="0" smtClean="0"/>
              <a:t>In </a:t>
            </a:r>
            <a:r>
              <a:rPr lang="en-US" altLang="zh-TW" u="sng" dirty="0" smtClean="0"/>
              <a:t>tandem in space instruments</a:t>
            </a:r>
            <a:r>
              <a:rPr lang="en-US" altLang="zh-TW" dirty="0" smtClean="0"/>
              <a:t>, </a:t>
            </a:r>
            <a:r>
              <a:rPr lang="en-US" altLang="zh-TW" dirty="0" smtClean="0">
                <a:solidFill>
                  <a:srgbClr val="FF0000"/>
                </a:solidFill>
              </a:rPr>
              <a:t>two independent mass analyzers are used in two different regions in space</a:t>
            </a:r>
            <a:r>
              <a:rPr lang="en-US" altLang="zh-TW" dirty="0" smtClean="0"/>
              <a:t>. The advantages are that it is </a:t>
            </a:r>
            <a:r>
              <a:rPr lang="en-US" altLang="zh-TW" dirty="0" smtClean="0">
                <a:solidFill>
                  <a:srgbClr val="FF0000"/>
                </a:solidFill>
              </a:rPr>
              <a:t>relatively easy to take all the different types of spectra</a:t>
            </a:r>
            <a:r>
              <a:rPr lang="en-US" altLang="zh-TW" dirty="0" smtClean="0"/>
              <a:t> (product ion, precursor ion, neutral loss, multidimensional. The  disadvantages are that the efficiency can be very low and thus the </a:t>
            </a:r>
            <a:r>
              <a:rPr lang="en-US" altLang="zh-TW" dirty="0" smtClean="0">
                <a:solidFill>
                  <a:srgbClr val="FF0000"/>
                </a:solidFill>
              </a:rPr>
              <a:t>sensitivity can be low</a:t>
            </a:r>
            <a:r>
              <a:rPr lang="en-US" altLang="zh-TW" dirty="0" smtClean="0"/>
              <a:t>. </a:t>
            </a:r>
          </a:p>
          <a:p>
            <a:r>
              <a:rPr lang="en-US" altLang="zh-TW" u="sng" dirty="0" smtClean="0"/>
              <a:t>Tandem in time instruments </a:t>
            </a:r>
            <a:r>
              <a:rPr lang="en-US" altLang="zh-TW" dirty="0" smtClean="0"/>
              <a:t>form the ions in a certain spatial region and </a:t>
            </a:r>
            <a:r>
              <a:rPr lang="en-US" altLang="zh-TW" dirty="0" smtClean="0">
                <a:solidFill>
                  <a:srgbClr val="FF0000"/>
                </a:solidFill>
              </a:rPr>
              <a:t>then at a later time expel the unwanted ions and leave the selected ions to be dissociated and mass analyzed </a:t>
            </a:r>
            <a:r>
              <a:rPr lang="en-US" altLang="zh-TW" dirty="0" smtClean="0"/>
              <a:t>in the same spatial region. The </a:t>
            </a:r>
            <a:r>
              <a:rPr lang="en-US" altLang="zh-TW" dirty="0" smtClean="0">
                <a:solidFill>
                  <a:srgbClr val="FF0000"/>
                </a:solidFill>
              </a:rPr>
              <a:t>efficiency can be fairly high </a:t>
            </a:r>
            <a:r>
              <a:rPr lang="en-US" altLang="zh-TW" dirty="0" smtClean="0"/>
              <a:t>and the process can be repeated many times. It is, however, </a:t>
            </a:r>
            <a:r>
              <a:rPr lang="en-US" altLang="zh-TW" dirty="0" smtClean="0">
                <a:solidFill>
                  <a:srgbClr val="FF0000"/>
                </a:solidFill>
              </a:rPr>
              <a:t>only straight forward to take product ion spectra</a:t>
            </a:r>
            <a:r>
              <a:rPr lang="en-US" altLang="zh-TW" dirty="0" smtClean="0"/>
              <a:t>. Both approaches require quite expensive instrumentation.</a:t>
            </a:r>
            <a:endParaRPr lang="zh-TW" altLang="en-US" dirty="0"/>
          </a:p>
        </p:txBody>
      </p:sp>
      <p:sp>
        <p:nvSpPr>
          <p:cNvPr id="6" name="矩形 5"/>
          <p:cNvSpPr/>
          <p:nvPr/>
        </p:nvSpPr>
        <p:spPr>
          <a:xfrm>
            <a:off x="4132384" y="1815270"/>
            <a:ext cx="4739055" cy="2308324"/>
          </a:xfrm>
          <a:prstGeom prst="rect">
            <a:avLst/>
          </a:prstGeom>
        </p:spPr>
        <p:txBody>
          <a:bodyPr wrap="square">
            <a:spAutoFit/>
          </a:bodyPr>
          <a:lstStyle/>
          <a:p>
            <a:r>
              <a:rPr lang="zh-TW" altLang="en-US" sz="1600" dirty="0" smtClean="0"/>
              <a:t>在空間儀器中，在空間的兩個不同區域中使用了</a:t>
            </a:r>
            <a:r>
              <a:rPr lang="zh-TW" altLang="en-US" sz="1600" dirty="0" smtClean="0">
                <a:solidFill>
                  <a:srgbClr val="FF0000"/>
                </a:solidFill>
              </a:rPr>
              <a:t>兩個獨立的質量分析儀</a:t>
            </a:r>
            <a:r>
              <a:rPr lang="zh-TW" altLang="en-US" sz="1600" dirty="0" smtClean="0"/>
              <a:t>。優點是可以輕鬆地獲取所有不同類型的光譜（產物離子，前體離子，中性損失，多維光譜）。效率可能非常低，因此</a:t>
            </a:r>
            <a:r>
              <a:rPr lang="zh-TW" altLang="en-US" sz="1600" dirty="0" smtClean="0">
                <a:solidFill>
                  <a:srgbClr val="FF0000"/>
                </a:solidFill>
              </a:rPr>
              <a:t>靈敏度可能會很低</a:t>
            </a:r>
            <a:r>
              <a:rPr lang="zh-TW" altLang="en-US" sz="1600" dirty="0" smtClean="0"/>
              <a:t>。串聯的時間儀器在一定的空間區域形成離子，然後在以後的時間排出不需要的離子，</a:t>
            </a:r>
            <a:r>
              <a:rPr lang="zh-TW" altLang="en-US" sz="1600" dirty="0" smtClean="0">
                <a:solidFill>
                  <a:srgbClr val="FF0000"/>
                </a:solidFill>
              </a:rPr>
              <a:t>並使選定的離子解離並在質譜儀中進行質量分析</a:t>
            </a:r>
            <a:r>
              <a:rPr lang="zh-TW" altLang="en-US" sz="1600" dirty="0" smtClean="0"/>
              <a:t>。相同的空間區域。效率可能很高，並且該過程可以重複很多次。然而，僅直接獲取產物離子光譜。</a:t>
            </a:r>
            <a:endParaRPr lang="zh-TW" altLang="en-US" sz="1600" dirty="0"/>
          </a:p>
        </p:txBody>
      </p:sp>
      <p:pic>
        <p:nvPicPr>
          <p:cNvPr id="7" name="圖片 6"/>
          <p:cNvPicPr>
            <a:picLocks noChangeAspect="1"/>
          </p:cNvPicPr>
          <p:nvPr/>
        </p:nvPicPr>
        <p:blipFill>
          <a:blip r:embed="rId3"/>
          <a:stretch>
            <a:fillRect/>
          </a:stretch>
        </p:blipFill>
        <p:spPr>
          <a:xfrm>
            <a:off x="219220" y="6653262"/>
            <a:ext cx="4783604" cy="139241"/>
          </a:xfrm>
          <a:prstGeom prst="rect">
            <a:avLst/>
          </a:prstGeom>
        </p:spPr>
      </p:pic>
    </p:spTree>
    <p:extLst>
      <p:ext uri="{BB962C8B-B14F-4D97-AF65-F5344CB8AC3E}">
        <p14:creationId xmlns:p14="http://schemas.microsoft.com/office/powerpoint/2010/main" val="300319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Chapter 26</a:t>
            </a:r>
            <a:endParaRPr lang="zh-TW" altLang="en-US" dirty="0"/>
          </a:p>
        </p:txBody>
      </p:sp>
    </p:spTree>
    <p:extLst>
      <p:ext uri="{BB962C8B-B14F-4D97-AF65-F5344CB8AC3E}">
        <p14:creationId xmlns:p14="http://schemas.microsoft.com/office/powerpoint/2010/main" val="52230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67054" y="84570"/>
            <a:ext cx="3050931" cy="523220"/>
          </a:xfrm>
          <a:prstGeom prst="rect">
            <a:avLst/>
          </a:prstGeom>
          <a:noFill/>
        </p:spPr>
        <p:txBody>
          <a:bodyPr wrap="square" rtlCol="0">
            <a:spAutoFit/>
          </a:bodyPr>
          <a:lstStyle/>
          <a:p>
            <a:r>
              <a:rPr lang="en-US" altLang="zh-TW" sz="2800" b="1" dirty="0" smtClean="0">
                <a:solidFill>
                  <a:srgbClr val="FF0000"/>
                </a:solidFill>
              </a:rPr>
              <a:t>26-1</a:t>
            </a:r>
            <a:endParaRPr lang="zh-TW" altLang="en-US" sz="2800" b="1" dirty="0">
              <a:solidFill>
                <a:srgbClr val="FF0000"/>
              </a:solidFill>
            </a:endParaRPr>
          </a:p>
        </p:txBody>
      </p:sp>
      <p:sp>
        <p:nvSpPr>
          <p:cNvPr id="8" name="矩形 7"/>
          <p:cNvSpPr/>
          <p:nvPr/>
        </p:nvSpPr>
        <p:spPr>
          <a:xfrm>
            <a:off x="167054" y="346180"/>
            <a:ext cx="2716824" cy="2492990"/>
          </a:xfrm>
          <a:prstGeom prst="rect">
            <a:avLst/>
          </a:prstGeom>
        </p:spPr>
        <p:txBody>
          <a:bodyPr wrap="square">
            <a:spAutoFit/>
          </a:bodyPr>
          <a:lstStyle/>
          <a:p>
            <a:pPr>
              <a:lnSpc>
                <a:spcPct val="150000"/>
              </a:lnSpc>
            </a:pPr>
            <a:r>
              <a:rPr lang="en-US" altLang="zh-TW" sz="2400" dirty="0" smtClean="0"/>
              <a:t>Define</a:t>
            </a:r>
          </a:p>
          <a:p>
            <a:pPr marL="342900" indent="-342900">
              <a:lnSpc>
                <a:spcPct val="150000"/>
              </a:lnSpc>
              <a:buFont typeface="+mj-lt"/>
              <a:buAutoNum type="alphaLcPeriod"/>
            </a:pPr>
            <a:r>
              <a:rPr lang="en-US" altLang="zh-TW" sz="2000" dirty="0" smtClean="0"/>
              <a:t>Elution</a:t>
            </a:r>
          </a:p>
          <a:p>
            <a:pPr marL="342900" indent="-342900">
              <a:lnSpc>
                <a:spcPct val="150000"/>
              </a:lnSpc>
              <a:buFont typeface="+mj-lt"/>
              <a:buAutoNum type="alphaLcPeriod"/>
            </a:pPr>
            <a:r>
              <a:rPr lang="en-US" altLang="zh-TW" sz="2000" dirty="0" smtClean="0"/>
              <a:t>Mobile phase</a:t>
            </a:r>
          </a:p>
          <a:p>
            <a:pPr marL="342900" indent="-342900">
              <a:lnSpc>
                <a:spcPct val="150000"/>
              </a:lnSpc>
              <a:buFont typeface="+mj-lt"/>
              <a:buAutoNum type="alphaLcPeriod"/>
            </a:pPr>
            <a:r>
              <a:rPr lang="en-US" altLang="zh-TW" sz="2000" dirty="0" smtClean="0"/>
              <a:t>Stationary phase</a:t>
            </a:r>
          </a:p>
          <a:p>
            <a:pPr marL="342900" indent="-342900">
              <a:lnSpc>
                <a:spcPct val="150000"/>
              </a:lnSpc>
              <a:buFont typeface="+mj-lt"/>
              <a:buAutoNum type="alphaLcPeriod"/>
            </a:pPr>
            <a:r>
              <a:rPr lang="en-US" altLang="zh-TW" sz="2000" dirty="0" smtClean="0"/>
              <a:t>Distribution constant</a:t>
            </a:r>
          </a:p>
        </p:txBody>
      </p:sp>
      <p:sp>
        <p:nvSpPr>
          <p:cNvPr id="9" name="文字方塊 8"/>
          <p:cNvSpPr txBox="1"/>
          <p:nvPr/>
        </p:nvSpPr>
        <p:spPr>
          <a:xfrm>
            <a:off x="2954216" y="900178"/>
            <a:ext cx="3648808" cy="2727029"/>
          </a:xfrm>
          <a:prstGeom prst="rect">
            <a:avLst/>
          </a:prstGeom>
          <a:noFill/>
        </p:spPr>
        <p:txBody>
          <a:bodyPr wrap="square" rtlCol="0">
            <a:spAutoFit/>
          </a:bodyPr>
          <a:lstStyle/>
          <a:p>
            <a:pPr marL="514350" indent="-514350">
              <a:lnSpc>
                <a:spcPct val="150000"/>
              </a:lnSpc>
              <a:buFont typeface="+mj-lt"/>
              <a:buAutoNum type="alphaLcPeriod" startAt="5"/>
            </a:pPr>
            <a:r>
              <a:rPr lang="en-US" altLang="zh-TW" sz="2000" dirty="0" smtClean="0"/>
              <a:t>Retention time</a:t>
            </a:r>
          </a:p>
          <a:p>
            <a:pPr marL="514350" indent="-514350">
              <a:lnSpc>
                <a:spcPct val="150000"/>
              </a:lnSpc>
              <a:buFont typeface="+mj-lt"/>
              <a:buAutoNum type="alphaLcPeriod" startAt="5"/>
            </a:pPr>
            <a:r>
              <a:rPr lang="en-US" altLang="zh-TW" sz="2000" dirty="0" smtClean="0"/>
              <a:t>Retention factor</a:t>
            </a:r>
          </a:p>
          <a:p>
            <a:pPr marL="514350" indent="-514350">
              <a:lnSpc>
                <a:spcPct val="150000"/>
              </a:lnSpc>
              <a:buFont typeface="+mj-lt"/>
              <a:buAutoNum type="alphaLcPeriod" startAt="5"/>
            </a:pPr>
            <a:r>
              <a:rPr lang="en-US" altLang="zh-TW" sz="2000" dirty="0" smtClean="0"/>
              <a:t>Volumetric flow rate</a:t>
            </a:r>
          </a:p>
          <a:p>
            <a:pPr marL="514350" indent="-514350">
              <a:lnSpc>
                <a:spcPct val="150000"/>
              </a:lnSpc>
              <a:buFont typeface="+mj-lt"/>
              <a:buAutoNum type="alphaLcPeriod" startAt="5"/>
            </a:pPr>
            <a:r>
              <a:rPr lang="en-US" altLang="zh-TW" sz="2000" dirty="0" smtClean="0"/>
              <a:t>Linear flow velocity</a:t>
            </a:r>
          </a:p>
          <a:p>
            <a:pPr>
              <a:lnSpc>
                <a:spcPct val="150000"/>
              </a:lnSpc>
            </a:pPr>
            <a:endParaRPr lang="en-US" altLang="zh-TW" dirty="0" smtClean="0"/>
          </a:p>
          <a:p>
            <a:pPr>
              <a:lnSpc>
                <a:spcPct val="150000"/>
              </a:lnSpc>
            </a:pPr>
            <a:endParaRPr lang="zh-TW" altLang="en-US" dirty="0"/>
          </a:p>
        </p:txBody>
      </p:sp>
      <p:sp>
        <p:nvSpPr>
          <p:cNvPr id="11" name="矩形 10"/>
          <p:cNvSpPr/>
          <p:nvPr/>
        </p:nvSpPr>
        <p:spPr>
          <a:xfrm>
            <a:off x="5978770" y="900178"/>
            <a:ext cx="4572000" cy="1938992"/>
          </a:xfrm>
          <a:prstGeom prst="rect">
            <a:avLst/>
          </a:prstGeom>
        </p:spPr>
        <p:txBody>
          <a:bodyPr>
            <a:spAutoFit/>
          </a:bodyPr>
          <a:lstStyle/>
          <a:p>
            <a:pPr marL="514350" marR="0" lvl="0" indent="-514350" defTabSz="914400" eaLnBrk="1" fontAlgn="auto" latinLnBrk="0" hangingPunct="1">
              <a:lnSpc>
                <a:spcPct val="150000"/>
              </a:lnSpc>
              <a:spcBef>
                <a:spcPts val="0"/>
              </a:spcBef>
              <a:spcAft>
                <a:spcPts val="0"/>
              </a:spcAft>
              <a:buClrTx/>
              <a:buSzTx/>
              <a:buFont typeface="+mj-lt"/>
              <a:buAutoNum type="alphaLcPeriod" startAt="9"/>
              <a:tabLst/>
              <a:defRPr/>
            </a:pPr>
            <a:r>
              <a:rPr kumimoji="0" lang="en-US" altLang="zh-TW" sz="2000" b="0" i="0" u="none" strike="noStrike" kern="0" cap="none" spc="0" normalizeH="0" baseline="0" noProof="0" dirty="0" smtClean="0">
                <a:ln>
                  <a:noFill/>
                </a:ln>
                <a:solidFill>
                  <a:prstClr val="black"/>
                </a:solidFill>
                <a:effectLst/>
                <a:uLnTx/>
                <a:uFillTx/>
              </a:rPr>
              <a:t>Selectivity factor</a:t>
            </a:r>
          </a:p>
          <a:p>
            <a:pPr marL="514350" marR="0" lvl="0" indent="-514350" defTabSz="914400" eaLnBrk="1" fontAlgn="auto" latinLnBrk="0" hangingPunct="1">
              <a:lnSpc>
                <a:spcPct val="150000"/>
              </a:lnSpc>
              <a:spcBef>
                <a:spcPts val="0"/>
              </a:spcBef>
              <a:spcAft>
                <a:spcPts val="0"/>
              </a:spcAft>
              <a:buClrTx/>
              <a:buSzTx/>
              <a:buFont typeface="+mj-lt"/>
              <a:buAutoNum type="alphaLcPeriod" startAt="9"/>
              <a:tabLst/>
              <a:defRPr/>
            </a:pPr>
            <a:r>
              <a:rPr kumimoji="0" lang="en-US" altLang="zh-TW" sz="2000" b="1" i="0" u="none" strike="noStrike" kern="0" cap="none" spc="0" normalizeH="0" baseline="0" noProof="0" dirty="0" smtClean="0">
                <a:ln>
                  <a:noFill/>
                </a:ln>
                <a:solidFill>
                  <a:srgbClr val="FF0000"/>
                </a:solidFill>
                <a:effectLst/>
                <a:uLnTx/>
                <a:uFillTx/>
              </a:rPr>
              <a:t>Plate height</a:t>
            </a:r>
          </a:p>
          <a:p>
            <a:pPr marL="514350" marR="0" lvl="0" indent="-514350" defTabSz="914400" eaLnBrk="1" fontAlgn="auto" latinLnBrk="0" hangingPunct="1">
              <a:lnSpc>
                <a:spcPct val="150000"/>
              </a:lnSpc>
              <a:spcBef>
                <a:spcPts val="0"/>
              </a:spcBef>
              <a:spcAft>
                <a:spcPts val="0"/>
              </a:spcAft>
              <a:buClrTx/>
              <a:buSzTx/>
              <a:buFont typeface="+mj-lt"/>
              <a:buAutoNum type="alphaLcPeriod" startAt="9"/>
              <a:tabLst/>
              <a:defRPr/>
            </a:pPr>
            <a:r>
              <a:rPr kumimoji="0" lang="en-US" altLang="zh-TW" sz="2000" b="0" i="0" u="none" strike="noStrike" kern="0" cap="none" spc="0" normalizeH="0" baseline="0" noProof="0" dirty="0" smtClean="0">
                <a:ln>
                  <a:noFill/>
                </a:ln>
                <a:solidFill>
                  <a:prstClr val="black"/>
                </a:solidFill>
                <a:effectLst/>
                <a:uLnTx/>
                <a:uFillTx/>
              </a:rPr>
              <a:t>Column resolution</a:t>
            </a:r>
          </a:p>
          <a:p>
            <a:pPr marL="514350" marR="0" lvl="0" indent="-514350" defTabSz="914400" eaLnBrk="1" fontAlgn="auto" latinLnBrk="0" hangingPunct="1">
              <a:lnSpc>
                <a:spcPct val="150000"/>
              </a:lnSpc>
              <a:spcBef>
                <a:spcPts val="0"/>
              </a:spcBef>
              <a:spcAft>
                <a:spcPts val="0"/>
              </a:spcAft>
              <a:buClrTx/>
              <a:buSzTx/>
              <a:buFont typeface="+mj-lt"/>
              <a:buAutoNum type="alphaLcPeriod" startAt="9"/>
              <a:tabLst/>
              <a:defRPr/>
            </a:pPr>
            <a:r>
              <a:rPr kumimoji="0" lang="en-US" altLang="zh-TW" sz="2000" b="1" i="0" u="none" strike="noStrike" kern="0" cap="none" spc="0" normalizeH="0" baseline="0" noProof="0" dirty="0" smtClean="0">
                <a:ln>
                  <a:noFill/>
                </a:ln>
                <a:solidFill>
                  <a:srgbClr val="FF0000"/>
                </a:solidFill>
                <a:effectLst/>
                <a:uLnTx/>
                <a:uFillTx/>
              </a:rPr>
              <a:t>Longitudinal diffusion</a:t>
            </a:r>
            <a:endParaRPr kumimoji="0" lang="en-US" altLang="zh-TW" sz="2000" b="1" i="0" u="none" strike="noStrike" kern="0" cap="none" spc="0" normalizeH="0" baseline="0" noProof="0" dirty="0">
              <a:ln>
                <a:noFill/>
              </a:ln>
              <a:solidFill>
                <a:srgbClr val="FF0000"/>
              </a:solidFill>
              <a:effectLst/>
              <a:uLnTx/>
              <a:uFillTx/>
            </a:endParaRPr>
          </a:p>
        </p:txBody>
      </p:sp>
      <p:sp>
        <p:nvSpPr>
          <p:cNvPr id="12" name="文字方塊 11"/>
          <p:cNvSpPr txBox="1"/>
          <p:nvPr/>
        </p:nvSpPr>
        <p:spPr>
          <a:xfrm>
            <a:off x="167054" y="2774262"/>
            <a:ext cx="8976946" cy="3970318"/>
          </a:xfrm>
          <a:prstGeom prst="rect">
            <a:avLst/>
          </a:prstGeom>
          <a:noFill/>
        </p:spPr>
        <p:txBody>
          <a:bodyPr wrap="square" rtlCol="0">
            <a:spAutoFit/>
          </a:bodyPr>
          <a:lstStyle/>
          <a:p>
            <a:pPr marL="342900" indent="-342900">
              <a:buFont typeface="+mj-lt"/>
              <a:buAutoNum type="alphaLcPeriod"/>
            </a:pPr>
            <a:r>
              <a:rPr lang="en-US" altLang="zh-TW" dirty="0" smtClean="0"/>
              <a:t>Elution is a </a:t>
            </a:r>
            <a:r>
              <a:rPr lang="en-US" altLang="zh-TW" dirty="0" smtClean="0">
                <a:solidFill>
                  <a:srgbClr val="FF0000"/>
                </a:solidFill>
              </a:rPr>
              <a:t>process in which species are washed</a:t>
            </a:r>
            <a:r>
              <a:rPr lang="en-US" altLang="zh-TW" dirty="0" smtClean="0"/>
              <a:t> through a chromatographic column by the flow or addition of fresh solvent.(</a:t>
            </a:r>
            <a:r>
              <a:rPr lang="zh-TW" altLang="en-US" dirty="0" smtClean="0"/>
              <a:t>沖提是通過管柱洗滌物質的過程通過流動或添加新鮮溶劑</a:t>
            </a:r>
            <a:r>
              <a:rPr lang="en-US" altLang="zh-TW" dirty="0" smtClean="0"/>
              <a:t>)</a:t>
            </a:r>
          </a:p>
          <a:p>
            <a:pPr marL="342900" indent="-342900">
              <a:buFont typeface="+mj-lt"/>
              <a:buAutoNum type="alphaLcPeriod"/>
            </a:pPr>
            <a:r>
              <a:rPr lang="en-US" altLang="zh-TW" dirty="0" smtClean="0"/>
              <a:t>The</a:t>
            </a:r>
            <a:r>
              <a:rPr lang="zh-TW" altLang="en-US" dirty="0"/>
              <a:t> </a:t>
            </a:r>
            <a:r>
              <a:rPr lang="en-US" altLang="zh-TW" dirty="0" smtClean="0"/>
              <a:t>mobile phase</a:t>
            </a:r>
            <a:r>
              <a:rPr lang="zh-TW" altLang="en-US" dirty="0" smtClean="0"/>
              <a:t> </a:t>
            </a:r>
            <a:r>
              <a:rPr lang="en-US" altLang="zh-TW" dirty="0" smtClean="0"/>
              <a:t>in chromatography is </a:t>
            </a:r>
            <a:r>
              <a:rPr lang="en-US" altLang="zh-TW" dirty="0" smtClean="0">
                <a:solidFill>
                  <a:srgbClr val="FF0000"/>
                </a:solidFill>
              </a:rPr>
              <a:t>the one the moves over or through </a:t>
            </a:r>
            <a:r>
              <a:rPr lang="en-US" altLang="zh-TW" dirty="0" smtClean="0"/>
              <a:t>an</a:t>
            </a:r>
            <a:r>
              <a:rPr lang="zh-TW" altLang="en-US" dirty="0"/>
              <a:t> </a:t>
            </a:r>
            <a:r>
              <a:rPr lang="en-US" altLang="zh-TW" dirty="0" smtClean="0"/>
              <a:t>immobilized phase that is fixed in place in a column or on the surface of a flat plate.(</a:t>
            </a:r>
            <a:r>
              <a:rPr lang="zh-TW" altLang="en-US" dirty="0" smtClean="0"/>
              <a:t>流動相在層析法中，是通過或通過固定相固定在管柱或平板表面的固定位置</a:t>
            </a:r>
            <a:r>
              <a:rPr lang="en-US" altLang="zh-TW" dirty="0" smtClean="0"/>
              <a:t>)</a:t>
            </a:r>
          </a:p>
          <a:p>
            <a:pPr marL="342900" indent="-342900">
              <a:buFont typeface="+mj-lt"/>
              <a:buAutoNum type="alphaLcPeriod"/>
            </a:pPr>
            <a:r>
              <a:rPr lang="en-US" altLang="zh-TW" dirty="0" smtClean="0"/>
              <a:t>The stationary phase in a chromatographic column is a solid or liquid that is fixed in place. The </a:t>
            </a:r>
            <a:r>
              <a:rPr lang="en-US" altLang="zh-TW" dirty="0" smtClean="0">
                <a:solidFill>
                  <a:srgbClr val="FF0000"/>
                </a:solidFill>
              </a:rPr>
              <a:t>mobile phase then passes over or through the stationary phase</a:t>
            </a:r>
            <a:r>
              <a:rPr lang="en-US" altLang="zh-TW" dirty="0" smtClean="0"/>
              <a:t>.(</a:t>
            </a:r>
            <a:r>
              <a:rPr lang="zh-TW" altLang="en-US" dirty="0" smtClean="0"/>
              <a:t>層析法中的固定相是固定在適當位置的固體或液體。然後，流動相越過或穿過固定相</a:t>
            </a:r>
            <a:r>
              <a:rPr lang="en-US" altLang="zh-TW" dirty="0" smtClean="0"/>
              <a:t>)</a:t>
            </a:r>
          </a:p>
          <a:p>
            <a:pPr marL="342900" indent="-342900">
              <a:buFont typeface="+mj-lt"/>
              <a:buAutoNum type="alphaLcPeriod"/>
            </a:pPr>
            <a:r>
              <a:rPr lang="en-US" altLang="zh-TW" dirty="0" smtClean="0"/>
              <a:t>The distribution constant K</a:t>
            </a:r>
            <a:r>
              <a:rPr lang="zh-TW" altLang="en-US" dirty="0" smtClean="0"/>
              <a:t> </a:t>
            </a:r>
            <a:r>
              <a:rPr lang="en-US" altLang="zh-TW" dirty="0" smtClean="0"/>
              <a:t>in chromatography is the </a:t>
            </a:r>
            <a:r>
              <a:rPr lang="en-US" altLang="zh-TW" dirty="0" smtClean="0">
                <a:solidFill>
                  <a:srgbClr val="FF0000"/>
                </a:solidFill>
              </a:rPr>
              <a:t>ratio of</a:t>
            </a:r>
            <a:r>
              <a:rPr lang="zh-TW" altLang="en-US" dirty="0" smtClean="0">
                <a:solidFill>
                  <a:srgbClr val="FF0000"/>
                </a:solidFill>
              </a:rPr>
              <a:t> </a:t>
            </a:r>
            <a:r>
              <a:rPr lang="en-US" altLang="zh-TW" dirty="0" smtClean="0">
                <a:solidFill>
                  <a:srgbClr val="FF0000"/>
                </a:solidFill>
              </a:rPr>
              <a:t>the concentration</a:t>
            </a:r>
            <a:r>
              <a:rPr lang="zh-TW" altLang="en-US" dirty="0" smtClean="0">
                <a:solidFill>
                  <a:srgbClr val="FF0000"/>
                </a:solidFill>
              </a:rPr>
              <a:t> </a:t>
            </a:r>
            <a:r>
              <a:rPr lang="en-US" altLang="zh-TW" dirty="0" smtClean="0">
                <a:solidFill>
                  <a:srgbClr val="FF0000"/>
                </a:solidFill>
              </a:rPr>
              <a:t>(strictly activity) of the </a:t>
            </a:r>
            <a:r>
              <a:rPr lang="en-US" altLang="zh-TW" dirty="0" err="1" smtClean="0">
                <a:solidFill>
                  <a:srgbClr val="FF0000"/>
                </a:solidFill>
              </a:rPr>
              <a:t>analyte</a:t>
            </a:r>
            <a:r>
              <a:rPr lang="en-US" altLang="zh-TW" dirty="0" smtClean="0">
                <a:solidFill>
                  <a:srgbClr val="FF0000"/>
                </a:solidFill>
              </a:rPr>
              <a:t> in the stationary phase to its concentration (activity) in the</a:t>
            </a:r>
            <a:r>
              <a:rPr lang="zh-TW" altLang="en-US" dirty="0" smtClean="0">
                <a:solidFill>
                  <a:srgbClr val="FF0000"/>
                </a:solidFill>
              </a:rPr>
              <a:t> </a:t>
            </a:r>
            <a:r>
              <a:rPr lang="en-US" altLang="zh-TW" dirty="0" smtClean="0">
                <a:solidFill>
                  <a:srgbClr val="FF0000"/>
                </a:solidFill>
              </a:rPr>
              <a:t>mobile phase</a:t>
            </a:r>
            <a:r>
              <a:rPr lang="en-US" altLang="zh-TW" dirty="0" smtClean="0"/>
              <a:t> when equilibrium exists between the two phases.(</a:t>
            </a:r>
            <a:r>
              <a:rPr lang="zh-TW" altLang="en-US" dirty="0" smtClean="0"/>
              <a:t>分佈常數</a:t>
            </a:r>
            <a:r>
              <a:rPr lang="en-US" altLang="zh-TW" dirty="0" smtClean="0"/>
              <a:t>K</a:t>
            </a:r>
            <a:r>
              <a:rPr lang="zh-TW" altLang="en-US" dirty="0" smtClean="0"/>
              <a:t>，當兩相之間存在平衡時，其</a:t>
            </a:r>
            <a:r>
              <a:rPr lang="zh-TW" altLang="en-US" dirty="0"/>
              <a:t>意義</a:t>
            </a:r>
            <a:r>
              <a:rPr lang="zh-TW" altLang="en-US" dirty="0" smtClean="0"/>
              <a:t>為分析物在流動向和固定向的濃度比</a:t>
            </a:r>
            <a:r>
              <a:rPr lang="zh-TW" altLang="en-US" dirty="0"/>
              <a:t>例</a:t>
            </a:r>
            <a:r>
              <a:rPr lang="en-US" altLang="zh-TW" dirty="0" smtClean="0"/>
              <a:t>)</a:t>
            </a:r>
          </a:p>
          <a:p>
            <a:endParaRPr lang="zh-TW" altLang="en-US" dirty="0"/>
          </a:p>
        </p:txBody>
      </p:sp>
    </p:spTree>
    <p:extLst>
      <p:ext uri="{BB962C8B-B14F-4D97-AF65-F5344CB8AC3E}">
        <p14:creationId xmlns:p14="http://schemas.microsoft.com/office/powerpoint/2010/main" val="12624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67053" y="378070"/>
                <a:ext cx="8818685" cy="6186309"/>
              </a:xfrm>
              <a:prstGeom prst="rect">
                <a:avLst/>
              </a:prstGeom>
              <a:noFill/>
            </p:spPr>
            <p:txBody>
              <a:bodyPr wrap="square" rtlCol="0">
                <a:spAutoFit/>
              </a:bodyPr>
              <a:lstStyle/>
              <a:p>
                <a:pPr marL="342900" indent="-342900">
                  <a:buFont typeface="+mj-lt"/>
                  <a:buAutoNum type="alphaLcPeriod" startAt="5"/>
                </a:pPr>
                <a:r>
                  <a:rPr lang="en-US" altLang="zh-TW" dirty="0" smtClean="0"/>
                  <a:t>The</a:t>
                </a:r>
                <a:r>
                  <a:rPr lang="zh-TW" altLang="en-US" dirty="0" smtClean="0"/>
                  <a:t> </a:t>
                </a:r>
                <a:r>
                  <a:rPr lang="en-US" altLang="zh-TW" dirty="0" smtClean="0"/>
                  <a:t>retention time</a:t>
                </a:r>
                <a:r>
                  <a:rPr lang="zh-TW" altLang="en-US" dirty="0" smtClean="0"/>
                  <a:t> </a:t>
                </a:r>
                <a:r>
                  <a:rPr lang="en-US" altLang="zh-TW" dirty="0" smtClean="0"/>
                  <a:t>for an </a:t>
                </a:r>
                <a:r>
                  <a:rPr lang="en-US" altLang="zh-TW" dirty="0" err="1" smtClean="0"/>
                  <a:t>analyte</a:t>
                </a:r>
                <a:r>
                  <a:rPr lang="en-US" altLang="zh-TW" dirty="0" smtClean="0"/>
                  <a:t> is the time interval between its injection onto a</a:t>
                </a:r>
                <a:r>
                  <a:rPr lang="zh-TW" altLang="en-US" dirty="0" smtClean="0"/>
                  <a:t> </a:t>
                </a:r>
                <a:r>
                  <a:rPr lang="en-US" altLang="zh-TW" dirty="0" smtClean="0"/>
                  <a:t>column and the appearance of its peak at the other end of the column.(</a:t>
                </a:r>
                <a:r>
                  <a:rPr lang="zh-TW" altLang="en-US" dirty="0" smtClean="0"/>
                  <a:t>分析物的</a:t>
                </a:r>
                <a:r>
                  <a:rPr lang="zh-TW" altLang="en-US" dirty="0"/>
                  <a:t>滯留</a:t>
                </a:r>
                <a:r>
                  <a:rPr lang="zh-TW" altLang="en-US" dirty="0" smtClean="0"/>
                  <a:t>時間是指從分析物注入到管柱到管柱另一端出現峰之間的時間間隔</a:t>
                </a:r>
                <a:r>
                  <a:rPr lang="en-US" altLang="zh-TW" dirty="0" smtClean="0"/>
                  <a:t>)</a:t>
                </a:r>
              </a:p>
              <a:p>
                <a:pPr marL="342900" indent="-342900">
                  <a:buFont typeface="+mj-lt"/>
                  <a:buAutoNum type="alphaLcPeriod" startAt="5"/>
                </a:pPr>
                <a:r>
                  <a:rPr lang="en-US" altLang="zh-TW" dirty="0" smtClean="0"/>
                  <a:t>The</a:t>
                </a:r>
                <a:r>
                  <a:rPr lang="zh-TW" altLang="en-US" dirty="0" smtClean="0"/>
                  <a:t> </a:t>
                </a:r>
                <a:r>
                  <a:rPr lang="en-US" altLang="zh-TW" dirty="0" smtClean="0"/>
                  <a:t>retention factor k</a:t>
                </a:r>
                <a:r>
                  <a:rPr lang="zh-TW" altLang="en-US" dirty="0" smtClean="0"/>
                  <a:t> </a:t>
                </a:r>
                <a:r>
                  <a:rPr lang="en-US" altLang="zh-TW" dirty="0" smtClean="0"/>
                  <a:t>is defined by the</a:t>
                </a:r>
                <a:r>
                  <a:rPr lang="zh-TW" altLang="en-US" dirty="0" smtClean="0"/>
                  <a:t> </a:t>
                </a:r>
                <a:r>
                  <a:rPr lang="en-US" altLang="zh-TW" dirty="0" smtClean="0"/>
                  <a:t>equation</a:t>
                </a:r>
                <a:r>
                  <a:rPr lang="zh-TW" altLang="en-US" dirty="0" smtClean="0"/>
                  <a:t> </a:t>
                </a:r>
                <a:r>
                  <a:rPr lang="en-US" altLang="zh-TW" dirty="0" smtClean="0">
                    <a:solidFill>
                      <a:srgbClr val="FF0000"/>
                    </a:solidFill>
                  </a:rPr>
                  <a:t>k=K</a:t>
                </a:r>
                <a:r>
                  <a:rPr lang="en-US" altLang="zh-TW" baseline="-25000" dirty="0" smtClean="0">
                    <a:solidFill>
                      <a:srgbClr val="FF0000"/>
                    </a:solidFill>
                  </a:rPr>
                  <a:t>A</a:t>
                </a:r>
                <a:r>
                  <a:rPr lang="en-US" altLang="zh-TW" dirty="0" smtClean="0">
                    <a:solidFill>
                      <a:srgbClr val="FF0000"/>
                    </a:solidFill>
                  </a:rPr>
                  <a:t>V</a:t>
                </a:r>
                <a:r>
                  <a:rPr lang="en-US" altLang="zh-TW" baseline="-25000" dirty="0" smtClean="0">
                    <a:solidFill>
                      <a:srgbClr val="FF0000"/>
                    </a:solidFill>
                  </a:rPr>
                  <a:t>S</a:t>
                </a:r>
                <a:r>
                  <a:rPr lang="en-US" altLang="zh-TW" dirty="0" smtClean="0">
                    <a:solidFill>
                      <a:srgbClr val="FF0000"/>
                    </a:solidFill>
                  </a:rPr>
                  <a:t>/V</a:t>
                </a:r>
                <a:r>
                  <a:rPr lang="en-US" altLang="zh-TW" baseline="-25000" dirty="0" smtClean="0">
                    <a:solidFill>
                      <a:srgbClr val="FF0000"/>
                    </a:solidFill>
                  </a:rPr>
                  <a:t>M</a:t>
                </a:r>
                <a:r>
                  <a:rPr lang="zh-TW" altLang="en-US" dirty="0" smtClean="0"/>
                  <a:t> </a:t>
                </a:r>
                <a:r>
                  <a:rPr lang="en-US" altLang="zh-TW" dirty="0" smtClean="0"/>
                  <a:t>where</a:t>
                </a:r>
                <a:r>
                  <a:rPr lang="zh-TW" altLang="en-US" dirty="0"/>
                  <a:t> </a:t>
                </a:r>
                <a:r>
                  <a:rPr lang="en-US" altLang="zh-TW" dirty="0" smtClean="0"/>
                  <a:t>K</a:t>
                </a:r>
                <a:r>
                  <a:rPr lang="en-US" altLang="zh-TW" baseline="-25000" dirty="0" smtClean="0"/>
                  <a:t>A</a:t>
                </a:r>
                <a:r>
                  <a:rPr lang="zh-TW" altLang="en-US" dirty="0" smtClean="0"/>
                  <a:t> </a:t>
                </a:r>
                <a:r>
                  <a:rPr lang="en-US" altLang="zh-TW" dirty="0" smtClean="0"/>
                  <a:t>is the distribution constant for species A and</a:t>
                </a:r>
                <a:r>
                  <a:rPr lang="zh-TW" altLang="en-US" dirty="0" smtClean="0"/>
                  <a:t> </a:t>
                </a:r>
                <a:r>
                  <a:rPr lang="en-US" altLang="zh-TW" dirty="0" smtClean="0"/>
                  <a:t>V</a:t>
                </a:r>
                <a:r>
                  <a:rPr lang="en-US" altLang="zh-TW" baseline="-25000" dirty="0" smtClean="0"/>
                  <a:t>S</a:t>
                </a:r>
                <a:r>
                  <a:rPr lang="zh-TW" altLang="en-US" dirty="0" smtClean="0"/>
                  <a:t> </a:t>
                </a:r>
                <a:r>
                  <a:rPr lang="en-US" altLang="zh-TW" dirty="0" smtClean="0"/>
                  <a:t>and</a:t>
                </a:r>
                <a:r>
                  <a:rPr lang="zh-TW" altLang="en-US" dirty="0"/>
                  <a:t> </a:t>
                </a:r>
                <a:r>
                  <a:rPr lang="en-US" altLang="zh-TW" dirty="0" smtClean="0"/>
                  <a:t>V</a:t>
                </a:r>
                <a:r>
                  <a:rPr lang="en-US" altLang="zh-TW" baseline="-25000" dirty="0" smtClean="0"/>
                  <a:t>M</a:t>
                </a:r>
                <a:r>
                  <a:rPr lang="zh-TW" altLang="en-US" dirty="0" smtClean="0"/>
                  <a:t> </a:t>
                </a:r>
                <a:r>
                  <a:rPr lang="en-US" altLang="zh-TW" dirty="0" smtClean="0"/>
                  <a:t>are the volumes of the</a:t>
                </a:r>
                <a:r>
                  <a:rPr lang="zh-TW" altLang="en-US" dirty="0" smtClean="0"/>
                  <a:t> </a:t>
                </a:r>
                <a:r>
                  <a:rPr lang="en-US" altLang="zh-TW" dirty="0" smtClean="0"/>
                  <a:t>stationary and mobile phases respectively.</a:t>
                </a:r>
              </a:p>
              <a:p>
                <a:pPr marL="342900" indent="-342900">
                  <a:buFont typeface="+mj-lt"/>
                  <a:buAutoNum type="alphaLcPeriod" startAt="5"/>
                </a:pPr>
                <a:r>
                  <a:rPr lang="en-US" altLang="zh-TW" dirty="0" smtClean="0"/>
                  <a:t>The volumetric flow rate is the </a:t>
                </a:r>
                <a:r>
                  <a:rPr lang="en-US" altLang="zh-TW" dirty="0" smtClean="0">
                    <a:solidFill>
                      <a:srgbClr val="FF0000"/>
                    </a:solidFill>
                  </a:rPr>
                  <a:t>volume of mobile phase that passes a certain point </a:t>
                </a:r>
                <a:r>
                  <a:rPr lang="en-US" altLang="zh-TW" dirty="0" smtClean="0"/>
                  <a:t>per</a:t>
                </a:r>
                <a:r>
                  <a:rPr lang="zh-TW" altLang="en-US" dirty="0" smtClean="0"/>
                  <a:t> </a:t>
                </a:r>
                <a:r>
                  <a:rPr lang="en-US" altLang="zh-TW" dirty="0" smtClean="0"/>
                  <a:t>unit time (cm</a:t>
                </a:r>
                <a:r>
                  <a:rPr lang="en-US" altLang="zh-TW" baseline="30000" dirty="0" smtClean="0"/>
                  <a:t>3</a:t>
                </a:r>
                <a:r>
                  <a:rPr lang="en-US" altLang="zh-TW" dirty="0" smtClean="0"/>
                  <a:t>/min)(</a:t>
                </a:r>
                <a:r>
                  <a:rPr lang="zh-TW" altLang="en-US" dirty="0" smtClean="0"/>
                  <a:t>體積流速是每單位時間經過某個點的流動相的體積</a:t>
                </a:r>
                <a:r>
                  <a:rPr lang="en-US" altLang="zh-TW" dirty="0" smtClean="0"/>
                  <a:t>)</a:t>
                </a:r>
              </a:p>
              <a:p>
                <a:pPr marL="342900" indent="-342900">
                  <a:buFont typeface="+mj-lt"/>
                  <a:buAutoNum type="alphaLcPeriod" startAt="5"/>
                </a:pPr>
                <a:r>
                  <a:rPr lang="en-US" altLang="zh-TW" dirty="0" smtClean="0"/>
                  <a:t>The linear flow velocity at the column outlet is measured in cm/s and is the</a:t>
                </a:r>
                <a:r>
                  <a:rPr lang="zh-TW" altLang="en-US" dirty="0" smtClean="0"/>
                  <a:t> </a:t>
                </a:r>
                <a:r>
                  <a:rPr lang="en-US" altLang="zh-TW" dirty="0" smtClean="0"/>
                  <a:t>volumetric flow rate per unit cross sectional area of the column. For a packed column the</a:t>
                </a:r>
                <a:r>
                  <a:rPr lang="zh-TW" altLang="en-US" dirty="0" smtClean="0"/>
                  <a:t> </a:t>
                </a:r>
                <a:r>
                  <a:rPr lang="en-US" altLang="zh-TW" dirty="0" smtClean="0"/>
                  <a:t>linear velocity is the volumetric flow rate divided by the cross sectional area and the</a:t>
                </a:r>
                <a:r>
                  <a:rPr lang="zh-TW" altLang="en-US" dirty="0" smtClean="0"/>
                  <a:t> </a:t>
                </a:r>
                <a:r>
                  <a:rPr lang="en-US" altLang="zh-TW" dirty="0" smtClean="0"/>
                  <a:t>fraction of the total column volume available to the liquid.(</a:t>
                </a:r>
                <a:r>
                  <a:rPr lang="zh-TW" altLang="en-US" dirty="0" smtClean="0"/>
                  <a:t>管柱出口處的線性流速以</a:t>
                </a:r>
                <a:r>
                  <a:rPr lang="en-US" altLang="zh-TW" dirty="0" smtClean="0"/>
                  <a:t>cm / s</a:t>
                </a:r>
                <a:r>
                  <a:rPr lang="zh-TW" altLang="en-US" dirty="0" smtClean="0"/>
                  <a:t>為單位測量，為</a:t>
                </a:r>
                <a:r>
                  <a:rPr lang="zh-TW" altLang="en-US" dirty="0" smtClean="0">
                    <a:solidFill>
                      <a:srgbClr val="FF0000"/>
                    </a:solidFill>
                  </a:rPr>
                  <a:t>柱子每單位橫截面積的體積流量</a:t>
                </a:r>
                <a:r>
                  <a:rPr lang="zh-TW" altLang="en-US" dirty="0" smtClean="0"/>
                  <a:t>。對於填充柱，線速度是體積流量除以橫截面積一個和液體可利用的總柱體積的數值</a:t>
                </a:r>
                <a:r>
                  <a:rPr lang="en-US" altLang="zh-TW" dirty="0" smtClean="0"/>
                  <a:t>)</a:t>
                </a:r>
              </a:p>
              <a:p>
                <a:pPr marL="342900" indent="-342900">
                  <a:buFont typeface="+mj-lt"/>
                  <a:buAutoNum type="alphaLcPeriod" startAt="5"/>
                </a:pPr>
                <a:r>
                  <a:rPr lang="en-US" altLang="zh-TW" dirty="0" smtClean="0"/>
                  <a:t>The</a:t>
                </a:r>
                <a:r>
                  <a:rPr lang="zh-TW" altLang="en-US" dirty="0" smtClean="0"/>
                  <a:t> </a:t>
                </a:r>
                <a:r>
                  <a:rPr lang="en-US" altLang="zh-TW" dirty="0" smtClean="0"/>
                  <a:t>selectivity factor</a:t>
                </a:r>
                <a:r>
                  <a:rPr lang="zh-TW" altLang="en-US" dirty="0" smtClean="0"/>
                  <a:t> </a:t>
                </a:r>
                <a:r>
                  <a:rPr lang="en-US" altLang="zh-TW" dirty="0" smtClean="0"/>
                  <a:t>α</a:t>
                </a:r>
                <a:r>
                  <a:rPr lang="zh-TW" altLang="en-US" dirty="0"/>
                  <a:t> </a:t>
                </a:r>
                <a:r>
                  <a:rPr lang="en-US" altLang="zh-TW" dirty="0" smtClean="0"/>
                  <a:t>of a column toward species A and B is given by</a:t>
                </a:r>
                <a:r>
                  <a:rPr lang="zh-TW" altLang="en-US" dirty="0" smtClean="0"/>
                  <a:t> </a:t>
                </a:r>
                <a:r>
                  <a:rPr lang="en-US" altLang="zh-TW" dirty="0" smtClean="0"/>
                  <a:t>α=K</a:t>
                </a:r>
                <a:r>
                  <a:rPr lang="en-US" altLang="zh-TW" baseline="-25000" dirty="0" smtClean="0"/>
                  <a:t>B</a:t>
                </a:r>
                <a:r>
                  <a:rPr lang="en-US" altLang="zh-TW" dirty="0" smtClean="0"/>
                  <a:t>/K</a:t>
                </a:r>
                <a:r>
                  <a:rPr lang="en-US" altLang="zh-TW" baseline="-25000" dirty="0" smtClean="0"/>
                  <a:t>A</a:t>
                </a:r>
                <a:r>
                  <a:rPr lang="en-US" altLang="zh-TW" dirty="0" smtClean="0"/>
                  <a:t>,</a:t>
                </a:r>
                <a:r>
                  <a:rPr lang="zh-TW" altLang="en-US" dirty="0" smtClean="0"/>
                  <a:t> </a:t>
                </a:r>
                <a:r>
                  <a:rPr lang="en-US" altLang="zh-TW" dirty="0" smtClean="0"/>
                  <a:t>where</a:t>
                </a:r>
                <a:r>
                  <a:rPr lang="zh-TW" altLang="en-US" dirty="0"/>
                  <a:t> </a:t>
                </a:r>
                <a:r>
                  <a:rPr lang="en-US" altLang="zh-TW" dirty="0" smtClean="0"/>
                  <a:t>K</a:t>
                </a:r>
                <a:r>
                  <a:rPr lang="en-US" altLang="zh-TW" baseline="-25000" dirty="0" smtClean="0"/>
                  <a:t>B</a:t>
                </a:r>
                <a:r>
                  <a:rPr lang="zh-TW" altLang="en-US" dirty="0" smtClean="0"/>
                  <a:t> </a:t>
                </a:r>
                <a:r>
                  <a:rPr lang="en-US" altLang="zh-TW" dirty="0" smtClean="0"/>
                  <a:t>is the distribution constant of the more strongly held species and</a:t>
                </a:r>
                <a:r>
                  <a:rPr lang="zh-TW" altLang="en-US" dirty="0" smtClean="0"/>
                  <a:t> </a:t>
                </a:r>
                <a:r>
                  <a:rPr lang="en-US" altLang="zh-TW" dirty="0" smtClean="0"/>
                  <a:t>K</a:t>
                </a:r>
                <a:r>
                  <a:rPr lang="en-US" altLang="zh-TW" baseline="-25000" dirty="0" smtClean="0"/>
                  <a:t>A</a:t>
                </a:r>
                <a:r>
                  <a:rPr lang="zh-TW" altLang="en-US" dirty="0" smtClean="0"/>
                  <a:t> </a:t>
                </a:r>
                <a:r>
                  <a:rPr lang="en-US" altLang="zh-TW" dirty="0" smtClean="0"/>
                  <a:t>is the</a:t>
                </a:r>
                <a:r>
                  <a:rPr lang="zh-TW" altLang="en-US" dirty="0" smtClean="0"/>
                  <a:t> </a:t>
                </a:r>
                <a:r>
                  <a:rPr lang="en-US" altLang="zh-TW" dirty="0" smtClean="0"/>
                  <a:t>distribution constant for the less strongly held species(</a:t>
                </a:r>
                <a:r>
                  <a:rPr lang="zh-TW" altLang="en-US" dirty="0" smtClean="0"/>
                  <a:t>列對物種</a:t>
                </a:r>
                <a:r>
                  <a:rPr lang="en-US" altLang="zh-TW" dirty="0" smtClean="0"/>
                  <a:t>A</a:t>
                </a:r>
                <a:r>
                  <a:rPr lang="zh-TW" altLang="en-US" dirty="0" smtClean="0"/>
                  <a:t>和</a:t>
                </a:r>
                <a:r>
                  <a:rPr lang="en-US" altLang="zh-TW" dirty="0" smtClean="0"/>
                  <a:t>B</a:t>
                </a:r>
                <a:r>
                  <a:rPr lang="zh-TW" altLang="en-US" dirty="0" smtClean="0"/>
                  <a:t>的選擇因子</a:t>
                </a:r>
                <a:r>
                  <a:rPr lang="en-US" altLang="zh-TW" dirty="0" smtClean="0"/>
                  <a:t>α</a:t>
                </a:r>
                <a:r>
                  <a:rPr lang="zh-TW" altLang="en-US" dirty="0" smtClean="0"/>
                  <a:t>由</a:t>
                </a:r>
                <a:r>
                  <a:rPr lang="en-US" altLang="zh-TW" dirty="0" smtClean="0">
                    <a:solidFill>
                      <a:srgbClr val="FF0000"/>
                    </a:solidFill>
                  </a:rPr>
                  <a:t>α= K</a:t>
                </a:r>
                <a:r>
                  <a:rPr lang="en-US" altLang="zh-TW" baseline="-25000" dirty="0" smtClean="0">
                    <a:solidFill>
                      <a:srgbClr val="FF0000"/>
                    </a:solidFill>
                  </a:rPr>
                  <a:t>B</a:t>
                </a:r>
                <a:r>
                  <a:rPr lang="en-US" altLang="zh-TW" dirty="0" smtClean="0">
                    <a:solidFill>
                      <a:srgbClr val="FF0000"/>
                    </a:solidFill>
                  </a:rPr>
                  <a:t> / K</a:t>
                </a:r>
                <a:r>
                  <a:rPr lang="en-US" altLang="zh-TW" baseline="-25000" dirty="0" smtClean="0">
                    <a:solidFill>
                      <a:srgbClr val="FF0000"/>
                    </a:solidFill>
                  </a:rPr>
                  <a:t>A</a:t>
                </a:r>
                <a:r>
                  <a:rPr lang="zh-TW" altLang="en-US" dirty="0" smtClean="0">
                    <a:solidFill>
                      <a:srgbClr val="FF0000"/>
                    </a:solidFill>
                  </a:rPr>
                  <a:t>給出，其中</a:t>
                </a:r>
                <a:r>
                  <a:rPr lang="en-US" altLang="zh-TW" dirty="0" smtClean="0">
                    <a:solidFill>
                      <a:srgbClr val="FF0000"/>
                    </a:solidFill>
                  </a:rPr>
                  <a:t>K</a:t>
                </a:r>
                <a:r>
                  <a:rPr lang="en-US" altLang="zh-TW" baseline="-25000" dirty="0" smtClean="0">
                    <a:solidFill>
                      <a:srgbClr val="FF0000"/>
                    </a:solidFill>
                  </a:rPr>
                  <a:t>B</a:t>
                </a:r>
                <a:r>
                  <a:rPr lang="zh-TW" altLang="en-US" dirty="0" smtClean="0">
                    <a:solidFill>
                      <a:srgbClr val="FF0000"/>
                    </a:solidFill>
                  </a:rPr>
                  <a:t>是吸附</a:t>
                </a:r>
                <a:r>
                  <a:rPr lang="zh-TW" altLang="en-US" dirty="0">
                    <a:solidFill>
                      <a:srgbClr val="FF0000"/>
                    </a:solidFill>
                  </a:rPr>
                  <a:t>度</a:t>
                </a:r>
                <a:r>
                  <a:rPr lang="zh-TW" altLang="en-US" dirty="0" smtClean="0">
                    <a:solidFill>
                      <a:srgbClr val="FF0000"/>
                    </a:solidFill>
                  </a:rPr>
                  <a:t>較強的物種的分佈常數，</a:t>
                </a:r>
                <a:r>
                  <a:rPr lang="en-US" altLang="zh-TW" dirty="0" smtClean="0">
                    <a:solidFill>
                      <a:srgbClr val="FF0000"/>
                    </a:solidFill>
                  </a:rPr>
                  <a:t>K</a:t>
                </a:r>
                <a:r>
                  <a:rPr lang="en-US" altLang="zh-TW" baseline="-25000" dirty="0" smtClean="0">
                    <a:solidFill>
                      <a:srgbClr val="FF0000"/>
                    </a:solidFill>
                  </a:rPr>
                  <a:t>A</a:t>
                </a:r>
                <a:r>
                  <a:rPr lang="zh-TW" altLang="en-US" dirty="0" smtClean="0">
                    <a:solidFill>
                      <a:srgbClr val="FF0000"/>
                    </a:solidFill>
                  </a:rPr>
                  <a:t>是吸附度較弱的物種的分佈常數</a:t>
                </a:r>
                <a:r>
                  <a:rPr lang="en-US" altLang="zh-TW" dirty="0" smtClean="0"/>
                  <a:t>)</a:t>
                </a:r>
              </a:p>
              <a:p>
                <a:pPr marL="342900" indent="-342900">
                  <a:buFont typeface="+mj-lt"/>
                  <a:buAutoNum type="alphaLcPeriod" startAt="5"/>
                </a:pPr>
                <a:r>
                  <a:rPr lang="en-US" altLang="zh-TW" dirty="0" smtClean="0"/>
                  <a:t>The</a:t>
                </a:r>
                <a:r>
                  <a:rPr lang="zh-TW" altLang="en-US" dirty="0" smtClean="0"/>
                  <a:t> </a:t>
                </a:r>
                <a:r>
                  <a:rPr lang="en-US" altLang="zh-TW" dirty="0" smtClean="0"/>
                  <a:t>plate height</a:t>
                </a:r>
                <a:r>
                  <a:rPr lang="zh-TW" altLang="en-US" dirty="0" smtClean="0"/>
                  <a:t> </a:t>
                </a:r>
                <a:r>
                  <a:rPr lang="en-US" altLang="zh-TW" dirty="0" smtClean="0"/>
                  <a:t>H</a:t>
                </a:r>
                <a:r>
                  <a:rPr lang="zh-TW" altLang="en-US" dirty="0"/>
                  <a:t> </a:t>
                </a:r>
                <a:r>
                  <a:rPr lang="en-US" altLang="zh-TW" dirty="0" smtClean="0"/>
                  <a:t>of a chromatographic column is defined by the relationship</a:t>
                </a:r>
                <a:r>
                  <a:rPr lang="zh-TW" altLang="en-US" dirty="0" smtClean="0"/>
                  <a:t> </a:t>
                </a:r>
                <a:r>
                  <a:rPr lang="en-US" altLang="zh-TW" b="1" dirty="0" smtClean="0">
                    <a:solidFill>
                      <a:srgbClr val="FF0000"/>
                    </a:solidFill>
                  </a:rPr>
                  <a:t>H=σ</a:t>
                </a:r>
                <a:r>
                  <a:rPr lang="en-US" altLang="zh-TW" b="1" baseline="30000" dirty="0" smtClean="0">
                    <a:solidFill>
                      <a:srgbClr val="FF0000"/>
                    </a:solidFill>
                  </a:rPr>
                  <a:t>2</a:t>
                </a:r>
                <a:r>
                  <a:rPr lang="en-US" altLang="zh-TW" b="1" dirty="0" smtClean="0">
                    <a:solidFill>
                      <a:srgbClr val="FF0000"/>
                    </a:solidFill>
                  </a:rPr>
                  <a:t>/L</a:t>
                </a:r>
                <a:r>
                  <a:rPr lang="zh-TW" altLang="en-US" dirty="0" smtClean="0"/>
                  <a:t> </a:t>
                </a:r>
                <a:r>
                  <a:rPr lang="en-US" altLang="zh-TW" dirty="0" smtClean="0"/>
                  <a:t>where</a:t>
                </a:r>
                <a:r>
                  <a:rPr lang="zh-TW" altLang="en-US" dirty="0"/>
                  <a:t> </a:t>
                </a:r>
                <a:r>
                  <a:rPr lang="en-US" altLang="zh-TW" dirty="0" smtClean="0"/>
                  <a:t>σ</a:t>
                </a:r>
                <a:r>
                  <a:rPr lang="en-US" altLang="zh-TW" baseline="30000" dirty="0" smtClean="0"/>
                  <a:t>2</a:t>
                </a:r>
                <a:r>
                  <a:rPr lang="zh-TW" altLang="en-US" dirty="0" smtClean="0"/>
                  <a:t> </a:t>
                </a:r>
                <a:r>
                  <a:rPr lang="en-US" altLang="zh-TW" dirty="0" smtClean="0"/>
                  <a:t>is the variance obtained from the Gaussian shaped chromatographic peak and</a:t>
                </a:r>
                <a:r>
                  <a:rPr lang="zh-TW" altLang="en-US" dirty="0" smtClean="0"/>
                  <a:t> </a:t>
                </a:r>
                <a:r>
                  <a:rPr lang="en-US" altLang="zh-TW" dirty="0" smtClean="0"/>
                  <a:t>L</a:t>
                </a:r>
                <a:r>
                  <a:rPr lang="zh-TW" altLang="en-US" dirty="0"/>
                  <a:t> </a:t>
                </a:r>
                <a:r>
                  <a:rPr lang="en-US" altLang="zh-TW" dirty="0" smtClean="0"/>
                  <a:t>is the length of the column in cm. </a:t>
                </a:r>
                <a:r>
                  <a:rPr lang="en-US" altLang="zh-TW" dirty="0" smtClean="0">
                    <a:solidFill>
                      <a:srgbClr val="FF0000"/>
                    </a:solidFill>
                  </a:rPr>
                  <a:t>The length of column that contains a fraction of the </a:t>
                </a:r>
                <a:r>
                  <a:rPr lang="en-US" altLang="zh-TW" dirty="0" err="1" smtClean="0">
                    <a:solidFill>
                      <a:srgbClr val="FF0000"/>
                    </a:solidFill>
                  </a:rPr>
                  <a:t>analyte</a:t>
                </a:r>
                <a:r>
                  <a:rPr lang="en-US" altLang="zh-TW" dirty="0" smtClean="0">
                    <a:solidFill>
                      <a:srgbClr val="FF0000"/>
                    </a:solidFill>
                  </a:rPr>
                  <a:t> that lies between L and L-</a:t>
                </a:r>
                <a14:m>
                  <m:oMath xmlns:m="http://schemas.openxmlformats.org/officeDocument/2006/math">
                    <m:r>
                      <a:rPr lang="zh-TW" altLang="en-US" i="1" smtClean="0">
                        <a:solidFill>
                          <a:srgbClr val="FF0000"/>
                        </a:solidFill>
                        <a:latin typeface="Cambria Math" panose="02040503050406030204" pitchFamily="18" charset="0"/>
                      </a:rPr>
                      <m:t>𝜎</m:t>
                    </m:r>
                  </m:oMath>
                </a14:m>
                <a:r>
                  <a:rPr lang="en-US" altLang="zh-TW" dirty="0" smtClean="0"/>
                  <a:t>)(</a:t>
                </a:r>
                <a:r>
                  <a:rPr lang="zh-TW" altLang="en-US" dirty="0" smtClean="0"/>
                  <a:t>包含分析物</a:t>
                </a:r>
                <a:r>
                  <a:rPr lang="en-US" altLang="zh-TW" dirty="0" smtClean="0"/>
                  <a:t>34%</a:t>
                </a:r>
                <a:r>
                  <a:rPr lang="zh-TW" altLang="en-US" dirty="0" smtClean="0"/>
                  <a:t>量的管柱長</a:t>
                </a:r>
                <a:r>
                  <a:rPr lang="en-US" altLang="zh-TW" dirty="0" smtClean="0"/>
                  <a:t>) </a:t>
                </a:r>
              </a:p>
            </p:txBody>
          </p:sp>
        </mc:Choice>
        <mc:Fallback xmlns="">
          <p:sp>
            <p:nvSpPr>
              <p:cNvPr id="3" name="文字方塊 2"/>
              <p:cNvSpPr txBox="1">
                <a:spLocks noRot="1" noChangeAspect="1" noMove="1" noResize="1" noEditPoints="1" noAdjustHandles="1" noChangeArrowheads="1" noChangeShapeType="1" noTextEdit="1"/>
              </p:cNvSpPr>
              <p:nvPr/>
            </p:nvSpPr>
            <p:spPr>
              <a:xfrm>
                <a:off x="167053" y="378070"/>
                <a:ext cx="8818685" cy="6186309"/>
              </a:xfrm>
              <a:prstGeom prst="rect">
                <a:avLst/>
              </a:prstGeom>
              <a:blipFill>
                <a:blip r:embed="rId2"/>
                <a:stretch>
                  <a:fillRect l="-553" t="-493" r="-2004" b="-59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9609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72562" y="316523"/>
            <a:ext cx="8537330" cy="2585323"/>
          </a:xfrm>
          <a:prstGeom prst="rect">
            <a:avLst/>
          </a:prstGeom>
          <a:noFill/>
        </p:spPr>
        <p:txBody>
          <a:bodyPr wrap="square" rtlCol="0">
            <a:spAutoFit/>
          </a:bodyPr>
          <a:lstStyle/>
          <a:p>
            <a:pPr marL="342900" indent="-342900">
              <a:buFont typeface="+mj-lt"/>
              <a:buAutoNum type="alphaLcPeriod" startAt="11"/>
            </a:pPr>
            <a:r>
              <a:rPr lang="en-US" altLang="zh-TW" dirty="0" smtClean="0"/>
              <a:t>The</a:t>
            </a:r>
            <a:r>
              <a:rPr lang="zh-TW" altLang="en-US" dirty="0" smtClean="0"/>
              <a:t> </a:t>
            </a:r>
            <a:r>
              <a:rPr lang="en-US" altLang="zh-TW" dirty="0" smtClean="0"/>
              <a:t>resolution </a:t>
            </a:r>
            <a:r>
              <a:rPr lang="en-US" altLang="zh-TW" dirty="0" err="1" smtClean="0"/>
              <a:t>Rs</a:t>
            </a:r>
            <a:r>
              <a:rPr lang="zh-TW" altLang="en-US" dirty="0"/>
              <a:t> </a:t>
            </a:r>
            <a:r>
              <a:rPr lang="en-US" altLang="zh-TW" dirty="0" smtClean="0"/>
              <a:t>of a column toward two species A and B is given by the equation</a:t>
            </a:r>
            <a:r>
              <a:rPr lang="zh-TW" altLang="en-US" dirty="0" smtClean="0"/>
              <a:t> </a:t>
            </a:r>
            <a:r>
              <a:rPr lang="en-US" altLang="zh-TW" dirty="0" err="1" smtClean="0">
                <a:solidFill>
                  <a:srgbClr val="FF0000"/>
                </a:solidFill>
              </a:rPr>
              <a:t>Rs</a:t>
            </a:r>
            <a:r>
              <a:rPr lang="en-US" altLang="zh-TW" dirty="0" smtClean="0">
                <a:solidFill>
                  <a:srgbClr val="FF0000"/>
                </a:solidFill>
              </a:rPr>
              <a:t>= 2ΔZ/(W</a:t>
            </a:r>
            <a:r>
              <a:rPr lang="en-US" altLang="zh-TW" baseline="-25000" dirty="0" smtClean="0">
                <a:solidFill>
                  <a:srgbClr val="FF0000"/>
                </a:solidFill>
              </a:rPr>
              <a:t>A</a:t>
            </a:r>
            <a:r>
              <a:rPr lang="en-US" altLang="zh-TW" dirty="0" smtClean="0">
                <a:solidFill>
                  <a:srgbClr val="FF0000"/>
                </a:solidFill>
              </a:rPr>
              <a:t>+W</a:t>
            </a:r>
            <a:r>
              <a:rPr lang="en-US" altLang="zh-TW" baseline="-25000" dirty="0" smtClean="0">
                <a:solidFill>
                  <a:srgbClr val="FF0000"/>
                </a:solidFill>
              </a:rPr>
              <a:t>B</a:t>
            </a:r>
            <a:r>
              <a:rPr lang="en-US" altLang="zh-TW" dirty="0" smtClean="0">
                <a:solidFill>
                  <a:srgbClr val="FF0000"/>
                </a:solidFill>
              </a:rPr>
              <a:t>)</a:t>
            </a:r>
            <a:r>
              <a:rPr lang="zh-TW" altLang="en-US" dirty="0" smtClean="0">
                <a:solidFill>
                  <a:srgbClr val="FF0000"/>
                </a:solidFill>
              </a:rPr>
              <a:t> </a:t>
            </a:r>
            <a:r>
              <a:rPr lang="en-US" altLang="zh-TW" dirty="0" smtClean="0"/>
              <a:t>where</a:t>
            </a:r>
            <a:r>
              <a:rPr lang="zh-TW" altLang="en-US" dirty="0" smtClean="0"/>
              <a:t> </a:t>
            </a:r>
            <a:r>
              <a:rPr lang="en-US" altLang="zh-TW" dirty="0" smtClean="0"/>
              <a:t>ΔZ</a:t>
            </a:r>
            <a:r>
              <a:rPr lang="zh-TW" altLang="en-US" dirty="0" smtClean="0"/>
              <a:t> </a:t>
            </a:r>
            <a:r>
              <a:rPr lang="en-US" altLang="zh-TW" dirty="0" smtClean="0"/>
              <a:t>is the distance (in units of time) between the peaks for the two species and</a:t>
            </a:r>
            <a:r>
              <a:rPr lang="zh-TW" altLang="en-US" dirty="0" smtClean="0"/>
              <a:t> </a:t>
            </a:r>
            <a:r>
              <a:rPr lang="en-US" altLang="zh-TW" dirty="0" smtClean="0"/>
              <a:t>W</a:t>
            </a:r>
            <a:r>
              <a:rPr lang="en-US" altLang="zh-TW" baseline="-25000" dirty="0" smtClean="0"/>
              <a:t>A</a:t>
            </a:r>
            <a:r>
              <a:rPr lang="zh-TW" altLang="en-US" dirty="0" smtClean="0"/>
              <a:t> </a:t>
            </a:r>
            <a:r>
              <a:rPr lang="en-US" altLang="zh-TW" dirty="0" smtClean="0"/>
              <a:t>and</a:t>
            </a:r>
            <a:r>
              <a:rPr lang="zh-TW" altLang="en-US" dirty="0"/>
              <a:t> </a:t>
            </a:r>
            <a:r>
              <a:rPr lang="en-US" altLang="zh-TW" dirty="0" smtClean="0"/>
              <a:t>W</a:t>
            </a:r>
            <a:r>
              <a:rPr lang="en-US" altLang="zh-TW" baseline="-25000" dirty="0" smtClean="0"/>
              <a:t>B</a:t>
            </a:r>
            <a:r>
              <a:rPr lang="zh-TW" altLang="en-US" dirty="0" smtClean="0"/>
              <a:t> </a:t>
            </a:r>
            <a:r>
              <a:rPr lang="en-US" altLang="zh-TW" dirty="0" smtClean="0"/>
              <a:t>are the widths (also in units of time) of the peaks at their bases</a:t>
            </a:r>
            <a:r>
              <a:rPr lang="en-US" altLang="zh-TW" dirty="0"/>
              <a:t>. It provides a quantitative measure of the ability to separate two </a:t>
            </a:r>
            <a:r>
              <a:rPr lang="en-US" altLang="zh-TW" dirty="0" err="1" smtClean="0"/>
              <a:t>analytes</a:t>
            </a:r>
            <a:r>
              <a:rPr lang="en-US" altLang="zh-TW" dirty="0" smtClean="0"/>
              <a:t>.(</a:t>
            </a:r>
            <a:r>
              <a:rPr lang="zh-TW" altLang="en-US" dirty="0"/>
              <a:t/>
            </a:r>
            <a:br>
              <a:rPr lang="zh-TW" altLang="en-US" dirty="0"/>
            </a:br>
            <a:r>
              <a:rPr lang="zh-TW" altLang="en-US" dirty="0"/>
              <a:t>它提供了分離兩種分析物能力的定量方法</a:t>
            </a:r>
            <a:r>
              <a:rPr lang="zh-TW" altLang="en-US" dirty="0" smtClean="0"/>
              <a:t>。</a:t>
            </a:r>
            <a:r>
              <a:rPr lang="en-US" altLang="zh-TW" dirty="0" smtClean="0"/>
              <a:t>)</a:t>
            </a:r>
          </a:p>
          <a:p>
            <a:pPr marL="342900" indent="-342900">
              <a:buFont typeface="+mj-lt"/>
              <a:buAutoNum type="alphaLcPeriod" startAt="11"/>
            </a:pPr>
            <a:r>
              <a:rPr lang="en-US" altLang="zh-TW" dirty="0"/>
              <a:t>Longitudinal </a:t>
            </a:r>
            <a:r>
              <a:rPr lang="en-US" altLang="zh-TW" dirty="0" smtClean="0"/>
              <a:t>diffusion is </a:t>
            </a:r>
            <a:r>
              <a:rPr lang="en-US" altLang="zh-TW" dirty="0"/>
              <a:t>a source of band broadening in a column in which a </a:t>
            </a:r>
            <a:r>
              <a:rPr lang="en-US" altLang="zh-TW" dirty="0" smtClean="0"/>
              <a:t>solute </a:t>
            </a:r>
            <a:r>
              <a:rPr lang="en-US" altLang="zh-TW" dirty="0" smtClean="0">
                <a:solidFill>
                  <a:srgbClr val="FF0000"/>
                </a:solidFill>
              </a:rPr>
              <a:t>diffuses </a:t>
            </a:r>
            <a:r>
              <a:rPr lang="en-US" altLang="zh-TW" dirty="0">
                <a:solidFill>
                  <a:srgbClr val="FF0000"/>
                </a:solidFill>
              </a:rPr>
              <a:t>from the concentrated center of the band to the more dilute regions on </a:t>
            </a:r>
            <a:r>
              <a:rPr lang="en-US" altLang="zh-TW" dirty="0" smtClean="0">
                <a:solidFill>
                  <a:srgbClr val="FF0000"/>
                </a:solidFill>
              </a:rPr>
              <a:t>either side</a:t>
            </a:r>
            <a:r>
              <a:rPr lang="en-US" altLang="zh-TW" dirty="0" smtClean="0"/>
              <a:t>. (</a:t>
            </a:r>
            <a:r>
              <a:rPr lang="zh-TW" altLang="en-US" dirty="0"/>
              <a:t>分析物進入管柱，</a:t>
            </a:r>
            <a:r>
              <a:rPr lang="zh-TW" altLang="en-US" dirty="0">
                <a:solidFill>
                  <a:srgbClr val="FF0000"/>
                </a:solidFill>
              </a:rPr>
              <a:t>集中成一條細帶狀前進，在移動時會向兩側濃度較低處擴散</a:t>
            </a:r>
            <a:r>
              <a:rPr lang="zh-TW" altLang="en-US" dirty="0"/>
              <a:t>，遲滯在管柱內時間越長，擴散程度越嚴重，因此此項與流速成</a:t>
            </a:r>
            <a:r>
              <a:rPr lang="zh-TW" altLang="en-US" dirty="0" smtClean="0"/>
              <a:t>反比</a:t>
            </a:r>
            <a:r>
              <a:rPr lang="en-US" altLang="zh-TW" dirty="0" smtClean="0"/>
              <a:t>)</a:t>
            </a:r>
            <a:endParaRPr lang="zh-TW" altLang="en-US" dirty="0"/>
          </a:p>
        </p:txBody>
      </p:sp>
      <p:pic>
        <p:nvPicPr>
          <p:cNvPr id="6" name="圖片 5"/>
          <p:cNvPicPr>
            <a:picLocks noChangeAspect="1"/>
          </p:cNvPicPr>
          <p:nvPr/>
        </p:nvPicPr>
        <p:blipFill>
          <a:blip r:embed="rId2"/>
          <a:stretch>
            <a:fillRect/>
          </a:stretch>
        </p:blipFill>
        <p:spPr>
          <a:xfrm>
            <a:off x="882527" y="3379909"/>
            <a:ext cx="7572375" cy="2190750"/>
          </a:xfrm>
          <a:prstGeom prst="rect">
            <a:avLst/>
          </a:prstGeom>
        </p:spPr>
      </p:pic>
      <p:sp>
        <p:nvSpPr>
          <p:cNvPr id="7" name="文字方塊 6"/>
          <p:cNvSpPr txBox="1"/>
          <p:nvPr/>
        </p:nvSpPr>
        <p:spPr>
          <a:xfrm>
            <a:off x="882527" y="5631819"/>
            <a:ext cx="6717323" cy="246221"/>
          </a:xfrm>
          <a:prstGeom prst="rect">
            <a:avLst/>
          </a:prstGeom>
          <a:noFill/>
        </p:spPr>
        <p:txBody>
          <a:bodyPr wrap="square" rtlCol="0">
            <a:spAutoFit/>
          </a:bodyPr>
          <a:lstStyle/>
          <a:p>
            <a:r>
              <a:rPr lang="en-US" altLang="zh-TW" sz="1000" dirty="0"/>
              <a:t>https://highscope.ch.ntu.edu.tw/wordpress/?p=71880</a:t>
            </a:r>
            <a:endParaRPr lang="zh-TW" altLang="en-US" sz="1000" dirty="0"/>
          </a:p>
        </p:txBody>
      </p:sp>
    </p:spTree>
    <p:extLst>
      <p:ext uri="{BB962C8B-B14F-4D97-AF65-F5344CB8AC3E}">
        <p14:creationId xmlns:p14="http://schemas.microsoft.com/office/powerpoint/2010/main" val="2773813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896</TotalTime>
  <Words>2290</Words>
  <Application>Microsoft Office PowerPoint</Application>
  <PresentationFormat>如螢幕大小 (4:3)</PresentationFormat>
  <Paragraphs>221</Paragraphs>
  <Slides>19</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MinionPro-Regular</vt:lpstr>
      <vt:lpstr>新細明體</vt:lpstr>
      <vt:lpstr>Arial</vt:lpstr>
      <vt:lpstr>Calibri</vt:lpstr>
      <vt:lpstr>Calibri Light</vt:lpstr>
      <vt:lpstr>Cambria Math</vt:lpstr>
      <vt:lpstr>Times New Roman</vt:lpstr>
      <vt:lpstr>Office 佈景主題</vt:lpstr>
      <vt:lpstr>Chapter 20</vt:lpstr>
      <vt:lpstr>PowerPoint 簡報</vt:lpstr>
      <vt:lpstr>PowerPoint 簡報</vt:lpstr>
      <vt:lpstr>PowerPoint 簡報</vt:lpstr>
      <vt:lpstr>PowerPoint 簡報</vt:lpstr>
      <vt:lpstr>Chapter 26</vt:lpstr>
      <vt:lpstr>PowerPoint 簡報</vt:lpstr>
      <vt:lpstr>PowerPoint 簡報</vt:lpstr>
      <vt:lpstr>PowerPoint 簡報</vt:lpstr>
      <vt:lpstr>Question 26-2</vt:lpstr>
      <vt:lpstr>Question 26-3</vt:lpstr>
      <vt:lpstr>Question 26-4</vt:lpstr>
      <vt:lpstr>Question 26-6</vt:lpstr>
      <vt:lpstr>Question 26-8</vt:lpstr>
      <vt:lpstr>Question 26-9</vt:lpstr>
      <vt:lpstr>Question 26-10</vt:lpstr>
      <vt:lpstr>Question 26-11</vt:lpstr>
      <vt:lpstr>Question 26-12</vt:lpstr>
      <vt:lpstr>Question 26-13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dc:title>
  <dc:creator>User</dc:creator>
  <cp:lastModifiedBy>User</cp:lastModifiedBy>
  <cp:revision>31</cp:revision>
  <dcterms:created xsi:type="dcterms:W3CDTF">2020-05-15T02:14:07Z</dcterms:created>
  <dcterms:modified xsi:type="dcterms:W3CDTF">2020-05-19T05:29:18Z</dcterms:modified>
</cp:coreProperties>
</file>