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77" r:id="rId11"/>
    <p:sldId id="278" r:id="rId12"/>
    <p:sldId id="279" r:id="rId13"/>
    <p:sldId id="280" r:id="rId14"/>
    <p:sldId id="281" r:id="rId15"/>
    <p:sldId id="282" r:id="rId16"/>
    <p:sldId id="283" r:id="rId17"/>
    <p:sldId id="272" r:id="rId18"/>
    <p:sldId id="273" r:id="rId19"/>
    <p:sldId id="274" r:id="rId20"/>
    <p:sldId id="275" r:id="rId21"/>
    <p:sldId id="276" r:id="rId22"/>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73" autoAdjust="0"/>
    <p:restoredTop sz="94660"/>
  </p:normalViewPr>
  <p:slideViewPr>
    <p:cSldViewPr snapToGrid="0">
      <p:cViewPr varScale="1">
        <p:scale>
          <a:sx n="87" d="100"/>
          <a:sy n="87" d="100"/>
        </p:scale>
        <p:origin x="1224" y="1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TW" altLang="en-US" smtClean="0"/>
              <a:t>按一下以編輯母片標題樣式</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smtClean="0"/>
              <a:t>按一下以編輯母片副標題樣式</a:t>
            </a:r>
            <a:endParaRPr lang="en-US" dirty="0"/>
          </a:p>
        </p:txBody>
      </p:sp>
      <p:sp>
        <p:nvSpPr>
          <p:cNvPr id="4" name="Date Placeholder 3"/>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24357123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24730890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TW" altLang="en-US" smtClean="0"/>
              <a:t>按一下以編輯母片標題樣式</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29192999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idx="1"/>
          </p:nvPr>
        </p:nvSpPr>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37183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smtClean="0"/>
              <a:t>編輯母片文字樣式</a:t>
            </a:r>
          </a:p>
        </p:txBody>
      </p:sp>
      <p:sp>
        <p:nvSpPr>
          <p:cNvPr id="4" name="Date Placeholder 3"/>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5" name="Footer Placeholder 4"/>
          <p:cNvSpPr>
            <a:spLocks noGrp="1"/>
          </p:cNvSpPr>
          <p:nvPr>
            <p:ph type="ftr" sz="quarter" idx="11"/>
          </p:nvPr>
        </p:nvSpPr>
        <p:spPr/>
        <p:txBody>
          <a:bodyPr/>
          <a:lstStyle/>
          <a:p>
            <a:endParaRPr lang="zh-TW" altLang="en-US"/>
          </a:p>
        </p:txBody>
      </p:sp>
      <p:sp>
        <p:nvSpPr>
          <p:cNvPr id="6" name="Slide Number Placeholder 5"/>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35677685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Date Placeholder 4"/>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7617693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4" name="Content Placeholder 3"/>
          <p:cNvSpPr>
            <a:spLocks noGrp="1"/>
          </p:cNvSpPr>
          <p:nvPr>
            <p:ph sz="half" idx="2"/>
          </p:nvPr>
        </p:nvSpPr>
        <p:spPr>
          <a:xfrm>
            <a:off x="629842" y="2505075"/>
            <a:ext cx="3868340"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smtClean="0"/>
              <a:t>編輯母片文字樣式</a:t>
            </a:r>
          </a:p>
        </p:txBody>
      </p:sp>
      <p:sp>
        <p:nvSpPr>
          <p:cNvPr id="6" name="Content Placeholder 5"/>
          <p:cNvSpPr>
            <a:spLocks noGrp="1"/>
          </p:cNvSpPr>
          <p:nvPr>
            <p:ph sz="quarter" idx="4"/>
          </p:nvPr>
        </p:nvSpPr>
        <p:spPr>
          <a:xfrm>
            <a:off x="4629150" y="2505075"/>
            <a:ext cx="3887391" cy="3684588"/>
          </a:xfrm>
        </p:spPr>
        <p:txBody>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7" name="Date Placeholder 6"/>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8" name="Footer Placeholder 7"/>
          <p:cNvSpPr>
            <a:spLocks noGrp="1"/>
          </p:cNvSpPr>
          <p:nvPr>
            <p:ph type="ftr" sz="quarter" idx="11"/>
          </p:nvPr>
        </p:nvSpPr>
        <p:spPr/>
        <p:txBody>
          <a:bodyPr/>
          <a:lstStyle/>
          <a:p>
            <a:endParaRPr lang="zh-TW" altLang="en-US"/>
          </a:p>
        </p:txBody>
      </p:sp>
      <p:sp>
        <p:nvSpPr>
          <p:cNvPr id="9" name="Slide Number Placeholder 8"/>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195470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TW" altLang="en-US" smtClean="0"/>
              <a:t>按一下以編輯母片標題樣式</a:t>
            </a:r>
            <a:endParaRPr lang="en-US" dirty="0"/>
          </a:p>
        </p:txBody>
      </p:sp>
      <p:sp>
        <p:nvSpPr>
          <p:cNvPr id="3" name="Date Placeholder 2"/>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4" name="Footer Placeholder 3"/>
          <p:cNvSpPr>
            <a:spLocks noGrp="1"/>
          </p:cNvSpPr>
          <p:nvPr>
            <p:ph type="ftr" sz="quarter" idx="11"/>
          </p:nvPr>
        </p:nvSpPr>
        <p:spPr/>
        <p:txBody>
          <a:bodyPr/>
          <a:lstStyle/>
          <a:p>
            <a:endParaRPr lang="zh-TW" altLang="en-US"/>
          </a:p>
        </p:txBody>
      </p:sp>
      <p:sp>
        <p:nvSpPr>
          <p:cNvPr id="5" name="Slide Number Placeholder 4"/>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24644466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3" name="Footer Placeholder 2"/>
          <p:cNvSpPr>
            <a:spLocks noGrp="1"/>
          </p:cNvSpPr>
          <p:nvPr>
            <p:ph type="ftr" sz="quarter" idx="11"/>
          </p:nvPr>
        </p:nvSpPr>
        <p:spPr/>
        <p:txBody>
          <a:bodyPr/>
          <a:lstStyle/>
          <a:p>
            <a:endParaRPr lang="zh-TW" altLang="en-US"/>
          </a:p>
        </p:txBody>
      </p:sp>
      <p:sp>
        <p:nvSpPr>
          <p:cNvPr id="4" name="Slide Number Placeholder 3"/>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5703275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4242384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TW" altLang="en-US" smtClean="0"/>
              <a:t>按一下以編輯母片標題樣式</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TW" altLang="en-US" smtClean="0"/>
              <a:t>按一下圖示以新增圖片</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smtClean="0"/>
              <a:t>編輯母片文字樣式</a:t>
            </a:r>
          </a:p>
        </p:txBody>
      </p:sp>
      <p:sp>
        <p:nvSpPr>
          <p:cNvPr id="5" name="Date Placeholder 4"/>
          <p:cNvSpPr>
            <a:spLocks noGrp="1"/>
          </p:cNvSpPr>
          <p:nvPr>
            <p:ph type="dt" sz="half" idx="10"/>
          </p:nvPr>
        </p:nvSpPr>
        <p:spPr/>
        <p:txBody>
          <a:bodyPr/>
          <a:lstStyle/>
          <a:p>
            <a:fld id="{4E9616D3-C218-428C-877E-F5ABA7E00F8A}" type="datetimeFigureOut">
              <a:rPr lang="zh-TW" altLang="en-US" smtClean="0"/>
              <a:t>2020/5/26</a:t>
            </a:fld>
            <a:endParaRPr lang="zh-TW" altLang="en-US"/>
          </a:p>
        </p:txBody>
      </p:sp>
      <p:sp>
        <p:nvSpPr>
          <p:cNvPr id="6" name="Footer Placeholder 5"/>
          <p:cNvSpPr>
            <a:spLocks noGrp="1"/>
          </p:cNvSpPr>
          <p:nvPr>
            <p:ph type="ftr" sz="quarter" idx="11"/>
          </p:nvPr>
        </p:nvSpPr>
        <p:spPr/>
        <p:txBody>
          <a:bodyPr/>
          <a:lstStyle/>
          <a:p>
            <a:endParaRPr lang="zh-TW" altLang="en-US"/>
          </a:p>
        </p:txBody>
      </p:sp>
      <p:sp>
        <p:nvSpPr>
          <p:cNvPr id="7" name="Slide Number Placeholder 6"/>
          <p:cNvSpPr>
            <a:spLocks noGrp="1"/>
          </p:cNvSpPr>
          <p:nvPr>
            <p:ph type="sldNum" sz="quarter" idx="12"/>
          </p:nvPr>
        </p:nvSpPr>
        <p:spPr/>
        <p:txBody>
          <a:body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2904105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TW" altLang="en-US" smtClean="0"/>
              <a:t>按一下以編輯母片標題樣式</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TW" altLang="en-US" smtClean="0"/>
              <a:t>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9616D3-C218-428C-877E-F5ABA7E00F8A}" type="datetimeFigureOut">
              <a:rPr lang="zh-TW" altLang="en-US" smtClean="0"/>
              <a:t>2020/5/26</a:t>
            </a:fld>
            <a:endParaRPr lang="zh-TW"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625AAD-3062-4298-9718-8ADE47513401}" type="slidenum">
              <a:rPr lang="zh-TW" altLang="en-US" smtClean="0"/>
              <a:t>‹#›</a:t>
            </a:fld>
            <a:endParaRPr lang="zh-TW" altLang="en-US"/>
          </a:p>
        </p:txBody>
      </p:sp>
    </p:spTree>
    <p:extLst>
      <p:ext uri="{BB962C8B-B14F-4D97-AF65-F5344CB8AC3E}">
        <p14:creationId xmlns:p14="http://schemas.microsoft.com/office/powerpoint/2010/main" val="29730302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Chapter 26</a:t>
            </a:r>
            <a:endParaRPr lang="zh-TW" altLang="en-US" dirty="0"/>
          </a:p>
        </p:txBody>
      </p:sp>
    </p:spTree>
    <p:extLst>
      <p:ext uri="{BB962C8B-B14F-4D97-AF65-F5344CB8AC3E}">
        <p14:creationId xmlns:p14="http://schemas.microsoft.com/office/powerpoint/2010/main" val="39210680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04033"/>
            <a:ext cx="7886700" cy="1325563"/>
          </a:xfrm>
        </p:spPr>
        <p:txBody>
          <a:bodyPr/>
          <a:lstStyle/>
          <a:p>
            <a:r>
              <a:rPr lang="en-US" altLang="zh-TW" dirty="0"/>
              <a:t>Question 27-11</a:t>
            </a:r>
            <a:endParaRPr lang="zh-TW" altLang="en-US" dirty="0"/>
          </a:p>
        </p:txBody>
      </p:sp>
      <p:sp>
        <p:nvSpPr>
          <p:cNvPr id="3" name="內容版面配置區 2"/>
          <p:cNvSpPr>
            <a:spLocks noGrp="1"/>
          </p:cNvSpPr>
          <p:nvPr>
            <p:ph idx="1"/>
          </p:nvPr>
        </p:nvSpPr>
        <p:spPr>
          <a:xfrm>
            <a:off x="115411" y="875716"/>
            <a:ext cx="9181176" cy="4351338"/>
          </a:xfrm>
        </p:spPr>
        <p:txBody>
          <a:bodyPr>
            <a:normAutofit/>
          </a:bodyPr>
          <a:lstStyle/>
          <a:p>
            <a:pPr marL="0" indent="0">
              <a:buNone/>
            </a:pPr>
            <a:r>
              <a:rPr lang="en-US" altLang="zh-TW" sz="2400" dirty="0"/>
              <a:t>What is the packing material used in most packed GC columns?</a:t>
            </a:r>
            <a:endParaRPr lang="zh-TW" altLang="en-US" sz="2400" dirty="0"/>
          </a:p>
        </p:txBody>
      </p:sp>
      <p:sp>
        <p:nvSpPr>
          <p:cNvPr id="4" name="內容版面配置區 2">
            <a:extLst>
              <a:ext uri="{FF2B5EF4-FFF2-40B4-BE49-F238E27FC236}">
                <a16:creationId xmlns:a16="http://schemas.microsoft.com/office/drawing/2014/main" id="{8E0E5B19-F8D2-4F00-8683-F2C58D4AC02A}"/>
              </a:ext>
            </a:extLst>
          </p:cNvPr>
          <p:cNvSpPr txBox="1">
            <a:spLocks/>
          </p:cNvSpPr>
          <p:nvPr/>
        </p:nvSpPr>
        <p:spPr>
          <a:xfrm>
            <a:off x="150089" y="1466846"/>
            <a:ext cx="8843822"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1800" dirty="0"/>
              <a:t>Answer:</a:t>
            </a:r>
          </a:p>
          <a:p>
            <a:pPr marL="0" indent="0">
              <a:buNone/>
            </a:pPr>
            <a:r>
              <a:rPr lang="zh-TW" altLang="en-US" sz="1800" dirty="0"/>
              <a:t>通常使用直徑介於</a:t>
            </a:r>
            <a:r>
              <a:rPr lang="en-US" altLang="zh-TW" sz="1800" dirty="0"/>
              <a:t>250-170 µm</a:t>
            </a:r>
            <a:r>
              <a:rPr lang="zh-TW" altLang="en-US" sz="1800" dirty="0"/>
              <a:t>或</a:t>
            </a:r>
            <a:r>
              <a:rPr lang="en-US" altLang="zh-TW" sz="1800" dirty="0"/>
              <a:t>170-149 µm</a:t>
            </a:r>
            <a:r>
              <a:rPr lang="zh-TW" altLang="en-US" sz="1800" dirty="0"/>
              <a:t>之間的</a:t>
            </a:r>
            <a:r>
              <a:rPr lang="zh-TW" altLang="en-US" sz="1800" dirty="0">
                <a:solidFill>
                  <a:srgbClr val="FF0000"/>
                </a:solidFill>
              </a:rPr>
              <a:t>矽藻土</a:t>
            </a:r>
            <a:r>
              <a:rPr lang="en-US" altLang="zh-TW" sz="1800" dirty="0"/>
              <a:t>(diatomaceous earth particle)</a:t>
            </a:r>
            <a:r>
              <a:rPr lang="zh-TW" altLang="en-US" sz="1800" dirty="0"/>
              <a:t>做為填充材料</a:t>
            </a:r>
          </a:p>
        </p:txBody>
      </p:sp>
      <p:sp>
        <p:nvSpPr>
          <p:cNvPr id="5" name="文字方塊 4">
            <a:extLst>
              <a:ext uri="{FF2B5EF4-FFF2-40B4-BE49-F238E27FC236}">
                <a16:creationId xmlns:a16="http://schemas.microsoft.com/office/drawing/2014/main" id="{9C364AA4-089F-4578-A564-A1BF70018BA2}"/>
              </a:ext>
            </a:extLst>
          </p:cNvPr>
          <p:cNvSpPr txBox="1"/>
          <p:nvPr/>
        </p:nvSpPr>
        <p:spPr>
          <a:xfrm>
            <a:off x="148700" y="3383607"/>
            <a:ext cx="9086295" cy="3139321"/>
          </a:xfrm>
          <a:prstGeom prst="rect">
            <a:avLst/>
          </a:prstGeom>
          <a:noFill/>
        </p:spPr>
        <p:txBody>
          <a:bodyPr wrap="square" rtlCol="0">
            <a:spAutoFit/>
          </a:bodyPr>
          <a:lstStyle/>
          <a:p>
            <a:r>
              <a:rPr lang="en-US" altLang="zh-TW" dirty="0"/>
              <a:t>GC columns </a:t>
            </a:r>
            <a:r>
              <a:rPr lang="zh-TW" altLang="en-US" dirty="0"/>
              <a:t>種類</a:t>
            </a:r>
            <a:r>
              <a:rPr lang="en-US" altLang="zh-TW" dirty="0"/>
              <a:t>:</a:t>
            </a:r>
          </a:p>
          <a:p>
            <a:pPr marL="285750" indent="-285750">
              <a:buFont typeface="Arial" panose="020B0604020202020204" pitchFamily="34" charset="0"/>
              <a:buChar char="•"/>
            </a:pPr>
            <a:r>
              <a:rPr lang="zh-TW" altLang="en-US" dirty="0"/>
              <a:t>填充管柱</a:t>
            </a:r>
            <a:r>
              <a:rPr lang="en-US" altLang="zh-TW" dirty="0"/>
              <a:t>(packed column)</a:t>
            </a:r>
          </a:p>
          <a:p>
            <a:r>
              <a:rPr lang="en-US" altLang="zh-TW" dirty="0"/>
              <a:t>      </a:t>
            </a:r>
            <a:r>
              <a:rPr lang="zh-TW" altLang="en-US" dirty="0"/>
              <a:t>內徑介於</a:t>
            </a:r>
            <a:r>
              <a:rPr lang="en-US" altLang="zh-TW" dirty="0"/>
              <a:t>2-4 mm</a:t>
            </a:r>
            <a:r>
              <a:rPr lang="zh-TW" altLang="en-US" dirty="0"/>
              <a:t>，將固定相塗布包覆在載體</a:t>
            </a:r>
            <a:r>
              <a:rPr lang="en-US" altLang="zh-TW" dirty="0"/>
              <a:t>(support)</a:t>
            </a:r>
            <a:r>
              <a:rPr lang="zh-TW" altLang="en-US" dirty="0"/>
              <a:t>上，再填入玻璃管或不銹鋼管中使用</a:t>
            </a:r>
            <a:endParaRPr lang="en-US" altLang="zh-TW" dirty="0"/>
          </a:p>
          <a:p>
            <a:r>
              <a:rPr lang="zh-TW" altLang="en-US" dirty="0"/>
              <a:t>      </a:t>
            </a:r>
            <a:r>
              <a:rPr lang="en-US" altLang="zh-TW" dirty="0"/>
              <a:t>(</a:t>
            </a:r>
            <a:r>
              <a:rPr lang="zh-TW" altLang="en-US" dirty="0"/>
              <a:t>影響效率可能原因：柱前壓力大、填料填太緊、流速慢</a:t>
            </a:r>
            <a:r>
              <a:rPr lang="en-US" altLang="zh-TW" dirty="0"/>
              <a:t>)</a:t>
            </a:r>
          </a:p>
          <a:p>
            <a:endParaRPr lang="en-US" altLang="zh-TW" dirty="0"/>
          </a:p>
          <a:p>
            <a:endParaRPr lang="en-US" altLang="zh-TW" dirty="0"/>
          </a:p>
          <a:p>
            <a:pPr marL="285750" indent="-285750">
              <a:buFont typeface="Arial" panose="020B0604020202020204" pitchFamily="34" charset="0"/>
              <a:buChar char="•"/>
            </a:pPr>
            <a:r>
              <a:rPr lang="zh-TW" altLang="en-US" dirty="0"/>
              <a:t>毛細管柱</a:t>
            </a:r>
            <a:r>
              <a:rPr lang="en-US" altLang="zh-TW" dirty="0"/>
              <a:t>(Capillary column</a:t>
            </a:r>
            <a:r>
              <a:rPr lang="zh-TW" altLang="en-US" dirty="0"/>
              <a:t>、</a:t>
            </a:r>
            <a:r>
              <a:rPr lang="en-US" altLang="zh-TW" dirty="0"/>
              <a:t>Open tubular capillary column)</a:t>
            </a:r>
          </a:p>
          <a:p>
            <a:r>
              <a:rPr lang="en-US" altLang="zh-TW" dirty="0"/>
              <a:t>      </a:t>
            </a:r>
            <a:r>
              <a:rPr lang="zh-TW" altLang="en-US" dirty="0"/>
              <a:t>多由不銹鋼管柱拉製成螺旋型，柱內徑為</a:t>
            </a:r>
            <a:r>
              <a:rPr lang="en-US" altLang="zh-TW" dirty="0"/>
              <a:t>0.1-0.5 mm</a:t>
            </a:r>
            <a:r>
              <a:rPr lang="zh-TW" altLang="en-US" dirty="0"/>
              <a:t>，柱長</a:t>
            </a:r>
            <a:r>
              <a:rPr lang="en-US" altLang="zh-TW" dirty="0"/>
              <a:t>30-300 m</a:t>
            </a:r>
          </a:p>
          <a:p>
            <a:r>
              <a:rPr lang="en-US" altLang="zh-TW" dirty="0"/>
              <a:t>       </a:t>
            </a:r>
            <a:r>
              <a:rPr lang="zh-TW" altLang="en-US" dirty="0"/>
              <a:t>滲透率高、柱阻抗小，適合用於快速分析</a:t>
            </a:r>
            <a:endParaRPr lang="en-US" altLang="zh-TW" dirty="0"/>
          </a:p>
          <a:p>
            <a:r>
              <a:rPr lang="zh-TW" altLang="en-US" dirty="0"/>
              <a:t>       </a:t>
            </a:r>
            <a:r>
              <a:rPr lang="en-US" altLang="zh-TW" i="1" dirty="0"/>
              <a:t>e.g.</a:t>
            </a:r>
            <a:r>
              <a:rPr lang="en-US" altLang="zh-TW" dirty="0"/>
              <a:t> SCOT, WCOT</a:t>
            </a:r>
            <a:r>
              <a:rPr lang="zh-TW" altLang="en-US" dirty="0"/>
              <a:t> </a:t>
            </a:r>
            <a:endParaRPr lang="en-US" altLang="zh-TW" dirty="0"/>
          </a:p>
        </p:txBody>
      </p:sp>
      <p:sp>
        <p:nvSpPr>
          <p:cNvPr id="6" name="矩形 5">
            <a:extLst>
              <a:ext uri="{FF2B5EF4-FFF2-40B4-BE49-F238E27FC236}">
                <a16:creationId xmlns:a16="http://schemas.microsoft.com/office/drawing/2014/main" id="{45D576E2-2665-4429-ADE7-FCDD564E4474}"/>
              </a:ext>
            </a:extLst>
          </p:cNvPr>
          <p:cNvSpPr/>
          <p:nvPr/>
        </p:nvSpPr>
        <p:spPr>
          <a:xfrm>
            <a:off x="119848" y="6547328"/>
            <a:ext cx="4572000" cy="246221"/>
          </a:xfrm>
          <a:prstGeom prst="rect">
            <a:avLst/>
          </a:prstGeom>
        </p:spPr>
        <p:txBody>
          <a:bodyPr>
            <a:spAutoFit/>
          </a:bodyPr>
          <a:lstStyle/>
          <a:p>
            <a:r>
              <a:rPr lang="en-US" altLang="zh-TW" sz="1000" dirty="0">
                <a:latin typeface="Times New Roman" panose="02020603050405020304" pitchFamily="18" charset="0"/>
                <a:cs typeface="Times New Roman" panose="02020603050405020304" pitchFamily="18" charset="0"/>
              </a:rPr>
              <a:t>http://chs.ctust.edu.tw/ezfiles/20/1020/attach/20/pta_6325_6302205_39308.pdf</a:t>
            </a:r>
            <a:endParaRPr lang="zh-TW" altLang="en-US" sz="1000" dirty="0">
              <a:latin typeface="Times New Roman" panose="02020603050405020304" pitchFamily="18" charset="0"/>
              <a:cs typeface="Times New Roman" panose="02020603050405020304" pitchFamily="18" charset="0"/>
            </a:endParaRPr>
          </a:p>
        </p:txBody>
      </p:sp>
      <p:sp>
        <p:nvSpPr>
          <p:cNvPr id="10" name="文字方塊 9">
            <a:extLst>
              <a:ext uri="{FF2B5EF4-FFF2-40B4-BE49-F238E27FC236}">
                <a16:creationId xmlns:a16="http://schemas.microsoft.com/office/drawing/2014/main" id="{3B9766E0-A34A-4CE7-959A-B3706139C24E}"/>
              </a:ext>
            </a:extLst>
          </p:cNvPr>
          <p:cNvSpPr txBox="1"/>
          <p:nvPr/>
        </p:nvSpPr>
        <p:spPr>
          <a:xfrm>
            <a:off x="148700" y="2628906"/>
            <a:ext cx="9028589" cy="646331"/>
          </a:xfrm>
          <a:prstGeom prst="rect">
            <a:avLst/>
          </a:prstGeom>
          <a:noFill/>
        </p:spPr>
        <p:txBody>
          <a:bodyPr wrap="square" rtlCol="0">
            <a:spAutoFit/>
          </a:bodyPr>
          <a:lstStyle/>
          <a:p>
            <a:r>
              <a:rPr lang="en-US" altLang="zh-TW" dirty="0">
                <a:latin typeface="Times New Roman" panose="02020603050405020304" pitchFamily="18" charset="0"/>
                <a:cs typeface="Times New Roman" panose="02020603050405020304" pitchFamily="18" charset="0"/>
              </a:rPr>
              <a:t>GC columns </a:t>
            </a:r>
            <a:r>
              <a:rPr lang="zh-TW" altLang="en-US" dirty="0">
                <a:latin typeface="+mj-ea"/>
                <a:ea typeface="+mj-ea"/>
                <a:cs typeface="Times New Roman" panose="02020603050405020304" pitchFamily="18" charset="0"/>
              </a:rPr>
              <a:t>可由不銹鋼、聚四氯乙烯</a:t>
            </a:r>
            <a:r>
              <a:rPr lang="en-US" altLang="zh-TW" dirty="0">
                <a:latin typeface="+mj-ea"/>
                <a:ea typeface="+mj-ea"/>
                <a:cs typeface="Times New Roman" panose="02020603050405020304" pitchFamily="18" charset="0"/>
              </a:rPr>
              <a:t>(</a:t>
            </a:r>
            <a:r>
              <a:rPr lang="zh-TW" altLang="en-US" dirty="0">
                <a:latin typeface="+mj-ea"/>
                <a:ea typeface="+mj-ea"/>
                <a:cs typeface="Times New Roman" panose="02020603050405020304" pitchFamily="18" charset="0"/>
              </a:rPr>
              <a:t>鐵氟龍</a:t>
            </a:r>
            <a:r>
              <a:rPr lang="en-US" altLang="zh-TW" dirty="0">
                <a:latin typeface="+mj-ea"/>
                <a:ea typeface="+mj-ea"/>
                <a:cs typeface="Times New Roman" panose="02020603050405020304" pitchFamily="18" charset="0"/>
              </a:rPr>
              <a:t>)</a:t>
            </a:r>
            <a:r>
              <a:rPr lang="zh-TW" altLang="en-US" dirty="0">
                <a:latin typeface="+mj-ea"/>
                <a:ea typeface="+mj-ea"/>
                <a:cs typeface="Times New Roman" panose="02020603050405020304" pitchFamily="18" charset="0"/>
              </a:rPr>
              <a:t>、玻璃、銅等製成。</a:t>
            </a:r>
            <a:endParaRPr lang="en-US" altLang="zh-TW" dirty="0">
              <a:latin typeface="+mj-ea"/>
              <a:ea typeface="+mj-ea"/>
              <a:cs typeface="Times New Roman" panose="02020603050405020304" pitchFamily="18" charset="0"/>
            </a:endParaRPr>
          </a:p>
          <a:p>
            <a:r>
              <a:rPr lang="zh-TW" altLang="en-US" dirty="0">
                <a:latin typeface="+mj-ea"/>
                <a:ea typeface="+mj-ea"/>
                <a:cs typeface="Times New Roman" panose="02020603050405020304" pitchFamily="18" charset="0"/>
              </a:rPr>
              <a:t>不鏽鋼製成的管柱</a:t>
            </a:r>
            <a:r>
              <a:rPr lang="en-US" altLang="zh-TW" dirty="0">
                <a:latin typeface="+mj-ea"/>
                <a:ea typeface="+mj-ea"/>
                <a:cs typeface="Times New Roman" panose="02020603050405020304" pitchFamily="18" charset="0"/>
              </a:rPr>
              <a:t>:</a:t>
            </a:r>
            <a:r>
              <a:rPr lang="zh-TW" altLang="en-US" dirty="0">
                <a:latin typeface="+mj-ea"/>
                <a:ea typeface="+mj-ea"/>
                <a:cs typeface="Times New Roman" panose="02020603050405020304" pitchFamily="18" charset="0"/>
              </a:rPr>
              <a:t>機械強度佳、耐腐蝕、在高溫下操作對大部分物質無催化作用</a:t>
            </a:r>
            <a:r>
              <a:rPr lang="zh-TW" altLang="en-US" dirty="0">
                <a:latin typeface="Times New Roman" panose="02020603050405020304" pitchFamily="18" charset="0"/>
                <a:cs typeface="Times New Roman" panose="02020603050405020304" pitchFamily="18" charset="0"/>
              </a:rPr>
              <a:t>。</a:t>
            </a:r>
          </a:p>
        </p:txBody>
      </p:sp>
      <p:pic>
        <p:nvPicPr>
          <p:cNvPr id="15" name="圖片 14">
            <a:extLst>
              <a:ext uri="{FF2B5EF4-FFF2-40B4-BE49-F238E27FC236}">
                <a16:creationId xmlns:a16="http://schemas.microsoft.com/office/drawing/2014/main" id="{A8744F33-0705-44AB-A61D-5CDC934E7CB4}"/>
              </a:ext>
            </a:extLst>
          </p:cNvPr>
          <p:cNvPicPr>
            <a:picLocks noChangeAspect="1"/>
          </p:cNvPicPr>
          <p:nvPr/>
        </p:nvPicPr>
        <p:blipFill rotWithShape="1">
          <a:blip r:embed="rId2">
            <a:extLst>
              <a:ext uri="{28A0092B-C50C-407E-A947-70E740481C1C}">
                <a14:useLocalDpi xmlns:a14="http://schemas.microsoft.com/office/drawing/2010/main" val="0"/>
              </a:ext>
            </a:extLst>
          </a:blip>
          <a:srcRect l="4054" t="9584" r="73793" b="8073"/>
          <a:stretch/>
        </p:blipFill>
        <p:spPr>
          <a:xfrm>
            <a:off x="6485555" y="4315833"/>
            <a:ext cx="951016" cy="933559"/>
          </a:xfrm>
          <a:prstGeom prst="rect">
            <a:avLst/>
          </a:prstGeom>
        </p:spPr>
      </p:pic>
      <p:pic>
        <p:nvPicPr>
          <p:cNvPr id="16" name="圖片 15">
            <a:extLst>
              <a:ext uri="{FF2B5EF4-FFF2-40B4-BE49-F238E27FC236}">
                <a16:creationId xmlns:a16="http://schemas.microsoft.com/office/drawing/2014/main" id="{4B3F9BEB-6C9E-4A39-8EEA-285117F13188}"/>
              </a:ext>
            </a:extLst>
          </p:cNvPr>
          <p:cNvPicPr>
            <a:picLocks noChangeAspect="1"/>
          </p:cNvPicPr>
          <p:nvPr/>
        </p:nvPicPr>
        <p:blipFill rotWithShape="1">
          <a:blip r:embed="rId2">
            <a:extLst>
              <a:ext uri="{28A0092B-C50C-407E-A947-70E740481C1C}">
                <a14:useLocalDpi xmlns:a14="http://schemas.microsoft.com/office/drawing/2010/main" val="0"/>
              </a:ext>
            </a:extLst>
          </a:blip>
          <a:srcRect l="59490" t="11210" r="19834" b="12458"/>
          <a:stretch/>
        </p:blipFill>
        <p:spPr>
          <a:xfrm>
            <a:off x="7614592" y="5201810"/>
            <a:ext cx="980672" cy="956123"/>
          </a:xfrm>
          <a:prstGeom prst="rect">
            <a:avLst/>
          </a:prstGeom>
        </p:spPr>
      </p:pic>
      <p:sp>
        <p:nvSpPr>
          <p:cNvPr id="17" name="文字方塊 16">
            <a:extLst>
              <a:ext uri="{FF2B5EF4-FFF2-40B4-BE49-F238E27FC236}">
                <a16:creationId xmlns:a16="http://schemas.microsoft.com/office/drawing/2014/main" id="{65F0C7B7-7EA8-491E-9809-70CB50C879EC}"/>
              </a:ext>
            </a:extLst>
          </p:cNvPr>
          <p:cNvSpPr txBox="1"/>
          <p:nvPr/>
        </p:nvSpPr>
        <p:spPr>
          <a:xfrm>
            <a:off x="7384235" y="4567445"/>
            <a:ext cx="1592231" cy="369332"/>
          </a:xfrm>
          <a:prstGeom prst="rect">
            <a:avLst/>
          </a:prstGeom>
          <a:noFill/>
        </p:spPr>
        <p:txBody>
          <a:bodyPr wrap="none" rtlCol="0">
            <a:spAutoFit/>
          </a:bodyPr>
          <a:lstStyle/>
          <a:p>
            <a:r>
              <a:rPr lang="en-US" altLang="zh-TW" dirty="0"/>
              <a:t>Packed column</a:t>
            </a:r>
            <a:endParaRPr lang="zh-TW" altLang="en-US" dirty="0"/>
          </a:p>
        </p:txBody>
      </p:sp>
      <p:sp>
        <p:nvSpPr>
          <p:cNvPr id="18" name="文字方塊 17">
            <a:extLst>
              <a:ext uri="{FF2B5EF4-FFF2-40B4-BE49-F238E27FC236}">
                <a16:creationId xmlns:a16="http://schemas.microsoft.com/office/drawing/2014/main" id="{906901E3-846C-4F39-98A4-DA6A31EFA2E8}"/>
              </a:ext>
            </a:extLst>
          </p:cNvPr>
          <p:cNvSpPr txBox="1"/>
          <p:nvPr/>
        </p:nvSpPr>
        <p:spPr>
          <a:xfrm>
            <a:off x="7344496" y="6035876"/>
            <a:ext cx="1746825" cy="369332"/>
          </a:xfrm>
          <a:prstGeom prst="rect">
            <a:avLst/>
          </a:prstGeom>
          <a:noFill/>
        </p:spPr>
        <p:txBody>
          <a:bodyPr wrap="none" rtlCol="0">
            <a:spAutoFit/>
          </a:bodyPr>
          <a:lstStyle/>
          <a:p>
            <a:r>
              <a:rPr lang="en-US" altLang="zh-TW" dirty="0"/>
              <a:t>Capillary column</a:t>
            </a:r>
            <a:endParaRPr lang="zh-TW" altLang="en-US" dirty="0"/>
          </a:p>
        </p:txBody>
      </p:sp>
    </p:spTree>
    <p:extLst>
      <p:ext uri="{BB962C8B-B14F-4D97-AF65-F5344CB8AC3E}">
        <p14:creationId xmlns:p14="http://schemas.microsoft.com/office/powerpoint/2010/main" val="20555589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66330"/>
            <a:ext cx="7886700" cy="1325563"/>
          </a:xfrm>
        </p:spPr>
        <p:txBody>
          <a:bodyPr/>
          <a:lstStyle/>
          <a:p>
            <a:r>
              <a:rPr lang="en-US" altLang="zh-TW" dirty="0"/>
              <a:t>Question 27-12</a:t>
            </a:r>
            <a:endParaRPr lang="zh-TW" altLang="en-US" dirty="0"/>
          </a:p>
        </p:txBody>
      </p:sp>
      <p:sp>
        <p:nvSpPr>
          <p:cNvPr id="3" name="內容版面配置區 2"/>
          <p:cNvSpPr>
            <a:spLocks noGrp="1"/>
          </p:cNvSpPr>
          <p:nvPr>
            <p:ph idx="1"/>
          </p:nvPr>
        </p:nvSpPr>
        <p:spPr>
          <a:xfrm>
            <a:off x="555963" y="676283"/>
            <a:ext cx="7886700" cy="4351338"/>
          </a:xfrm>
        </p:spPr>
        <p:txBody>
          <a:bodyPr/>
          <a:lstStyle/>
          <a:p>
            <a:pPr marL="0" indent="0">
              <a:buNone/>
            </a:pPr>
            <a:r>
              <a:rPr lang="en-US" altLang="zh-TW" dirty="0"/>
              <a:t>How do the following open tubular columns differ?</a:t>
            </a:r>
          </a:p>
          <a:p>
            <a:pPr marL="0" indent="0">
              <a:buNone/>
            </a:pPr>
            <a:r>
              <a:rPr lang="en-US" altLang="zh-TW" dirty="0"/>
              <a:t>A) PLOT </a:t>
            </a:r>
            <a:r>
              <a:rPr lang="zh-TW" altLang="en-US" dirty="0"/>
              <a:t> </a:t>
            </a:r>
            <a:r>
              <a:rPr lang="en-US" altLang="zh-TW" dirty="0"/>
              <a:t>B)WCOT</a:t>
            </a:r>
            <a:r>
              <a:rPr lang="zh-TW" altLang="en-US" dirty="0"/>
              <a:t> </a:t>
            </a:r>
            <a:r>
              <a:rPr lang="en-US" altLang="zh-TW" dirty="0"/>
              <a:t>C)SCOT</a:t>
            </a:r>
          </a:p>
          <a:p>
            <a:endParaRPr lang="zh-TW" altLang="en-US" dirty="0"/>
          </a:p>
        </p:txBody>
      </p:sp>
      <p:sp>
        <p:nvSpPr>
          <p:cNvPr id="4" name="內容版面配置區 2">
            <a:extLst>
              <a:ext uri="{FF2B5EF4-FFF2-40B4-BE49-F238E27FC236}">
                <a16:creationId xmlns:a16="http://schemas.microsoft.com/office/drawing/2014/main" id="{4AC402CB-7686-405A-A5A7-AD7E8B7972A3}"/>
              </a:ext>
            </a:extLst>
          </p:cNvPr>
          <p:cNvSpPr txBox="1">
            <a:spLocks/>
          </p:cNvSpPr>
          <p:nvPr/>
        </p:nvSpPr>
        <p:spPr>
          <a:xfrm>
            <a:off x="555963" y="1717595"/>
            <a:ext cx="8410483" cy="326350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000" b="1" dirty="0">
                <a:ea typeface="標楷體" panose="03000509000000000000" pitchFamily="65" charset="-120"/>
              </a:rPr>
              <a:t>PLOT </a:t>
            </a:r>
            <a:r>
              <a:rPr lang="en-US" altLang="zh-TW" sz="2000" dirty="0">
                <a:ea typeface="標楷體" panose="03000509000000000000" pitchFamily="65" charset="-120"/>
              </a:rPr>
              <a:t>=porous layer open tubular column</a:t>
            </a:r>
          </a:p>
          <a:p>
            <a:pPr marL="0" indent="0">
              <a:buNone/>
            </a:pPr>
            <a:r>
              <a:rPr lang="en-US" altLang="zh-TW" sz="1800" dirty="0">
                <a:ea typeface="標楷體" panose="03000509000000000000" pitchFamily="65" charset="-120"/>
              </a:rPr>
              <a:t>PLOT column </a:t>
            </a:r>
            <a:r>
              <a:rPr lang="zh-TW" altLang="en-US" sz="1800" dirty="0">
                <a:ea typeface="標楷體" panose="03000509000000000000" pitchFamily="65" charset="-120"/>
              </a:rPr>
              <a:t>的內側有一層薄膜，例如矽藻土。</a:t>
            </a:r>
            <a:endParaRPr lang="en-US" altLang="zh-TW" sz="1800" dirty="0">
              <a:ea typeface="標楷體" panose="03000509000000000000" pitchFamily="65" charset="-120"/>
            </a:endParaRPr>
          </a:p>
          <a:p>
            <a:pPr marL="0" indent="0">
              <a:buNone/>
            </a:pPr>
            <a:r>
              <a:rPr lang="en-US" altLang="zh-TW" sz="2000" b="1" dirty="0">
                <a:ea typeface="標楷體" panose="03000509000000000000" pitchFamily="65" charset="-120"/>
              </a:rPr>
              <a:t>SCOT</a:t>
            </a:r>
            <a:r>
              <a:rPr lang="en-US" altLang="zh-TW" sz="2000" dirty="0">
                <a:ea typeface="標楷體" panose="03000509000000000000" pitchFamily="65" charset="-120"/>
              </a:rPr>
              <a:t>=support coated open tubular column</a:t>
            </a:r>
          </a:p>
          <a:p>
            <a:pPr marL="0" indent="0">
              <a:buNone/>
            </a:pPr>
            <a:r>
              <a:rPr lang="zh-CN" altLang="en-US" sz="1800" dirty="0">
                <a:ea typeface="標楷體" panose="03000509000000000000" pitchFamily="65" charset="-120"/>
              </a:rPr>
              <a:t>是先</a:t>
            </a:r>
            <a:r>
              <a:rPr lang="zh-TW" altLang="en-US" sz="1800" dirty="0">
                <a:ea typeface="標楷體" panose="03000509000000000000" pitchFamily="65" charset="-120"/>
              </a:rPr>
              <a:t>將載體</a:t>
            </a:r>
            <a:r>
              <a:rPr lang="en-US" altLang="zh-TW" sz="1800" dirty="0">
                <a:ea typeface="標楷體" panose="03000509000000000000" pitchFamily="65" charset="-120"/>
              </a:rPr>
              <a:t>(support)</a:t>
            </a:r>
            <a:r>
              <a:rPr lang="zh-CN" altLang="en-US" sz="1800" dirty="0">
                <a:ea typeface="標楷體" panose="03000509000000000000" pitchFamily="65" charset="-120"/>
              </a:rPr>
              <a:t>（多用</a:t>
            </a:r>
            <a:r>
              <a:rPr lang="zh-TW" altLang="en-US" sz="1800" dirty="0">
                <a:ea typeface="標楷體" panose="03000509000000000000" pitchFamily="65" charset="-120"/>
              </a:rPr>
              <a:t>矽</a:t>
            </a:r>
            <a:r>
              <a:rPr lang="zh-CN" altLang="en-US" sz="1800" dirty="0">
                <a:ea typeface="標楷體" panose="03000509000000000000" pitchFamily="65" charset="-120"/>
              </a:rPr>
              <a:t>藻土）</a:t>
            </a:r>
            <a:r>
              <a:rPr lang="zh-TW" altLang="en-US" sz="1800" dirty="0">
                <a:ea typeface="標楷體" panose="03000509000000000000" pitchFamily="65" charset="-120"/>
              </a:rPr>
              <a:t>黏</a:t>
            </a:r>
            <a:r>
              <a:rPr lang="zh-CN" altLang="en-US" sz="1800" dirty="0">
                <a:ea typeface="標楷體" panose="03000509000000000000" pitchFamily="65" charset="-120"/>
              </a:rPr>
              <a:t>在玻璃管内壁上</a:t>
            </a:r>
            <a:r>
              <a:rPr lang="en-US" altLang="zh-CN" sz="1800" dirty="0">
                <a:ea typeface="標楷體" panose="03000509000000000000" pitchFamily="65" charset="-120"/>
              </a:rPr>
              <a:t>,</a:t>
            </a:r>
            <a:r>
              <a:rPr lang="zh-CN" altLang="en-US" sz="1800" dirty="0">
                <a:ea typeface="標楷體" panose="03000509000000000000" pitchFamily="65" charset="-120"/>
              </a:rPr>
              <a:t>加</a:t>
            </a:r>
            <a:r>
              <a:rPr lang="zh-TW" altLang="en-US" sz="1800" dirty="0">
                <a:ea typeface="標楷體" panose="03000509000000000000" pitchFamily="65" charset="-120"/>
              </a:rPr>
              <a:t>熱</a:t>
            </a:r>
            <a:r>
              <a:rPr lang="zh-CN" altLang="en-US" sz="1800" dirty="0">
                <a:ea typeface="標楷體" panose="03000509000000000000" pitchFamily="65" charset="-120"/>
              </a:rPr>
              <a:t>拉</a:t>
            </a:r>
            <a:r>
              <a:rPr lang="zh-TW" altLang="en-US" sz="1800" dirty="0">
                <a:ea typeface="標楷體" panose="03000509000000000000" pitchFamily="65" charset="-120"/>
              </a:rPr>
              <a:t>製</a:t>
            </a:r>
            <a:r>
              <a:rPr lang="zh-CN" altLang="en-US" sz="1800" dirty="0">
                <a:ea typeface="標楷體" panose="03000509000000000000" pitchFamily="65" charset="-120"/>
              </a:rPr>
              <a:t>成毛细管</a:t>
            </a:r>
            <a:r>
              <a:rPr lang="en-US" altLang="zh-CN" sz="1800" dirty="0">
                <a:ea typeface="標楷體" panose="03000509000000000000" pitchFamily="65" charset="-120"/>
              </a:rPr>
              <a:t>,</a:t>
            </a:r>
            <a:r>
              <a:rPr lang="zh-CN" altLang="en-US" sz="1800" dirty="0">
                <a:ea typeface="標楷體" panose="03000509000000000000" pitchFamily="65" charset="-120"/>
              </a:rPr>
              <a:t>再</a:t>
            </a:r>
            <a:r>
              <a:rPr lang="zh-TW" altLang="en-US" sz="1800" dirty="0">
                <a:ea typeface="標楷體" panose="03000509000000000000" pitchFamily="65" charset="-120"/>
              </a:rPr>
              <a:t>塗</a:t>
            </a:r>
            <a:r>
              <a:rPr lang="zh-CN" altLang="en-US" sz="1800" dirty="0">
                <a:ea typeface="標楷體" panose="03000509000000000000" pitchFamily="65" charset="-120"/>
              </a:rPr>
              <a:t>上固定液</a:t>
            </a:r>
            <a:r>
              <a:rPr lang="en-US" altLang="zh-TW" sz="1800" dirty="0">
                <a:ea typeface="標楷體" panose="03000509000000000000" pitchFamily="65" charset="-120"/>
              </a:rPr>
              <a:t>(liquid stationary phase)</a:t>
            </a:r>
            <a:r>
              <a:rPr lang="zh-TW" altLang="en-US" sz="1800" dirty="0">
                <a:ea typeface="標楷體" panose="03000509000000000000" pitchFamily="65" charset="-120"/>
              </a:rPr>
              <a:t>。</a:t>
            </a:r>
            <a:endParaRPr lang="en-US" altLang="zh-TW" sz="1800" dirty="0">
              <a:ea typeface="標楷體" panose="03000509000000000000" pitchFamily="65" charset="-120"/>
            </a:endParaRPr>
          </a:p>
          <a:p>
            <a:pPr marL="0" indent="0">
              <a:buNone/>
            </a:pPr>
            <a:r>
              <a:rPr lang="en-US" altLang="zh-TW" sz="2000" b="1" dirty="0">
                <a:ea typeface="標楷體" panose="03000509000000000000" pitchFamily="65" charset="-120"/>
              </a:rPr>
              <a:t>WCOT</a:t>
            </a:r>
            <a:r>
              <a:rPr lang="en-US" altLang="zh-TW" sz="2000" dirty="0">
                <a:ea typeface="標楷體" panose="03000509000000000000" pitchFamily="65" charset="-120"/>
              </a:rPr>
              <a:t>=wall coated open tubular</a:t>
            </a:r>
          </a:p>
          <a:p>
            <a:pPr marL="0" indent="0">
              <a:buNone/>
            </a:pPr>
            <a:r>
              <a:rPr lang="zh-TW" altLang="en-US" sz="1800" dirty="0">
                <a:ea typeface="標楷體" panose="03000509000000000000" pitchFamily="65" charset="-120"/>
              </a:rPr>
              <a:t>由熔融石英，不銹鋼，鋁，銅，塑料或玻璃製成的毛細管。 它的內壁塗有流動相</a:t>
            </a:r>
            <a:r>
              <a:rPr lang="en-US" altLang="zh-TW" sz="1800" dirty="0">
                <a:ea typeface="標楷體" panose="03000509000000000000" pitchFamily="65" charset="-120"/>
              </a:rPr>
              <a:t>(liquid stationary phase)</a:t>
            </a:r>
            <a:r>
              <a:rPr lang="zh-TW" altLang="en-US" sz="1800" dirty="0">
                <a:ea typeface="標楷體" panose="03000509000000000000" pitchFamily="65" charset="-120"/>
              </a:rPr>
              <a:t>的薄層。</a:t>
            </a:r>
            <a:endParaRPr lang="en-US" altLang="zh-TW" sz="1800" dirty="0">
              <a:ea typeface="標楷體" panose="03000509000000000000" pitchFamily="65" charset="-120"/>
            </a:endParaRPr>
          </a:p>
        </p:txBody>
      </p:sp>
      <p:pic>
        <p:nvPicPr>
          <p:cNvPr id="5" name="Picture 2" descr="ãPLOT SCOT WCOTãçåçæå°çµæ">
            <a:extLst>
              <a:ext uri="{FF2B5EF4-FFF2-40B4-BE49-F238E27FC236}">
                <a16:creationId xmlns:a16="http://schemas.microsoft.com/office/drawing/2014/main" id="{ED4A1552-FDC4-49E4-AE29-8546B667AC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1337" y="4692231"/>
            <a:ext cx="3416238" cy="1894459"/>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EA460F01-2C85-4DF0-ABB2-654EEF1C054C}"/>
              </a:ext>
            </a:extLst>
          </p:cNvPr>
          <p:cNvSpPr/>
          <p:nvPr/>
        </p:nvSpPr>
        <p:spPr>
          <a:xfrm>
            <a:off x="5104660" y="6564592"/>
            <a:ext cx="4572000" cy="261610"/>
          </a:xfrm>
          <a:prstGeom prst="rect">
            <a:avLst/>
          </a:prstGeom>
        </p:spPr>
        <p:txBody>
          <a:bodyPr>
            <a:spAutoFit/>
          </a:bodyPr>
          <a:lstStyle/>
          <a:p>
            <a:r>
              <a:rPr lang="en-US" altLang="zh-TW" sz="1100" dirty="0" err="1">
                <a:latin typeface="Times New Roman" panose="02020603050405020304" pitchFamily="18" charset="0"/>
                <a:cs typeface="Times New Roman" panose="02020603050405020304" pitchFamily="18" charset="0"/>
              </a:rPr>
              <a:t>Engewald</a:t>
            </a:r>
            <a:r>
              <a:rPr lang="en-US" altLang="zh-TW" sz="1100" dirty="0">
                <a:latin typeface="Times New Roman" panose="02020603050405020304" pitchFamily="18" charset="0"/>
                <a:cs typeface="Times New Roman" panose="02020603050405020304" pitchFamily="18" charset="0"/>
              </a:rPr>
              <a:t>, W., </a:t>
            </a:r>
            <a:r>
              <a:rPr lang="en-US" altLang="zh-TW" sz="1100" i="1" dirty="0">
                <a:latin typeface="Times New Roman" panose="02020603050405020304" pitchFamily="18" charset="0"/>
                <a:cs typeface="Times New Roman" panose="02020603050405020304" pitchFamily="18" charset="0"/>
              </a:rPr>
              <a:t>et al</a:t>
            </a:r>
            <a:r>
              <a:rPr lang="en-US" altLang="zh-TW" sz="1100" dirty="0">
                <a:latin typeface="Times New Roman" panose="02020603050405020304" pitchFamily="18" charset="0"/>
                <a:cs typeface="Times New Roman" panose="02020603050405020304" pitchFamily="18" charset="0"/>
              </a:rPr>
              <a:t>. </a:t>
            </a:r>
            <a:r>
              <a:rPr lang="en-US" altLang="zh-TW" sz="1100" i="1" dirty="0">
                <a:latin typeface="Times New Roman" panose="02020603050405020304" pitchFamily="18" charset="0"/>
                <a:cs typeface="Times New Roman" panose="02020603050405020304" pitchFamily="18" charset="0"/>
              </a:rPr>
              <a:t>Practical Gas Chromatography</a:t>
            </a:r>
            <a:r>
              <a:rPr lang="en-US" altLang="zh-TW" sz="1100" dirty="0">
                <a:latin typeface="Times New Roman" panose="02020603050405020304" pitchFamily="18" charset="0"/>
                <a:cs typeface="Times New Roman" panose="02020603050405020304" pitchFamily="18" charset="0"/>
              </a:rPr>
              <a:t>. </a:t>
            </a:r>
            <a:r>
              <a:rPr lang="en-US" altLang="zh-TW" sz="1100" b="1" dirty="0">
                <a:latin typeface="Times New Roman" panose="02020603050405020304" pitchFamily="18" charset="0"/>
                <a:cs typeface="Times New Roman" panose="02020603050405020304" pitchFamily="18" charset="0"/>
              </a:rPr>
              <a:t>2014.</a:t>
            </a:r>
            <a:r>
              <a:rPr lang="en-US" altLang="zh-TW" sz="1100" dirty="0">
                <a:latin typeface="Times New Roman" panose="02020603050405020304" pitchFamily="18" charset="0"/>
                <a:cs typeface="Times New Roman" panose="02020603050405020304" pitchFamily="18" charset="0"/>
              </a:rPr>
              <a:t> 59-116.</a:t>
            </a:r>
            <a:endParaRPr lang="zh-TW" altLang="en-US" sz="1100" dirty="0">
              <a:latin typeface="Times New Roman" panose="02020603050405020304" pitchFamily="18" charset="0"/>
              <a:cs typeface="Times New Roman" panose="02020603050405020304" pitchFamily="18" charset="0"/>
            </a:endParaRPr>
          </a:p>
        </p:txBody>
      </p:sp>
      <p:pic>
        <p:nvPicPr>
          <p:cNvPr id="9" name="圖片 8">
            <a:extLst>
              <a:ext uri="{FF2B5EF4-FFF2-40B4-BE49-F238E27FC236}">
                <a16:creationId xmlns:a16="http://schemas.microsoft.com/office/drawing/2014/main" id="{78504758-5E91-44A6-AF82-0E7ED52A1E3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4660" y="4291333"/>
            <a:ext cx="3833340" cy="2273259"/>
          </a:xfrm>
          <a:prstGeom prst="rect">
            <a:avLst/>
          </a:prstGeom>
        </p:spPr>
      </p:pic>
    </p:spTree>
    <p:extLst>
      <p:ext uri="{BB962C8B-B14F-4D97-AF65-F5344CB8AC3E}">
        <p14:creationId xmlns:p14="http://schemas.microsoft.com/office/powerpoint/2010/main" val="80729151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7886700" cy="1325563"/>
          </a:xfrm>
        </p:spPr>
        <p:txBody>
          <a:bodyPr/>
          <a:lstStyle/>
          <a:p>
            <a:r>
              <a:rPr lang="en-US" altLang="zh-TW" dirty="0"/>
              <a:t>Question 27-14</a:t>
            </a:r>
            <a:endParaRPr lang="zh-TW" altLang="en-US" dirty="0"/>
          </a:p>
        </p:txBody>
      </p:sp>
      <p:sp>
        <p:nvSpPr>
          <p:cNvPr id="3" name="內容版面配置區 2"/>
          <p:cNvSpPr>
            <a:spLocks noGrp="1"/>
          </p:cNvSpPr>
          <p:nvPr>
            <p:ph idx="1"/>
          </p:nvPr>
        </p:nvSpPr>
        <p:spPr>
          <a:xfrm>
            <a:off x="522118" y="1120166"/>
            <a:ext cx="7886700" cy="4351338"/>
          </a:xfrm>
        </p:spPr>
        <p:txBody>
          <a:bodyPr/>
          <a:lstStyle/>
          <a:p>
            <a:pPr marL="0" indent="0">
              <a:buNone/>
            </a:pPr>
            <a:r>
              <a:rPr lang="en-US" altLang="zh-TW" dirty="0"/>
              <a:t>What are the advantages of fused-silica capillary columns compared with glass or metal columns?</a:t>
            </a:r>
            <a:endParaRPr lang="zh-TW" altLang="en-US" dirty="0"/>
          </a:p>
        </p:txBody>
      </p:sp>
      <p:sp>
        <p:nvSpPr>
          <p:cNvPr id="4" name="內容版面配置區 2">
            <a:extLst>
              <a:ext uri="{FF2B5EF4-FFF2-40B4-BE49-F238E27FC236}">
                <a16:creationId xmlns:a16="http://schemas.microsoft.com/office/drawing/2014/main" id="{DE2C4654-83C6-4451-85FF-0B8A3A43855C}"/>
              </a:ext>
            </a:extLst>
          </p:cNvPr>
          <p:cNvSpPr txBox="1">
            <a:spLocks/>
          </p:cNvSpPr>
          <p:nvPr/>
        </p:nvSpPr>
        <p:spPr>
          <a:xfrm>
            <a:off x="628650" y="2423466"/>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sz="2400" dirty="0">
                <a:latin typeface="Times New Roman" panose="02020603050405020304" pitchFamily="18" charset="0"/>
                <a:cs typeface="Times New Roman" panose="02020603050405020304" pitchFamily="18" charset="0"/>
              </a:rPr>
              <a:t>熔融石英柱比玻璃空心管柱具有</a:t>
            </a:r>
            <a:r>
              <a:rPr lang="zh-TW" altLang="en-US" sz="2400" dirty="0">
                <a:solidFill>
                  <a:srgbClr val="FF0000"/>
                </a:solidFill>
                <a:latin typeface="Times New Roman" panose="02020603050405020304" pitchFamily="18" charset="0"/>
                <a:cs typeface="Times New Roman" panose="02020603050405020304" pitchFamily="18" charset="0"/>
              </a:rPr>
              <a:t>更高的物理強度</a:t>
            </a:r>
            <a:r>
              <a:rPr lang="en-US" altLang="zh-TW" sz="2400" dirty="0">
                <a:solidFill>
                  <a:srgbClr val="FF0000"/>
                </a:solidFill>
                <a:latin typeface="Times New Roman" panose="02020603050405020304" pitchFamily="18" charset="0"/>
                <a:cs typeface="Times New Roman" panose="02020603050405020304" pitchFamily="18" charset="0"/>
              </a:rPr>
              <a:t>(greater physical strength)</a:t>
            </a:r>
            <a:r>
              <a:rPr lang="zh-TW" altLang="en-US" sz="2400" dirty="0">
                <a:latin typeface="Times New Roman" panose="02020603050405020304" pitchFamily="18" charset="0"/>
                <a:cs typeface="Times New Roman" panose="02020603050405020304" pitchFamily="18" charset="0"/>
              </a:rPr>
              <a:t>和</a:t>
            </a:r>
            <a:r>
              <a:rPr lang="zh-TW" altLang="en-US" sz="2400" dirty="0">
                <a:solidFill>
                  <a:srgbClr val="FF0000"/>
                </a:solidFill>
                <a:latin typeface="Times New Roman" panose="02020603050405020304" pitchFamily="18" charset="0"/>
                <a:cs typeface="Times New Roman" panose="02020603050405020304" pitchFamily="18" charset="0"/>
              </a:rPr>
              <a:t>柔韌性</a:t>
            </a:r>
            <a:r>
              <a:rPr lang="en-US" altLang="zh-TW" sz="2400" dirty="0">
                <a:solidFill>
                  <a:srgbClr val="FF0000"/>
                </a:solidFill>
                <a:latin typeface="Times New Roman" panose="02020603050405020304" pitchFamily="18" charset="0"/>
                <a:cs typeface="Times New Roman" panose="02020603050405020304" pitchFamily="18" charset="0"/>
              </a:rPr>
              <a:t>(flexibility)</a:t>
            </a:r>
            <a:r>
              <a:rPr lang="zh-TW" altLang="en-US" sz="2400" dirty="0">
                <a:latin typeface="Times New Roman" panose="02020603050405020304" pitchFamily="18" charset="0"/>
                <a:cs typeface="Times New Roman" panose="02020603050405020304" pitchFamily="18" charset="0"/>
              </a:rPr>
              <a:t>，比玻璃或金屬管柱</a:t>
            </a:r>
            <a:r>
              <a:rPr lang="zh-TW" altLang="en-US" sz="2400" dirty="0">
                <a:solidFill>
                  <a:srgbClr val="FF0000"/>
                </a:solidFill>
                <a:latin typeface="Times New Roman" panose="02020603050405020304" pitchFamily="18" charset="0"/>
                <a:cs typeface="Times New Roman" panose="02020603050405020304" pitchFamily="18" charset="0"/>
              </a:rPr>
              <a:t>對分析物的反應性更低</a:t>
            </a:r>
            <a:r>
              <a:rPr lang="en-US" altLang="zh-TW" sz="2400" dirty="0">
                <a:solidFill>
                  <a:srgbClr val="FF0000"/>
                </a:solidFill>
                <a:latin typeface="Times New Roman" panose="02020603050405020304" pitchFamily="18" charset="0"/>
                <a:cs typeface="Times New Roman" panose="02020603050405020304" pitchFamily="18" charset="0"/>
              </a:rPr>
              <a:t>(less reactive )</a:t>
            </a:r>
            <a:r>
              <a:rPr lang="zh-TW" altLang="en-US" sz="2400" dirty="0">
                <a:latin typeface="Times New Roman" panose="02020603050405020304" pitchFamily="18" charset="0"/>
                <a:cs typeface="Times New Roman" panose="02020603050405020304" pitchFamily="18" charset="0"/>
              </a:rPr>
              <a:t>。</a:t>
            </a:r>
          </a:p>
        </p:txBody>
      </p:sp>
      <p:sp>
        <p:nvSpPr>
          <p:cNvPr id="5" name="文字方塊 4">
            <a:extLst>
              <a:ext uri="{FF2B5EF4-FFF2-40B4-BE49-F238E27FC236}">
                <a16:creationId xmlns:a16="http://schemas.microsoft.com/office/drawing/2014/main" id="{64312442-F873-450E-B810-8D0CBFB663E1}"/>
              </a:ext>
            </a:extLst>
          </p:cNvPr>
          <p:cNvSpPr txBox="1"/>
          <p:nvPr/>
        </p:nvSpPr>
        <p:spPr>
          <a:xfrm>
            <a:off x="628650" y="3836850"/>
            <a:ext cx="4145879" cy="369332"/>
          </a:xfrm>
          <a:prstGeom prst="rect">
            <a:avLst/>
          </a:prstGeom>
          <a:noFill/>
        </p:spPr>
        <p:txBody>
          <a:bodyPr wrap="none" rtlCol="0">
            <a:spAutoFit/>
          </a:bodyPr>
          <a:lstStyle/>
          <a:p>
            <a:r>
              <a:rPr lang="zh-TW" altLang="en-US" dirty="0"/>
              <a:t>課本 </a:t>
            </a:r>
            <a:r>
              <a:rPr lang="en-US" altLang="zh-TW" dirty="0"/>
              <a:t>p.704 (fused-silica capillary columns)</a:t>
            </a:r>
            <a:endParaRPr lang="zh-TW" altLang="en-US" dirty="0"/>
          </a:p>
        </p:txBody>
      </p:sp>
      <p:pic>
        <p:nvPicPr>
          <p:cNvPr id="7" name="圖片 6">
            <a:extLst>
              <a:ext uri="{FF2B5EF4-FFF2-40B4-BE49-F238E27FC236}">
                <a16:creationId xmlns:a16="http://schemas.microsoft.com/office/drawing/2014/main" id="{C96D12DA-3ABF-4318-B10B-353A06914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60211" y="3648721"/>
            <a:ext cx="2260143" cy="2738761"/>
          </a:xfrm>
          <a:prstGeom prst="rect">
            <a:avLst/>
          </a:prstGeom>
        </p:spPr>
      </p:pic>
      <p:sp>
        <p:nvSpPr>
          <p:cNvPr id="8" name="文字方塊 7">
            <a:extLst>
              <a:ext uri="{FF2B5EF4-FFF2-40B4-BE49-F238E27FC236}">
                <a16:creationId xmlns:a16="http://schemas.microsoft.com/office/drawing/2014/main" id="{23E67A9D-0B92-4BEF-BFED-C0AB4A023C3C}"/>
              </a:ext>
            </a:extLst>
          </p:cNvPr>
          <p:cNvSpPr txBox="1"/>
          <p:nvPr/>
        </p:nvSpPr>
        <p:spPr>
          <a:xfrm>
            <a:off x="5804339" y="6414467"/>
            <a:ext cx="2906758" cy="369332"/>
          </a:xfrm>
          <a:prstGeom prst="rect">
            <a:avLst/>
          </a:prstGeom>
          <a:noFill/>
        </p:spPr>
        <p:txBody>
          <a:bodyPr wrap="none" rtlCol="0">
            <a:spAutoFit/>
          </a:bodyPr>
          <a:lstStyle/>
          <a:p>
            <a:r>
              <a:rPr lang="en-US" altLang="zh-TW" dirty="0"/>
              <a:t>fused-silica capillary columns</a:t>
            </a:r>
            <a:endParaRPr lang="zh-TW" altLang="en-US" dirty="0"/>
          </a:p>
        </p:txBody>
      </p:sp>
    </p:spTree>
    <p:extLst>
      <p:ext uri="{BB962C8B-B14F-4D97-AF65-F5344CB8AC3E}">
        <p14:creationId xmlns:p14="http://schemas.microsoft.com/office/powerpoint/2010/main" val="15892754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7886700" cy="1325563"/>
          </a:xfrm>
        </p:spPr>
        <p:txBody>
          <a:bodyPr/>
          <a:lstStyle/>
          <a:p>
            <a:r>
              <a:rPr lang="en-US" altLang="zh-TW" dirty="0"/>
              <a:t>Question 27-15</a:t>
            </a:r>
            <a:endParaRPr lang="zh-TW" altLang="en-US" dirty="0"/>
          </a:p>
        </p:txBody>
      </p:sp>
      <p:sp>
        <p:nvSpPr>
          <p:cNvPr id="3" name="內容版面配置區 2"/>
          <p:cNvSpPr>
            <a:spLocks noGrp="1"/>
          </p:cNvSpPr>
          <p:nvPr>
            <p:ph idx="1"/>
          </p:nvPr>
        </p:nvSpPr>
        <p:spPr>
          <a:xfrm>
            <a:off x="628650" y="1253331"/>
            <a:ext cx="7886700" cy="4351338"/>
          </a:xfrm>
        </p:spPr>
        <p:txBody>
          <a:bodyPr/>
          <a:lstStyle/>
          <a:p>
            <a:pPr marL="0" indent="0">
              <a:buNone/>
            </a:pPr>
            <a:r>
              <a:rPr lang="en-US" altLang="zh-TW" dirty="0"/>
              <a:t>What properties should the stationary phase liquid for GC possess?</a:t>
            </a:r>
            <a:endParaRPr lang="zh-TW" altLang="en-US" dirty="0"/>
          </a:p>
        </p:txBody>
      </p:sp>
      <p:sp>
        <p:nvSpPr>
          <p:cNvPr id="4" name="內容版面配置區 2">
            <a:extLst>
              <a:ext uri="{FF2B5EF4-FFF2-40B4-BE49-F238E27FC236}">
                <a16:creationId xmlns:a16="http://schemas.microsoft.com/office/drawing/2014/main" id="{B9A8DBFF-B4C8-440F-93C3-22FC044983DE}"/>
              </a:ext>
            </a:extLst>
          </p:cNvPr>
          <p:cNvSpPr txBox="1">
            <a:spLocks/>
          </p:cNvSpPr>
          <p:nvPr/>
        </p:nvSpPr>
        <p:spPr>
          <a:xfrm>
            <a:off x="628650" y="2305020"/>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TW" dirty="0"/>
              <a:t>GC</a:t>
            </a:r>
            <a:r>
              <a:rPr lang="zh-TW" altLang="en-US" dirty="0"/>
              <a:t>固定相的理想特性包括：</a:t>
            </a:r>
            <a:endParaRPr lang="en-US" altLang="zh-TW" dirty="0"/>
          </a:p>
          <a:p>
            <a:pPr marL="0" indent="0">
              <a:buNone/>
            </a:pPr>
            <a:r>
              <a:rPr lang="zh-TW" altLang="en-US" dirty="0"/>
              <a:t>低揮發性</a:t>
            </a:r>
            <a:r>
              <a:rPr lang="en-US" altLang="zh-TW" dirty="0">
                <a:solidFill>
                  <a:srgbClr val="FF0000"/>
                </a:solidFill>
              </a:rPr>
              <a:t>(low volatility)</a:t>
            </a:r>
            <a:endParaRPr lang="en-US" altLang="zh-TW" dirty="0"/>
          </a:p>
          <a:p>
            <a:pPr marL="0" indent="0">
              <a:buNone/>
            </a:pPr>
            <a:r>
              <a:rPr lang="zh-TW" altLang="en-US" dirty="0"/>
              <a:t>熱穩定性</a:t>
            </a:r>
            <a:r>
              <a:rPr lang="en-US" altLang="zh-TW" dirty="0">
                <a:solidFill>
                  <a:srgbClr val="FF0000"/>
                </a:solidFill>
              </a:rPr>
              <a:t>(thermal stability)</a:t>
            </a:r>
            <a:endParaRPr lang="en-US" altLang="zh-TW" dirty="0"/>
          </a:p>
          <a:p>
            <a:pPr marL="0" indent="0">
              <a:buNone/>
            </a:pPr>
            <a:r>
              <a:rPr lang="zh-TW" altLang="en-US" dirty="0"/>
              <a:t>化學惰性</a:t>
            </a:r>
            <a:r>
              <a:rPr lang="en-US" altLang="zh-TW" dirty="0">
                <a:solidFill>
                  <a:srgbClr val="FF0000"/>
                </a:solidFill>
              </a:rPr>
              <a:t>(chemical inertness)</a:t>
            </a:r>
            <a:r>
              <a:rPr lang="zh-TW" altLang="en-US" dirty="0"/>
              <a:t>和溶劑特性</a:t>
            </a:r>
            <a:r>
              <a:rPr lang="en-US" altLang="zh-TW" dirty="0">
                <a:solidFill>
                  <a:srgbClr val="FF0000"/>
                </a:solidFill>
              </a:rPr>
              <a:t>(solvent characteristics )</a:t>
            </a:r>
            <a:r>
              <a:rPr lang="zh-TW" altLang="en-US" dirty="0"/>
              <a:t>，可為要分離的分析物提供合適的</a:t>
            </a:r>
            <a:r>
              <a:rPr lang="en-US" altLang="zh-TW" dirty="0"/>
              <a:t>k</a:t>
            </a:r>
            <a:r>
              <a:rPr lang="zh-TW" altLang="en-US" dirty="0"/>
              <a:t>（平衡常數）和</a:t>
            </a:r>
            <a:r>
              <a:rPr lang="en-US" altLang="zh-TW" dirty="0"/>
              <a:t>α</a:t>
            </a:r>
            <a:r>
              <a:rPr lang="zh-TW" altLang="en-US" dirty="0"/>
              <a:t>（解離度）值。</a:t>
            </a:r>
          </a:p>
        </p:txBody>
      </p:sp>
    </p:spTree>
    <p:extLst>
      <p:ext uri="{BB962C8B-B14F-4D97-AF65-F5344CB8AC3E}">
        <p14:creationId xmlns:p14="http://schemas.microsoft.com/office/powerpoint/2010/main" val="22544354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7886700" cy="1325563"/>
          </a:xfrm>
        </p:spPr>
        <p:txBody>
          <a:bodyPr/>
          <a:lstStyle/>
          <a:p>
            <a:r>
              <a:rPr lang="en-US" altLang="zh-TW" dirty="0"/>
              <a:t>Question 27-16</a:t>
            </a:r>
            <a:endParaRPr lang="zh-TW" altLang="en-US" dirty="0"/>
          </a:p>
        </p:txBody>
      </p:sp>
      <p:sp>
        <p:nvSpPr>
          <p:cNvPr id="3" name="內容版面配置區 2"/>
          <p:cNvSpPr>
            <a:spLocks noGrp="1"/>
          </p:cNvSpPr>
          <p:nvPr>
            <p:ph idx="1"/>
          </p:nvPr>
        </p:nvSpPr>
        <p:spPr>
          <a:xfrm>
            <a:off x="628650" y="1253331"/>
            <a:ext cx="7886700" cy="4351338"/>
          </a:xfrm>
        </p:spPr>
        <p:txBody>
          <a:bodyPr/>
          <a:lstStyle/>
          <a:p>
            <a:pPr marL="0" indent="0">
              <a:buNone/>
            </a:pPr>
            <a:r>
              <a:rPr lang="en-US" altLang="zh-TW" dirty="0"/>
              <a:t>What is the effect of stationary-phase film thickness on gas chromatograms?</a:t>
            </a:r>
            <a:endParaRPr lang="zh-TW" altLang="en-US" dirty="0"/>
          </a:p>
        </p:txBody>
      </p:sp>
      <p:sp>
        <p:nvSpPr>
          <p:cNvPr id="4" name="內容版面配置區 2">
            <a:extLst>
              <a:ext uri="{FF2B5EF4-FFF2-40B4-BE49-F238E27FC236}">
                <a16:creationId xmlns:a16="http://schemas.microsoft.com/office/drawing/2014/main" id="{B8A77F7A-BECD-475C-A8DD-9EFFEDC30E3E}"/>
              </a:ext>
            </a:extLst>
          </p:cNvPr>
          <p:cNvSpPr txBox="1">
            <a:spLocks/>
          </p:cNvSpPr>
          <p:nvPr/>
        </p:nvSpPr>
        <p:spPr>
          <a:xfrm>
            <a:off x="628650" y="2802170"/>
            <a:ext cx="7886700" cy="82879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solidFill>
                  <a:srgbClr val="FF0000"/>
                </a:solidFill>
              </a:rPr>
              <a:t>膜的厚度</a:t>
            </a:r>
            <a:r>
              <a:rPr lang="zh-TW" altLang="en-US" dirty="0"/>
              <a:t>會影響分析物通過</a:t>
            </a:r>
            <a:r>
              <a:rPr lang="en-US" altLang="zh-TW" dirty="0"/>
              <a:t>column</a:t>
            </a:r>
            <a:r>
              <a:rPr lang="zh-TW" altLang="en-US" dirty="0"/>
              <a:t>的速度，並且隨著膜厚的減小而增加。</a:t>
            </a:r>
          </a:p>
        </p:txBody>
      </p:sp>
    </p:spTree>
    <p:extLst>
      <p:ext uri="{BB962C8B-B14F-4D97-AF65-F5344CB8AC3E}">
        <p14:creationId xmlns:p14="http://schemas.microsoft.com/office/powerpoint/2010/main" val="461384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7886700" cy="1325563"/>
          </a:xfrm>
        </p:spPr>
        <p:txBody>
          <a:bodyPr/>
          <a:lstStyle/>
          <a:p>
            <a:r>
              <a:rPr lang="en-US" altLang="zh-TW" dirty="0"/>
              <a:t>Question 27-17</a:t>
            </a:r>
            <a:endParaRPr lang="zh-TW" altLang="en-US" dirty="0"/>
          </a:p>
        </p:txBody>
      </p:sp>
      <p:sp>
        <p:nvSpPr>
          <p:cNvPr id="3" name="內容版面配置區 2"/>
          <p:cNvSpPr>
            <a:spLocks noGrp="1"/>
          </p:cNvSpPr>
          <p:nvPr>
            <p:ph idx="1"/>
          </p:nvPr>
        </p:nvSpPr>
        <p:spPr>
          <a:xfrm>
            <a:off x="466077" y="997088"/>
            <a:ext cx="7886700" cy="4351338"/>
          </a:xfrm>
        </p:spPr>
        <p:txBody>
          <a:bodyPr/>
          <a:lstStyle/>
          <a:p>
            <a:pPr marL="0" indent="0">
              <a:buNone/>
            </a:pPr>
            <a:r>
              <a:rPr lang="en-US" altLang="zh-TW" dirty="0"/>
              <a:t>Why are gas chromatographic stationary phase often bonded and cross-linked? What do these terms mean?</a:t>
            </a:r>
            <a:endParaRPr lang="zh-TW" altLang="en-US" dirty="0"/>
          </a:p>
        </p:txBody>
      </p:sp>
      <p:sp>
        <p:nvSpPr>
          <p:cNvPr id="5" name="矩形 4">
            <a:extLst>
              <a:ext uri="{FF2B5EF4-FFF2-40B4-BE49-F238E27FC236}">
                <a16:creationId xmlns:a16="http://schemas.microsoft.com/office/drawing/2014/main" id="{1C8A9927-C13F-4218-ABCF-F94767541C8A}"/>
              </a:ext>
            </a:extLst>
          </p:cNvPr>
          <p:cNvSpPr/>
          <p:nvPr/>
        </p:nvSpPr>
        <p:spPr>
          <a:xfrm>
            <a:off x="466077" y="2321332"/>
            <a:ext cx="8100874" cy="2031325"/>
          </a:xfrm>
          <a:prstGeom prst="rect">
            <a:avLst/>
          </a:prstGeom>
        </p:spPr>
        <p:txBody>
          <a:bodyPr wrap="square">
            <a:spAutoFit/>
          </a:bodyPr>
          <a:lstStyle/>
          <a:p>
            <a:pPr marL="285750" indent="-285750">
              <a:buFont typeface="Arial" panose="020B0604020202020204" pitchFamily="34" charset="0"/>
              <a:buChar char="•"/>
            </a:pPr>
            <a:r>
              <a:rPr lang="zh-TW" altLang="en-US" dirty="0"/>
              <a:t>液態固定相通常鍵結或交聯</a:t>
            </a:r>
            <a:r>
              <a:rPr lang="en-US" altLang="zh-TW" dirty="0"/>
              <a:t>(cross-linked)</a:t>
            </a:r>
            <a:r>
              <a:rPr lang="zh-TW" altLang="en-US" dirty="0"/>
              <a:t>，以提供</a:t>
            </a:r>
            <a:r>
              <a:rPr lang="zh-TW" altLang="en-US" dirty="0">
                <a:solidFill>
                  <a:srgbClr val="FF0000"/>
                </a:solidFill>
              </a:rPr>
              <a:t>熱穩定性和更永久的固定相</a:t>
            </a:r>
            <a:r>
              <a:rPr lang="zh-TW" altLang="en-US" dirty="0"/>
              <a:t>。</a:t>
            </a:r>
          </a:p>
          <a:p>
            <a:pPr marL="285750" indent="-285750">
              <a:buFont typeface="Arial" panose="020B0604020202020204" pitchFamily="34" charset="0"/>
              <a:buChar char="•"/>
            </a:pPr>
            <a:r>
              <a:rPr lang="zh-TW" altLang="en-US" b="1" dirty="0"/>
              <a:t>鍵結</a:t>
            </a:r>
            <a:r>
              <a:rPr lang="en-US" altLang="zh-TW" dirty="0"/>
              <a:t>(bonded)</a:t>
            </a:r>
          </a:p>
          <a:p>
            <a:r>
              <a:rPr lang="en-US" altLang="zh-TW" dirty="0"/>
              <a:t>     </a:t>
            </a:r>
            <a:r>
              <a:rPr lang="zh-TW" altLang="en-US" dirty="0"/>
              <a:t>通過化學鍵將固定相的單分子層附著到填料表面。</a:t>
            </a:r>
          </a:p>
          <a:p>
            <a:pPr marL="285750" indent="-285750">
              <a:buFont typeface="Arial" panose="020B0604020202020204" pitchFamily="34" charset="0"/>
              <a:buChar char="•"/>
            </a:pPr>
            <a:r>
              <a:rPr lang="zh-TW" altLang="en-US" b="1" dirty="0"/>
              <a:t>交聯</a:t>
            </a:r>
            <a:r>
              <a:rPr lang="en-US" altLang="zh-TW" dirty="0"/>
              <a:t>(cross-linked)</a:t>
            </a:r>
          </a:p>
          <a:p>
            <a:r>
              <a:rPr lang="en-US" altLang="zh-TW" dirty="0"/>
              <a:t>      </a:t>
            </a:r>
            <a:r>
              <a:rPr lang="zh-TW" altLang="en-US" dirty="0"/>
              <a:t>化學固定相在</a:t>
            </a:r>
            <a:r>
              <a:rPr lang="en-US" altLang="zh-TW" dirty="0"/>
              <a:t>column</a:t>
            </a:r>
            <a:r>
              <a:rPr lang="zh-TW" altLang="en-US" dirty="0"/>
              <a:t>中時用化學試劑處理，該化學試劑在構成固定相分子之</a:t>
            </a:r>
            <a:r>
              <a:rPr lang="en-US" altLang="zh-TW" dirty="0"/>
              <a:t/>
            </a:r>
            <a:br>
              <a:rPr lang="en-US" altLang="zh-TW" dirty="0"/>
            </a:br>
            <a:r>
              <a:rPr lang="en-US" altLang="zh-TW" dirty="0"/>
              <a:t>      </a:t>
            </a:r>
            <a:r>
              <a:rPr lang="zh-TW" altLang="en-US" dirty="0"/>
              <a:t>間產生交聯。</a:t>
            </a:r>
          </a:p>
        </p:txBody>
      </p:sp>
      <p:pic>
        <p:nvPicPr>
          <p:cNvPr id="7" name="圖片 6">
            <a:extLst>
              <a:ext uri="{FF2B5EF4-FFF2-40B4-BE49-F238E27FC236}">
                <a16:creationId xmlns:a16="http://schemas.microsoft.com/office/drawing/2014/main" id="{ED2C032B-AF58-4F12-8837-AB56815BF2F3}"/>
              </a:ext>
            </a:extLst>
          </p:cNvPr>
          <p:cNvPicPr>
            <a:picLocks noChangeAspect="1"/>
          </p:cNvPicPr>
          <p:nvPr/>
        </p:nvPicPr>
        <p:blipFill>
          <a:blip r:embed="rId2"/>
          <a:stretch>
            <a:fillRect/>
          </a:stretch>
        </p:blipFill>
        <p:spPr>
          <a:xfrm>
            <a:off x="791223" y="4422994"/>
            <a:ext cx="3939994" cy="2249676"/>
          </a:xfrm>
          <a:prstGeom prst="rect">
            <a:avLst/>
          </a:prstGeom>
        </p:spPr>
      </p:pic>
      <p:pic>
        <p:nvPicPr>
          <p:cNvPr id="8" name="Picture 2" descr="ãstationary phase Cross linking ESCãçåçæå°çµæ">
            <a:extLst>
              <a:ext uri="{FF2B5EF4-FFF2-40B4-BE49-F238E27FC236}">
                <a16:creationId xmlns:a16="http://schemas.microsoft.com/office/drawing/2014/main" id="{2A3FD3F4-2D40-42A7-8C3E-867854CEB2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389" y="4554427"/>
            <a:ext cx="3228562" cy="1986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5884825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0"/>
            <a:ext cx="7886700" cy="1325563"/>
          </a:xfrm>
        </p:spPr>
        <p:txBody>
          <a:bodyPr/>
          <a:lstStyle/>
          <a:p>
            <a:r>
              <a:rPr lang="en-US" altLang="zh-TW" dirty="0"/>
              <a:t>Question 27-18</a:t>
            </a:r>
            <a:endParaRPr lang="zh-TW" altLang="en-US" dirty="0"/>
          </a:p>
        </p:txBody>
      </p:sp>
      <p:sp>
        <p:nvSpPr>
          <p:cNvPr id="3" name="內容版面配置區 2"/>
          <p:cNvSpPr>
            <a:spLocks noGrp="1"/>
          </p:cNvSpPr>
          <p:nvPr>
            <p:ph idx="1"/>
          </p:nvPr>
        </p:nvSpPr>
        <p:spPr>
          <a:xfrm>
            <a:off x="628650" y="1182310"/>
            <a:ext cx="7886700" cy="4351338"/>
          </a:xfrm>
        </p:spPr>
        <p:txBody>
          <a:bodyPr/>
          <a:lstStyle/>
          <a:p>
            <a:pPr marL="0" indent="0">
              <a:buNone/>
            </a:pPr>
            <a:r>
              <a:rPr lang="en-US" altLang="zh-TW" dirty="0"/>
              <a:t>List the variables that lead to (a)</a:t>
            </a:r>
            <a:r>
              <a:rPr lang="en-US" altLang="zh-TW" b="1" dirty="0"/>
              <a:t>band broadening </a:t>
            </a:r>
            <a:r>
              <a:rPr lang="en-US" altLang="zh-TW" dirty="0"/>
              <a:t>(b)</a:t>
            </a:r>
            <a:r>
              <a:rPr lang="en-US" altLang="zh-TW" b="1" dirty="0"/>
              <a:t>band separation </a:t>
            </a:r>
            <a:r>
              <a:rPr lang="en-US" altLang="zh-TW" dirty="0"/>
              <a:t>in GLC</a:t>
            </a:r>
            <a:endParaRPr lang="zh-TW" altLang="en-US" dirty="0"/>
          </a:p>
        </p:txBody>
      </p:sp>
      <p:sp>
        <p:nvSpPr>
          <p:cNvPr id="4" name="內容版面配置區 2">
            <a:extLst>
              <a:ext uri="{FF2B5EF4-FFF2-40B4-BE49-F238E27FC236}">
                <a16:creationId xmlns:a16="http://schemas.microsoft.com/office/drawing/2014/main" id="{F25B6B5F-CBB1-4BAD-ACED-2BB24D134A9F}"/>
              </a:ext>
            </a:extLst>
          </p:cNvPr>
          <p:cNvSpPr txBox="1">
            <a:spLocks/>
          </p:cNvSpPr>
          <p:nvPr/>
        </p:nvSpPr>
        <p:spPr>
          <a:xfrm>
            <a:off x="557629" y="2296142"/>
            <a:ext cx="78867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a</a:t>
            </a: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 Band broadening</a:t>
            </a:r>
            <a:r>
              <a:rPr lang="zh-TW" altLang="en-US" dirty="0">
                <a:latin typeface="Times New Roman" panose="02020603050405020304" pitchFamily="18" charset="0"/>
                <a:cs typeface="Times New Roman" panose="02020603050405020304" pitchFamily="18" charset="0"/>
              </a:rPr>
              <a:t>是由</a:t>
            </a:r>
            <a:r>
              <a:rPr lang="zh-TW" altLang="en-US" dirty="0">
                <a:solidFill>
                  <a:srgbClr val="FF0000"/>
                </a:solidFill>
                <a:latin typeface="Times New Roman" panose="02020603050405020304" pitchFamily="18" charset="0"/>
                <a:cs typeface="Times New Roman" panose="02020603050405020304" pitchFamily="18" charset="0"/>
              </a:rPr>
              <a:t>過高或過低的流速</a:t>
            </a:r>
            <a:r>
              <a:rPr lang="en-US" altLang="zh-TW" dirty="0">
                <a:solidFill>
                  <a:srgbClr val="FF0000"/>
                </a:solidFill>
                <a:latin typeface="Times New Roman" panose="02020603050405020304" pitchFamily="18" charset="0"/>
                <a:cs typeface="Times New Roman" panose="02020603050405020304" pitchFamily="18" charset="0"/>
              </a:rPr>
              <a:t>(flow rates )</a:t>
            </a:r>
            <a:r>
              <a:rPr lang="zh-TW" altLang="en-US" dirty="0">
                <a:latin typeface="Times New Roman" panose="02020603050405020304" pitchFamily="18" charset="0"/>
                <a:cs typeface="Times New Roman" panose="02020603050405020304" pitchFamily="18" charset="0"/>
              </a:rPr>
              <a:t>，</a:t>
            </a:r>
            <a:r>
              <a:rPr lang="zh-TW" altLang="en-US" dirty="0">
                <a:solidFill>
                  <a:srgbClr val="FF0000"/>
                </a:solidFill>
                <a:latin typeface="Times New Roman" panose="02020603050405020304" pitchFamily="18" charset="0"/>
                <a:cs typeface="Times New Roman" panose="02020603050405020304" pitchFamily="18" charset="0"/>
              </a:rPr>
              <a:t>大尺寸的填料</a:t>
            </a:r>
            <a:r>
              <a:rPr lang="zh-TW" altLang="en-US" dirty="0">
                <a:latin typeface="Times New Roman" panose="02020603050405020304" pitchFamily="18" charset="0"/>
                <a:cs typeface="Times New Roman" panose="02020603050405020304" pitchFamily="18" charset="0"/>
              </a:rPr>
              <a:t>，</a:t>
            </a:r>
            <a:r>
              <a:rPr lang="zh-TW" altLang="en-US" dirty="0">
                <a:solidFill>
                  <a:srgbClr val="FF0000"/>
                </a:solidFill>
                <a:latin typeface="Times New Roman" panose="02020603050405020304" pitchFamily="18" charset="0"/>
                <a:cs typeface="Times New Roman" panose="02020603050405020304" pitchFamily="18" charset="0"/>
              </a:rPr>
              <a:t>固定相的厚度</a:t>
            </a:r>
            <a:r>
              <a:rPr lang="zh-TW" altLang="en-US" dirty="0">
                <a:latin typeface="Times New Roman" panose="02020603050405020304" pitchFamily="18" charset="0"/>
                <a:cs typeface="Times New Roman" panose="02020603050405020304" pitchFamily="18" charset="0"/>
              </a:rPr>
              <a:t>，</a:t>
            </a:r>
            <a:r>
              <a:rPr lang="zh-TW" altLang="en-US" dirty="0">
                <a:solidFill>
                  <a:srgbClr val="FF0000"/>
                </a:solidFill>
                <a:latin typeface="Times New Roman" panose="02020603050405020304" pitchFamily="18" charset="0"/>
                <a:cs typeface="Times New Roman" panose="02020603050405020304" pitchFamily="18" charset="0"/>
              </a:rPr>
              <a:t>低注射速率</a:t>
            </a:r>
            <a:r>
              <a:rPr lang="en-US" altLang="zh-TW" dirty="0">
                <a:solidFill>
                  <a:srgbClr val="FF0000"/>
                </a:solidFill>
                <a:latin typeface="Times New Roman" panose="02020603050405020304" pitchFamily="18" charset="0"/>
                <a:cs typeface="Times New Roman" panose="02020603050405020304" pitchFamily="18" charset="0"/>
              </a:rPr>
              <a:t>(injection rates)</a:t>
            </a:r>
            <a:r>
              <a:rPr lang="zh-TW" altLang="en-US" dirty="0">
                <a:latin typeface="Times New Roman" panose="02020603050405020304" pitchFamily="18" charset="0"/>
                <a:cs typeface="Times New Roman" panose="02020603050405020304" pitchFamily="18" charset="0"/>
              </a:rPr>
              <a:t>引起的。</a:t>
            </a:r>
            <a:endParaRPr lang="en-US" altLang="zh-TW" dirty="0">
              <a:latin typeface="Times New Roman" panose="02020603050405020304" pitchFamily="18" charset="0"/>
              <a:cs typeface="Times New Roman" panose="02020603050405020304" pitchFamily="18" charset="0"/>
            </a:endParaRPr>
          </a:p>
          <a:p>
            <a:pPr marL="0" indent="0">
              <a:buNone/>
            </a:pPr>
            <a:r>
              <a:rPr lang="zh-TW" altLang="en-US" dirty="0">
                <a:latin typeface="Times New Roman" panose="02020603050405020304" pitchFamily="18" charset="0"/>
                <a:cs typeface="Times New Roman" panose="02020603050405020304" pitchFamily="18" charset="0"/>
              </a:rPr>
              <a:t>（</a:t>
            </a:r>
            <a:r>
              <a:rPr lang="en-US" altLang="zh-TW" dirty="0">
                <a:latin typeface="Times New Roman" panose="02020603050405020304" pitchFamily="18" charset="0"/>
                <a:cs typeface="Times New Roman" panose="02020603050405020304" pitchFamily="18" charset="0"/>
              </a:rPr>
              <a:t>b</a:t>
            </a:r>
            <a:r>
              <a:rPr lang="zh-TW" altLang="en-US" dirty="0">
                <a:latin typeface="Times New Roman" panose="02020603050405020304" pitchFamily="18" charset="0"/>
                <a:cs typeface="Times New Roman" panose="02020603050405020304" pitchFamily="18" charset="0"/>
              </a:rPr>
              <a:t>）使用</a:t>
            </a:r>
            <a:r>
              <a:rPr lang="zh-TW" altLang="en-US" dirty="0">
                <a:solidFill>
                  <a:srgbClr val="FF0000"/>
                </a:solidFill>
                <a:latin typeface="Times New Roman" panose="02020603050405020304" pitchFamily="18" charset="0"/>
                <a:cs typeface="Times New Roman" panose="02020603050405020304" pitchFamily="18" charset="0"/>
              </a:rPr>
              <a:t>小顆粒</a:t>
            </a:r>
            <a:r>
              <a:rPr lang="zh-TW" altLang="en-US" dirty="0">
                <a:latin typeface="Times New Roman" panose="02020603050405020304" pitchFamily="18" charset="0"/>
                <a:cs typeface="Times New Roman" panose="02020603050405020304" pitchFamily="18" charset="0"/>
              </a:rPr>
              <a:t>進行填充，限制固定相的數量</a:t>
            </a:r>
            <a:r>
              <a:rPr lang="en-US" altLang="zh-TW" dirty="0">
                <a:latin typeface="Times New Roman" panose="02020603050405020304" pitchFamily="18" charset="0"/>
                <a:cs typeface="Times New Roman" panose="02020603050405020304" pitchFamily="18" charset="0"/>
              </a:rPr>
              <a:t>(</a:t>
            </a:r>
            <a:r>
              <a:rPr lang="zh-TW" altLang="en-US" dirty="0">
                <a:solidFill>
                  <a:srgbClr val="FF0000"/>
                </a:solidFill>
                <a:latin typeface="Times New Roman" panose="02020603050405020304" pitchFamily="18" charset="0"/>
                <a:cs typeface="Times New Roman" panose="02020603050405020304" pitchFamily="18" charset="0"/>
              </a:rPr>
              <a:t>薄層</a:t>
            </a:r>
            <a:r>
              <a:rPr lang="en-US" altLang="zh-TW" dirty="0">
                <a:latin typeface="Times New Roman" panose="02020603050405020304" pitchFamily="18" charset="0"/>
                <a:cs typeface="Times New Roman" panose="02020603050405020304" pitchFamily="18" charset="0"/>
              </a:rPr>
              <a:t>)</a:t>
            </a:r>
            <a:r>
              <a:rPr lang="zh-TW" altLang="en-US" dirty="0">
                <a:latin typeface="Times New Roman" panose="02020603050405020304" pitchFamily="18" charset="0"/>
                <a:cs typeface="Times New Roman" panose="02020603050405020304" pitchFamily="18" charset="0"/>
              </a:rPr>
              <a:t>，</a:t>
            </a:r>
            <a:r>
              <a:rPr lang="zh-TW" altLang="en-US" dirty="0">
                <a:solidFill>
                  <a:srgbClr val="FF0000"/>
                </a:solidFill>
                <a:latin typeface="Times New Roman" panose="02020603050405020304" pitchFamily="18" charset="0"/>
                <a:cs typeface="Times New Roman" panose="02020603050405020304" pitchFamily="18" charset="0"/>
              </a:rPr>
              <a:t>快速進樣</a:t>
            </a:r>
            <a:r>
              <a:rPr lang="zh-TW" altLang="en-US" dirty="0">
                <a:latin typeface="Times New Roman" panose="02020603050405020304" pitchFamily="18" charset="0"/>
                <a:cs typeface="Times New Roman" panose="02020603050405020304" pitchFamily="18" charset="0"/>
              </a:rPr>
              <a:t>，有助於</a:t>
            </a:r>
            <a:r>
              <a:rPr lang="en-US" altLang="zh-TW" dirty="0">
                <a:latin typeface="Times New Roman" panose="02020603050405020304" pitchFamily="18" charset="0"/>
                <a:cs typeface="Times New Roman" panose="02020603050405020304" pitchFamily="18" charset="0"/>
              </a:rPr>
              <a:t>band separation </a:t>
            </a:r>
            <a:r>
              <a:rPr lang="zh-TW" alt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72726817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6AAF08-22A5-4BEF-8A15-2E294D7F6E74}"/>
              </a:ext>
            </a:extLst>
          </p:cNvPr>
          <p:cNvSpPr>
            <a:spLocks noGrp="1"/>
          </p:cNvSpPr>
          <p:nvPr>
            <p:ph idx="1"/>
          </p:nvPr>
        </p:nvSpPr>
        <p:spPr>
          <a:xfrm>
            <a:off x="628650" y="802402"/>
            <a:ext cx="7539994" cy="2573332"/>
          </a:xfrm>
        </p:spPr>
        <p:txBody>
          <a:bodyPr>
            <a:normAutofit/>
          </a:bodyPr>
          <a:lstStyle/>
          <a:p>
            <a:pPr marL="0" indent="0">
              <a:buNone/>
            </a:pPr>
            <a:r>
              <a:rPr lang="en-US" altLang="zh-TW" sz="2400" b="1" dirty="0">
                <a:latin typeface="+mn-ea"/>
              </a:rPr>
              <a:t>The same polar compound is gas chromatographed on an SE-30 (very nonpolar) column and then on a Carbowax 20M (very polar column).</a:t>
            </a:r>
          </a:p>
          <a:p>
            <a:pPr marL="0" indent="0">
              <a:buNone/>
            </a:pPr>
            <a:r>
              <a:rPr lang="en-US" altLang="zh-TW" sz="2400" b="1" dirty="0">
                <a:latin typeface="+mn-ea"/>
              </a:rPr>
              <a:t>How will K=C</a:t>
            </a:r>
            <a:r>
              <a:rPr lang="en-US" altLang="zh-TW" sz="2400" b="1" baseline="-25000" dirty="0">
                <a:latin typeface="+mn-ea"/>
              </a:rPr>
              <a:t>s</a:t>
            </a:r>
            <a:r>
              <a:rPr lang="en-US" altLang="zh-TW" sz="2400" b="1" dirty="0">
                <a:latin typeface="+mn-ea"/>
              </a:rPr>
              <a:t>/C</a:t>
            </a:r>
            <a:r>
              <a:rPr lang="en-US" altLang="zh-TW" sz="2400" b="1" baseline="-25000" dirty="0">
                <a:latin typeface="+mn-ea"/>
              </a:rPr>
              <a:t>m</a:t>
            </a:r>
            <a:r>
              <a:rPr lang="en-US" altLang="zh-TW" sz="2400" b="1" dirty="0">
                <a:latin typeface="+mn-ea"/>
              </a:rPr>
              <a:t> vary between the two columns?</a:t>
            </a:r>
          </a:p>
          <a:p>
            <a:pPr marL="0" indent="0">
              <a:buNone/>
            </a:pPr>
            <a:endParaRPr lang="en-US" altLang="zh-TW" sz="2400" b="1" dirty="0">
              <a:latin typeface="+mn-ea"/>
            </a:endParaRPr>
          </a:p>
        </p:txBody>
      </p:sp>
      <p:sp>
        <p:nvSpPr>
          <p:cNvPr id="4" name="內容版面配置區 2">
            <a:extLst>
              <a:ext uri="{FF2B5EF4-FFF2-40B4-BE49-F238E27FC236}">
                <a16:creationId xmlns:a16="http://schemas.microsoft.com/office/drawing/2014/main" id="{377CAFF1-752B-4DB1-AE58-9A6BF0FB23AC}"/>
              </a:ext>
            </a:extLst>
          </p:cNvPr>
          <p:cNvSpPr txBox="1">
            <a:spLocks/>
          </p:cNvSpPr>
          <p:nvPr/>
        </p:nvSpPr>
        <p:spPr>
          <a:xfrm>
            <a:off x="628650" y="1537316"/>
            <a:ext cx="7886700" cy="1340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TW" dirty="0"/>
          </a:p>
          <a:p>
            <a:pPr marL="0" indent="0">
              <a:buFont typeface="Arial" panose="020B0604020202020204" pitchFamily="34" charset="0"/>
              <a:buNone/>
            </a:pPr>
            <a:r>
              <a:rPr lang="zh-TW" altLang="en-US" dirty="0"/>
              <a:t> </a:t>
            </a:r>
            <a:endParaRPr lang="en-US" altLang="zh-TW" dirty="0"/>
          </a:p>
          <a:p>
            <a:pPr marL="0" indent="0">
              <a:buFont typeface="Arial" panose="020B0604020202020204" pitchFamily="34" charset="0"/>
              <a:buNone/>
            </a:pPr>
            <a:endParaRPr lang="en-US" altLang="zh-TW" dirty="0"/>
          </a:p>
          <a:p>
            <a:pPr marL="0" indent="0">
              <a:buFont typeface="Arial" panose="020B0604020202020204" pitchFamily="34" charset="0"/>
              <a:buNone/>
            </a:pPr>
            <a:endParaRPr lang="en-US" altLang="zh-TW" dirty="0"/>
          </a:p>
          <a:p>
            <a:endParaRPr lang="zh-TW" altLang="en-US" dirty="0"/>
          </a:p>
        </p:txBody>
      </p:sp>
      <p:sp>
        <p:nvSpPr>
          <p:cNvPr id="8" name="標題 1">
            <a:extLst>
              <a:ext uri="{FF2B5EF4-FFF2-40B4-BE49-F238E27FC236}">
                <a16:creationId xmlns:a16="http://schemas.microsoft.com/office/drawing/2014/main" id="{C7151BD5-F7BD-4CDB-8348-98B49DE13C0F}"/>
              </a:ext>
            </a:extLst>
          </p:cNvPr>
          <p:cNvSpPr>
            <a:spLocks noGrp="1"/>
          </p:cNvSpPr>
          <p:nvPr>
            <p:ph type="title"/>
          </p:nvPr>
        </p:nvSpPr>
        <p:spPr>
          <a:xfrm>
            <a:off x="225671" y="-386678"/>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27-20</a:t>
            </a:r>
            <a:endParaRPr lang="en-US" sz="2800" b="1" dirty="0">
              <a:solidFill>
                <a:srgbClr val="FF0000"/>
              </a:solidFill>
              <a:latin typeface="+mn-lt"/>
            </a:endParaRPr>
          </a:p>
        </p:txBody>
      </p:sp>
      <p:sp>
        <p:nvSpPr>
          <p:cNvPr id="2" name="矩形 1">
            <a:extLst>
              <a:ext uri="{FF2B5EF4-FFF2-40B4-BE49-F238E27FC236}">
                <a16:creationId xmlns:a16="http://schemas.microsoft.com/office/drawing/2014/main" id="{626DD92E-2D86-4312-AF68-9E9A8D563880}"/>
              </a:ext>
            </a:extLst>
          </p:cNvPr>
          <p:cNvSpPr/>
          <p:nvPr/>
        </p:nvSpPr>
        <p:spPr>
          <a:xfrm>
            <a:off x="628651" y="3239251"/>
            <a:ext cx="7886699" cy="984885"/>
          </a:xfrm>
          <a:prstGeom prst="rect">
            <a:avLst/>
          </a:prstGeom>
        </p:spPr>
        <p:txBody>
          <a:bodyPr wrap="square">
            <a:spAutoFit/>
          </a:bodyPr>
          <a:lstStyle/>
          <a:p>
            <a:r>
              <a:rPr lang="en-US" altLang="zh-TW" sz="2000" dirty="0"/>
              <a:t>The distribution coefficient for a polar compound will be larger</a:t>
            </a:r>
            <a:r>
              <a:rPr lang="zh-TW" altLang="en-US" sz="2000" dirty="0"/>
              <a:t> </a:t>
            </a:r>
            <a:r>
              <a:rPr lang="en-US" altLang="zh-TW" sz="2000" dirty="0"/>
              <a:t>on the carbowax 20M</a:t>
            </a:r>
            <a:r>
              <a:rPr lang="zh-TW" altLang="en-US" sz="2000" dirty="0"/>
              <a:t> </a:t>
            </a:r>
            <a:r>
              <a:rPr lang="en-US" altLang="zh-TW" sz="2000" dirty="0"/>
              <a:t>column than on the nonpolar SE-30 column</a:t>
            </a:r>
          </a:p>
          <a:p>
            <a:endParaRPr lang="en-US" altLang="zh-TW" dirty="0"/>
          </a:p>
        </p:txBody>
      </p:sp>
    </p:spTree>
    <p:extLst>
      <p:ext uri="{BB962C8B-B14F-4D97-AF65-F5344CB8AC3E}">
        <p14:creationId xmlns:p14="http://schemas.microsoft.com/office/powerpoint/2010/main" val="21326130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6AAF08-22A5-4BEF-8A15-2E294D7F6E74}"/>
              </a:ext>
            </a:extLst>
          </p:cNvPr>
          <p:cNvSpPr>
            <a:spLocks noGrp="1"/>
          </p:cNvSpPr>
          <p:nvPr>
            <p:ph idx="1"/>
          </p:nvPr>
        </p:nvSpPr>
        <p:spPr>
          <a:xfrm>
            <a:off x="628650" y="573718"/>
            <a:ext cx="7886700" cy="2604487"/>
          </a:xfrm>
        </p:spPr>
        <p:txBody>
          <a:bodyPr>
            <a:normAutofit/>
          </a:bodyPr>
          <a:lstStyle/>
          <a:p>
            <a:pPr marL="0" indent="0">
              <a:buNone/>
            </a:pPr>
            <a:r>
              <a:rPr lang="en-US" altLang="zh-TW" sz="2400" b="1" dirty="0">
                <a:latin typeface="+mn-ea"/>
              </a:rPr>
              <a:t>What would be the effect of the following on the plate height of a column? Explain.</a:t>
            </a:r>
          </a:p>
        </p:txBody>
      </p:sp>
      <p:sp>
        <p:nvSpPr>
          <p:cNvPr id="5" name="標題 1">
            <a:extLst>
              <a:ext uri="{FF2B5EF4-FFF2-40B4-BE49-F238E27FC236}">
                <a16:creationId xmlns:a16="http://schemas.microsoft.com/office/drawing/2014/main" id="{00EE733F-3AF7-470E-9FC3-CD8BC5379878}"/>
              </a:ext>
            </a:extLst>
          </p:cNvPr>
          <p:cNvSpPr>
            <a:spLocks noGrp="1"/>
          </p:cNvSpPr>
          <p:nvPr>
            <p:ph type="title"/>
          </p:nvPr>
        </p:nvSpPr>
        <p:spPr>
          <a:xfrm>
            <a:off x="101383" y="-374913"/>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27-27</a:t>
            </a:r>
            <a:endParaRPr lang="en-US" sz="2800" b="1" dirty="0">
              <a:solidFill>
                <a:srgbClr val="FF0000"/>
              </a:solidFill>
              <a:latin typeface="+mn-lt"/>
            </a:endParaRPr>
          </a:p>
        </p:txBody>
      </p:sp>
      <p:sp>
        <p:nvSpPr>
          <p:cNvPr id="2" name="矩形 1">
            <a:extLst>
              <a:ext uri="{FF2B5EF4-FFF2-40B4-BE49-F238E27FC236}">
                <a16:creationId xmlns:a16="http://schemas.microsoft.com/office/drawing/2014/main" id="{72CB1414-954C-40D3-A8CE-4E0DE01565EF}"/>
              </a:ext>
            </a:extLst>
          </p:cNvPr>
          <p:cNvSpPr/>
          <p:nvPr/>
        </p:nvSpPr>
        <p:spPr>
          <a:xfrm>
            <a:off x="396610" y="1316879"/>
            <a:ext cx="8350780" cy="1754326"/>
          </a:xfrm>
          <a:prstGeom prst="rect">
            <a:avLst/>
          </a:prstGeom>
        </p:spPr>
        <p:txBody>
          <a:bodyPr wrap="square">
            <a:spAutoFit/>
          </a:bodyPr>
          <a:lstStyle/>
          <a:p>
            <a:pPr marL="342900" indent="-342900">
              <a:buAutoNum type="alphaLcParenBoth"/>
            </a:pPr>
            <a:r>
              <a:rPr lang="en-US" altLang="zh-TW" dirty="0"/>
              <a:t>Increasing the mass of the stationary phase relative to the packing mass. </a:t>
            </a:r>
          </a:p>
          <a:p>
            <a:pPr marL="342900" indent="-342900">
              <a:buAutoNum type="alphaLcParenBoth"/>
            </a:pPr>
            <a:r>
              <a:rPr lang="en-US" altLang="zh-TW" dirty="0"/>
              <a:t>Decreasing the rate of sample injection. </a:t>
            </a:r>
          </a:p>
          <a:p>
            <a:pPr marL="342900" indent="-342900">
              <a:buAutoNum type="alphaLcParenBoth"/>
            </a:pPr>
            <a:r>
              <a:rPr lang="en-US" altLang="zh-TW" dirty="0"/>
              <a:t>Increasing the injection port temperature. </a:t>
            </a:r>
          </a:p>
          <a:p>
            <a:pPr marL="342900" indent="-342900">
              <a:buAutoNum type="alphaLcParenBoth"/>
            </a:pPr>
            <a:r>
              <a:rPr lang="en-US" altLang="zh-TW" dirty="0"/>
              <a:t>Increasing the flow rate. </a:t>
            </a:r>
          </a:p>
          <a:p>
            <a:pPr marL="342900" indent="-342900">
              <a:buAutoNum type="alphaLcParenBoth"/>
            </a:pPr>
            <a:r>
              <a:rPr lang="en-US" altLang="zh-TW" dirty="0"/>
              <a:t>Reducing the particle size of the packing. </a:t>
            </a:r>
          </a:p>
          <a:p>
            <a:pPr marL="342900" indent="-342900">
              <a:buAutoNum type="alphaLcParenBoth"/>
            </a:pPr>
            <a:r>
              <a:rPr lang="en-US" altLang="zh-TW" dirty="0"/>
              <a:t>Decreasing the column temperature. </a:t>
            </a:r>
            <a:endParaRPr lang="zh-TW" altLang="en-US" dirty="0"/>
          </a:p>
        </p:txBody>
      </p:sp>
      <p:pic>
        <p:nvPicPr>
          <p:cNvPr id="8" name="圖片 7">
            <a:extLst>
              <a:ext uri="{FF2B5EF4-FFF2-40B4-BE49-F238E27FC236}">
                <a16:creationId xmlns:a16="http://schemas.microsoft.com/office/drawing/2014/main" id="{E2BA5412-85A3-43BC-93F8-EADE053C998A}"/>
              </a:ext>
            </a:extLst>
          </p:cNvPr>
          <p:cNvPicPr>
            <a:picLocks noChangeAspect="1"/>
          </p:cNvPicPr>
          <p:nvPr/>
        </p:nvPicPr>
        <p:blipFill>
          <a:blip r:embed="rId2"/>
          <a:stretch>
            <a:fillRect/>
          </a:stretch>
        </p:blipFill>
        <p:spPr>
          <a:xfrm>
            <a:off x="5064617" y="1880284"/>
            <a:ext cx="3798793" cy="865281"/>
          </a:xfrm>
          <a:prstGeom prst="rect">
            <a:avLst/>
          </a:prstGeom>
        </p:spPr>
      </p:pic>
      <p:pic>
        <p:nvPicPr>
          <p:cNvPr id="9" name="圖片 8">
            <a:extLst>
              <a:ext uri="{FF2B5EF4-FFF2-40B4-BE49-F238E27FC236}">
                <a16:creationId xmlns:a16="http://schemas.microsoft.com/office/drawing/2014/main" id="{13B75880-750A-4F7B-BBE3-EA1D61148E2D}"/>
              </a:ext>
            </a:extLst>
          </p:cNvPr>
          <p:cNvPicPr>
            <a:picLocks noChangeAspect="1"/>
          </p:cNvPicPr>
          <p:nvPr/>
        </p:nvPicPr>
        <p:blipFill>
          <a:blip r:embed="rId3"/>
          <a:stretch>
            <a:fillRect/>
          </a:stretch>
        </p:blipFill>
        <p:spPr>
          <a:xfrm>
            <a:off x="26634" y="3212890"/>
            <a:ext cx="4434791" cy="3151238"/>
          </a:xfrm>
          <a:prstGeom prst="rect">
            <a:avLst/>
          </a:prstGeom>
        </p:spPr>
      </p:pic>
      <p:pic>
        <p:nvPicPr>
          <p:cNvPr id="10" name="圖片 9">
            <a:extLst>
              <a:ext uri="{FF2B5EF4-FFF2-40B4-BE49-F238E27FC236}">
                <a16:creationId xmlns:a16="http://schemas.microsoft.com/office/drawing/2014/main" id="{7BEAC599-1111-42D2-8687-CC82DA669005}"/>
              </a:ext>
            </a:extLst>
          </p:cNvPr>
          <p:cNvPicPr>
            <a:picLocks noChangeAspect="1"/>
          </p:cNvPicPr>
          <p:nvPr/>
        </p:nvPicPr>
        <p:blipFill>
          <a:blip r:embed="rId4"/>
          <a:stretch>
            <a:fillRect/>
          </a:stretch>
        </p:blipFill>
        <p:spPr>
          <a:xfrm>
            <a:off x="4407100" y="3308970"/>
            <a:ext cx="4662151" cy="3055157"/>
          </a:xfrm>
          <a:prstGeom prst="rect">
            <a:avLst/>
          </a:prstGeom>
        </p:spPr>
      </p:pic>
    </p:spTree>
    <p:extLst>
      <p:ext uri="{BB962C8B-B14F-4D97-AF65-F5344CB8AC3E}">
        <p14:creationId xmlns:p14="http://schemas.microsoft.com/office/powerpoint/2010/main" val="352713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377CAFF1-752B-4DB1-AE58-9A6BF0FB23AC}"/>
              </a:ext>
            </a:extLst>
          </p:cNvPr>
          <p:cNvSpPr txBox="1">
            <a:spLocks/>
          </p:cNvSpPr>
          <p:nvPr/>
        </p:nvSpPr>
        <p:spPr>
          <a:xfrm>
            <a:off x="628650" y="1537316"/>
            <a:ext cx="7886700" cy="1340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TW" dirty="0"/>
          </a:p>
          <a:p>
            <a:pPr marL="0" indent="0">
              <a:buFont typeface="Arial" panose="020B0604020202020204" pitchFamily="34" charset="0"/>
              <a:buNone/>
            </a:pPr>
            <a:r>
              <a:rPr lang="zh-TW" altLang="en-US" dirty="0"/>
              <a:t> </a:t>
            </a:r>
            <a:endParaRPr lang="en-US" altLang="zh-TW" dirty="0"/>
          </a:p>
          <a:p>
            <a:pPr marL="0" indent="0">
              <a:buFont typeface="Arial" panose="020B0604020202020204" pitchFamily="34" charset="0"/>
              <a:buNone/>
            </a:pPr>
            <a:endParaRPr lang="en-US" altLang="zh-TW" dirty="0"/>
          </a:p>
          <a:p>
            <a:pPr marL="0" indent="0">
              <a:buFont typeface="Arial" panose="020B0604020202020204" pitchFamily="34" charset="0"/>
              <a:buNone/>
            </a:pPr>
            <a:endParaRPr lang="en-US" altLang="zh-TW" dirty="0"/>
          </a:p>
          <a:p>
            <a:endParaRPr lang="zh-TW" altLang="en-US" dirty="0"/>
          </a:p>
        </p:txBody>
      </p:sp>
      <p:sp>
        <p:nvSpPr>
          <p:cNvPr id="8" name="標題 1">
            <a:extLst>
              <a:ext uri="{FF2B5EF4-FFF2-40B4-BE49-F238E27FC236}">
                <a16:creationId xmlns:a16="http://schemas.microsoft.com/office/drawing/2014/main" id="{C7151BD5-F7BD-4CDB-8348-98B49DE13C0F}"/>
              </a:ext>
            </a:extLst>
          </p:cNvPr>
          <p:cNvSpPr>
            <a:spLocks noGrp="1"/>
          </p:cNvSpPr>
          <p:nvPr>
            <p:ph type="title"/>
          </p:nvPr>
        </p:nvSpPr>
        <p:spPr>
          <a:xfrm>
            <a:off x="225671" y="-386678"/>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27-27</a:t>
            </a:r>
            <a:endParaRPr lang="en-US" sz="2800" b="1" dirty="0">
              <a:solidFill>
                <a:srgbClr val="FF0000"/>
              </a:solidFill>
              <a:latin typeface="+mn-lt"/>
            </a:endParaRPr>
          </a:p>
        </p:txBody>
      </p:sp>
      <p:sp>
        <p:nvSpPr>
          <p:cNvPr id="6" name="內容版面配置區 5">
            <a:extLst>
              <a:ext uri="{FF2B5EF4-FFF2-40B4-BE49-F238E27FC236}">
                <a16:creationId xmlns:a16="http://schemas.microsoft.com/office/drawing/2014/main" id="{773A7DF4-BB76-49BD-AF87-883A1AF66138}"/>
              </a:ext>
            </a:extLst>
          </p:cNvPr>
          <p:cNvSpPr>
            <a:spLocks noGrp="1"/>
          </p:cNvSpPr>
          <p:nvPr>
            <p:ph idx="1"/>
          </p:nvPr>
        </p:nvSpPr>
        <p:spPr>
          <a:xfrm>
            <a:off x="628650" y="621437"/>
            <a:ext cx="7886700" cy="5555526"/>
          </a:xfrm>
        </p:spPr>
        <p:txBody>
          <a:bodyPr>
            <a:normAutofit/>
          </a:bodyPr>
          <a:lstStyle/>
          <a:p>
            <a:r>
              <a:rPr lang="en-US" altLang="zh-TW" sz="2400" dirty="0"/>
              <a:t>Increasing the mass of the stationary phase relative to the packing mass. </a:t>
            </a:r>
          </a:p>
          <a:p>
            <a:pPr marL="0" indent="0" algn="ctr">
              <a:buNone/>
            </a:pPr>
            <a:r>
              <a:rPr lang="en-US" altLang="zh-TW" sz="2400" dirty="0"/>
              <a:t>V</a:t>
            </a:r>
            <a:r>
              <a:rPr lang="en-US" altLang="zh-TW" sz="2400" baseline="-25000" dirty="0"/>
              <a:t>S</a:t>
            </a:r>
            <a:r>
              <a:rPr lang="en-US" altLang="zh-TW" sz="2400" dirty="0"/>
              <a:t>/V</a:t>
            </a:r>
            <a:r>
              <a:rPr lang="en-US" altLang="zh-TW" sz="2400" baseline="-25000" dirty="0"/>
              <a:t>M</a:t>
            </a:r>
            <a:r>
              <a:rPr lang="en-US" altLang="zh-TW" sz="2400" dirty="0"/>
              <a:t> </a:t>
            </a:r>
            <a:r>
              <a:rPr lang="en-US" altLang="zh-TW" sz="3200" dirty="0"/>
              <a:t>↑,</a:t>
            </a:r>
            <a:r>
              <a:rPr lang="en-US" altLang="zh-TW" sz="2400" dirty="0"/>
              <a:t>  film thickness d</a:t>
            </a:r>
            <a:r>
              <a:rPr lang="en-US" altLang="zh-TW" sz="2400" baseline="-25000" dirty="0"/>
              <a:t>f</a:t>
            </a:r>
            <a:r>
              <a:rPr lang="en-US" altLang="zh-TW" sz="3200" dirty="0"/>
              <a:t>↑,</a:t>
            </a:r>
            <a:r>
              <a:rPr lang="en-US" altLang="zh-TW" sz="2400" dirty="0"/>
              <a:t>   C</a:t>
            </a:r>
            <a:r>
              <a:rPr lang="en-US" altLang="zh-TW" sz="2400" baseline="-25000" dirty="0"/>
              <a:t>S</a:t>
            </a:r>
            <a:r>
              <a:rPr lang="en-US" altLang="zh-TW" sz="3200" dirty="0"/>
              <a:t>↑ ,</a:t>
            </a:r>
            <a:r>
              <a:rPr lang="en-US" altLang="zh-TW" sz="2400" dirty="0"/>
              <a:t>  H</a:t>
            </a:r>
            <a:r>
              <a:rPr lang="en-US" altLang="zh-TW" sz="3200" dirty="0"/>
              <a:t>↑</a:t>
            </a:r>
          </a:p>
          <a:p>
            <a:pPr marL="0" indent="0" algn="ctr">
              <a:buNone/>
            </a:pPr>
            <a:endParaRPr lang="en-US" altLang="zh-TW" sz="2400" dirty="0"/>
          </a:p>
          <a:p>
            <a:r>
              <a:rPr lang="en-US" altLang="zh-TW" sz="2400" dirty="0"/>
              <a:t>Decreasing the rate of sample injection. </a:t>
            </a:r>
          </a:p>
          <a:p>
            <a:pPr marL="0" indent="0">
              <a:buNone/>
            </a:pPr>
            <a:r>
              <a:rPr lang="en-US" altLang="zh-TW" sz="2000" dirty="0"/>
              <a:t>Reducing the rate of sample injection will lead to band broadening because all the molecules do not start to traverse the column at the same instant. Reduced efficiency and an increase in H results.</a:t>
            </a:r>
          </a:p>
          <a:p>
            <a:endParaRPr lang="en-US" altLang="zh-TW" sz="2400" dirty="0"/>
          </a:p>
          <a:p>
            <a:r>
              <a:rPr lang="en-US" altLang="zh-TW" sz="2400" dirty="0"/>
              <a:t>Increasing the injection port temperature. </a:t>
            </a:r>
          </a:p>
          <a:p>
            <a:pPr marL="0" indent="0">
              <a:buNone/>
            </a:pPr>
            <a:r>
              <a:rPr lang="en-US" altLang="zh-TW" sz="2000" dirty="0"/>
              <a:t>Increasing the injection port temperature will tend to decrease H because the evaporation rate will increase. Thus, the sample will be put on the column in a narrowband with less initial zone spreading.</a:t>
            </a:r>
          </a:p>
        </p:txBody>
      </p:sp>
    </p:spTree>
    <p:extLst>
      <p:ext uri="{BB962C8B-B14F-4D97-AF65-F5344CB8AC3E}">
        <p14:creationId xmlns:p14="http://schemas.microsoft.com/office/powerpoint/2010/main" val="314638134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圖片 3"/>
          <p:cNvPicPr>
            <a:picLocks noChangeAspect="1"/>
          </p:cNvPicPr>
          <p:nvPr/>
        </p:nvPicPr>
        <p:blipFill>
          <a:blip r:embed="rId2"/>
          <a:stretch>
            <a:fillRect/>
          </a:stretch>
        </p:blipFill>
        <p:spPr>
          <a:xfrm>
            <a:off x="183592" y="725435"/>
            <a:ext cx="6114405" cy="5265380"/>
          </a:xfrm>
          <a:prstGeom prst="rect">
            <a:avLst/>
          </a:prstGeom>
        </p:spPr>
      </p:pic>
      <p:sp>
        <p:nvSpPr>
          <p:cNvPr id="5" name="文字方塊 4"/>
          <p:cNvSpPr txBox="1"/>
          <p:nvPr/>
        </p:nvSpPr>
        <p:spPr>
          <a:xfrm>
            <a:off x="183592" y="202224"/>
            <a:ext cx="2357385" cy="461665"/>
          </a:xfrm>
          <a:prstGeom prst="rect">
            <a:avLst/>
          </a:prstGeom>
          <a:noFill/>
        </p:spPr>
        <p:txBody>
          <a:bodyPr wrap="square" rtlCol="0">
            <a:spAutoFit/>
          </a:bodyPr>
          <a:lstStyle/>
          <a:p>
            <a:r>
              <a:rPr lang="en-US" altLang="zh-TW" sz="2400" b="1" dirty="0" smtClean="0">
                <a:solidFill>
                  <a:srgbClr val="FF0000"/>
                </a:solidFill>
              </a:rPr>
              <a:t>26-14</a:t>
            </a:r>
            <a:endParaRPr lang="zh-TW" altLang="en-US" sz="2400" b="1" dirty="0">
              <a:solidFill>
                <a:srgbClr val="FF0000"/>
              </a:solidFill>
            </a:endParaRPr>
          </a:p>
        </p:txBody>
      </p:sp>
      <p:sp>
        <p:nvSpPr>
          <p:cNvPr id="6" name="矩形 5"/>
          <p:cNvSpPr/>
          <p:nvPr/>
        </p:nvSpPr>
        <p:spPr>
          <a:xfrm>
            <a:off x="4246685" y="3191071"/>
            <a:ext cx="4651131" cy="2923877"/>
          </a:xfrm>
          <a:prstGeom prst="rect">
            <a:avLst/>
          </a:prstGeom>
        </p:spPr>
        <p:txBody>
          <a:bodyPr wrap="square">
            <a:spAutoFit/>
          </a:bodyPr>
          <a:lstStyle/>
          <a:p>
            <a:r>
              <a:rPr lang="pt-BR" altLang="zh-TW" sz="2000" b="1" dirty="0" smtClean="0">
                <a:solidFill>
                  <a:srgbClr val="FF0000"/>
                </a:solidFill>
              </a:rPr>
              <a:t>N= 16(t</a:t>
            </a:r>
            <a:r>
              <a:rPr lang="pt-BR" altLang="zh-TW" sz="2000" b="1" baseline="-25000" dirty="0" smtClean="0">
                <a:solidFill>
                  <a:srgbClr val="FF0000"/>
                </a:solidFill>
              </a:rPr>
              <a:t>R</a:t>
            </a:r>
            <a:r>
              <a:rPr lang="pt-BR" altLang="zh-TW" sz="2000" b="1" dirty="0" smtClean="0">
                <a:solidFill>
                  <a:srgbClr val="FF0000"/>
                </a:solidFill>
              </a:rPr>
              <a:t>/W)</a:t>
            </a:r>
            <a:r>
              <a:rPr lang="pt-BR" altLang="zh-TW" sz="2000" b="1" baseline="30000" dirty="0" smtClean="0">
                <a:solidFill>
                  <a:srgbClr val="FF0000"/>
                </a:solidFill>
              </a:rPr>
              <a:t>2</a:t>
            </a:r>
            <a:r>
              <a:rPr lang="pt-BR" altLang="zh-TW" sz="2000" b="1" dirty="0" smtClean="0">
                <a:solidFill>
                  <a:srgbClr val="FF0000"/>
                </a:solidFill>
              </a:rPr>
              <a:t> (Equation 26-21)</a:t>
            </a:r>
          </a:p>
          <a:p>
            <a:pPr marL="342900" indent="-342900">
              <a:buFont typeface="+mj-lt"/>
              <a:buAutoNum type="alphaLcPeriod"/>
            </a:pPr>
            <a:r>
              <a:rPr lang="en-US" altLang="zh-TW" dirty="0" smtClean="0"/>
              <a:t>For A, N= 16×(6.2/0.49)</a:t>
            </a:r>
            <a:r>
              <a:rPr lang="en-US" altLang="zh-TW" baseline="30000" dirty="0" smtClean="0"/>
              <a:t>2</a:t>
            </a:r>
            <a:r>
              <a:rPr lang="en-US" altLang="zh-TW" dirty="0" smtClean="0"/>
              <a:t>=2561.6 or 2562</a:t>
            </a:r>
            <a:r>
              <a:rPr lang="en-US" altLang="zh-TW" dirty="0"/>
              <a:t> </a:t>
            </a:r>
            <a:r>
              <a:rPr lang="en-US" altLang="zh-TW" dirty="0" smtClean="0"/>
              <a:t>For B, N= 16×(13.3/1.07)</a:t>
            </a:r>
            <a:r>
              <a:rPr lang="en-US" altLang="zh-TW" baseline="30000" dirty="0" smtClean="0"/>
              <a:t>2</a:t>
            </a:r>
            <a:r>
              <a:rPr lang="en-US" altLang="zh-TW" dirty="0" smtClean="0"/>
              <a:t>=2472.04 or 2472 For C, N= 16×(15.7/1.32)</a:t>
            </a:r>
            <a:r>
              <a:rPr lang="en-US" altLang="zh-TW" baseline="30000" dirty="0" smtClean="0"/>
              <a:t>2</a:t>
            </a:r>
            <a:r>
              <a:rPr lang="en-US" altLang="zh-TW" dirty="0" smtClean="0"/>
              <a:t>=2263.45 or 2263 For D, N= 16×(21.6/1.72)</a:t>
            </a:r>
            <a:r>
              <a:rPr lang="en-US" altLang="zh-TW" baseline="30000" dirty="0" smtClean="0"/>
              <a:t>2</a:t>
            </a:r>
            <a:r>
              <a:rPr lang="en-US" altLang="zh-TW" dirty="0" smtClean="0"/>
              <a:t>=2523.31 or 2523</a:t>
            </a:r>
          </a:p>
          <a:p>
            <a:pPr marL="342900" indent="-342900">
              <a:buFont typeface="+mj-lt"/>
              <a:buAutoNum type="alphaLcPeriod"/>
            </a:pPr>
            <a:r>
              <a:rPr lang="en-US" altLang="zh-TW" dirty="0" smtClean="0"/>
              <a:t>N= (2561.6 + 2472.04 + 2263.45+2523.31)/4 =2455.1or 2455; s=132rounded to 100</a:t>
            </a:r>
          </a:p>
          <a:p>
            <a:pPr marL="342900" indent="-342900">
              <a:buFont typeface="+mj-lt"/>
              <a:buAutoNum type="alphaLcPeriod"/>
            </a:pPr>
            <a:r>
              <a:rPr lang="en-US" altLang="zh-TW" sz="2000" b="1" dirty="0" smtClean="0">
                <a:solidFill>
                  <a:srgbClr val="FF0000"/>
                </a:solidFill>
              </a:rPr>
              <a:t>H=L/N(Equation 26-16 rearranged)            </a:t>
            </a:r>
            <a:r>
              <a:rPr lang="en-US" altLang="zh-TW" dirty="0" smtClean="0"/>
              <a:t>H= 24.7 cm/ 2455plates =0.01006 cm (round to 0.010cm)</a:t>
            </a:r>
            <a:endParaRPr lang="zh-TW" altLang="en-US" dirty="0"/>
          </a:p>
        </p:txBody>
      </p:sp>
    </p:spTree>
    <p:extLst>
      <p:ext uri="{BB962C8B-B14F-4D97-AF65-F5344CB8AC3E}">
        <p14:creationId xmlns:p14="http://schemas.microsoft.com/office/powerpoint/2010/main" val="161566463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2">
            <a:extLst>
              <a:ext uri="{FF2B5EF4-FFF2-40B4-BE49-F238E27FC236}">
                <a16:creationId xmlns:a16="http://schemas.microsoft.com/office/drawing/2014/main" id="{377CAFF1-752B-4DB1-AE58-9A6BF0FB23AC}"/>
              </a:ext>
            </a:extLst>
          </p:cNvPr>
          <p:cNvSpPr txBox="1">
            <a:spLocks/>
          </p:cNvSpPr>
          <p:nvPr/>
        </p:nvSpPr>
        <p:spPr>
          <a:xfrm>
            <a:off x="628650" y="1537316"/>
            <a:ext cx="7886700" cy="1340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TW" dirty="0"/>
          </a:p>
          <a:p>
            <a:pPr marL="0" indent="0">
              <a:buFont typeface="Arial" panose="020B0604020202020204" pitchFamily="34" charset="0"/>
              <a:buNone/>
            </a:pPr>
            <a:r>
              <a:rPr lang="zh-TW" altLang="en-US" dirty="0"/>
              <a:t> </a:t>
            </a:r>
            <a:endParaRPr lang="en-US" altLang="zh-TW" dirty="0"/>
          </a:p>
          <a:p>
            <a:pPr marL="0" indent="0">
              <a:buFont typeface="Arial" panose="020B0604020202020204" pitchFamily="34" charset="0"/>
              <a:buNone/>
            </a:pPr>
            <a:endParaRPr lang="en-US" altLang="zh-TW" dirty="0"/>
          </a:p>
          <a:p>
            <a:pPr marL="0" indent="0">
              <a:buFont typeface="Arial" panose="020B0604020202020204" pitchFamily="34" charset="0"/>
              <a:buNone/>
            </a:pPr>
            <a:endParaRPr lang="en-US" altLang="zh-TW" dirty="0"/>
          </a:p>
          <a:p>
            <a:endParaRPr lang="zh-TW" altLang="en-US" dirty="0"/>
          </a:p>
        </p:txBody>
      </p:sp>
      <p:sp>
        <p:nvSpPr>
          <p:cNvPr id="8" name="標題 1">
            <a:extLst>
              <a:ext uri="{FF2B5EF4-FFF2-40B4-BE49-F238E27FC236}">
                <a16:creationId xmlns:a16="http://schemas.microsoft.com/office/drawing/2014/main" id="{C7151BD5-F7BD-4CDB-8348-98B49DE13C0F}"/>
              </a:ext>
            </a:extLst>
          </p:cNvPr>
          <p:cNvSpPr>
            <a:spLocks noGrp="1"/>
          </p:cNvSpPr>
          <p:nvPr>
            <p:ph type="title"/>
          </p:nvPr>
        </p:nvSpPr>
        <p:spPr>
          <a:xfrm>
            <a:off x="225671" y="-386678"/>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27-27</a:t>
            </a:r>
            <a:endParaRPr lang="en-US" sz="2800" b="1" dirty="0">
              <a:solidFill>
                <a:srgbClr val="FF0000"/>
              </a:solidFill>
              <a:latin typeface="+mn-lt"/>
            </a:endParaRPr>
          </a:p>
        </p:txBody>
      </p:sp>
      <p:sp>
        <p:nvSpPr>
          <p:cNvPr id="6" name="內容版面配置區 5">
            <a:extLst>
              <a:ext uri="{FF2B5EF4-FFF2-40B4-BE49-F238E27FC236}">
                <a16:creationId xmlns:a16="http://schemas.microsoft.com/office/drawing/2014/main" id="{773A7DF4-BB76-49BD-AF87-883A1AF66138}"/>
              </a:ext>
            </a:extLst>
          </p:cNvPr>
          <p:cNvSpPr>
            <a:spLocks noGrp="1"/>
          </p:cNvSpPr>
          <p:nvPr>
            <p:ph idx="1"/>
          </p:nvPr>
        </p:nvSpPr>
        <p:spPr>
          <a:xfrm>
            <a:off x="628650" y="621437"/>
            <a:ext cx="7886700" cy="5555526"/>
          </a:xfrm>
        </p:spPr>
        <p:txBody>
          <a:bodyPr>
            <a:normAutofit/>
          </a:bodyPr>
          <a:lstStyle/>
          <a:p>
            <a:r>
              <a:rPr lang="en-US" altLang="zh-TW" sz="2400" dirty="0"/>
              <a:t>Increasing the flow rate. </a:t>
            </a:r>
          </a:p>
          <a:p>
            <a:pPr marL="0" indent="0" algn="ctr">
              <a:buNone/>
            </a:pPr>
            <a:r>
              <a:rPr lang="en-US" altLang="zh-TW" sz="2000" dirty="0"/>
              <a:t>Either increasing or decreasing H is possible.</a:t>
            </a:r>
          </a:p>
          <a:p>
            <a:endParaRPr lang="en-US" altLang="zh-TW" sz="2400" dirty="0"/>
          </a:p>
          <a:p>
            <a:r>
              <a:rPr lang="en-US" altLang="zh-TW" sz="2400" dirty="0"/>
              <a:t>Reducing the particle size of the packing. </a:t>
            </a:r>
          </a:p>
          <a:p>
            <a:pPr lvl="1"/>
            <a:endParaRPr lang="en-US" altLang="zh-TW" sz="2000" dirty="0"/>
          </a:p>
          <a:p>
            <a:pPr marL="0" indent="0" algn="ctr">
              <a:buNone/>
            </a:pPr>
            <a:r>
              <a:rPr lang="en-US" altLang="zh-TW" sz="2400" dirty="0"/>
              <a:t>D</a:t>
            </a:r>
            <a:r>
              <a:rPr lang="en-US" altLang="zh-TW" sz="2400" baseline="-25000" dirty="0"/>
              <a:t>f</a:t>
            </a:r>
            <a:r>
              <a:rPr lang="en-US" altLang="zh-TW" sz="2400" dirty="0"/>
              <a:t> </a:t>
            </a:r>
            <a:r>
              <a:rPr lang="en-US" altLang="zh-TW" sz="3000" dirty="0"/>
              <a:t>↓ , </a:t>
            </a:r>
            <a:r>
              <a:rPr lang="en-US" altLang="zh-TW" sz="2400" dirty="0"/>
              <a:t>C</a:t>
            </a:r>
            <a:r>
              <a:rPr lang="en-US" altLang="zh-TW" sz="2400" baseline="-25000" dirty="0"/>
              <a:t>s</a:t>
            </a:r>
            <a:r>
              <a:rPr lang="en-US" altLang="zh-TW" sz="3200" dirty="0"/>
              <a:t>↓ , </a:t>
            </a:r>
            <a:r>
              <a:rPr lang="en-US" altLang="zh-TW" sz="2400" dirty="0"/>
              <a:t>H</a:t>
            </a:r>
            <a:r>
              <a:rPr lang="en-US" altLang="zh-TW" sz="3200" dirty="0"/>
              <a:t>↓</a:t>
            </a:r>
          </a:p>
          <a:p>
            <a:endParaRPr lang="en-US" altLang="zh-TW" sz="2400" dirty="0"/>
          </a:p>
          <a:p>
            <a:r>
              <a:rPr lang="en-US" altLang="zh-TW" sz="2400" dirty="0"/>
              <a:t>Decreasing the column temperature. </a:t>
            </a:r>
          </a:p>
          <a:p>
            <a:pPr marL="0" indent="0" algn="ctr">
              <a:buNone/>
            </a:pPr>
            <a:endParaRPr lang="en-US" altLang="zh-TW" sz="2000" dirty="0" smtClean="0"/>
          </a:p>
          <a:p>
            <a:pPr marL="0" indent="0" algn="ctr">
              <a:buNone/>
            </a:pPr>
            <a:r>
              <a:rPr lang="en-US" altLang="zh-TW" sz="2000" dirty="0" smtClean="0"/>
              <a:t>diffusion </a:t>
            </a:r>
            <a:r>
              <a:rPr lang="en-US" altLang="zh-TW" sz="2000" dirty="0"/>
              <a:t>rates D</a:t>
            </a:r>
            <a:r>
              <a:rPr lang="en-US" altLang="zh-TW" sz="2000" baseline="-25000" dirty="0"/>
              <a:t>M</a:t>
            </a:r>
            <a:r>
              <a:rPr lang="en-US" altLang="zh-TW" sz="2000" dirty="0"/>
              <a:t> and D</a:t>
            </a:r>
            <a:r>
              <a:rPr lang="en-US" altLang="zh-TW" sz="2000" baseline="-25000" dirty="0"/>
              <a:t>S</a:t>
            </a:r>
            <a:r>
              <a:rPr lang="en-US" altLang="zh-TW" sz="2000" dirty="0"/>
              <a:t> ↓ ,  B ↓ </a:t>
            </a:r>
            <a:r>
              <a:rPr lang="zh-TW" altLang="en-US" sz="2000" dirty="0"/>
              <a:t> </a:t>
            </a:r>
            <a:r>
              <a:rPr lang="en-US" altLang="zh-TW" sz="2000" dirty="0"/>
              <a:t>, C</a:t>
            </a:r>
            <a:r>
              <a:rPr lang="en-US" altLang="zh-TW" sz="2000" baseline="-25000" dirty="0"/>
              <a:t>s</a:t>
            </a:r>
            <a:r>
              <a:rPr lang="en-US" altLang="zh-TW" sz="2000" dirty="0"/>
              <a:t> ↑ ,</a:t>
            </a:r>
            <a:r>
              <a:rPr lang="zh-TW" altLang="en-US" sz="2000" dirty="0"/>
              <a:t> </a:t>
            </a:r>
            <a:r>
              <a:rPr lang="en-US" altLang="zh-TW" sz="2000" dirty="0"/>
              <a:t>C</a:t>
            </a:r>
            <a:r>
              <a:rPr lang="en-US" altLang="zh-TW" sz="2000" baseline="-25000" dirty="0"/>
              <a:t>M</a:t>
            </a:r>
            <a:r>
              <a:rPr lang="en-US" altLang="zh-TW" sz="2000" dirty="0"/>
              <a:t> ↑</a:t>
            </a:r>
          </a:p>
          <a:p>
            <a:pPr marL="0" indent="0" algn="ctr">
              <a:buNone/>
            </a:pPr>
            <a:r>
              <a:rPr lang="en-US" altLang="zh-TW" sz="2000" dirty="0"/>
              <a:t>Either increasing or decreasing H is possible.</a:t>
            </a:r>
          </a:p>
          <a:p>
            <a:pPr marL="0" indent="0" algn="ctr">
              <a:buNone/>
            </a:pPr>
            <a:r>
              <a:rPr lang="en-US" altLang="zh-TW" sz="2000" dirty="0"/>
              <a:t>Usually, H ↑</a:t>
            </a:r>
            <a:endParaRPr lang="zh-TW" altLang="en-US" sz="2000" dirty="0"/>
          </a:p>
        </p:txBody>
      </p:sp>
      <p:pic>
        <p:nvPicPr>
          <p:cNvPr id="5" name="圖片 4">
            <a:extLst>
              <a:ext uri="{FF2B5EF4-FFF2-40B4-BE49-F238E27FC236}">
                <a16:creationId xmlns:a16="http://schemas.microsoft.com/office/drawing/2014/main" id="{5AC19710-13C5-4FCA-A384-9EBBFC76543A}"/>
              </a:ext>
            </a:extLst>
          </p:cNvPr>
          <p:cNvPicPr>
            <a:picLocks noChangeAspect="1"/>
          </p:cNvPicPr>
          <p:nvPr/>
        </p:nvPicPr>
        <p:blipFill>
          <a:blip r:embed="rId2"/>
          <a:stretch>
            <a:fillRect/>
          </a:stretch>
        </p:blipFill>
        <p:spPr>
          <a:xfrm>
            <a:off x="5119536" y="73604"/>
            <a:ext cx="3798793" cy="865281"/>
          </a:xfrm>
          <a:prstGeom prst="rect">
            <a:avLst/>
          </a:prstGeom>
        </p:spPr>
      </p:pic>
    </p:spTree>
    <p:extLst>
      <p:ext uri="{BB962C8B-B14F-4D97-AF65-F5344CB8AC3E}">
        <p14:creationId xmlns:p14="http://schemas.microsoft.com/office/powerpoint/2010/main" val="383139284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內容版面配置區 2">
            <a:extLst>
              <a:ext uri="{FF2B5EF4-FFF2-40B4-BE49-F238E27FC236}">
                <a16:creationId xmlns:a16="http://schemas.microsoft.com/office/drawing/2014/main" id="{8E6AAF08-22A5-4BEF-8A15-2E294D7F6E74}"/>
              </a:ext>
            </a:extLst>
          </p:cNvPr>
          <p:cNvSpPr>
            <a:spLocks noGrp="1"/>
          </p:cNvSpPr>
          <p:nvPr>
            <p:ph idx="1"/>
          </p:nvPr>
        </p:nvSpPr>
        <p:spPr>
          <a:xfrm>
            <a:off x="628650" y="639192"/>
            <a:ext cx="7886700" cy="3941686"/>
          </a:xfrm>
        </p:spPr>
        <p:txBody>
          <a:bodyPr>
            <a:normAutofit/>
          </a:bodyPr>
          <a:lstStyle/>
          <a:p>
            <a:pPr marL="0" indent="0">
              <a:buNone/>
            </a:pPr>
            <a:r>
              <a:rPr lang="en-US" altLang="zh-TW" sz="2400" dirty="0"/>
              <a:t>What kinds of mixtures are separated by GSC?</a:t>
            </a:r>
          </a:p>
        </p:txBody>
      </p:sp>
      <p:sp>
        <p:nvSpPr>
          <p:cNvPr id="4" name="內容版面配置區 2">
            <a:extLst>
              <a:ext uri="{FF2B5EF4-FFF2-40B4-BE49-F238E27FC236}">
                <a16:creationId xmlns:a16="http://schemas.microsoft.com/office/drawing/2014/main" id="{377CAFF1-752B-4DB1-AE58-9A6BF0FB23AC}"/>
              </a:ext>
            </a:extLst>
          </p:cNvPr>
          <p:cNvSpPr txBox="1">
            <a:spLocks/>
          </p:cNvSpPr>
          <p:nvPr/>
        </p:nvSpPr>
        <p:spPr>
          <a:xfrm>
            <a:off x="628650" y="2976240"/>
            <a:ext cx="7886700" cy="13405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TW" dirty="0"/>
          </a:p>
          <a:p>
            <a:pPr marL="0" indent="0">
              <a:buFont typeface="Arial" panose="020B0604020202020204" pitchFamily="34" charset="0"/>
              <a:buNone/>
            </a:pPr>
            <a:r>
              <a:rPr lang="zh-TW" altLang="en-US" sz="2400" dirty="0"/>
              <a:t> </a:t>
            </a:r>
            <a:endParaRPr lang="en-US" altLang="zh-TW" sz="2400" dirty="0"/>
          </a:p>
          <a:p>
            <a:pPr marL="0" indent="0">
              <a:buFont typeface="Arial" panose="020B0604020202020204" pitchFamily="34" charset="0"/>
              <a:buNone/>
            </a:pPr>
            <a:endParaRPr lang="en-US" altLang="zh-TW" dirty="0"/>
          </a:p>
          <a:p>
            <a:pPr marL="0" indent="0">
              <a:buFont typeface="Arial" panose="020B0604020202020204" pitchFamily="34" charset="0"/>
              <a:buNone/>
            </a:pPr>
            <a:endParaRPr lang="en-US" altLang="zh-TW" dirty="0"/>
          </a:p>
          <a:p>
            <a:endParaRPr lang="zh-TW" altLang="en-US" dirty="0"/>
          </a:p>
        </p:txBody>
      </p:sp>
      <p:sp>
        <p:nvSpPr>
          <p:cNvPr id="7" name="標題 1">
            <a:extLst>
              <a:ext uri="{FF2B5EF4-FFF2-40B4-BE49-F238E27FC236}">
                <a16:creationId xmlns:a16="http://schemas.microsoft.com/office/drawing/2014/main" id="{00F98286-D68B-4530-83E1-918C5F58C06D}"/>
              </a:ext>
            </a:extLst>
          </p:cNvPr>
          <p:cNvSpPr>
            <a:spLocks noGrp="1"/>
          </p:cNvSpPr>
          <p:nvPr>
            <p:ph type="title"/>
          </p:nvPr>
        </p:nvSpPr>
        <p:spPr>
          <a:xfrm>
            <a:off x="243425" y="-388239"/>
            <a:ext cx="10515600" cy="1325563"/>
          </a:xfrm>
        </p:spPr>
        <p:txBody>
          <a:bodyPr>
            <a:normAutofit/>
          </a:bodyPr>
          <a:lstStyle/>
          <a:p>
            <a:r>
              <a:rPr lang="en-US" sz="2800" b="1" dirty="0">
                <a:solidFill>
                  <a:srgbClr val="FF0000"/>
                </a:solidFill>
                <a:latin typeface="+mn-lt"/>
              </a:rPr>
              <a:t>Question </a:t>
            </a:r>
            <a:r>
              <a:rPr lang="en-US" altLang="zh-TW" sz="2800" b="1" dirty="0">
                <a:solidFill>
                  <a:srgbClr val="FF0000"/>
                </a:solidFill>
                <a:latin typeface="+mn-lt"/>
              </a:rPr>
              <a:t>27-28</a:t>
            </a:r>
            <a:endParaRPr lang="en-US" sz="2800" b="1" dirty="0">
              <a:solidFill>
                <a:srgbClr val="FF0000"/>
              </a:solidFill>
              <a:latin typeface="+mn-lt"/>
            </a:endParaRPr>
          </a:p>
        </p:txBody>
      </p:sp>
      <p:sp>
        <p:nvSpPr>
          <p:cNvPr id="8" name="內容版面配置區 2">
            <a:extLst>
              <a:ext uri="{FF2B5EF4-FFF2-40B4-BE49-F238E27FC236}">
                <a16:creationId xmlns:a16="http://schemas.microsoft.com/office/drawing/2014/main" id="{03189E8A-F8CF-493F-9427-33F6CF47479F}"/>
              </a:ext>
            </a:extLst>
          </p:cNvPr>
          <p:cNvSpPr txBox="1">
            <a:spLocks/>
          </p:cNvSpPr>
          <p:nvPr/>
        </p:nvSpPr>
        <p:spPr>
          <a:xfrm>
            <a:off x="628650" y="2768668"/>
            <a:ext cx="7886700" cy="394168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zh-TW" sz="2400" dirty="0"/>
              <a:t>Why is GSC not used nearly as extensively as GLC?</a:t>
            </a:r>
          </a:p>
        </p:txBody>
      </p:sp>
      <p:sp>
        <p:nvSpPr>
          <p:cNvPr id="9" name="標題 1">
            <a:extLst>
              <a:ext uri="{FF2B5EF4-FFF2-40B4-BE49-F238E27FC236}">
                <a16:creationId xmlns:a16="http://schemas.microsoft.com/office/drawing/2014/main" id="{F74F0608-5A4C-41B8-BE1A-567A0FBB4F48}"/>
              </a:ext>
            </a:extLst>
          </p:cNvPr>
          <p:cNvSpPr txBox="1">
            <a:spLocks/>
          </p:cNvSpPr>
          <p:nvPr/>
        </p:nvSpPr>
        <p:spPr>
          <a:xfrm>
            <a:off x="243425" y="180090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solidFill>
                  <a:srgbClr val="FF0000"/>
                </a:solidFill>
                <a:latin typeface="+mn-lt"/>
              </a:rPr>
              <a:t>Question </a:t>
            </a:r>
            <a:r>
              <a:rPr lang="en-US" altLang="zh-TW" sz="2800" b="1" dirty="0">
                <a:solidFill>
                  <a:srgbClr val="FF0000"/>
                </a:solidFill>
                <a:latin typeface="+mn-lt"/>
              </a:rPr>
              <a:t>27-29</a:t>
            </a:r>
            <a:endParaRPr lang="en-US" sz="2800" b="1" dirty="0">
              <a:solidFill>
                <a:srgbClr val="FF0000"/>
              </a:solidFill>
              <a:latin typeface="+mn-lt"/>
            </a:endParaRPr>
          </a:p>
        </p:txBody>
      </p:sp>
      <p:sp>
        <p:nvSpPr>
          <p:cNvPr id="6" name="矩形 5">
            <a:extLst>
              <a:ext uri="{FF2B5EF4-FFF2-40B4-BE49-F238E27FC236}">
                <a16:creationId xmlns:a16="http://schemas.microsoft.com/office/drawing/2014/main" id="{4BBE5123-9FE7-4D7B-AB4E-B5F8558D88E1}"/>
              </a:ext>
            </a:extLst>
          </p:cNvPr>
          <p:cNvSpPr/>
          <p:nvPr/>
        </p:nvSpPr>
        <p:spPr>
          <a:xfrm>
            <a:off x="243425" y="1095957"/>
            <a:ext cx="8776288" cy="1292662"/>
          </a:xfrm>
          <a:prstGeom prst="rect">
            <a:avLst/>
          </a:prstGeom>
        </p:spPr>
        <p:txBody>
          <a:bodyPr wrap="square">
            <a:spAutoFit/>
          </a:bodyPr>
          <a:lstStyle/>
          <a:p>
            <a:r>
              <a:rPr lang="en-US" altLang="zh-TW" sz="2000" dirty="0"/>
              <a:t>Gas-solid chromatography is used primarily for separating low molecular mass gaseous species such as carbon dioxide, carbon monoxide and oxides of nitrogen</a:t>
            </a:r>
          </a:p>
          <a:p>
            <a:endParaRPr lang="en-US" altLang="zh-TW" dirty="0"/>
          </a:p>
        </p:txBody>
      </p:sp>
      <p:sp>
        <p:nvSpPr>
          <p:cNvPr id="10" name="矩形 9">
            <a:extLst>
              <a:ext uri="{FF2B5EF4-FFF2-40B4-BE49-F238E27FC236}">
                <a16:creationId xmlns:a16="http://schemas.microsoft.com/office/drawing/2014/main" id="{C3EEE9CD-D7C3-4321-AD63-B92488E042ED}"/>
              </a:ext>
            </a:extLst>
          </p:cNvPr>
          <p:cNvSpPr/>
          <p:nvPr/>
        </p:nvSpPr>
        <p:spPr>
          <a:xfrm>
            <a:off x="495606" y="3290721"/>
            <a:ext cx="8271925" cy="1200329"/>
          </a:xfrm>
          <a:prstGeom prst="rect">
            <a:avLst/>
          </a:prstGeom>
        </p:spPr>
        <p:txBody>
          <a:bodyPr wrap="square">
            <a:spAutoFit/>
          </a:bodyPr>
          <a:lstStyle/>
          <a:p>
            <a:r>
              <a:rPr lang="en-US" altLang="zh-TW" dirty="0"/>
              <a:t>Gas-solid chromatography has limited application because active or polar compounds are retained more or less permanently on the stationary phase. In addition, severe tailing is often observed due to the nonlinear characteristics of the physical adsorption process.</a:t>
            </a:r>
            <a:endParaRPr lang="zh-TW" altLang="en-US" dirty="0"/>
          </a:p>
        </p:txBody>
      </p:sp>
      <p:sp>
        <p:nvSpPr>
          <p:cNvPr id="2" name="矩形 1">
            <a:extLst>
              <a:ext uri="{FF2B5EF4-FFF2-40B4-BE49-F238E27FC236}">
                <a16:creationId xmlns:a16="http://schemas.microsoft.com/office/drawing/2014/main" id="{4F6E03AD-4D64-43D3-8231-63A8AC8C2ADA}"/>
              </a:ext>
            </a:extLst>
          </p:cNvPr>
          <p:cNvSpPr/>
          <p:nvPr/>
        </p:nvSpPr>
        <p:spPr>
          <a:xfrm>
            <a:off x="562128" y="4684979"/>
            <a:ext cx="8019744" cy="923330"/>
          </a:xfrm>
          <a:prstGeom prst="rect">
            <a:avLst/>
          </a:prstGeom>
        </p:spPr>
        <p:txBody>
          <a:bodyPr wrap="square">
            <a:spAutoFit/>
          </a:bodyPr>
          <a:lstStyle/>
          <a:p>
            <a:r>
              <a:rPr lang="en-US" altLang="zh-TW" dirty="0"/>
              <a:t>GSC </a:t>
            </a:r>
            <a:r>
              <a:rPr lang="zh-TW" altLang="en-US" dirty="0"/>
              <a:t>使用固態靜相，其分配過程涉及物理吸附，對樣品的吸引力強，使極性大的氣體在靜相中成半永久性吸附或使波峰嚴重拉長，故僅使用於極性較小、低分子量、揮發性高的氣體</a:t>
            </a:r>
            <a:endParaRPr lang="en-US" altLang="zh-TW" dirty="0"/>
          </a:p>
        </p:txBody>
      </p:sp>
    </p:spTree>
    <p:extLst>
      <p:ext uri="{BB962C8B-B14F-4D97-AF65-F5344CB8AC3E}">
        <p14:creationId xmlns:p14="http://schemas.microsoft.com/office/powerpoint/2010/main" val="354435396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83591" y="194951"/>
            <a:ext cx="2357385" cy="461665"/>
          </a:xfrm>
          <a:prstGeom prst="rect">
            <a:avLst/>
          </a:prstGeom>
          <a:noFill/>
        </p:spPr>
        <p:txBody>
          <a:bodyPr wrap="square" rtlCol="0">
            <a:spAutoFit/>
          </a:bodyPr>
          <a:lstStyle/>
          <a:p>
            <a:r>
              <a:rPr lang="en-US" altLang="zh-TW" sz="2400" b="1" dirty="0" smtClean="0">
                <a:solidFill>
                  <a:srgbClr val="FF0000"/>
                </a:solidFill>
              </a:rPr>
              <a:t>26-15</a:t>
            </a:r>
            <a:endParaRPr lang="zh-TW" altLang="en-US" sz="2400" b="1" dirty="0">
              <a:solidFill>
                <a:srgbClr val="FF0000"/>
              </a:solidFill>
            </a:endParaRPr>
          </a:p>
        </p:txBody>
      </p:sp>
      <p:sp>
        <p:nvSpPr>
          <p:cNvPr id="3" name="矩形 2"/>
          <p:cNvSpPr/>
          <p:nvPr/>
        </p:nvSpPr>
        <p:spPr>
          <a:xfrm>
            <a:off x="183591" y="656616"/>
            <a:ext cx="6771123" cy="1323439"/>
          </a:xfrm>
          <a:prstGeom prst="rect">
            <a:avLst/>
          </a:prstGeom>
        </p:spPr>
        <p:txBody>
          <a:bodyPr wrap="square">
            <a:spAutoFit/>
          </a:bodyPr>
          <a:lstStyle/>
          <a:p>
            <a:r>
              <a:rPr lang="en-US" altLang="zh-TW" sz="2000" dirty="0" smtClean="0"/>
              <a:t>From the data in Problem 26-14, </a:t>
            </a:r>
          </a:p>
          <a:p>
            <a:r>
              <a:rPr lang="en-US" altLang="zh-TW" sz="2000" dirty="0" smtClean="0"/>
              <a:t>calculate for A, B, C, and D</a:t>
            </a:r>
          </a:p>
          <a:p>
            <a:pPr marL="457200" indent="-457200">
              <a:buFont typeface="+mj-lt"/>
              <a:buAutoNum type="alphaLcPeriod"/>
            </a:pPr>
            <a:r>
              <a:rPr lang="en-US" altLang="zh-TW" sz="2000" dirty="0" smtClean="0"/>
              <a:t>The retention factor.</a:t>
            </a:r>
          </a:p>
          <a:p>
            <a:pPr marL="457200" indent="-457200">
              <a:buFont typeface="+mj-lt"/>
              <a:buAutoNum type="alphaLcPeriod"/>
            </a:pPr>
            <a:r>
              <a:rPr lang="en-US" altLang="zh-TW" sz="2000" dirty="0" smtClean="0"/>
              <a:t>The distribution constant.</a:t>
            </a:r>
            <a:endParaRPr lang="en-US" altLang="zh-TW" sz="2000" dirty="0"/>
          </a:p>
        </p:txBody>
      </p:sp>
      <p:pic>
        <p:nvPicPr>
          <p:cNvPr id="4" name="圖片 3"/>
          <p:cNvPicPr>
            <a:picLocks noChangeAspect="1"/>
          </p:cNvPicPr>
          <p:nvPr/>
        </p:nvPicPr>
        <p:blipFill>
          <a:blip r:embed="rId2"/>
          <a:stretch>
            <a:fillRect/>
          </a:stretch>
        </p:blipFill>
        <p:spPr>
          <a:xfrm>
            <a:off x="4044462" y="1001555"/>
            <a:ext cx="4973853" cy="1901426"/>
          </a:xfrm>
          <a:prstGeom prst="rect">
            <a:avLst/>
          </a:prstGeom>
        </p:spPr>
      </p:pic>
      <p:sp>
        <p:nvSpPr>
          <p:cNvPr id="5" name="矩形 4"/>
          <p:cNvSpPr/>
          <p:nvPr/>
        </p:nvSpPr>
        <p:spPr>
          <a:xfrm>
            <a:off x="183592" y="2902981"/>
            <a:ext cx="3860870" cy="3631763"/>
          </a:xfrm>
          <a:prstGeom prst="rect">
            <a:avLst/>
          </a:prstGeom>
        </p:spPr>
        <p:txBody>
          <a:bodyPr wrap="square">
            <a:spAutoFit/>
          </a:bodyPr>
          <a:lstStyle/>
          <a:p>
            <a:pPr marL="457200" indent="-457200">
              <a:buFont typeface="+mj-lt"/>
              <a:buAutoNum type="alphaLcPeriod"/>
            </a:pPr>
            <a:r>
              <a:rPr lang="en-US" altLang="zh-TW" sz="2000" b="1" dirty="0" smtClean="0">
                <a:solidFill>
                  <a:srgbClr val="FF0000"/>
                </a:solidFill>
              </a:rPr>
              <a:t>k= (</a:t>
            </a:r>
            <a:r>
              <a:rPr lang="en-US" altLang="zh-TW" sz="2000" b="1" dirty="0" err="1" smtClean="0">
                <a:solidFill>
                  <a:srgbClr val="FF0000"/>
                </a:solidFill>
              </a:rPr>
              <a:t>t</a:t>
            </a:r>
            <a:r>
              <a:rPr lang="en-US" altLang="zh-TW" sz="2000" b="1" baseline="-25000" dirty="0" err="1" smtClean="0">
                <a:solidFill>
                  <a:srgbClr val="FF0000"/>
                </a:solidFill>
              </a:rPr>
              <a:t>R</a:t>
            </a:r>
            <a:r>
              <a:rPr lang="en-US" altLang="zh-TW" sz="2000" b="1" dirty="0" smtClean="0">
                <a:solidFill>
                  <a:srgbClr val="FF0000"/>
                </a:solidFill>
              </a:rPr>
              <a:t>–</a:t>
            </a:r>
            <a:r>
              <a:rPr lang="en-US" altLang="zh-TW" sz="2000" b="1" dirty="0" err="1" smtClean="0">
                <a:solidFill>
                  <a:srgbClr val="FF0000"/>
                </a:solidFill>
              </a:rPr>
              <a:t>t</a:t>
            </a:r>
            <a:r>
              <a:rPr lang="en-US" altLang="zh-TW" sz="2000" b="1" baseline="-25000" dirty="0" err="1" smtClean="0">
                <a:solidFill>
                  <a:srgbClr val="FF0000"/>
                </a:solidFill>
              </a:rPr>
              <a:t>M</a:t>
            </a:r>
            <a:r>
              <a:rPr lang="en-US" altLang="zh-TW" sz="2000" b="1" dirty="0" smtClean="0">
                <a:solidFill>
                  <a:srgbClr val="FF0000"/>
                </a:solidFill>
              </a:rPr>
              <a:t>)/</a:t>
            </a:r>
            <a:r>
              <a:rPr lang="en-US" altLang="zh-TW" sz="2000" b="1" dirty="0" err="1" smtClean="0">
                <a:solidFill>
                  <a:srgbClr val="FF0000"/>
                </a:solidFill>
              </a:rPr>
              <a:t>t</a:t>
            </a:r>
            <a:r>
              <a:rPr lang="en-US" altLang="zh-TW" sz="2000" b="1" baseline="-25000" dirty="0" err="1" smtClean="0">
                <a:solidFill>
                  <a:srgbClr val="FF0000"/>
                </a:solidFill>
              </a:rPr>
              <a:t>M</a:t>
            </a:r>
            <a:r>
              <a:rPr lang="en-US" altLang="zh-TW" sz="2000" b="1" dirty="0" smtClean="0">
                <a:solidFill>
                  <a:srgbClr val="FF0000"/>
                </a:solidFill>
              </a:rPr>
              <a:t>(Equation 26-12)  </a:t>
            </a:r>
            <a:r>
              <a:rPr lang="en-US" altLang="zh-TW" dirty="0" smtClean="0"/>
              <a:t>For A, k</a:t>
            </a:r>
            <a:r>
              <a:rPr lang="en-US" altLang="zh-TW" baseline="-25000" dirty="0" smtClean="0"/>
              <a:t>A</a:t>
            </a:r>
            <a:r>
              <a:rPr lang="en-US" altLang="zh-TW" dirty="0" smtClean="0"/>
              <a:t>= (6.2–3.1)/3.1 =1.0       For B, k</a:t>
            </a:r>
            <a:r>
              <a:rPr lang="en-US" altLang="zh-TW" baseline="-25000" dirty="0" smtClean="0"/>
              <a:t>B</a:t>
            </a:r>
            <a:r>
              <a:rPr lang="en-US" altLang="zh-TW" dirty="0" smtClean="0"/>
              <a:t>= (13.3–3.1)/3.1 = 3.3    For C, </a:t>
            </a:r>
            <a:r>
              <a:rPr lang="en-US" altLang="zh-TW" dirty="0" err="1" smtClean="0"/>
              <a:t>k</a:t>
            </a:r>
            <a:r>
              <a:rPr lang="en-US" altLang="zh-TW" baseline="-25000" dirty="0" err="1" smtClean="0"/>
              <a:t>C</a:t>
            </a:r>
            <a:r>
              <a:rPr lang="en-US" altLang="zh-TW" dirty="0" smtClean="0"/>
              <a:t>= (15.7–3.1)/3.1 =4.1     For D, </a:t>
            </a:r>
            <a:r>
              <a:rPr lang="en-US" altLang="zh-TW" dirty="0" err="1" smtClean="0"/>
              <a:t>k</a:t>
            </a:r>
            <a:r>
              <a:rPr lang="en-US" altLang="zh-TW" baseline="-25000" dirty="0" err="1" smtClean="0"/>
              <a:t>D</a:t>
            </a:r>
            <a:r>
              <a:rPr lang="en-US" altLang="zh-TW" dirty="0" smtClean="0"/>
              <a:t>= (21.6–3.1)/3.1 = 6.0</a:t>
            </a:r>
          </a:p>
          <a:p>
            <a:pPr marL="457200" indent="-457200">
              <a:buFont typeface="+mj-lt"/>
              <a:buAutoNum type="alphaLcPeriod"/>
            </a:pPr>
            <a:r>
              <a:rPr lang="en-US" altLang="zh-TW" sz="2000" b="1" dirty="0" smtClean="0">
                <a:solidFill>
                  <a:srgbClr val="FF0000"/>
                </a:solidFill>
              </a:rPr>
              <a:t>K=k(V</a:t>
            </a:r>
            <a:r>
              <a:rPr lang="en-US" altLang="zh-TW" sz="2000" b="1" baseline="-25000" dirty="0" smtClean="0">
                <a:solidFill>
                  <a:srgbClr val="FF0000"/>
                </a:solidFill>
              </a:rPr>
              <a:t>M</a:t>
            </a:r>
            <a:r>
              <a:rPr lang="en-US" altLang="zh-TW" sz="2000" b="1" dirty="0" smtClean="0">
                <a:solidFill>
                  <a:srgbClr val="FF0000"/>
                </a:solidFill>
              </a:rPr>
              <a:t>/V</a:t>
            </a:r>
            <a:r>
              <a:rPr lang="en-US" altLang="zh-TW" sz="2000" b="1" baseline="-25000" dirty="0" smtClean="0">
                <a:solidFill>
                  <a:srgbClr val="FF0000"/>
                </a:solidFill>
              </a:rPr>
              <a:t>S</a:t>
            </a:r>
            <a:r>
              <a:rPr lang="en-US" altLang="zh-TW" sz="2000" b="1" dirty="0" smtClean="0">
                <a:solidFill>
                  <a:srgbClr val="FF0000"/>
                </a:solidFill>
              </a:rPr>
              <a:t>)</a:t>
            </a:r>
            <a:r>
              <a:rPr lang="en-US" altLang="zh-TW" sz="2000" dirty="0" smtClean="0"/>
              <a:t>                                K= [(</a:t>
            </a:r>
            <a:r>
              <a:rPr lang="en-US" altLang="zh-TW" sz="2000" dirty="0" err="1" smtClean="0"/>
              <a:t>tR</a:t>
            </a:r>
            <a:r>
              <a:rPr lang="en-US" altLang="zh-TW" sz="2000" dirty="0" smtClean="0"/>
              <a:t>–</a:t>
            </a:r>
            <a:r>
              <a:rPr lang="en-US" altLang="zh-TW" sz="2000" dirty="0" err="1" smtClean="0"/>
              <a:t>tM</a:t>
            </a:r>
            <a:r>
              <a:rPr lang="en-US" altLang="zh-TW" sz="2000" dirty="0" smtClean="0"/>
              <a:t>)/</a:t>
            </a:r>
            <a:r>
              <a:rPr lang="en-US" altLang="zh-TW" sz="2000" dirty="0" err="1" smtClean="0"/>
              <a:t>tM</a:t>
            </a:r>
            <a:r>
              <a:rPr lang="en-US" altLang="zh-TW" sz="2000" dirty="0" smtClean="0"/>
              <a:t>]×8.35              KA= 1×8.35=8.4                      KB= 3.3×8.35 = 27                   KC= 4.1×8.35 = 34                 KD= 6.0×8.35 = 50</a:t>
            </a:r>
            <a:endParaRPr lang="en-US" altLang="zh-TW" sz="2000" b="1" dirty="0" smtClean="0">
              <a:solidFill>
                <a:srgbClr val="FF0000"/>
              </a:solidFill>
            </a:endParaRPr>
          </a:p>
          <a:p>
            <a:endParaRPr lang="zh-TW" altLang="en-US" dirty="0"/>
          </a:p>
        </p:txBody>
      </p:sp>
      <p:pic>
        <p:nvPicPr>
          <p:cNvPr id="6" name="圖片 5"/>
          <p:cNvPicPr>
            <a:picLocks noChangeAspect="1"/>
          </p:cNvPicPr>
          <p:nvPr/>
        </p:nvPicPr>
        <p:blipFill>
          <a:blip r:embed="rId3"/>
          <a:stretch>
            <a:fillRect/>
          </a:stretch>
        </p:blipFill>
        <p:spPr>
          <a:xfrm>
            <a:off x="4246007" y="3001216"/>
            <a:ext cx="4570761" cy="3641115"/>
          </a:xfrm>
          <a:prstGeom prst="rect">
            <a:avLst/>
          </a:prstGeom>
        </p:spPr>
      </p:pic>
      <p:pic>
        <p:nvPicPr>
          <p:cNvPr id="8" name="圖片 7"/>
          <p:cNvPicPr>
            <a:picLocks noChangeAspect="1"/>
          </p:cNvPicPr>
          <p:nvPr/>
        </p:nvPicPr>
        <p:blipFill>
          <a:blip r:embed="rId4"/>
          <a:stretch>
            <a:fillRect/>
          </a:stretch>
        </p:blipFill>
        <p:spPr>
          <a:xfrm>
            <a:off x="183591" y="6494692"/>
            <a:ext cx="3860871" cy="179173"/>
          </a:xfrm>
          <a:prstGeom prst="rect">
            <a:avLst/>
          </a:prstGeom>
        </p:spPr>
      </p:pic>
    </p:spTree>
    <p:extLst>
      <p:ext uri="{BB962C8B-B14F-4D97-AF65-F5344CB8AC3E}">
        <p14:creationId xmlns:p14="http://schemas.microsoft.com/office/powerpoint/2010/main" val="1241320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Chapter 27</a:t>
            </a:r>
            <a:endParaRPr lang="zh-TW" altLang="en-US" dirty="0"/>
          </a:p>
        </p:txBody>
      </p:sp>
    </p:spTree>
    <p:extLst>
      <p:ext uri="{BB962C8B-B14F-4D97-AF65-F5344CB8AC3E}">
        <p14:creationId xmlns:p14="http://schemas.microsoft.com/office/powerpoint/2010/main" val="38306584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字方塊 3"/>
          <p:cNvSpPr txBox="1"/>
          <p:nvPr/>
        </p:nvSpPr>
        <p:spPr>
          <a:xfrm>
            <a:off x="183592" y="182324"/>
            <a:ext cx="2357385" cy="461665"/>
          </a:xfrm>
          <a:prstGeom prst="rect">
            <a:avLst/>
          </a:prstGeom>
          <a:noFill/>
        </p:spPr>
        <p:txBody>
          <a:bodyPr wrap="square" rtlCol="0">
            <a:spAutoFit/>
          </a:bodyPr>
          <a:lstStyle/>
          <a:p>
            <a:r>
              <a:rPr lang="en-US" altLang="zh-TW" sz="2400" b="1" dirty="0" smtClean="0">
                <a:solidFill>
                  <a:srgbClr val="FF0000"/>
                </a:solidFill>
              </a:rPr>
              <a:t>27-1</a:t>
            </a:r>
            <a:endParaRPr lang="zh-TW" altLang="en-US" sz="2400" b="1" dirty="0">
              <a:solidFill>
                <a:srgbClr val="FF0000"/>
              </a:solidFill>
            </a:endParaRPr>
          </a:p>
        </p:txBody>
      </p:sp>
      <p:sp>
        <p:nvSpPr>
          <p:cNvPr id="5" name="矩形 4"/>
          <p:cNvSpPr/>
          <p:nvPr/>
        </p:nvSpPr>
        <p:spPr>
          <a:xfrm>
            <a:off x="183592" y="643989"/>
            <a:ext cx="5969977" cy="400110"/>
          </a:xfrm>
          <a:prstGeom prst="rect">
            <a:avLst/>
          </a:prstGeom>
        </p:spPr>
        <p:txBody>
          <a:bodyPr wrap="square">
            <a:spAutoFit/>
          </a:bodyPr>
          <a:lstStyle/>
          <a:p>
            <a:r>
              <a:rPr lang="en-US" altLang="zh-TW" sz="2000" dirty="0" smtClean="0"/>
              <a:t>How do gas-liquid and gas-solid chromatography differ?</a:t>
            </a:r>
            <a:endParaRPr lang="en-US" altLang="zh-TW" sz="2000" dirty="0"/>
          </a:p>
        </p:txBody>
      </p:sp>
      <p:sp>
        <p:nvSpPr>
          <p:cNvPr id="6" name="矩形 5"/>
          <p:cNvSpPr/>
          <p:nvPr/>
        </p:nvSpPr>
        <p:spPr>
          <a:xfrm>
            <a:off x="183592" y="1044099"/>
            <a:ext cx="8588459" cy="1477328"/>
          </a:xfrm>
          <a:prstGeom prst="rect">
            <a:avLst/>
          </a:prstGeom>
        </p:spPr>
        <p:txBody>
          <a:bodyPr wrap="square">
            <a:spAutoFit/>
          </a:bodyPr>
          <a:lstStyle/>
          <a:p>
            <a:r>
              <a:rPr lang="en-US" altLang="zh-TW" dirty="0" smtClean="0"/>
              <a:t>In gas-liquid</a:t>
            </a:r>
            <a:r>
              <a:rPr lang="en-US" altLang="zh-TW" dirty="0"/>
              <a:t> </a:t>
            </a:r>
            <a:r>
              <a:rPr lang="en-US" altLang="zh-TW" dirty="0" smtClean="0"/>
              <a:t>chromatography(GLC), the stationary phase is a liquid that is immobilized on a solid. Retention of sample constituents involves equilibria between a gaseous and a liquid phase. In gas-solid</a:t>
            </a:r>
            <a:r>
              <a:rPr lang="en-US" altLang="zh-TW" dirty="0"/>
              <a:t> </a:t>
            </a:r>
            <a:r>
              <a:rPr lang="en-US" altLang="zh-TW" dirty="0" smtClean="0"/>
              <a:t>chromatography(GSC), the stationary phase is a solid surface that retains </a:t>
            </a:r>
            <a:r>
              <a:rPr lang="en-US" altLang="zh-TW" dirty="0" err="1" smtClean="0"/>
              <a:t>analytes</a:t>
            </a:r>
            <a:r>
              <a:rPr lang="en-US" altLang="zh-TW" dirty="0" smtClean="0"/>
              <a:t> by physical adsorption. Here separations involve adsorption/desorption equilibria</a:t>
            </a:r>
            <a:endParaRPr lang="zh-TW" altLang="en-US" dirty="0"/>
          </a:p>
        </p:txBody>
      </p:sp>
      <p:sp>
        <p:nvSpPr>
          <p:cNvPr id="7" name="文字方塊 6"/>
          <p:cNvSpPr txBox="1"/>
          <p:nvPr/>
        </p:nvSpPr>
        <p:spPr>
          <a:xfrm>
            <a:off x="183591" y="2521427"/>
            <a:ext cx="8749393" cy="1200329"/>
          </a:xfrm>
          <a:prstGeom prst="rect">
            <a:avLst/>
          </a:prstGeom>
          <a:noFill/>
        </p:spPr>
        <p:txBody>
          <a:bodyPr wrap="square" rtlCol="0">
            <a:spAutoFit/>
          </a:bodyPr>
          <a:lstStyle/>
          <a:p>
            <a:r>
              <a:rPr lang="zh-TW" altLang="en-US" dirty="0" smtClean="0"/>
              <a:t>在</a:t>
            </a:r>
            <a:r>
              <a:rPr lang="zh-TW" altLang="en-US" dirty="0"/>
              <a:t>氣液色譜法中，固定相是固定在固體上的液體。樣品成分的保留涉及</a:t>
            </a:r>
            <a:r>
              <a:rPr lang="zh-TW" altLang="en-US" dirty="0">
                <a:solidFill>
                  <a:srgbClr val="FF0000"/>
                </a:solidFill>
              </a:rPr>
              <a:t>氣相和液相之間的平衡</a:t>
            </a:r>
            <a:r>
              <a:rPr lang="zh-TW" altLang="en-US" dirty="0" smtClean="0"/>
              <a:t>。</a:t>
            </a:r>
            <a:endParaRPr lang="en-US" altLang="zh-TW" dirty="0" smtClean="0"/>
          </a:p>
          <a:p>
            <a:r>
              <a:rPr lang="zh-TW" altLang="en-US" dirty="0" smtClean="0"/>
              <a:t>在</a:t>
            </a:r>
            <a:r>
              <a:rPr lang="zh-TW" altLang="en-US" dirty="0"/>
              <a:t>氣固色譜中，固定相是通過物理吸附保留分析物的固體</a:t>
            </a:r>
            <a:r>
              <a:rPr lang="zh-TW" altLang="en-US" dirty="0" smtClean="0"/>
              <a:t>表面</a:t>
            </a:r>
            <a:r>
              <a:rPr lang="zh-TW" altLang="en-US" dirty="0"/>
              <a:t>，</a:t>
            </a:r>
            <a:r>
              <a:rPr lang="zh-TW" altLang="en-US" dirty="0" smtClean="0"/>
              <a:t>分離</a:t>
            </a:r>
            <a:r>
              <a:rPr lang="zh-TW" altLang="en-US" dirty="0"/>
              <a:t>涉及</a:t>
            </a:r>
            <a:r>
              <a:rPr lang="zh-TW" altLang="en-US" dirty="0">
                <a:solidFill>
                  <a:srgbClr val="FF0000"/>
                </a:solidFill>
              </a:rPr>
              <a:t>吸附</a:t>
            </a:r>
            <a:r>
              <a:rPr lang="en-US" altLang="zh-TW" dirty="0">
                <a:solidFill>
                  <a:srgbClr val="FF0000"/>
                </a:solidFill>
              </a:rPr>
              <a:t>/</a:t>
            </a:r>
            <a:r>
              <a:rPr lang="zh-TW" altLang="en-US" dirty="0">
                <a:solidFill>
                  <a:srgbClr val="FF0000"/>
                </a:solidFill>
              </a:rPr>
              <a:t>解吸平衡</a:t>
            </a:r>
          </a:p>
        </p:txBody>
      </p:sp>
      <p:pic>
        <p:nvPicPr>
          <p:cNvPr id="8" name="圖片 7"/>
          <p:cNvPicPr>
            <a:picLocks noChangeAspect="1"/>
          </p:cNvPicPr>
          <p:nvPr/>
        </p:nvPicPr>
        <p:blipFill>
          <a:blip r:embed="rId2"/>
          <a:stretch>
            <a:fillRect/>
          </a:stretch>
        </p:blipFill>
        <p:spPr>
          <a:xfrm>
            <a:off x="1538678" y="3362334"/>
            <a:ext cx="6566755" cy="2892697"/>
          </a:xfrm>
          <a:prstGeom prst="rect">
            <a:avLst/>
          </a:prstGeom>
        </p:spPr>
      </p:pic>
      <p:sp>
        <p:nvSpPr>
          <p:cNvPr id="9" name="文字方塊 8"/>
          <p:cNvSpPr txBox="1"/>
          <p:nvPr/>
        </p:nvSpPr>
        <p:spPr>
          <a:xfrm>
            <a:off x="1160585" y="3435513"/>
            <a:ext cx="1011116" cy="369332"/>
          </a:xfrm>
          <a:prstGeom prst="rect">
            <a:avLst/>
          </a:prstGeom>
          <a:noFill/>
        </p:spPr>
        <p:txBody>
          <a:bodyPr wrap="square" rtlCol="0">
            <a:spAutoFit/>
          </a:bodyPr>
          <a:lstStyle/>
          <a:p>
            <a:r>
              <a:rPr lang="en-US" altLang="zh-TW" b="1" dirty="0" smtClean="0">
                <a:solidFill>
                  <a:srgbClr val="FF0000"/>
                </a:solidFill>
              </a:rPr>
              <a:t>GSC</a:t>
            </a:r>
            <a:endParaRPr lang="zh-TW" altLang="en-US" b="1" dirty="0">
              <a:solidFill>
                <a:srgbClr val="FF0000"/>
              </a:solidFill>
            </a:endParaRPr>
          </a:p>
        </p:txBody>
      </p:sp>
      <p:sp>
        <p:nvSpPr>
          <p:cNvPr id="11" name="文字方塊 10"/>
          <p:cNvSpPr txBox="1"/>
          <p:nvPr/>
        </p:nvSpPr>
        <p:spPr>
          <a:xfrm>
            <a:off x="7599876" y="3393969"/>
            <a:ext cx="1011116" cy="369332"/>
          </a:xfrm>
          <a:prstGeom prst="rect">
            <a:avLst/>
          </a:prstGeom>
          <a:noFill/>
        </p:spPr>
        <p:txBody>
          <a:bodyPr wrap="square" rtlCol="0">
            <a:spAutoFit/>
          </a:bodyPr>
          <a:lstStyle/>
          <a:p>
            <a:r>
              <a:rPr lang="en-US" altLang="zh-TW" b="1" dirty="0" smtClean="0">
                <a:solidFill>
                  <a:srgbClr val="FF0000"/>
                </a:solidFill>
              </a:rPr>
              <a:t>GLC</a:t>
            </a:r>
            <a:endParaRPr lang="zh-TW" altLang="en-US" b="1" dirty="0">
              <a:solidFill>
                <a:srgbClr val="FF0000"/>
              </a:solidFill>
            </a:endParaRPr>
          </a:p>
        </p:txBody>
      </p:sp>
      <p:sp>
        <p:nvSpPr>
          <p:cNvPr id="12" name="矩形 11"/>
          <p:cNvSpPr/>
          <p:nvPr/>
        </p:nvSpPr>
        <p:spPr>
          <a:xfrm>
            <a:off x="183591" y="6331882"/>
            <a:ext cx="4572000" cy="246221"/>
          </a:xfrm>
          <a:prstGeom prst="rect">
            <a:avLst/>
          </a:prstGeom>
        </p:spPr>
        <p:txBody>
          <a:bodyPr>
            <a:spAutoFit/>
          </a:bodyPr>
          <a:lstStyle/>
          <a:p>
            <a:r>
              <a:rPr lang="en-US" altLang="zh-TW" sz="1000" dirty="0"/>
              <a:t>https://chem.pg.edu.pl/documents/175289/4235082/AP-Part2.pdf</a:t>
            </a:r>
            <a:endParaRPr lang="zh-TW" altLang="en-US" sz="1000" dirty="0"/>
          </a:p>
        </p:txBody>
      </p:sp>
    </p:spTree>
    <p:extLst>
      <p:ext uri="{BB962C8B-B14F-4D97-AF65-F5344CB8AC3E}">
        <p14:creationId xmlns:p14="http://schemas.microsoft.com/office/powerpoint/2010/main" val="8080203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83592" y="182324"/>
            <a:ext cx="2357385" cy="461665"/>
          </a:xfrm>
          <a:prstGeom prst="rect">
            <a:avLst/>
          </a:prstGeom>
          <a:noFill/>
        </p:spPr>
        <p:txBody>
          <a:bodyPr wrap="square" rtlCol="0">
            <a:spAutoFit/>
          </a:bodyPr>
          <a:lstStyle/>
          <a:p>
            <a:r>
              <a:rPr lang="en-US" altLang="zh-TW" sz="2400" b="1" dirty="0" smtClean="0">
                <a:solidFill>
                  <a:srgbClr val="FF0000"/>
                </a:solidFill>
              </a:rPr>
              <a:t>27-3</a:t>
            </a:r>
            <a:endParaRPr lang="zh-TW" altLang="en-US" sz="2400" b="1" dirty="0">
              <a:solidFill>
                <a:srgbClr val="FF0000"/>
              </a:solidFill>
            </a:endParaRPr>
          </a:p>
        </p:txBody>
      </p:sp>
      <p:sp>
        <p:nvSpPr>
          <p:cNvPr id="3" name="矩形 2"/>
          <p:cNvSpPr/>
          <p:nvPr/>
        </p:nvSpPr>
        <p:spPr>
          <a:xfrm>
            <a:off x="183592" y="643989"/>
            <a:ext cx="8274608" cy="707886"/>
          </a:xfrm>
          <a:prstGeom prst="rect">
            <a:avLst/>
          </a:prstGeom>
        </p:spPr>
        <p:txBody>
          <a:bodyPr wrap="square">
            <a:spAutoFit/>
          </a:bodyPr>
          <a:lstStyle/>
          <a:p>
            <a:r>
              <a:rPr lang="en-US" altLang="zh-TW" sz="2000" dirty="0"/>
              <a:t>What is meant by temperature programming in GC? </a:t>
            </a:r>
            <a:endParaRPr lang="en-US" altLang="zh-TW" sz="2000" dirty="0" smtClean="0"/>
          </a:p>
          <a:p>
            <a:r>
              <a:rPr lang="en-US" altLang="zh-TW" sz="2000" dirty="0" smtClean="0"/>
              <a:t>Why </a:t>
            </a:r>
            <a:r>
              <a:rPr lang="en-US" altLang="zh-TW" sz="2000" dirty="0"/>
              <a:t>is it frequently used?</a:t>
            </a:r>
          </a:p>
        </p:txBody>
      </p:sp>
      <p:sp>
        <p:nvSpPr>
          <p:cNvPr id="4" name="矩形 3"/>
          <p:cNvSpPr/>
          <p:nvPr/>
        </p:nvSpPr>
        <p:spPr>
          <a:xfrm>
            <a:off x="183592" y="1244228"/>
            <a:ext cx="8274608" cy="3785652"/>
          </a:xfrm>
          <a:prstGeom prst="rect">
            <a:avLst/>
          </a:prstGeom>
        </p:spPr>
        <p:txBody>
          <a:bodyPr wrap="square">
            <a:spAutoFit/>
          </a:bodyPr>
          <a:lstStyle/>
          <a:p>
            <a:pPr>
              <a:lnSpc>
                <a:spcPct val="150000"/>
              </a:lnSpc>
            </a:pPr>
            <a:r>
              <a:rPr lang="en-US" altLang="zh-TW" sz="2000" dirty="0"/>
              <a:t>Temperature programming involves increasing the temperature of a GC column as a function of time. </a:t>
            </a:r>
          </a:p>
          <a:p>
            <a:pPr>
              <a:lnSpc>
                <a:spcPct val="150000"/>
              </a:lnSpc>
            </a:pPr>
            <a:r>
              <a:rPr lang="en-US" altLang="zh-TW" sz="2000" dirty="0"/>
              <a:t>This technique is particularly useful for samples that contain </a:t>
            </a:r>
            <a:r>
              <a:rPr lang="en-US" altLang="zh-TW" sz="2000" dirty="0">
                <a:solidFill>
                  <a:srgbClr val="FF0000"/>
                </a:solidFill>
              </a:rPr>
              <a:t>constituents whose boiling points differ significantly</a:t>
            </a:r>
            <a:r>
              <a:rPr lang="en-US" altLang="zh-TW" sz="2000" dirty="0"/>
              <a:t>.  Low boiling point constituents are separated initially at temperatures that provide good resolution.  </a:t>
            </a:r>
          </a:p>
          <a:p>
            <a:pPr>
              <a:lnSpc>
                <a:spcPct val="150000"/>
              </a:lnSpc>
            </a:pPr>
            <a:r>
              <a:rPr lang="en-US" altLang="zh-TW" sz="2000" dirty="0"/>
              <a:t>As the separation proceeds, the column temperature is increased so that the higher boiling constituents come off the column with good resolution and at reasonable lengths of time. </a:t>
            </a:r>
          </a:p>
        </p:txBody>
      </p:sp>
      <p:sp>
        <p:nvSpPr>
          <p:cNvPr id="5" name="矩形 4"/>
          <p:cNvSpPr/>
          <p:nvPr/>
        </p:nvSpPr>
        <p:spPr>
          <a:xfrm>
            <a:off x="183592" y="5005643"/>
            <a:ext cx="8141677" cy="1477328"/>
          </a:xfrm>
          <a:prstGeom prst="rect">
            <a:avLst/>
          </a:prstGeom>
        </p:spPr>
        <p:txBody>
          <a:bodyPr wrap="square">
            <a:spAutoFit/>
          </a:bodyPr>
          <a:lstStyle/>
          <a:p>
            <a:r>
              <a:rPr lang="zh-TW" altLang="en-US" dirty="0"/>
              <a:t>溫度編程涉及隨</a:t>
            </a:r>
            <a:r>
              <a:rPr lang="zh-TW" altLang="en-US" dirty="0">
                <a:solidFill>
                  <a:srgbClr val="FF0000"/>
                </a:solidFill>
              </a:rPr>
              <a:t>時間增加</a:t>
            </a:r>
            <a:r>
              <a:rPr lang="en-US" altLang="zh-TW" dirty="0" smtClean="0">
                <a:solidFill>
                  <a:srgbClr val="FF0000"/>
                </a:solidFill>
              </a:rPr>
              <a:t>GC</a:t>
            </a:r>
            <a:r>
              <a:rPr lang="zh-TW" altLang="en-US" dirty="0" smtClean="0">
                <a:solidFill>
                  <a:srgbClr val="FF0000"/>
                </a:solidFill>
              </a:rPr>
              <a:t>管柱的</a:t>
            </a:r>
            <a:r>
              <a:rPr lang="zh-TW" altLang="en-US" dirty="0">
                <a:solidFill>
                  <a:srgbClr val="FF0000"/>
                </a:solidFill>
              </a:rPr>
              <a:t>溫度</a:t>
            </a:r>
            <a:r>
              <a:rPr lang="zh-TW" altLang="en-US" dirty="0"/>
              <a:t>。</a:t>
            </a:r>
          </a:p>
          <a:p>
            <a:r>
              <a:rPr lang="zh-TW" altLang="en-US" dirty="0"/>
              <a:t>對於包含沸點明顯不同的成分的樣品，此技術特別有用。 低沸點成分最初是在提供良好分離度的溫度下分離的。</a:t>
            </a:r>
          </a:p>
          <a:p>
            <a:r>
              <a:rPr lang="zh-TW" altLang="en-US" dirty="0"/>
              <a:t>隨著分離的進行，色譜柱溫度升高，因此沸點較高的組分以良好的分離度和合理的時間</a:t>
            </a:r>
            <a:r>
              <a:rPr lang="zh-TW" altLang="en-US" dirty="0" smtClean="0"/>
              <a:t>從</a:t>
            </a:r>
            <a:r>
              <a:rPr lang="zh-TW" altLang="en-US" dirty="0"/>
              <a:t>管</a:t>
            </a:r>
            <a:r>
              <a:rPr lang="zh-TW" altLang="en-US" dirty="0" smtClean="0"/>
              <a:t>柱</a:t>
            </a:r>
            <a:r>
              <a:rPr lang="zh-TW" altLang="en-US" dirty="0"/>
              <a:t>中分離出來。</a:t>
            </a:r>
          </a:p>
        </p:txBody>
      </p:sp>
    </p:spTree>
    <p:extLst>
      <p:ext uri="{BB962C8B-B14F-4D97-AF65-F5344CB8AC3E}">
        <p14:creationId xmlns:p14="http://schemas.microsoft.com/office/powerpoint/2010/main" val="15137287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圖片 5"/>
          <p:cNvPicPr>
            <a:picLocks noChangeAspect="1"/>
          </p:cNvPicPr>
          <p:nvPr/>
        </p:nvPicPr>
        <p:blipFill>
          <a:blip r:embed="rId2"/>
          <a:stretch>
            <a:fillRect/>
          </a:stretch>
        </p:blipFill>
        <p:spPr>
          <a:xfrm>
            <a:off x="545329" y="3608509"/>
            <a:ext cx="8096250" cy="3267075"/>
          </a:xfrm>
          <a:prstGeom prst="rect">
            <a:avLst/>
          </a:prstGeom>
        </p:spPr>
      </p:pic>
      <p:sp>
        <p:nvSpPr>
          <p:cNvPr id="2" name="矩形 1"/>
          <p:cNvSpPr/>
          <p:nvPr/>
        </p:nvSpPr>
        <p:spPr>
          <a:xfrm>
            <a:off x="183591" y="643989"/>
            <a:ext cx="8819731" cy="707886"/>
          </a:xfrm>
          <a:prstGeom prst="rect">
            <a:avLst/>
          </a:prstGeom>
        </p:spPr>
        <p:txBody>
          <a:bodyPr wrap="square">
            <a:spAutoFit/>
          </a:bodyPr>
          <a:lstStyle/>
          <a:p>
            <a:r>
              <a:rPr lang="en-US" altLang="zh-TW" sz="2000" dirty="0"/>
              <a:t>What is the difference between a total-ion chromatogram and a mass chromatogram?</a:t>
            </a:r>
            <a:endParaRPr lang="zh-TW" altLang="en-US" sz="2000" dirty="0"/>
          </a:p>
        </p:txBody>
      </p:sp>
      <p:sp>
        <p:nvSpPr>
          <p:cNvPr id="3" name="文字方塊 2"/>
          <p:cNvSpPr txBox="1"/>
          <p:nvPr/>
        </p:nvSpPr>
        <p:spPr>
          <a:xfrm>
            <a:off x="183592" y="182324"/>
            <a:ext cx="2357385" cy="461665"/>
          </a:xfrm>
          <a:prstGeom prst="rect">
            <a:avLst/>
          </a:prstGeom>
          <a:noFill/>
        </p:spPr>
        <p:txBody>
          <a:bodyPr wrap="square" rtlCol="0">
            <a:spAutoFit/>
          </a:bodyPr>
          <a:lstStyle/>
          <a:p>
            <a:r>
              <a:rPr lang="en-US" altLang="zh-TW" sz="2400" b="1" dirty="0" smtClean="0">
                <a:solidFill>
                  <a:srgbClr val="FF0000"/>
                </a:solidFill>
              </a:rPr>
              <a:t>27-8</a:t>
            </a:r>
            <a:endParaRPr lang="zh-TW" altLang="en-US" sz="2400" b="1" dirty="0">
              <a:solidFill>
                <a:srgbClr val="FF0000"/>
              </a:solidFill>
            </a:endParaRPr>
          </a:p>
        </p:txBody>
      </p:sp>
      <p:sp>
        <p:nvSpPr>
          <p:cNvPr id="4" name="矩形 3"/>
          <p:cNvSpPr/>
          <p:nvPr/>
        </p:nvSpPr>
        <p:spPr>
          <a:xfrm>
            <a:off x="183588" y="1156267"/>
            <a:ext cx="8819732" cy="1938992"/>
          </a:xfrm>
          <a:prstGeom prst="rect">
            <a:avLst/>
          </a:prstGeom>
        </p:spPr>
        <p:txBody>
          <a:bodyPr wrap="square">
            <a:spAutoFit/>
          </a:bodyPr>
          <a:lstStyle/>
          <a:p>
            <a:pPr>
              <a:lnSpc>
                <a:spcPct val="150000"/>
              </a:lnSpc>
            </a:pPr>
            <a:r>
              <a:rPr lang="en-US" altLang="zh-TW" sz="2000" dirty="0"/>
              <a:t>A total ion chromatogram is obtained by summing the ion abundances in each mass spectrum and plotting versus time.  </a:t>
            </a:r>
          </a:p>
          <a:p>
            <a:pPr>
              <a:lnSpc>
                <a:spcPct val="150000"/>
              </a:lnSpc>
            </a:pPr>
            <a:r>
              <a:rPr lang="en-US" altLang="zh-TW" sz="2000" dirty="0"/>
              <a:t>A mass chromatogram is obtained by </a:t>
            </a:r>
            <a:r>
              <a:rPr lang="en-US" altLang="zh-TW" sz="2000" dirty="0">
                <a:solidFill>
                  <a:srgbClr val="FF0000"/>
                </a:solidFill>
              </a:rPr>
              <a:t>monitoring one m/z value</a:t>
            </a:r>
            <a:r>
              <a:rPr lang="en-US" altLang="zh-TW" sz="2000" dirty="0"/>
              <a:t> during the chromatography experiment and plotting the ion abundance versus time. </a:t>
            </a:r>
          </a:p>
        </p:txBody>
      </p:sp>
      <p:sp>
        <p:nvSpPr>
          <p:cNvPr id="5" name="矩形 4"/>
          <p:cNvSpPr/>
          <p:nvPr/>
        </p:nvSpPr>
        <p:spPr>
          <a:xfrm>
            <a:off x="183587" y="2961206"/>
            <a:ext cx="8740603" cy="646331"/>
          </a:xfrm>
          <a:prstGeom prst="rect">
            <a:avLst/>
          </a:prstGeom>
        </p:spPr>
        <p:txBody>
          <a:bodyPr wrap="square">
            <a:spAutoFit/>
          </a:bodyPr>
          <a:lstStyle/>
          <a:p>
            <a:r>
              <a:rPr lang="zh-TW" altLang="en-US" dirty="0"/>
              <a:t>通過將每個質譜圖</a:t>
            </a:r>
            <a:r>
              <a:rPr lang="zh-TW" altLang="en-US" dirty="0" smtClean="0"/>
              <a:t>中的</a:t>
            </a:r>
            <a:r>
              <a:rPr lang="zh-TW" altLang="en-US" dirty="0" smtClean="0">
                <a:solidFill>
                  <a:srgbClr val="FF0000"/>
                </a:solidFill>
              </a:rPr>
              <a:t>總離子</a:t>
            </a:r>
            <a:r>
              <a:rPr lang="zh-TW" altLang="en-US" dirty="0">
                <a:solidFill>
                  <a:srgbClr val="FF0000"/>
                </a:solidFill>
              </a:rPr>
              <a:t>豐度相加</a:t>
            </a:r>
            <a:r>
              <a:rPr lang="zh-TW" altLang="en-US" dirty="0"/>
              <a:t>並繪製時間圖，可獲得總離子色譜圖。</a:t>
            </a:r>
          </a:p>
          <a:p>
            <a:r>
              <a:rPr lang="zh-TW" altLang="en-US" dirty="0"/>
              <a:t>通過在色譜實驗期間</a:t>
            </a:r>
            <a:r>
              <a:rPr lang="zh-TW" altLang="en-US" dirty="0">
                <a:solidFill>
                  <a:srgbClr val="FF0000"/>
                </a:solidFill>
              </a:rPr>
              <a:t>監視一個</a:t>
            </a:r>
            <a:r>
              <a:rPr lang="en-US" altLang="zh-TW" dirty="0">
                <a:solidFill>
                  <a:srgbClr val="FF0000"/>
                </a:solidFill>
              </a:rPr>
              <a:t>m / z</a:t>
            </a:r>
            <a:r>
              <a:rPr lang="zh-TW" altLang="en-US" dirty="0">
                <a:solidFill>
                  <a:srgbClr val="FF0000"/>
                </a:solidFill>
              </a:rPr>
              <a:t>值</a:t>
            </a:r>
            <a:r>
              <a:rPr lang="zh-TW" altLang="en-US" dirty="0"/>
              <a:t>並繪製離子豐度與時間的關係圖，可獲得質譜圖。</a:t>
            </a:r>
          </a:p>
        </p:txBody>
      </p:sp>
      <p:sp>
        <p:nvSpPr>
          <p:cNvPr id="7" name="文字方塊 6"/>
          <p:cNvSpPr txBox="1"/>
          <p:nvPr/>
        </p:nvSpPr>
        <p:spPr>
          <a:xfrm>
            <a:off x="183587" y="6576611"/>
            <a:ext cx="2911305" cy="246221"/>
          </a:xfrm>
          <a:prstGeom prst="rect">
            <a:avLst/>
          </a:prstGeom>
          <a:noFill/>
        </p:spPr>
        <p:txBody>
          <a:bodyPr wrap="square" rtlCol="0">
            <a:spAutoFit/>
          </a:bodyPr>
          <a:lstStyle/>
          <a:p>
            <a:r>
              <a:rPr lang="en-US" altLang="zh-TW" sz="1000" dirty="0" smtClean="0"/>
              <a:t>Cohen </a:t>
            </a:r>
            <a:r>
              <a:rPr lang="en-US" altLang="zh-TW" sz="1000" i="1" dirty="0" smtClean="0"/>
              <a:t>et al.,  J. </a:t>
            </a:r>
            <a:r>
              <a:rPr lang="en-US" altLang="zh-TW" sz="1000" i="1" dirty="0"/>
              <a:t>SURFACTANTS </a:t>
            </a:r>
            <a:r>
              <a:rPr lang="en-US" altLang="zh-TW" sz="1000" i="1" dirty="0" smtClean="0"/>
              <a:t>DETERG., </a:t>
            </a:r>
            <a:r>
              <a:rPr lang="en-US" altLang="zh-TW" sz="1000" b="1" dirty="0" smtClean="0"/>
              <a:t>2003</a:t>
            </a:r>
            <a:r>
              <a:rPr lang="en-US" altLang="zh-TW" sz="1000" dirty="0" smtClean="0"/>
              <a:t>, </a:t>
            </a:r>
            <a:r>
              <a:rPr lang="en-US" altLang="zh-TW" sz="1000" i="1" dirty="0" smtClean="0"/>
              <a:t>6</a:t>
            </a:r>
            <a:endParaRPr lang="zh-TW" altLang="en-US" sz="1000" i="1" dirty="0"/>
          </a:p>
        </p:txBody>
      </p:sp>
    </p:spTree>
    <p:extLst>
      <p:ext uri="{BB962C8B-B14F-4D97-AF65-F5344CB8AC3E}">
        <p14:creationId xmlns:p14="http://schemas.microsoft.com/office/powerpoint/2010/main" val="30510182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83592" y="182324"/>
            <a:ext cx="2357385" cy="461665"/>
          </a:xfrm>
          <a:prstGeom prst="rect">
            <a:avLst/>
          </a:prstGeom>
          <a:noFill/>
        </p:spPr>
        <p:txBody>
          <a:bodyPr wrap="square" rtlCol="0">
            <a:spAutoFit/>
          </a:bodyPr>
          <a:lstStyle/>
          <a:p>
            <a:r>
              <a:rPr lang="en-US" altLang="zh-TW" sz="2400" b="1" dirty="0" smtClean="0">
                <a:solidFill>
                  <a:srgbClr val="FF0000"/>
                </a:solidFill>
              </a:rPr>
              <a:t>27-9</a:t>
            </a:r>
            <a:endParaRPr lang="zh-TW" altLang="en-US" sz="2400" b="1" dirty="0">
              <a:solidFill>
                <a:srgbClr val="FF0000"/>
              </a:solidFill>
            </a:endParaRPr>
          </a:p>
        </p:txBody>
      </p:sp>
      <p:sp>
        <p:nvSpPr>
          <p:cNvPr id="3" name="矩形 2"/>
          <p:cNvSpPr/>
          <p:nvPr/>
        </p:nvSpPr>
        <p:spPr>
          <a:xfrm>
            <a:off x="183591" y="643989"/>
            <a:ext cx="8081177" cy="400110"/>
          </a:xfrm>
          <a:prstGeom prst="rect">
            <a:avLst/>
          </a:prstGeom>
        </p:spPr>
        <p:txBody>
          <a:bodyPr wrap="square">
            <a:spAutoFit/>
          </a:bodyPr>
          <a:lstStyle/>
          <a:p>
            <a:r>
              <a:rPr lang="en-US" altLang="zh-TW" sz="2000" dirty="0"/>
              <a:t>Discuss why the combination of GC and mass spectrometry is so powerful?</a:t>
            </a:r>
            <a:endParaRPr lang="zh-TW" altLang="en-US" sz="2000" dirty="0"/>
          </a:p>
        </p:txBody>
      </p:sp>
      <p:sp>
        <p:nvSpPr>
          <p:cNvPr id="4" name="矩形 3"/>
          <p:cNvSpPr/>
          <p:nvPr/>
        </p:nvSpPr>
        <p:spPr>
          <a:xfrm>
            <a:off x="183591" y="921007"/>
            <a:ext cx="8599924" cy="4199611"/>
          </a:xfrm>
          <a:prstGeom prst="rect">
            <a:avLst/>
          </a:prstGeom>
        </p:spPr>
        <p:txBody>
          <a:bodyPr wrap="square">
            <a:spAutoFit/>
          </a:bodyPr>
          <a:lstStyle/>
          <a:p>
            <a:pPr>
              <a:lnSpc>
                <a:spcPct val="150000"/>
              </a:lnSpc>
            </a:pPr>
            <a:r>
              <a:rPr lang="en-US" altLang="zh-TW" sz="2000" dirty="0"/>
              <a:t>The combination of GC with MS allows the </a:t>
            </a:r>
            <a:r>
              <a:rPr lang="en-US" altLang="zh-TW" sz="2000" dirty="0">
                <a:solidFill>
                  <a:srgbClr val="FF0000"/>
                </a:solidFill>
              </a:rPr>
              <a:t>identification of species </a:t>
            </a:r>
            <a:r>
              <a:rPr lang="en-US" altLang="zh-TW" sz="2000" dirty="0"/>
              <a:t>eluting from the chromatographic column.  </a:t>
            </a:r>
          </a:p>
          <a:p>
            <a:pPr>
              <a:lnSpc>
                <a:spcPct val="150000"/>
              </a:lnSpc>
            </a:pPr>
            <a:r>
              <a:rPr lang="en-US" altLang="zh-TW" sz="2000" dirty="0"/>
              <a:t>The total ion chromatogram gives information similar to a conventional GC chromatogram.  </a:t>
            </a:r>
          </a:p>
          <a:p>
            <a:pPr>
              <a:lnSpc>
                <a:spcPct val="150000"/>
              </a:lnSpc>
            </a:pPr>
            <a:r>
              <a:rPr lang="en-US" altLang="zh-TW" sz="2000" dirty="0"/>
              <a:t>By monitoring selected ions, information about specific species can be obtained.  </a:t>
            </a:r>
          </a:p>
          <a:p>
            <a:pPr>
              <a:lnSpc>
                <a:spcPct val="150000"/>
              </a:lnSpc>
            </a:pPr>
            <a:r>
              <a:rPr lang="en-US" altLang="zh-TW" sz="2000" dirty="0"/>
              <a:t>By </a:t>
            </a:r>
            <a:r>
              <a:rPr lang="en-US" altLang="zh-TW" sz="2000" dirty="0">
                <a:solidFill>
                  <a:srgbClr val="FF0000"/>
                </a:solidFill>
              </a:rPr>
              <a:t>scanning the mass spectrum </a:t>
            </a:r>
            <a:r>
              <a:rPr lang="en-US" altLang="zh-TW" sz="2000" dirty="0"/>
              <a:t>during the chromatography experiment, </a:t>
            </a:r>
            <a:r>
              <a:rPr lang="en-US" altLang="zh-TW" sz="2000" dirty="0">
                <a:solidFill>
                  <a:srgbClr val="FF0000"/>
                </a:solidFill>
              </a:rPr>
              <a:t>species eluting at various times can be identified</a:t>
            </a:r>
            <a:r>
              <a:rPr lang="en-US" altLang="zh-TW" sz="2000" dirty="0"/>
              <a:t>.  </a:t>
            </a:r>
          </a:p>
          <a:p>
            <a:pPr>
              <a:lnSpc>
                <a:spcPct val="150000"/>
              </a:lnSpc>
            </a:pPr>
            <a:r>
              <a:rPr lang="en-US" altLang="zh-TW" sz="2000" dirty="0"/>
              <a:t>Gas chromatography coupled with tandem mass spectrometry allows even more specific identifications to be made.</a:t>
            </a:r>
          </a:p>
        </p:txBody>
      </p:sp>
      <p:sp>
        <p:nvSpPr>
          <p:cNvPr id="5" name="矩形 4"/>
          <p:cNvSpPr/>
          <p:nvPr/>
        </p:nvSpPr>
        <p:spPr>
          <a:xfrm>
            <a:off x="183591" y="5120618"/>
            <a:ext cx="8616461" cy="1477328"/>
          </a:xfrm>
          <a:prstGeom prst="rect">
            <a:avLst/>
          </a:prstGeom>
        </p:spPr>
        <p:txBody>
          <a:bodyPr wrap="square">
            <a:spAutoFit/>
          </a:bodyPr>
          <a:lstStyle/>
          <a:p>
            <a:r>
              <a:rPr lang="en-US" altLang="zh-TW" dirty="0"/>
              <a:t>GC</a:t>
            </a:r>
            <a:r>
              <a:rPr lang="zh-TW" altLang="en-US" dirty="0"/>
              <a:t>與</a:t>
            </a:r>
            <a:r>
              <a:rPr lang="en-US" altLang="zh-TW" dirty="0"/>
              <a:t>MS</a:t>
            </a:r>
            <a:r>
              <a:rPr lang="zh-TW" altLang="en-US" dirty="0"/>
              <a:t>的結合可鑑定</a:t>
            </a:r>
            <a:r>
              <a:rPr lang="zh-TW" altLang="en-US" dirty="0" smtClean="0">
                <a:solidFill>
                  <a:srgbClr val="FF0000"/>
                </a:solidFill>
              </a:rPr>
              <a:t>從</a:t>
            </a:r>
            <a:r>
              <a:rPr lang="zh-TW" altLang="en-US" dirty="0">
                <a:solidFill>
                  <a:srgbClr val="FF0000"/>
                </a:solidFill>
              </a:rPr>
              <a:t>管</a:t>
            </a:r>
            <a:r>
              <a:rPr lang="zh-TW" altLang="en-US" dirty="0" smtClean="0">
                <a:solidFill>
                  <a:srgbClr val="FF0000"/>
                </a:solidFill>
              </a:rPr>
              <a:t>柱</a:t>
            </a:r>
            <a:r>
              <a:rPr lang="zh-TW" altLang="en-US" dirty="0">
                <a:solidFill>
                  <a:srgbClr val="FF0000"/>
                </a:solidFill>
              </a:rPr>
              <a:t>上洗脫的物質</a:t>
            </a:r>
            <a:r>
              <a:rPr lang="zh-TW" altLang="en-US" dirty="0"/>
              <a:t>。</a:t>
            </a:r>
          </a:p>
          <a:p>
            <a:r>
              <a:rPr lang="zh-TW" altLang="en-US" dirty="0"/>
              <a:t>總離子流色譜圖提供的信息類似於常規</a:t>
            </a:r>
            <a:r>
              <a:rPr lang="en-US" altLang="zh-TW" dirty="0"/>
              <a:t>GC</a:t>
            </a:r>
            <a:r>
              <a:rPr lang="zh-TW" altLang="en-US" dirty="0"/>
              <a:t>色譜圖。</a:t>
            </a:r>
          </a:p>
          <a:p>
            <a:r>
              <a:rPr lang="zh-TW" altLang="en-US" dirty="0"/>
              <a:t>通過監視選定的離子，可以獲得有關特定物種的信息。</a:t>
            </a:r>
          </a:p>
          <a:p>
            <a:r>
              <a:rPr lang="zh-TW" altLang="en-US" dirty="0"/>
              <a:t>通過在色譜實驗中掃描質譜，可以</a:t>
            </a:r>
            <a:r>
              <a:rPr lang="zh-TW" altLang="en-US" dirty="0">
                <a:solidFill>
                  <a:srgbClr val="FF0000"/>
                </a:solidFill>
              </a:rPr>
              <a:t>確定在不同時間洗脫的物質</a:t>
            </a:r>
            <a:r>
              <a:rPr lang="zh-TW" altLang="en-US" dirty="0"/>
              <a:t>。</a:t>
            </a:r>
          </a:p>
          <a:p>
            <a:r>
              <a:rPr lang="zh-TW" altLang="en-US" dirty="0"/>
              <a:t>氣相色譜與串聯質譜聯用可進行更具體的鑑定。</a:t>
            </a:r>
          </a:p>
        </p:txBody>
      </p:sp>
    </p:spTree>
    <p:extLst>
      <p:ext uri="{BB962C8B-B14F-4D97-AF65-F5344CB8AC3E}">
        <p14:creationId xmlns:p14="http://schemas.microsoft.com/office/powerpoint/2010/main" val="426406394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字方塊 1"/>
          <p:cNvSpPr txBox="1"/>
          <p:nvPr/>
        </p:nvSpPr>
        <p:spPr>
          <a:xfrm>
            <a:off x="183592" y="182324"/>
            <a:ext cx="2357385" cy="461665"/>
          </a:xfrm>
          <a:prstGeom prst="rect">
            <a:avLst/>
          </a:prstGeom>
          <a:noFill/>
        </p:spPr>
        <p:txBody>
          <a:bodyPr wrap="square" rtlCol="0">
            <a:spAutoFit/>
          </a:bodyPr>
          <a:lstStyle/>
          <a:p>
            <a:r>
              <a:rPr lang="en-US" altLang="zh-TW" sz="2400" b="1" dirty="0" smtClean="0">
                <a:solidFill>
                  <a:srgbClr val="FF0000"/>
                </a:solidFill>
              </a:rPr>
              <a:t>27-10</a:t>
            </a:r>
            <a:endParaRPr lang="zh-TW" altLang="en-US" sz="2400" b="1" dirty="0">
              <a:solidFill>
                <a:srgbClr val="FF0000"/>
              </a:solidFill>
            </a:endParaRPr>
          </a:p>
        </p:txBody>
      </p:sp>
      <p:sp>
        <p:nvSpPr>
          <p:cNvPr id="3" name="矩形 2"/>
          <p:cNvSpPr/>
          <p:nvPr/>
        </p:nvSpPr>
        <p:spPr>
          <a:xfrm>
            <a:off x="183591" y="643989"/>
            <a:ext cx="8353740" cy="400110"/>
          </a:xfrm>
          <a:prstGeom prst="rect">
            <a:avLst/>
          </a:prstGeom>
        </p:spPr>
        <p:txBody>
          <a:bodyPr wrap="square">
            <a:spAutoFit/>
          </a:bodyPr>
          <a:lstStyle/>
          <a:p>
            <a:r>
              <a:rPr lang="en-US" altLang="zh-TW" sz="2000" dirty="0"/>
              <a:t>What are hyphenated GC methods? Briefly describe two hyphenated methods </a:t>
            </a:r>
          </a:p>
        </p:txBody>
      </p:sp>
      <p:sp>
        <p:nvSpPr>
          <p:cNvPr id="4" name="矩形 3"/>
          <p:cNvSpPr/>
          <p:nvPr/>
        </p:nvSpPr>
        <p:spPr>
          <a:xfrm>
            <a:off x="183590" y="3053338"/>
            <a:ext cx="7826202" cy="1015663"/>
          </a:xfrm>
          <a:prstGeom prst="rect">
            <a:avLst/>
          </a:prstGeom>
        </p:spPr>
        <p:txBody>
          <a:bodyPr wrap="square">
            <a:spAutoFit/>
          </a:bodyPr>
          <a:lstStyle/>
          <a:p>
            <a:r>
              <a:rPr lang="zh-TW" altLang="en-US" sz="2000" dirty="0"/>
              <a:t>聯用方法將</a:t>
            </a:r>
            <a:r>
              <a:rPr lang="en-US" altLang="zh-TW" sz="2000" dirty="0"/>
              <a:t>GC</a:t>
            </a:r>
            <a:r>
              <a:rPr lang="zh-TW" altLang="en-US" sz="2000" dirty="0"/>
              <a:t>與其他儀器技術（例如質譜法，</a:t>
            </a:r>
            <a:r>
              <a:rPr lang="en-US" altLang="zh-TW" sz="2000" dirty="0"/>
              <a:t>FTIR</a:t>
            </a:r>
            <a:r>
              <a:rPr lang="zh-TW" altLang="en-US" sz="2000" dirty="0"/>
              <a:t>，</a:t>
            </a:r>
            <a:r>
              <a:rPr lang="en-US" altLang="zh-TW" sz="2000" dirty="0"/>
              <a:t>NMR</a:t>
            </a:r>
            <a:r>
              <a:rPr lang="zh-TW" altLang="en-US" sz="2000" dirty="0"/>
              <a:t>光譜法或電化學方法）結合使用。</a:t>
            </a:r>
          </a:p>
          <a:p>
            <a:r>
              <a:rPr lang="zh-TW" altLang="en-US" sz="2000" dirty="0"/>
              <a:t>來自氣相色譜柱的流出物通過第二種技術連續監測或收集和測量。</a:t>
            </a:r>
          </a:p>
        </p:txBody>
      </p:sp>
      <p:sp>
        <p:nvSpPr>
          <p:cNvPr id="5" name="矩形 4"/>
          <p:cNvSpPr/>
          <p:nvPr/>
        </p:nvSpPr>
        <p:spPr>
          <a:xfrm>
            <a:off x="183590" y="1044099"/>
            <a:ext cx="8195478" cy="1938992"/>
          </a:xfrm>
          <a:prstGeom prst="rect">
            <a:avLst/>
          </a:prstGeom>
        </p:spPr>
        <p:txBody>
          <a:bodyPr wrap="square">
            <a:spAutoFit/>
          </a:bodyPr>
          <a:lstStyle/>
          <a:p>
            <a:pPr>
              <a:lnSpc>
                <a:spcPct val="150000"/>
              </a:lnSpc>
            </a:pPr>
            <a:r>
              <a:rPr lang="en-US" altLang="zh-TW" sz="2000" dirty="0"/>
              <a:t>Hyphenated methods couple GC with a different instrumental technique such as mass spectrometry, FTIR, NMR spectroscopy, or electrochemical methods.  </a:t>
            </a:r>
          </a:p>
          <a:p>
            <a:pPr>
              <a:lnSpc>
                <a:spcPct val="150000"/>
              </a:lnSpc>
            </a:pPr>
            <a:r>
              <a:rPr lang="en-US" altLang="zh-TW" sz="2000" dirty="0"/>
              <a:t>The effluent from the GC column is </a:t>
            </a:r>
            <a:r>
              <a:rPr lang="en-US" altLang="zh-TW" sz="2000" dirty="0">
                <a:solidFill>
                  <a:srgbClr val="FF0000"/>
                </a:solidFill>
              </a:rPr>
              <a:t>either continuously monitored by the second technique or collected and measured.</a:t>
            </a:r>
          </a:p>
        </p:txBody>
      </p:sp>
      <p:pic>
        <p:nvPicPr>
          <p:cNvPr id="7" name="圖片 6"/>
          <p:cNvPicPr>
            <a:picLocks noChangeAspect="1"/>
          </p:cNvPicPr>
          <p:nvPr/>
        </p:nvPicPr>
        <p:blipFill>
          <a:blip r:embed="rId2"/>
          <a:stretch>
            <a:fillRect/>
          </a:stretch>
        </p:blipFill>
        <p:spPr>
          <a:xfrm>
            <a:off x="1641849" y="4069001"/>
            <a:ext cx="5686015" cy="2417885"/>
          </a:xfrm>
          <a:prstGeom prst="rect">
            <a:avLst/>
          </a:prstGeom>
        </p:spPr>
      </p:pic>
      <p:sp>
        <p:nvSpPr>
          <p:cNvPr id="8" name="文字方塊 7"/>
          <p:cNvSpPr txBox="1"/>
          <p:nvPr/>
        </p:nvSpPr>
        <p:spPr>
          <a:xfrm>
            <a:off x="183590" y="6467464"/>
            <a:ext cx="7227276" cy="246221"/>
          </a:xfrm>
          <a:prstGeom prst="rect">
            <a:avLst/>
          </a:prstGeom>
          <a:noFill/>
        </p:spPr>
        <p:txBody>
          <a:bodyPr wrap="square" rtlCol="0">
            <a:spAutoFit/>
          </a:bodyPr>
          <a:lstStyle/>
          <a:p>
            <a:r>
              <a:rPr lang="nl-NL" altLang="zh-TW" sz="1000" dirty="0" smtClean="0"/>
              <a:t>Rageeb </a:t>
            </a:r>
            <a:r>
              <a:rPr lang="nl-NL" altLang="zh-TW" sz="1000" i="1" dirty="0"/>
              <a:t>et al</a:t>
            </a:r>
            <a:r>
              <a:rPr lang="nl-NL" altLang="zh-TW" sz="1000" dirty="0"/>
              <a:t>., </a:t>
            </a:r>
            <a:r>
              <a:rPr lang="nl-NL" altLang="zh-TW" sz="1000" i="1" dirty="0"/>
              <a:t>Sch. Acad. J. Pharm</a:t>
            </a:r>
            <a:r>
              <a:rPr lang="nl-NL" altLang="zh-TW" sz="1000" dirty="0"/>
              <a:t>., </a:t>
            </a:r>
            <a:r>
              <a:rPr lang="nl-NL" altLang="zh-TW" sz="1000" b="1" dirty="0" smtClean="0"/>
              <a:t>2017</a:t>
            </a:r>
            <a:r>
              <a:rPr lang="nl-NL" altLang="zh-TW" sz="1000" dirty="0"/>
              <a:t>; </a:t>
            </a:r>
            <a:r>
              <a:rPr lang="nl-NL" altLang="zh-TW" sz="1000" i="1" dirty="0" smtClean="0"/>
              <a:t>6</a:t>
            </a:r>
            <a:r>
              <a:rPr lang="nl-NL" altLang="zh-TW" sz="1000" dirty="0" smtClean="0"/>
              <a:t>, 263-272</a:t>
            </a:r>
            <a:endParaRPr lang="zh-TW" altLang="en-US" sz="1000" dirty="0"/>
          </a:p>
        </p:txBody>
      </p:sp>
    </p:spTree>
    <p:extLst>
      <p:ext uri="{BB962C8B-B14F-4D97-AF65-F5344CB8AC3E}">
        <p14:creationId xmlns:p14="http://schemas.microsoft.com/office/powerpoint/2010/main" val="120788938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1413</TotalTime>
  <Words>2032</Words>
  <Application>Microsoft Office PowerPoint</Application>
  <PresentationFormat>如螢幕大小 (4:3)</PresentationFormat>
  <Paragraphs>164</Paragraphs>
  <Slides>21</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21</vt:i4>
      </vt:variant>
    </vt:vector>
  </HeadingPairs>
  <TitlesOfParts>
    <vt:vector size="28" baseType="lpstr">
      <vt:lpstr>新細明體</vt:lpstr>
      <vt:lpstr>標楷體</vt:lpstr>
      <vt:lpstr>Arial</vt:lpstr>
      <vt:lpstr>Calibri</vt:lpstr>
      <vt:lpstr>Calibri Light</vt:lpstr>
      <vt:lpstr>Times New Roman</vt:lpstr>
      <vt:lpstr>Office 佈景主題</vt:lpstr>
      <vt:lpstr>Chapter 26</vt:lpstr>
      <vt:lpstr>PowerPoint 簡報</vt:lpstr>
      <vt:lpstr>PowerPoint 簡報</vt:lpstr>
      <vt:lpstr>Chapter 27</vt:lpstr>
      <vt:lpstr>PowerPoint 簡報</vt:lpstr>
      <vt:lpstr>PowerPoint 簡報</vt:lpstr>
      <vt:lpstr>PowerPoint 簡報</vt:lpstr>
      <vt:lpstr>PowerPoint 簡報</vt:lpstr>
      <vt:lpstr>PowerPoint 簡報</vt:lpstr>
      <vt:lpstr>Question 27-11</vt:lpstr>
      <vt:lpstr>Question 27-12</vt:lpstr>
      <vt:lpstr>Question 27-14</vt:lpstr>
      <vt:lpstr>Question 27-15</vt:lpstr>
      <vt:lpstr>Question 27-16</vt:lpstr>
      <vt:lpstr>Question 27-17</vt:lpstr>
      <vt:lpstr>Question 27-18</vt:lpstr>
      <vt:lpstr>Question 27-20</vt:lpstr>
      <vt:lpstr>Question 27-27</vt:lpstr>
      <vt:lpstr>Question 27-27</vt:lpstr>
      <vt:lpstr>Question 27-27</vt:lpstr>
      <vt:lpstr>Question 27-28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26</dc:title>
  <dc:creator>User</dc:creator>
  <cp:lastModifiedBy>User</cp:lastModifiedBy>
  <cp:revision>20</cp:revision>
  <dcterms:created xsi:type="dcterms:W3CDTF">2020-05-22T13:02:35Z</dcterms:created>
  <dcterms:modified xsi:type="dcterms:W3CDTF">2020-05-26T05:49:11Z</dcterms:modified>
</cp:coreProperties>
</file>