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72" r:id="rId3"/>
    <p:sldId id="273" r:id="rId4"/>
    <p:sldId id="257" r:id="rId5"/>
    <p:sldId id="258" r:id="rId6"/>
    <p:sldId id="287" r:id="rId7"/>
    <p:sldId id="259" r:id="rId8"/>
    <p:sldId id="260"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6" d="100"/>
          <a:sy n="86" d="100"/>
        </p:scale>
        <p:origin x="124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367655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63377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97161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347518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298053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53598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25234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29028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52612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21071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01927A3-5079-48BA-A853-99155A9F39DB}" type="datetimeFigureOut">
              <a:rPr lang="zh-TW" altLang="en-US" smtClean="0"/>
              <a:t>2021/5/6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291671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927A3-5079-48BA-A853-99155A9F39DB}" type="datetimeFigureOut">
              <a:rPr lang="zh-TW" altLang="en-US" smtClean="0"/>
              <a:t>2021/5/6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D8D28-3FA9-4353-8BF2-D2A02DC6C3EE}" type="slidenum">
              <a:rPr lang="zh-TW" altLang="en-US" smtClean="0"/>
              <a:t>‹#›</a:t>
            </a:fld>
            <a:endParaRPr lang="zh-TW" altLang="en-US"/>
          </a:p>
        </p:txBody>
      </p:sp>
    </p:spTree>
    <p:extLst>
      <p:ext uri="{BB962C8B-B14F-4D97-AF65-F5344CB8AC3E}">
        <p14:creationId xmlns:p14="http://schemas.microsoft.com/office/powerpoint/2010/main" val="1247492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Chapter 15</a:t>
            </a:r>
            <a:endParaRPr lang="en-US" dirty="0"/>
          </a:p>
        </p:txBody>
      </p:sp>
      <p:sp>
        <p:nvSpPr>
          <p:cNvPr id="3" name="副標題 2"/>
          <p:cNvSpPr>
            <a:spLocks noGrp="1"/>
          </p:cNvSpPr>
          <p:nvPr>
            <p:ph type="subTitle" idx="1"/>
          </p:nvPr>
        </p:nvSpPr>
        <p:spPr/>
        <p:txBody>
          <a:bodyPr/>
          <a:lstStyle/>
          <a:p>
            <a:r>
              <a:rPr lang="en-US" dirty="0"/>
              <a:t>Textbook questions</a:t>
            </a:r>
          </a:p>
        </p:txBody>
      </p:sp>
    </p:spTree>
    <p:extLst>
      <p:ext uri="{BB962C8B-B14F-4D97-AF65-F5344CB8AC3E}">
        <p14:creationId xmlns:p14="http://schemas.microsoft.com/office/powerpoint/2010/main" val="358062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639192"/>
            <a:ext cx="7886700" cy="3941686"/>
          </a:xfrm>
        </p:spPr>
        <p:txBody>
          <a:bodyPr>
            <a:normAutofit/>
          </a:bodyPr>
          <a:lstStyle/>
          <a:p>
            <a:pPr marL="0" indent="0">
              <a:buNone/>
            </a:pPr>
            <a:r>
              <a:rPr lang="en-US" altLang="zh-TW" dirty="0"/>
              <a:t>Why do some absorbing compound fluoresce but others do not?</a:t>
            </a:r>
            <a:endParaRPr lang="en-US" altLang="zh-TW" baseline="30000" dirty="0"/>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3455633"/>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sz="2400" dirty="0"/>
              <a:t> </a:t>
            </a:r>
            <a:endParaRPr lang="en-US" altLang="zh-TW" sz="2400"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7" name="標題 1">
            <a:extLst>
              <a:ext uri="{FF2B5EF4-FFF2-40B4-BE49-F238E27FC236}">
                <a16:creationId xmlns:a16="http://schemas.microsoft.com/office/drawing/2014/main" id="{00F98286-D68B-4530-83E1-918C5F58C06D}"/>
              </a:ext>
            </a:extLst>
          </p:cNvPr>
          <p:cNvSpPr>
            <a:spLocks noGrp="1"/>
          </p:cNvSpPr>
          <p:nvPr>
            <p:ph type="title"/>
          </p:nvPr>
        </p:nvSpPr>
        <p:spPr>
          <a:xfrm>
            <a:off x="243425" y="-388239"/>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15-5</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56EC41B7-2E38-45BB-B5CA-F93DE7498805}"/>
              </a:ext>
            </a:extLst>
          </p:cNvPr>
          <p:cNvSpPr/>
          <p:nvPr/>
        </p:nvSpPr>
        <p:spPr>
          <a:xfrm>
            <a:off x="552080" y="1964755"/>
            <a:ext cx="7963270" cy="1754326"/>
          </a:xfrm>
          <a:prstGeom prst="rect">
            <a:avLst/>
          </a:prstGeom>
        </p:spPr>
        <p:txBody>
          <a:bodyPr wrap="square">
            <a:spAutoFit/>
          </a:bodyPr>
          <a:lstStyle/>
          <a:p>
            <a:r>
              <a:rPr lang="en-US" altLang="zh-TW" dirty="0"/>
              <a:t>Compounds that fluoresce have structures that slow the rate of </a:t>
            </a:r>
            <a:r>
              <a:rPr lang="en-US" altLang="zh-TW" dirty="0">
                <a:solidFill>
                  <a:srgbClr val="FF0000"/>
                </a:solidFill>
              </a:rPr>
              <a:t>nonradiative relaxation </a:t>
            </a:r>
            <a:r>
              <a:rPr lang="en-US" altLang="zh-TW" dirty="0"/>
              <a:t>to the point where there is time for fluorescence to occur.  </a:t>
            </a:r>
          </a:p>
          <a:p>
            <a:endParaRPr lang="en-US" altLang="zh-TW" dirty="0"/>
          </a:p>
          <a:p>
            <a:r>
              <a:rPr lang="en-US" altLang="zh-TW" dirty="0"/>
              <a:t>Compounds that do not fluoresce have structures that permit rapid relaxation by nonradiative processes. </a:t>
            </a:r>
            <a:endParaRPr lang="zh-TW" altLang="en-US" dirty="0"/>
          </a:p>
          <a:p>
            <a:endParaRPr lang="zh-TW" altLang="en-US" dirty="0"/>
          </a:p>
        </p:txBody>
      </p:sp>
    </p:spTree>
    <p:extLst>
      <p:ext uri="{BB962C8B-B14F-4D97-AF65-F5344CB8AC3E}">
        <p14:creationId xmlns:p14="http://schemas.microsoft.com/office/powerpoint/2010/main" val="216633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639192"/>
            <a:ext cx="7886700" cy="3941686"/>
          </a:xfrm>
        </p:spPr>
        <p:txBody>
          <a:bodyPr>
            <a:normAutofit/>
          </a:bodyPr>
          <a:lstStyle/>
          <a:p>
            <a:pPr marL="0" indent="0">
              <a:buNone/>
            </a:pPr>
            <a:r>
              <a:rPr lang="en-US" altLang="zh-TW" dirty="0"/>
              <a:t>Discuss the major reasons why molecular phosphorescence spectrometry has not been as widely use as molecular fluorescence spectrometry?</a:t>
            </a:r>
            <a:endParaRPr lang="en-US" altLang="zh-TW" baseline="30000" dirty="0"/>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3455633"/>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sz="2400" dirty="0"/>
              <a:t> </a:t>
            </a:r>
            <a:endParaRPr lang="en-US" altLang="zh-TW" sz="2400"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7" name="標題 1">
            <a:extLst>
              <a:ext uri="{FF2B5EF4-FFF2-40B4-BE49-F238E27FC236}">
                <a16:creationId xmlns:a16="http://schemas.microsoft.com/office/drawing/2014/main" id="{00F98286-D68B-4530-83E1-918C5F58C06D}"/>
              </a:ext>
            </a:extLst>
          </p:cNvPr>
          <p:cNvSpPr>
            <a:spLocks noGrp="1"/>
          </p:cNvSpPr>
          <p:nvPr>
            <p:ph type="title"/>
          </p:nvPr>
        </p:nvSpPr>
        <p:spPr>
          <a:xfrm>
            <a:off x="243425" y="-388239"/>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15-6</a:t>
            </a:r>
            <a:endParaRPr lang="en-US" sz="2800" b="1" dirty="0">
              <a:solidFill>
                <a:srgbClr val="FF0000"/>
              </a:solidFill>
              <a:latin typeface="+mn-lt"/>
            </a:endParaRPr>
          </a:p>
        </p:txBody>
      </p:sp>
      <p:sp>
        <p:nvSpPr>
          <p:cNvPr id="5" name="矩形 4">
            <a:extLst>
              <a:ext uri="{FF2B5EF4-FFF2-40B4-BE49-F238E27FC236}">
                <a16:creationId xmlns:a16="http://schemas.microsoft.com/office/drawing/2014/main" id="{F71663B5-DDEE-45BF-858E-9D78D99D236D}"/>
              </a:ext>
            </a:extLst>
          </p:cNvPr>
          <p:cNvSpPr/>
          <p:nvPr/>
        </p:nvSpPr>
        <p:spPr>
          <a:xfrm>
            <a:off x="628650" y="2191989"/>
            <a:ext cx="8199239" cy="3970318"/>
          </a:xfrm>
          <a:prstGeom prst="rect">
            <a:avLst/>
          </a:prstGeom>
        </p:spPr>
        <p:txBody>
          <a:bodyPr wrap="square">
            <a:spAutoFit/>
          </a:bodyPr>
          <a:lstStyle/>
          <a:p>
            <a:endParaRPr lang="en-US" altLang="zh-TW" dirty="0"/>
          </a:p>
          <a:p>
            <a:r>
              <a:rPr lang="en-US" altLang="zh-TW" dirty="0"/>
              <a:t>The triplet state has a long lifetime which makes </a:t>
            </a:r>
            <a:r>
              <a:rPr lang="en-US" altLang="zh-TW" dirty="0">
                <a:solidFill>
                  <a:srgbClr val="FF0000"/>
                </a:solidFill>
              </a:rPr>
              <a:t>it susceptible to collisional deactivation</a:t>
            </a:r>
            <a:r>
              <a:rPr lang="en-US" altLang="zh-TW" dirty="0"/>
              <a:t>.  </a:t>
            </a:r>
          </a:p>
          <a:p>
            <a:r>
              <a:rPr lang="en-US" altLang="zh-TW" dirty="0"/>
              <a:t>Thus, most phosphorescence measurements are </a:t>
            </a:r>
            <a:r>
              <a:rPr lang="en-US" altLang="zh-TW" dirty="0">
                <a:solidFill>
                  <a:srgbClr val="FF0000"/>
                </a:solidFill>
              </a:rPr>
              <a:t>made at low temperature in a rigid matrix </a:t>
            </a:r>
            <a:r>
              <a:rPr lang="en-US" altLang="zh-TW" dirty="0"/>
              <a:t>or in solutions containing </a:t>
            </a:r>
            <a:r>
              <a:rPr lang="en-US" altLang="zh-TW" dirty="0">
                <a:solidFill>
                  <a:srgbClr val="FF0000"/>
                </a:solidFill>
              </a:rPr>
              <a:t>micelles</a:t>
            </a:r>
            <a:r>
              <a:rPr lang="en-US" altLang="zh-TW" dirty="0"/>
              <a:t>.  </a:t>
            </a:r>
          </a:p>
          <a:p>
            <a:r>
              <a:rPr lang="en-US" altLang="zh-TW" dirty="0"/>
              <a:t>Also, electronic methods must be used to discriminate phosphorescence from fluorescence.  </a:t>
            </a:r>
            <a:br>
              <a:rPr lang="en-US" altLang="zh-TW" dirty="0"/>
            </a:br>
            <a:r>
              <a:rPr lang="en-US" altLang="zh-TW" dirty="0">
                <a:solidFill>
                  <a:srgbClr val="FF0000"/>
                </a:solidFill>
              </a:rPr>
              <a:t>Not as many molecules give good phosphorescence signals as fluorescence signals</a:t>
            </a:r>
            <a:r>
              <a:rPr lang="en-US" altLang="zh-TW" dirty="0"/>
              <a:t>.  </a:t>
            </a:r>
          </a:p>
          <a:p>
            <a:r>
              <a:rPr lang="en-US" altLang="zh-TW" dirty="0"/>
              <a:t>As a result, the </a:t>
            </a:r>
            <a:r>
              <a:rPr lang="en-US" altLang="zh-TW" dirty="0">
                <a:solidFill>
                  <a:srgbClr val="FF0000"/>
                </a:solidFill>
              </a:rPr>
              <a:t>experimental requirements to measure phosphorescence are more difficult </a:t>
            </a:r>
            <a:r>
              <a:rPr lang="en-US" altLang="zh-TW" dirty="0"/>
              <a:t>than those to measure fluorescence and the applications are not as large. </a:t>
            </a:r>
          </a:p>
          <a:p>
            <a:endParaRPr lang="en-US" altLang="zh-TW" dirty="0"/>
          </a:p>
          <a:p>
            <a:r>
              <a:rPr lang="zh-TW" altLang="en-US" dirty="0"/>
              <a:t>訊號弱、反應時間慢、易將能量傳給</a:t>
            </a:r>
            <a:r>
              <a:rPr lang="en-US" altLang="zh-TW" dirty="0"/>
              <a:t>solvent</a:t>
            </a:r>
            <a:r>
              <a:rPr lang="zh-TW" altLang="en-US" dirty="0"/>
              <a:t>，所以不好測</a:t>
            </a:r>
          </a:p>
        </p:txBody>
      </p:sp>
    </p:spTree>
    <p:extLst>
      <p:ext uri="{BB962C8B-B14F-4D97-AF65-F5344CB8AC3E}">
        <p14:creationId xmlns:p14="http://schemas.microsoft.com/office/powerpoint/2010/main" val="101319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96716" y="94747"/>
            <a:ext cx="1916723" cy="523220"/>
          </a:xfrm>
          <a:prstGeom prst="rect">
            <a:avLst/>
          </a:prstGeom>
          <a:noFill/>
        </p:spPr>
        <p:txBody>
          <a:bodyPr wrap="square" rtlCol="0">
            <a:spAutoFit/>
          </a:bodyPr>
          <a:lstStyle/>
          <a:p>
            <a:r>
              <a:rPr lang="en-US" altLang="zh-TW" sz="2800" b="1" dirty="0">
                <a:solidFill>
                  <a:srgbClr val="FF0000"/>
                </a:solidFill>
              </a:rPr>
              <a:t>15-7</a:t>
            </a:r>
            <a:endParaRPr lang="zh-TW" altLang="en-US" sz="2800" b="1" dirty="0">
              <a:solidFill>
                <a:srgbClr val="FF0000"/>
              </a:solidFill>
            </a:endParaRPr>
          </a:p>
        </p:txBody>
      </p:sp>
      <p:sp>
        <p:nvSpPr>
          <p:cNvPr id="7" name="矩形 6"/>
          <p:cNvSpPr/>
          <p:nvPr/>
        </p:nvSpPr>
        <p:spPr>
          <a:xfrm>
            <a:off x="96716" y="617967"/>
            <a:ext cx="8889022" cy="1015663"/>
          </a:xfrm>
          <a:prstGeom prst="rect">
            <a:avLst/>
          </a:prstGeom>
        </p:spPr>
        <p:txBody>
          <a:bodyPr wrap="square">
            <a:spAutoFit/>
          </a:bodyPr>
          <a:lstStyle/>
          <a:p>
            <a:r>
              <a:rPr lang="en-US" altLang="zh-TW" sz="2000" dirty="0"/>
              <a:t>The reduced form of NADH is an important and highly fluorescent coenzyme. It has an absorption maximum of 340 nm and an emission maximum at 465 nm. Standard solutions of NADH gave the following fluorescence intensities </a:t>
            </a:r>
            <a:endParaRPr lang="en-US" altLang="zh-TW" sz="2000" baseline="30000" dirty="0"/>
          </a:p>
        </p:txBody>
      </p:sp>
      <p:sp>
        <p:nvSpPr>
          <p:cNvPr id="8" name="矩形 7"/>
          <p:cNvSpPr/>
          <p:nvPr/>
        </p:nvSpPr>
        <p:spPr>
          <a:xfrm>
            <a:off x="48358" y="5042118"/>
            <a:ext cx="8985738" cy="1815882"/>
          </a:xfrm>
          <a:prstGeom prst="rect">
            <a:avLst/>
          </a:prstGeom>
        </p:spPr>
        <p:txBody>
          <a:bodyPr wrap="square">
            <a:spAutoFit/>
          </a:bodyPr>
          <a:lstStyle/>
          <a:p>
            <a:pPr marL="514350" indent="-514350">
              <a:buAutoNum type="alphaUcParenR"/>
            </a:pPr>
            <a:r>
              <a:rPr lang="en-US" altLang="zh-TW" sz="1400" dirty="0"/>
              <a:t>Construct a spreadsheet and use it to draw a calibration curve for NADH</a:t>
            </a:r>
          </a:p>
          <a:p>
            <a:pPr marL="514350" indent="-514350">
              <a:buFont typeface="Arial" panose="020B0604020202020204" pitchFamily="34" charset="0"/>
              <a:buAutoNum type="alphaUcParenR"/>
            </a:pPr>
            <a:r>
              <a:rPr lang="en-US" altLang="zh-TW" sz="1400" dirty="0"/>
              <a:t>Find the least squares slope and intercept for the plot </a:t>
            </a:r>
          </a:p>
          <a:p>
            <a:pPr marL="514350" indent="-514350">
              <a:buFont typeface="Arial" panose="020B0604020202020204" pitchFamily="34" charset="0"/>
              <a:buAutoNum type="alphaUcParenR"/>
            </a:pPr>
            <a:r>
              <a:rPr lang="en-US" altLang="zh-TW" sz="1400" dirty="0"/>
              <a:t>Calculate the standard deviation of the slope and the standard deviation about regression for the curve </a:t>
            </a:r>
          </a:p>
          <a:p>
            <a:pPr marL="514350" indent="-514350">
              <a:buFont typeface="Arial" panose="020B0604020202020204" pitchFamily="34" charset="0"/>
              <a:buAutoNum type="alphaUcParenR"/>
            </a:pPr>
            <a:r>
              <a:rPr lang="en-US" altLang="zh-TW" sz="1400" dirty="0"/>
              <a:t>An unknown exhibit a relative fluorescence intensity of 12.16. Use the spreadsheet to calculate the concentration of NADH</a:t>
            </a:r>
          </a:p>
          <a:p>
            <a:pPr marL="514350" indent="-514350">
              <a:buFont typeface="Arial" panose="020B0604020202020204" pitchFamily="34" charset="0"/>
              <a:buAutoNum type="alphaUcParenR"/>
            </a:pPr>
            <a:r>
              <a:rPr lang="en-US" altLang="zh-TW" sz="1400" dirty="0"/>
              <a:t>Calculate the relative standard deviation for the result in (D)</a:t>
            </a:r>
          </a:p>
          <a:p>
            <a:pPr marL="514350" indent="-514350">
              <a:buFont typeface="Arial" panose="020B0604020202020204" pitchFamily="34" charset="0"/>
              <a:buAutoNum type="alphaUcParenR"/>
            </a:pPr>
            <a:r>
              <a:rPr lang="en-US" altLang="zh-TW" sz="1400" dirty="0"/>
              <a:t>Calculate the relative standard deviation for the result in (D) if the result of 7.95 was the mean of three measurements </a:t>
            </a: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1993817926"/>
                  </p:ext>
                </p:extLst>
              </p:nvPr>
            </p:nvGraphicFramePr>
            <p:xfrm>
              <a:off x="1905000" y="1829114"/>
              <a:ext cx="5272454" cy="3017520"/>
            </p:xfrm>
            <a:graphic>
              <a:graphicData uri="http://schemas.openxmlformats.org/drawingml/2006/table">
                <a:tbl>
                  <a:tblPr firstRow="1" bandRow="1">
                    <a:tableStyleId>{8EC20E35-A176-4012-BC5E-935CFFF8708E}</a:tableStyleId>
                  </a:tblPr>
                  <a:tblGrid>
                    <a:gridCol w="2636227">
                      <a:extLst>
                        <a:ext uri="{9D8B030D-6E8A-4147-A177-3AD203B41FA5}">
                          <a16:colId xmlns:a16="http://schemas.microsoft.com/office/drawing/2014/main" val="430199515"/>
                        </a:ext>
                      </a:extLst>
                    </a:gridCol>
                    <a:gridCol w="2636227">
                      <a:extLst>
                        <a:ext uri="{9D8B030D-6E8A-4147-A177-3AD203B41FA5}">
                          <a16:colId xmlns:a16="http://schemas.microsoft.com/office/drawing/2014/main" val="860217704"/>
                        </a:ext>
                      </a:extLst>
                    </a:gridCol>
                  </a:tblGrid>
                  <a:tr h="294447">
                    <a:tc>
                      <a:txBody>
                        <a:bodyPr/>
                        <a:lstStyle/>
                        <a:p>
                          <a:pPr algn="ctr"/>
                          <a:r>
                            <a:rPr lang="en-US" altLang="zh-TW" sz="1600" dirty="0">
                              <a:solidFill>
                                <a:schemeClr val="tx1"/>
                              </a:solidFill>
                            </a:rPr>
                            <a:t>[NADH]</a:t>
                          </a:r>
                          <a:r>
                            <a:rPr lang="en-US" altLang="zh-TW" sz="1600" baseline="0" dirty="0">
                              <a:solidFill>
                                <a:schemeClr val="tx1"/>
                              </a:solidFill>
                            </a:rPr>
                            <a:t> / </a:t>
                          </a:r>
                          <a14:m>
                            <m:oMath xmlns:m="http://schemas.openxmlformats.org/officeDocument/2006/math">
                              <m:r>
                                <a:rPr lang="zh-TW" altLang="en-US" sz="1600" i="1" baseline="0" smtClean="0">
                                  <a:solidFill>
                                    <a:schemeClr val="tx1"/>
                                  </a:solidFill>
                                  <a:latin typeface="Cambria Math" panose="02040503050406030204" pitchFamily="18" charset="0"/>
                                </a:rPr>
                                <m:t>𝝁</m:t>
                              </m:r>
                            </m:oMath>
                          </a14:m>
                          <a:r>
                            <a:rPr lang="en-US" altLang="zh-TW" sz="1600" dirty="0">
                              <a:solidFill>
                                <a:schemeClr val="tx1"/>
                              </a:solidFill>
                            </a:rPr>
                            <a:t>M</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Intensity / </a:t>
                          </a:r>
                          <a:r>
                            <a:rPr lang="en-US" altLang="zh-TW" sz="1600" dirty="0" err="1">
                              <a:solidFill>
                                <a:schemeClr val="tx1"/>
                              </a:solidFill>
                            </a:rPr>
                            <a:t>a.u</a:t>
                          </a:r>
                          <a:r>
                            <a:rPr lang="en-US" altLang="zh-TW" sz="1600" dirty="0">
                              <a:solidFill>
                                <a:schemeClr val="tx1"/>
                              </a:solidFill>
                            </a:rPr>
                            <a:t>.</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39811993"/>
                      </a:ext>
                    </a:extLst>
                  </a:tr>
                  <a:tr h="294447">
                    <a:tc>
                      <a:txBody>
                        <a:bodyPr/>
                        <a:lstStyle/>
                        <a:p>
                          <a:pPr algn="ctr"/>
                          <a:r>
                            <a:rPr lang="en-US" altLang="zh-TW" sz="1600" dirty="0">
                              <a:solidFill>
                                <a:schemeClr val="tx1"/>
                              </a:solidFill>
                            </a:rPr>
                            <a:t>0.100</a:t>
                          </a:r>
                        </a:p>
                      </a:txBody>
                      <a:tcPr>
                        <a:solidFill>
                          <a:schemeClr val="bg1"/>
                        </a:solidFill>
                      </a:tcPr>
                    </a:tc>
                    <a:tc>
                      <a:txBody>
                        <a:bodyPr/>
                        <a:lstStyle/>
                        <a:p>
                          <a:pPr algn="ctr"/>
                          <a:r>
                            <a:rPr lang="en-US" altLang="zh-TW" sz="1600" dirty="0">
                              <a:solidFill>
                                <a:schemeClr val="tx1"/>
                              </a:solidFill>
                            </a:rPr>
                            <a:t>2.24</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916024846"/>
                      </a:ext>
                    </a:extLst>
                  </a:tr>
                  <a:tr h="294447">
                    <a:tc>
                      <a:txBody>
                        <a:bodyPr/>
                        <a:lstStyle/>
                        <a:p>
                          <a:pPr algn="ctr"/>
                          <a:r>
                            <a:rPr lang="en-US" altLang="zh-TW" sz="1600" dirty="0">
                              <a:solidFill>
                                <a:schemeClr val="tx1"/>
                              </a:solidFill>
                            </a:rPr>
                            <a:t>0.200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4.52</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033795457"/>
                      </a:ext>
                    </a:extLst>
                  </a:tr>
                  <a:tr h="294447">
                    <a:tc>
                      <a:txBody>
                        <a:bodyPr/>
                        <a:lstStyle/>
                        <a:p>
                          <a:pPr algn="ctr"/>
                          <a:r>
                            <a:rPr lang="en-US" altLang="zh-TW" sz="1600" dirty="0">
                              <a:solidFill>
                                <a:schemeClr val="tx1"/>
                              </a:solidFill>
                            </a:rPr>
                            <a:t>0.300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6.63</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64942121"/>
                      </a:ext>
                    </a:extLst>
                  </a:tr>
                  <a:tr h="294447">
                    <a:tc>
                      <a:txBody>
                        <a:bodyPr/>
                        <a:lstStyle/>
                        <a:p>
                          <a:pPr algn="ctr"/>
                          <a:r>
                            <a:rPr lang="en-US" altLang="zh-TW" sz="1600" dirty="0">
                              <a:solidFill>
                                <a:schemeClr val="tx1"/>
                              </a:solidFill>
                            </a:rPr>
                            <a:t>0.400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9.01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065433148"/>
                      </a:ext>
                    </a:extLst>
                  </a:tr>
                  <a:tr h="294447">
                    <a:tc>
                      <a:txBody>
                        <a:bodyPr/>
                        <a:lstStyle/>
                        <a:p>
                          <a:pPr algn="ctr"/>
                          <a:r>
                            <a:rPr lang="en-US" altLang="zh-TW" sz="1600" dirty="0">
                              <a:solidFill>
                                <a:schemeClr val="tx1"/>
                              </a:solidFill>
                            </a:rPr>
                            <a:t>0.500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10.94</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1981763593"/>
                      </a:ext>
                    </a:extLst>
                  </a:tr>
                  <a:tr h="294447">
                    <a:tc>
                      <a:txBody>
                        <a:bodyPr/>
                        <a:lstStyle/>
                        <a:p>
                          <a:pPr algn="ctr"/>
                          <a:r>
                            <a:rPr lang="en-US" altLang="zh-TW" sz="1600" dirty="0">
                              <a:solidFill>
                                <a:schemeClr val="tx1"/>
                              </a:solidFill>
                            </a:rPr>
                            <a:t>0.600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13.71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51827850"/>
                      </a:ext>
                    </a:extLst>
                  </a:tr>
                  <a:tr h="294447">
                    <a:tc>
                      <a:txBody>
                        <a:bodyPr/>
                        <a:lstStyle/>
                        <a:p>
                          <a:pPr algn="ctr"/>
                          <a:r>
                            <a:rPr lang="en-US" altLang="zh-TW" sz="1600" dirty="0">
                              <a:solidFill>
                                <a:schemeClr val="tx1"/>
                              </a:solidFill>
                            </a:rPr>
                            <a:t>0.700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15.49</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866133953"/>
                      </a:ext>
                    </a:extLst>
                  </a:tr>
                  <a:tr h="294447">
                    <a:tc>
                      <a:txBody>
                        <a:bodyPr/>
                        <a:lstStyle/>
                        <a:p>
                          <a:pPr algn="ctr"/>
                          <a:r>
                            <a:rPr lang="en-US" altLang="zh-TW" sz="1600" dirty="0">
                              <a:solidFill>
                                <a:schemeClr val="tx1"/>
                              </a:solidFill>
                            </a:rPr>
                            <a:t>0.800</a:t>
                          </a:r>
                          <a:endParaRPr lang="zh-TW" altLang="en-US" sz="1600" dirty="0">
                            <a:solidFill>
                              <a:schemeClr val="tx1"/>
                            </a:solidFill>
                          </a:endParaRPr>
                        </a:p>
                      </a:txBody>
                      <a:tcPr>
                        <a:solidFill>
                          <a:schemeClr val="bg1"/>
                        </a:solidFill>
                      </a:tcPr>
                    </a:tc>
                    <a:tc>
                      <a:txBody>
                        <a:bodyPr/>
                        <a:lstStyle/>
                        <a:p>
                          <a:pPr algn="ctr"/>
                          <a:r>
                            <a:rPr lang="en-US" altLang="zh-TW" sz="1600" dirty="0">
                              <a:solidFill>
                                <a:schemeClr val="tx1"/>
                              </a:solidFill>
                            </a:rPr>
                            <a:t>17.91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677797612"/>
                      </a:ext>
                    </a:extLst>
                  </a:tr>
                </a:tbl>
              </a:graphicData>
            </a:graphic>
          </p:graphicFrame>
        </mc:Choice>
        <mc:Fallback xmlns="">
          <p:graphicFrame>
            <p:nvGraphicFramePr>
              <p:cNvPr id="10" name="表格 9"/>
              <p:cNvGraphicFramePr>
                <a:graphicFrameLocks noGrp="1"/>
              </p:cNvGraphicFramePr>
              <p:nvPr>
                <p:extLst>
                  <p:ext uri="{D42A27DB-BD31-4B8C-83A1-F6EECF244321}">
                    <p14:modId xmlns:p14="http://schemas.microsoft.com/office/powerpoint/2010/main" val="1993817926"/>
                  </p:ext>
                </p:extLst>
              </p:nvPr>
            </p:nvGraphicFramePr>
            <p:xfrm>
              <a:off x="1905000" y="1829114"/>
              <a:ext cx="5272454" cy="3017520"/>
            </p:xfrm>
            <a:graphic>
              <a:graphicData uri="http://schemas.openxmlformats.org/drawingml/2006/table">
                <a:tbl>
                  <a:tblPr firstRow="1" bandRow="1">
                    <a:tableStyleId>{8EC20E35-A176-4012-BC5E-935CFFF8708E}</a:tableStyleId>
                  </a:tblPr>
                  <a:tblGrid>
                    <a:gridCol w="2636227">
                      <a:extLst>
                        <a:ext uri="{9D8B030D-6E8A-4147-A177-3AD203B41FA5}">
                          <a16:colId xmlns:a16="http://schemas.microsoft.com/office/drawing/2014/main" val="430199515"/>
                        </a:ext>
                      </a:extLst>
                    </a:gridCol>
                    <a:gridCol w="2636227">
                      <a:extLst>
                        <a:ext uri="{9D8B030D-6E8A-4147-A177-3AD203B41FA5}">
                          <a16:colId xmlns:a16="http://schemas.microsoft.com/office/drawing/2014/main" val="860217704"/>
                        </a:ext>
                      </a:extLst>
                    </a:gridCol>
                  </a:tblGrid>
                  <a:tr h="335280">
                    <a:tc>
                      <a:txBody>
                        <a:bodyPr/>
                        <a:lstStyle/>
                        <a:p>
                          <a:endParaRPr lang="zh-TW"/>
                        </a:p>
                      </a:txBody>
                      <a:tcPr>
                        <a:blipFill>
                          <a:blip r:embed="rId2"/>
                          <a:stretch>
                            <a:fillRect t="-5455" r="-100462" b="-823636"/>
                          </a:stretch>
                        </a:blipFill>
                      </a:tcPr>
                    </a:tc>
                    <a:tc>
                      <a:txBody>
                        <a:bodyPr/>
                        <a:lstStyle/>
                        <a:p>
                          <a:pPr algn="ctr"/>
                          <a:r>
                            <a:rPr lang="en-US" altLang="zh-TW" sz="1600" dirty="0" smtClean="0">
                              <a:solidFill>
                                <a:schemeClr val="tx1"/>
                              </a:solidFill>
                            </a:rPr>
                            <a:t>Intensity / </a:t>
                          </a:r>
                          <a:r>
                            <a:rPr lang="en-US" altLang="zh-TW" sz="1600" dirty="0" err="1" smtClean="0">
                              <a:solidFill>
                                <a:schemeClr val="tx1"/>
                              </a:solidFill>
                            </a:rPr>
                            <a:t>a.u</a:t>
                          </a:r>
                          <a:r>
                            <a:rPr lang="en-US" altLang="zh-TW" sz="1600" dirty="0" smtClean="0">
                              <a:solidFill>
                                <a:schemeClr val="tx1"/>
                              </a:solidFill>
                            </a:rPr>
                            <a:t>.</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39811993"/>
                      </a:ext>
                    </a:extLst>
                  </a:tr>
                  <a:tr h="335280">
                    <a:tc>
                      <a:txBody>
                        <a:bodyPr/>
                        <a:lstStyle/>
                        <a:p>
                          <a:pPr algn="ctr"/>
                          <a:r>
                            <a:rPr lang="en-US" altLang="zh-TW" sz="1600" dirty="0" smtClean="0">
                              <a:solidFill>
                                <a:schemeClr val="tx1"/>
                              </a:solidFill>
                            </a:rPr>
                            <a:t>0.100</a:t>
                          </a:r>
                        </a:p>
                      </a:txBody>
                      <a:tcPr>
                        <a:solidFill>
                          <a:schemeClr val="bg1"/>
                        </a:solidFill>
                      </a:tcPr>
                    </a:tc>
                    <a:tc>
                      <a:txBody>
                        <a:bodyPr/>
                        <a:lstStyle/>
                        <a:p>
                          <a:pPr algn="ctr"/>
                          <a:r>
                            <a:rPr lang="en-US" altLang="zh-TW" sz="1600" dirty="0" smtClean="0">
                              <a:solidFill>
                                <a:schemeClr val="tx1"/>
                              </a:solidFill>
                            </a:rPr>
                            <a:t>2.24</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916024846"/>
                      </a:ext>
                    </a:extLst>
                  </a:tr>
                  <a:tr h="335280">
                    <a:tc>
                      <a:txBody>
                        <a:bodyPr/>
                        <a:lstStyle/>
                        <a:p>
                          <a:pPr algn="ctr"/>
                          <a:r>
                            <a:rPr lang="en-US" altLang="zh-TW" sz="1600" dirty="0" smtClean="0">
                              <a:solidFill>
                                <a:schemeClr val="tx1"/>
                              </a:solidFill>
                            </a:rPr>
                            <a:t>0.200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4.52</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033795457"/>
                      </a:ext>
                    </a:extLst>
                  </a:tr>
                  <a:tr h="335280">
                    <a:tc>
                      <a:txBody>
                        <a:bodyPr/>
                        <a:lstStyle/>
                        <a:p>
                          <a:pPr algn="ctr"/>
                          <a:r>
                            <a:rPr lang="en-US" altLang="zh-TW" sz="1600" dirty="0" smtClean="0">
                              <a:solidFill>
                                <a:schemeClr val="tx1"/>
                              </a:solidFill>
                            </a:rPr>
                            <a:t>0.300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6.63</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64942121"/>
                      </a:ext>
                    </a:extLst>
                  </a:tr>
                  <a:tr h="335280">
                    <a:tc>
                      <a:txBody>
                        <a:bodyPr/>
                        <a:lstStyle/>
                        <a:p>
                          <a:pPr algn="ctr"/>
                          <a:r>
                            <a:rPr lang="en-US" altLang="zh-TW" sz="1600" dirty="0" smtClean="0">
                              <a:solidFill>
                                <a:schemeClr val="tx1"/>
                              </a:solidFill>
                            </a:rPr>
                            <a:t>0.400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9.01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065433148"/>
                      </a:ext>
                    </a:extLst>
                  </a:tr>
                  <a:tr h="335280">
                    <a:tc>
                      <a:txBody>
                        <a:bodyPr/>
                        <a:lstStyle/>
                        <a:p>
                          <a:pPr algn="ctr"/>
                          <a:r>
                            <a:rPr lang="en-US" altLang="zh-TW" sz="1600" dirty="0" smtClean="0">
                              <a:solidFill>
                                <a:schemeClr val="tx1"/>
                              </a:solidFill>
                            </a:rPr>
                            <a:t>0.500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10.94</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1981763593"/>
                      </a:ext>
                    </a:extLst>
                  </a:tr>
                  <a:tr h="335280">
                    <a:tc>
                      <a:txBody>
                        <a:bodyPr/>
                        <a:lstStyle/>
                        <a:p>
                          <a:pPr algn="ctr"/>
                          <a:r>
                            <a:rPr lang="en-US" altLang="zh-TW" sz="1600" dirty="0" smtClean="0">
                              <a:solidFill>
                                <a:schemeClr val="tx1"/>
                              </a:solidFill>
                            </a:rPr>
                            <a:t>0.600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13.71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51827850"/>
                      </a:ext>
                    </a:extLst>
                  </a:tr>
                  <a:tr h="335280">
                    <a:tc>
                      <a:txBody>
                        <a:bodyPr/>
                        <a:lstStyle/>
                        <a:p>
                          <a:pPr algn="ctr"/>
                          <a:r>
                            <a:rPr lang="en-US" altLang="zh-TW" sz="1600" dirty="0" smtClean="0">
                              <a:solidFill>
                                <a:schemeClr val="tx1"/>
                              </a:solidFill>
                            </a:rPr>
                            <a:t>0.700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15.49</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2866133953"/>
                      </a:ext>
                    </a:extLst>
                  </a:tr>
                  <a:tr h="335280">
                    <a:tc>
                      <a:txBody>
                        <a:bodyPr/>
                        <a:lstStyle/>
                        <a:p>
                          <a:pPr algn="ctr"/>
                          <a:r>
                            <a:rPr lang="en-US" altLang="zh-TW" sz="1600" dirty="0" smtClean="0">
                              <a:solidFill>
                                <a:schemeClr val="tx1"/>
                              </a:solidFill>
                            </a:rPr>
                            <a:t>0.800</a:t>
                          </a:r>
                          <a:endParaRPr lang="zh-TW" altLang="en-US" sz="1600" dirty="0">
                            <a:solidFill>
                              <a:schemeClr val="tx1"/>
                            </a:solidFill>
                          </a:endParaRPr>
                        </a:p>
                      </a:txBody>
                      <a:tcPr>
                        <a:solidFill>
                          <a:schemeClr val="bg1"/>
                        </a:solidFill>
                      </a:tcPr>
                    </a:tc>
                    <a:tc>
                      <a:txBody>
                        <a:bodyPr/>
                        <a:lstStyle/>
                        <a:p>
                          <a:pPr algn="ctr"/>
                          <a:r>
                            <a:rPr lang="en-US" altLang="zh-TW" sz="1600" dirty="0" smtClean="0">
                              <a:solidFill>
                                <a:schemeClr val="tx1"/>
                              </a:solidFill>
                            </a:rPr>
                            <a:t>17.91</a:t>
                          </a:r>
                          <a:endParaRPr lang="zh-TW" altLang="en-US" sz="1600" dirty="0">
                            <a:solidFill>
                              <a:schemeClr val="tx1"/>
                            </a:solidFill>
                          </a:endParaRPr>
                        </a:p>
                      </a:txBody>
                      <a:tcPr>
                        <a:solidFill>
                          <a:schemeClr val="bg1"/>
                        </a:solidFill>
                      </a:tcPr>
                    </a:tc>
                    <a:extLst>
                      <a:ext uri="{0D108BD9-81ED-4DB2-BD59-A6C34878D82A}">
                        <a16:rowId xmlns:a16="http://schemas.microsoft.com/office/drawing/2014/main" val="677797612"/>
                      </a:ext>
                    </a:extLst>
                  </a:tr>
                </a:tbl>
              </a:graphicData>
            </a:graphic>
          </p:graphicFrame>
        </mc:Fallback>
      </mc:AlternateContent>
    </p:spTree>
    <p:extLst>
      <p:ext uri="{BB962C8B-B14F-4D97-AF65-F5344CB8AC3E}">
        <p14:creationId xmlns:p14="http://schemas.microsoft.com/office/powerpoint/2010/main" val="10433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448409" y="-79131"/>
            <a:ext cx="7965832" cy="6163085"/>
          </a:xfrm>
          <a:prstGeom prst="rect">
            <a:avLst/>
          </a:prstGeom>
        </p:spPr>
      </p:pic>
      <p:pic>
        <p:nvPicPr>
          <p:cNvPr id="4" name="圖片 3"/>
          <p:cNvPicPr>
            <a:picLocks noChangeAspect="1"/>
          </p:cNvPicPr>
          <p:nvPr/>
        </p:nvPicPr>
        <p:blipFill rotWithShape="1">
          <a:blip r:embed="rId3"/>
          <a:srcRect b="65461"/>
          <a:stretch/>
        </p:blipFill>
        <p:spPr>
          <a:xfrm>
            <a:off x="606669" y="6137900"/>
            <a:ext cx="3455379" cy="236267"/>
          </a:xfrm>
          <a:prstGeom prst="rect">
            <a:avLst/>
          </a:prstGeom>
        </p:spPr>
      </p:pic>
      <p:pic>
        <p:nvPicPr>
          <p:cNvPr id="5" name="圖片 4">
            <a:extLst>
              <a:ext uri="{FF2B5EF4-FFF2-40B4-BE49-F238E27FC236}">
                <a16:creationId xmlns:a16="http://schemas.microsoft.com/office/drawing/2014/main" id="{E9E3A3AB-FDCF-42B9-AC69-70D9F04484CA}"/>
              </a:ext>
            </a:extLst>
          </p:cNvPr>
          <p:cNvPicPr>
            <a:picLocks noChangeAspect="1"/>
          </p:cNvPicPr>
          <p:nvPr/>
        </p:nvPicPr>
        <p:blipFill rotWithShape="1">
          <a:blip r:embed="rId3"/>
          <a:srcRect t="54105" r="67153"/>
          <a:stretch/>
        </p:blipFill>
        <p:spPr>
          <a:xfrm>
            <a:off x="606669" y="6428113"/>
            <a:ext cx="1134974" cy="313948"/>
          </a:xfrm>
          <a:prstGeom prst="rect">
            <a:avLst/>
          </a:prstGeom>
        </p:spPr>
      </p:pic>
      <p:sp>
        <p:nvSpPr>
          <p:cNvPr id="6" name="文字方塊 5">
            <a:extLst>
              <a:ext uri="{FF2B5EF4-FFF2-40B4-BE49-F238E27FC236}">
                <a16:creationId xmlns:a16="http://schemas.microsoft.com/office/drawing/2014/main" id="{86BF7F5F-43FB-4B52-AF8C-ACB1F07A014D}"/>
              </a:ext>
            </a:extLst>
          </p:cNvPr>
          <p:cNvSpPr txBox="1"/>
          <p:nvPr/>
        </p:nvSpPr>
        <p:spPr>
          <a:xfrm>
            <a:off x="1915271" y="6391922"/>
            <a:ext cx="1784463" cy="338554"/>
          </a:xfrm>
          <a:prstGeom prst="rect">
            <a:avLst/>
          </a:prstGeom>
          <a:noFill/>
        </p:spPr>
        <p:txBody>
          <a:bodyPr wrap="none" rtlCol="0">
            <a:spAutoFit/>
          </a:bodyPr>
          <a:lstStyle/>
          <a:p>
            <a:r>
              <a:rPr lang="en-US" altLang="zh-TW" sz="1600" dirty="0">
                <a:latin typeface="Times New Roman" panose="02020603050405020304" pitchFamily="18" charset="0"/>
                <a:cs typeface="Times New Roman" panose="02020603050405020304" pitchFamily="18" charset="0"/>
              </a:rPr>
              <a:t>(e) 1.5%       (f) 1%</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31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Chapter 16</a:t>
            </a:r>
            <a:endParaRPr lang="en-US" dirty="0"/>
          </a:p>
        </p:txBody>
      </p:sp>
      <p:sp>
        <p:nvSpPr>
          <p:cNvPr id="3" name="副標題 2"/>
          <p:cNvSpPr>
            <a:spLocks noGrp="1"/>
          </p:cNvSpPr>
          <p:nvPr>
            <p:ph type="subTitle" idx="1"/>
          </p:nvPr>
        </p:nvSpPr>
        <p:spPr/>
        <p:txBody>
          <a:bodyPr/>
          <a:lstStyle/>
          <a:p>
            <a:r>
              <a:rPr lang="en-US" dirty="0"/>
              <a:t>Textbook questions</a:t>
            </a:r>
          </a:p>
        </p:txBody>
      </p:sp>
    </p:spTree>
    <p:extLst>
      <p:ext uri="{BB962C8B-B14F-4D97-AF65-F5344CB8AC3E}">
        <p14:creationId xmlns:p14="http://schemas.microsoft.com/office/powerpoint/2010/main" val="380708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6716" y="94747"/>
            <a:ext cx="1916723" cy="523220"/>
          </a:xfrm>
          <a:prstGeom prst="rect">
            <a:avLst/>
          </a:prstGeom>
          <a:noFill/>
        </p:spPr>
        <p:txBody>
          <a:bodyPr wrap="square" rtlCol="0">
            <a:spAutoFit/>
          </a:bodyPr>
          <a:lstStyle/>
          <a:p>
            <a:r>
              <a:rPr lang="en-US" altLang="zh-TW" sz="2800" b="1" dirty="0">
                <a:solidFill>
                  <a:srgbClr val="FF0000"/>
                </a:solidFill>
              </a:rPr>
              <a:t>16-2</a:t>
            </a:r>
            <a:endParaRPr lang="zh-TW" altLang="en-US" sz="2800" b="1" dirty="0">
              <a:solidFill>
                <a:srgbClr val="FF0000"/>
              </a:solidFill>
            </a:endParaRPr>
          </a:p>
        </p:txBody>
      </p:sp>
      <p:sp>
        <p:nvSpPr>
          <p:cNvPr id="3" name="矩形 2"/>
          <p:cNvSpPr/>
          <p:nvPr/>
        </p:nvSpPr>
        <p:spPr>
          <a:xfrm>
            <a:off x="96716" y="701015"/>
            <a:ext cx="8915400" cy="1508105"/>
          </a:xfrm>
          <a:prstGeom prst="rect">
            <a:avLst/>
          </a:prstGeom>
        </p:spPr>
        <p:txBody>
          <a:bodyPr wrap="square">
            <a:spAutoFit/>
          </a:bodyPr>
          <a:lstStyle/>
          <a:p>
            <a:r>
              <a:rPr lang="en-US" altLang="zh-TW" dirty="0"/>
              <a:t>Gaseous </a:t>
            </a:r>
            <a:r>
              <a:rPr lang="en-US" altLang="zh-TW" dirty="0" err="1"/>
              <a:t>HCl</a:t>
            </a:r>
            <a:r>
              <a:rPr lang="en-US" altLang="zh-TW" dirty="0"/>
              <a:t> exhibits an IR absorption at 2890 cm-1 due to the hydrogen-chlorine </a:t>
            </a:r>
            <a:r>
              <a:rPr lang="en-US" altLang="zh-TW" sz="2000" dirty="0"/>
              <a:t>stretching</a:t>
            </a:r>
            <a:r>
              <a:rPr lang="en-US" altLang="zh-TW" dirty="0"/>
              <a:t> vibration. </a:t>
            </a:r>
          </a:p>
          <a:p>
            <a:pPr marL="514350" indent="-514350">
              <a:buFont typeface="+mj-lt"/>
              <a:buAutoNum type="alphaLcParenR"/>
            </a:pPr>
            <a:r>
              <a:rPr lang="en-US" altLang="zh-TW" dirty="0"/>
              <a:t>Calculate the force constant for the bond</a:t>
            </a:r>
          </a:p>
          <a:p>
            <a:pPr marL="514350" indent="-514350">
              <a:buFont typeface="+mj-lt"/>
              <a:buAutoNum type="alphaLcParenR"/>
            </a:pPr>
            <a:r>
              <a:rPr lang="en-US" altLang="zh-TW" dirty="0"/>
              <a:t>Calculate the wavenumber of the absorption band for </a:t>
            </a:r>
            <a:r>
              <a:rPr lang="en-US" altLang="zh-TW" dirty="0" err="1"/>
              <a:t>DCl</a:t>
            </a:r>
            <a:r>
              <a:rPr lang="en-US" altLang="zh-TW" dirty="0"/>
              <a:t> assuming the force constant is the same as that calculated in part (a).</a:t>
            </a:r>
          </a:p>
        </p:txBody>
      </p:sp>
      <p:sp>
        <p:nvSpPr>
          <p:cNvPr id="5" name="文字方塊 4"/>
          <p:cNvSpPr txBox="1"/>
          <p:nvPr/>
        </p:nvSpPr>
        <p:spPr>
          <a:xfrm>
            <a:off x="576102" y="2285979"/>
            <a:ext cx="4752036" cy="369332"/>
          </a:xfrm>
          <a:prstGeom prst="rect">
            <a:avLst/>
          </a:prstGeom>
          <a:noFill/>
        </p:spPr>
        <p:txBody>
          <a:bodyPr wrap="square" rtlCol="0">
            <a:spAutoFit/>
          </a:bodyPr>
          <a:lstStyle/>
          <a:p>
            <a:r>
              <a:rPr lang="en-US" dirty="0"/>
              <a:t>Using the following equation to get k</a:t>
            </a:r>
          </a:p>
        </p:txBody>
      </p:sp>
      <p:pic>
        <p:nvPicPr>
          <p:cNvPr id="7" name="圖片 6"/>
          <p:cNvPicPr>
            <a:picLocks noChangeAspect="1"/>
          </p:cNvPicPr>
          <p:nvPr/>
        </p:nvPicPr>
        <p:blipFill>
          <a:blip r:embed="rId2"/>
          <a:stretch>
            <a:fillRect/>
          </a:stretch>
        </p:blipFill>
        <p:spPr>
          <a:xfrm>
            <a:off x="1429645" y="2732170"/>
            <a:ext cx="5999855" cy="3794315"/>
          </a:xfrm>
          <a:prstGeom prst="rect">
            <a:avLst/>
          </a:prstGeom>
        </p:spPr>
      </p:pic>
      <p:sp>
        <p:nvSpPr>
          <p:cNvPr id="8" name="文字方塊 7"/>
          <p:cNvSpPr txBox="1"/>
          <p:nvPr/>
        </p:nvSpPr>
        <p:spPr>
          <a:xfrm>
            <a:off x="48564" y="2098562"/>
            <a:ext cx="553915" cy="461665"/>
          </a:xfrm>
          <a:prstGeom prst="rect">
            <a:avLst/>
          </a:prstGeom>
          <a:noFill/>
        </p:spPr>
        <p:txBody>
          <a:bodyPr wrap="square" rtlCol="0">
            <a:spAutoFit/>
          </a:bodyPr>
          <a:lstStyle/>
          <a:p>
            <a:r>
              <a:rPr lang="en-US" altLang="zh-TW" sz="2400" b="1" dirty="0">
                <a:solidFill>
                  <a:srgbClr val="FF0000"/>
                </a:solidFill>
              </a:rPr>
              <a:t>(a)</a:t>
            </a:r>
            <a:endParaRPr lang="zh-TW" altLang="en-US" sz="2400" b="1" dirty="0">
              <a:solidFill>
                <a:srgbClr val="FF0000"/>
              </a:solidFill>
            </a:endParaRPr>
          </a:p>
        </p:txBody>
      </p:sp>
      <p:pic>
        <p:nvPicPr>
          <p:cNvPr id="6" name="圖片 5"/>
          <p:cNvPicPr>
            <a:picLocks noChangeAspect="1"/>
          </p:cNvPicPr>
          <p:nvPr/>
        </p:nvPicPr>
        <p:blipFill rotWithShape="1">
          <a:blip r:embed="rId3">
            <a:extLst>
              <a:ext uri="{28A0092B-C50C-407E-A947-70E740481C1C}">
                <a14:useLocalDpi xmlns:a14="http://schemas.microsoft.com/office/drawing/2010/main" val="0"/>
              </a:ext>
            </a:extLst>
          </a:blip>
          <a:srcRect l="30725" t="20972" r="55793" b="73763"/>
          <a:stretch/>
        </p:blipFill>
        <p:spPr>
          <a:xfrm>
            <a:off x="3905528" y="2285979"/>
            <a:ext cx="3355180" cy="736961"/>
          </a:xfrm>
          <a:prstGeom prst="rect">
            <a:avLst/>
          </a:prstGeom>
        </p:spPr>
      </p:pic>
      <p:pic>
        <p:nvPicPr>
          <p:cNvPr id="4" name="內容版面配置區 3"/>
          <p:cNvPicPr>
            <a:picLocks noChangeAspect="1"/>
          </p:cNvPicPr>
          <p:nvPr/>
        </p:nvPicPr>
        <p:blipFill rotWithShape="1">
          <a:blip r:embed="rId4" cstate="print">
            <a:extLst>
              <a:ext uri="{28A0092B-C50C-407E-A947-70E740481C1C}">
                <a14:useLocalDpi xmlns:a14="http://schemas.microsoft.com/office/drawing/2010/main" val="0"/>
              </a:ext>
            </a:extLst>
          </a:blip>
          <a:srcRect l="32095" t="43821" r="61087" b="48854"/>
          <a:stretch/>
        </p:blipFill>
        <p:spPr>
          <a:xfrm>
            <a:off x="4184496" y="2098562"/>
            <a:ext cx="1398622" cy="845213"/>
          </a:xfrm>
          <a:prstGeom prst="rect">
            <a:avLst/>
          </a:prstGeom>
        </p:spPr>
      </p:pic>
    </p:spTree>
    <p:extLst>
      <p:ext uri="{BB962C8B-B14F-4D97-AF65-F5344CB8AC3E}">
        <p14:creationId xmlns:p14="http://schemas.microsoft.com/office/powerpoint/2010/main" val="5026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74556" y="2292168"/>
            <a:ext cx="8030892" cy="4089595"/>
          </a:xfrm>
          <a:prstGeom prst="rect">
            <a:avLst/>
          </a:prstGeom>
        </p:spPr>
      </p:pic>
      <p:sp>
        <p:nvSpPr>
          <p:cNvPr id="2" name="文字方塊 1"/>
          <p:cNvSpPr txBox="1"/>
          <p:nvPr/>
        </p:nvSpPr>
        <p:spPr>
          <a:xfrm>
            <a:off x="48564" y="2098562"/>
            <a:ext cx="553915" cy="461665"/>
          </a:xfrm>
          <a:prstGeom prst="rect">
            <a:avLst/>
          </a:prstGeom>
          <a:noFill/>
        </p:spPr>
        <p:txBody>
          <a:bodyPr wrap="square" rtlCol="0">
            <a:spAutoFit/>
          </a:bodyPr>
          <a:lstStyle/>
          <a:p>
            <a:r>
              <a:rPr lang="en-US" altLang="zh-TW" sz="2400" b="1" dirty="0">
                <a:solidFill>
                  <a:srgbClr val="FF0000"/>
                </a:solidFill>
              </a:rPr>
              <a:t>(b)</a:t>
            </a:r>
            <a:endParaRPr lang="zh-TW" altLang="en-US" sz="2400" b="1" dirty="0">
              <a:solidFill>
                <a:srgbClr val="FF0000"/>
              </a:solidFill>
            </a:endParaRPr>
          </a:p>
        </p:txBody>
      </p:sp>
      <p:sp>
        <p:nvSpPr>
          <p:cNvPr id="3" name="矩形 2"/>
          <p:cNvSpPr/>
          <p:nvPr/>
        </p:nvSpPr>
        <p:spPr>
          <a:xfrm>
            <a:off x="96716" y="701015"/>
            <a:ext cx="8915400" cy="1508105"/>
          </a:xfrm>
          <a:prstGeom prst="rect">
            <a:avLst/>
          </a:prstGeom>
        </p:spPr>
        <p:txBody>
          <a:bodyPr wrap="square">
            <a:spAutoFit/>
          </a:bodyPr>
          <a:lstStyle/>
          <a:p>
            <a:r>
              <a:rPr lang="en-US" altLang="zh-TW" dirty="0"/>
              <a:t>Gaseous </a:t>
            </a:r>
            <a:r>
              <a:rPr lang="en-US" altLang="zh-TW" dirty="0" err="1"/>
              <a:t>HCl</a:t>
            </a:r>
            <a:r>
              <a:rPr lang="en-US" altLang="zh-TW" dirty="0"/>
              <a:t> exhibits an IR absorption at 2890 cm-1 due to the hydrogen-chlorine </a:t>
            </a:r>
            <a:r>
              <a:rPr lang="en-US" altLang="zh-TW" sz="2000" dirty="0"/>
              <a:t>stretching</a:t>
            </a:r>
            <a:r>
              <a:rPr lang="en-US" altLang="zh-TW" dirty="0"/>
              <a:t> vibration. </a:t>
            </a:r>
          </a:p>
          <a:p>
            <a:pPr marL="514350" indent="-514350">
              <a:buFont typeface="+mj-lt"/>
              <a:buAutoNum type="alphaLcParenR"/>
            </a:pPr>
            <a:r>
              <a:rPr lang="en-US" altLang="zh-TW" dirty="0"/>
              <a:t>Calculate the force constant for the bond</a:t>
            </a:r>
          </a:p>
          <a:p>
            <a:pPr marL="514350" indent="-514350">
              <a:buFont typeface="+mj-lt"/>
              <a:buAutoNum type="alphaLcParenR"/>
            </a:pPr>
            <a:r>
              <a:rPr lang="en-US" altLang="zh-TW" dirty="0"/>
              <a:t>Calculate the wavenumber of the absorption band for </a:t>
            </a:r>
            <a:r>
              <a:rPr lang="en-US" altLang="zh-TW" dirty="0" err="1"/>
              <a:t>DCl</a:t>
            </a:r>
            <a:r>
              <a:rPr lang="en-US" altLang="zh-TW" dirty="0"/>
              <a:t> assuming the force constant is the same as that calculated in part (a).</a:t>
            </a:r>
          </a:p>
        </p:txBody>
      </p:sp>
      <p:sp>
        <p:nvSpPr>
          <p:cNvPr id="4" name="文字方塊 3"/>
          <p:cNvSpPr txBox="1"/>
          <p:nvPr/>
        </p:nvSpPr>
        <p:spPr>
          <a:xfrm>
            <a:off x="96716" y="94747"/>
            <a:ext cx="1916723" cy="523220"/>
          </a:xfrm>
          <a:prstGeom prst="rect">
            <a:avLst/>
          </a:prstGeom>
          <a:noFill/>
        </p:spPr>
        <p:txBody>
          <a:bodyPr wrap="square" rtlCol="0">
            <a:spAutoFit/>
          </a:bodyPr>
          <a:lstStyle/>
          <a:p>
            <a:r>
              <a:rPr lang="en-US" altLang="zh-TW" sz="2800" b="1" dirty="0">
                <a:solidFill>
                  <a:srgbClr val="FF0000"/>
                </a:solidFill>
              </a:rPr>
              <a:t>16-2</a:t>
            </a:r>
            <a:endParaRPr lang="zh-TW" altLang="en-US" sz="2800" b="1" dirty="0">
              <a:solidFill>
                <a:srgbClr val="FF0000"/>
              </a:solidFill>
            </a:endParaRPr>
          </a:p>
        </p:txBody>
      </p:sp>
    </p:spTree>
    <p:extLst>
      <p:ext uri="{BB962C8B-B14F-4D97-AF65-F5344CB8AC3E}">
        <p14:creationId xmlns:p14="http://schemas.microsoft.com/office/powerpoint/2010/main" val="260235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665</TotalTime>
  <Words>466</Words>
  <Application>Microsoft Office PowerPoint</Application>
  <PresentationFormat>如螢幕大小 (4:3)</PresentationFormat>
  <Paragraphs>62</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新細明體</vt:lpstr>
      <vt:lpstr>Arial</vt:lpstr>
      <vt:lpstr>Calibri</vt:lpstr>
      <vt:lpstr>Calibri Light</vt:lpstr>
      <vt:lpstr>Cambria Math</vt:lpstr>
      <vt:lpstr>Times New Roman</vt:lpstr>
      <vt:lpstr>Office 佈景主題</vt:lpstr>
      <vt:lpstr>Chapter 15</vt:lpstr>
      <vt:lpstr>Question 15-5</vt:lpstr>
      <vt:lpstr>Question 15-6</vt:lpstr>
      <vt:lpstr>PowerPoint 簡報</vt:lpstr>
      <vt:lpstr>PowerPoint 簡報</vt:lpstr>
      <vt:lpstr>Chapter 16</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27</cp:revision>
  <dcterms:created xsi:type="dcterms:W3CDTF">2020-04-24T04:01:52Z</dcterms:created>
  <dcterms:modified xsi:type="dcterms:W3CDTF">2021-05-06T05:43:33Z</dcterms:modified>
</cp:coreProperties>
</file>