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68" r:id="rId2"/>
    <p:sldId id="278" r:id="rId3"/>
    <p:sldId id="279" r:id="rId4"/>
    <p:sldId id="280" r:id="rId5"/>
    <p:sldId id="281" r:id="rId6"/>
    <p:sldId id="282" r:id="rId7"/>
    <p:sldId id="283" r:id="rId8"/>
    <p:sldId id="284" r:id="rId9"/>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1" d="100"/>
          <a:sy n="91" d="100"/>
        </p:scale>
        <p:origin x="99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BC7B2B-47F6-4B10-AC23-0255A4ADA684}" type="datetimeFigureOut">
              <a:rPr lang="zh-TW" altLang="en-US" smtClean="0"/>
              <a:t>2021/4/2</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FF1A77-EDA1-4AA1-B60A-6BC2F8E8DAD7}" type="slidenum">
              <a:rPr lang="zh-TW" altLang="en-US" smtClean="0"/>
              <a:t>‹#›</a:t>
            </a:fld>
            <a:endParaRPr lang="zh-TW" altLang="en-US"/>
          </a:p>
        </p:txBody>
      </p:sp>
    </p:spTree>
    <p:extLst>
      <p:ext uri="{BB962C8B-B14F-4D97-AF65-F5344CB8AC3E}">
        <p14:creationId xmlns:p14="http://schemas.microsoft.com/office/powerpoint/2010/main" val="3319250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4A763E-B41C-4D28-8CC7-35F61536E29A}"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2464541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latin typeface="TimesNewRomanPSMT"/>
              </a:rPr>
              <a:t>The electrothermal atomizer is a more efficient atomizer. It requires much less sample and keeps the atomic vapor in the beam for a longer time than does a flame.</a:t>
            </a:r>
            <a:endParaRPr lang="zh-TW" altLang="en-US" sz="1200" dirty="0"/>
          </a:p>
          <a:p>
            <a:endParaRPr lang="zh-TW" altLang="en-US" dirty="0"/>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4A763E-B41C-4D28-8CC7-35F61536E29A}"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3272779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a:solidFill>
                  <a:schemeClr val="tx1"/>
                </a:solidFill>
                <a:effectLst/>
                <a:latin typeface="+mn-lt"/>
                <a:ea typeface="+mn-ea"/>
                <a:cs typeface="+mn-cs"/>
              </a:rPr>
              <a:t>D</a:t>
            </a:r>
            <a:r>
              <a:rPr lang="en-US" altLang="zh-TW" sz="1200" b="0" i="0" kern="1200" baseline="-25000" dirty="0">
                <a:solidFill>
                  <a:schemeClr val="tx1"/>
                </a:solidFill>
                <a:effectLst/>
                <a:latin typeface="+mn-lt"/>
                <a:ea typeface="+mn-ea"/>
                <a:cs typeface="+mn-cs"/>
              </a:rPr>
              <a:t>2</a:t>
            </a:r>
            <a:r>
              <a:rPr lang="zh-TW" altLang="en-US" sz="1200" b="0" i="0" kern="1200" dirty="0">
                <a:solidFill>
                  <a:schemeClr val="tx1"/>
                </a:solidFill>
                <a:effectLst/>
                <a:latin typeface="+mn-lt"/>
                <a:ea typeface="+mn-ea"/>
                <a:cs typeface="+mn-cs"/>
              </a:rPr>
              <a:t>法的硬體示意圖 利用遮斷器快速切換來自中空陰極燈管與</a:t>
            </a:r>
            <a:r>
              <a:rPr lang="en-US" altLang="zh-TW" sz="1200" b="0" i="0" kern="1200" dirty="0">
                <a:solidFill>
                  <a:schemeClr val="tx1"/>
                </a:solidFill>
                <a:effectLst/>
                <a:latin typeface="+mn-lt"/>
                <a:ea typeface="+mn-ea"/>
                <a:cs typeface="+mn-cs"/>
              </a:rPr>
              <a:t>D</a:t>
            </a:r>
            <a:r>
              <a:rPr lang="en-US" altLang="zh-TW" sz="1200" b="0" i="0" kern="1200" baseline="-25000" dirty="0">
                <a:solidFill>
                  <a:schemeClr val="tx1"/>
                </a:solidFill>
                <a:effectLst/>
                <a:latin typeface="+mn-lt"/>
                <a:ea typeface="+mn-ea"/>
                <a:cs typeface="+mn-cs"/>
              </a:rPr>
              <a:t>2</a:t>
            </a:r>
            <a:r>
              <a:rPr lang="zh-TW" altLang="en-US" sz="1200" b="0" i="0" kern="1200" dirty="0">
                <a:solidFill>
                  <a:schemeClr val="tx1"/>
                </a:solidFill>
                <a:effectLst/>
                <a:latin typeface="+mn-lt"/>
                <a:ea typeface="+mn-ea"/>
                <a:cs typeface="+mn-cs"/>
              </a:rPr>
              <a:t>燈的光源進入原子化器，進行背景校正。</a:t>
            </a:r>
            <a:endParaRPr lang="en-US" altLang="zh-TW" sz="1200" b="0" i="0" kern="1200" dirty="0">
              <a:solidFill>
                <a:schemeClr val="tx1"/>
              </a:solidFill>
              <a:effectLst/>
              <a:latin typeface="+mn-lt"/>
              <a:ea typeface="+mn-ea"/>
              <a:cs typeface="+mn-cs"/>
            </a:endParaRPr>
          </a:p>
          <a:p>
            <a:r>
              <a:rPr lang="en-US" altLang="zh-TW" sz="1200" b="0" i="0" kern="1200" dirty="0">
                <a:solidFill>
                  <a:schemeClr val="tx1"/>
                </a:solidFill>
                <a:effectLst/>
                <a:latin typeface="+mn-lt"/>
                <a:ea typeface="+mn-ea"/>
                <a:cs typeface="+mn-cs"/>
              </a:rPr>
              <a:t>D</a:t>
            </a:r>
            <a:r>
              <a:rPr lang="en-US" altLang="zh-TW" sz="1200" b="0" i="0" kern="1200" baseline="-25000" dirty="0">
                <a:solidFill>
                  <a:schemeClr val="tx1"/>
                </a:solidFill>
                <a:effectLst/>
                <a:latin typeface="+mn-lt"/>
                <a:ea typeface="+mn-ea"/>
                <a:cs typeface="+mn-cs"/>
              </a:rPr>
              <a:t>2</a:t>
            </a:r>
            <a:r>
              <a:rPr lang="zh-TW" altLang="en-US" sz="1200" b="0" i="0" kern="1200" dirty="0">
                <a:solidFill>
                  <a:schemeClr val="tx1"/>
                </a:solidFill>
                <a:effectLst/>
                <a:latin typeface="+mn-lt"/>
                <a:ea typeface="+mn-ea"/>
                <a:cs typeface="+mn-cs"/>
              </a:rPr>
              <a:t>法的訊號處理示意圖 </a:t>
            </a:r>
            <a:r>
              <a:rPr lang="en-US" altLang="zh-TW" sz="1200" b="0" i="0" kern="1200" dirty="0">
                <a:solidFill>
                  <a:schemeClr val="tx1"/>
                </a:solidFill>
                <a:effectLst/>
                <a:latin typeface="+mn-lt"/>
                <a:ea typeface="+mn-ea"/>
                <a:cs typeface="+mn-cs"/>
              </a:rPr>
              <a:t>D</a:t>
            </a:r>
            <a:r>
              <a:rPr lang="en-US" altLang="zh-TW" sz="1200" b="0" i="0" kern="1200" baseline="-25000" dirty="0">
                <a:solidFill>
                  <a:schemeClr val="tx1"/>
                </a:solidFill>
                <a:effectLst/>
                <a:latin typeface="+mn-lt"/>
                <a:ea typeface="+mn-ea"/>
                <a:cs typeface="+mn-cs"/>
              </a:rPr>
              <a:t>2</a:t>
            </a:r>
            <a:r>
              <a:rPr lang="zh-TW" altLang="en-US" sz="1200" b="0" i="0" kern="1200" dirty="0">
                <a:solidFill>
                  <a:schemeClr val="tx1"/>
                </a:solidFill>
                <a:effectLst/>
                <a:latin typeface="+mn-lt"/>
                <a:ea typeface="+mn-ea"/>
                <a:cs typeface="+mn-cs"/>
              </a:rPr>
              <a:t>燈產生的光絕大部分為背景吸收。將中空陰極燈管的吸收光譜與</a:t>
            </a:r>
            <a:r>
              <a:rPr lang="en-US" altLang="zh-TW" sz="1200" b="0" i="0" kern="1200" dirty="0">
                <a:solidFill>
                  <a:schemeClr val="tx1"/>
                </a:solidFill>
                <a:effectLst/>
                <a:latin typeface="+mn-lt"/>
                <a:ea typeface="+mn-ea"/>
                <a:cs typeface="+mn-cs"/>
              </a:rPr>
              <a:t>D</a:t>
            </a:r>
            <a:r>
              <a:rPr lang="en-US" altLang="zh-TW" sz="1200" b="0" i="0" kern="1200" baseline="-25000" dirty="0">
                <a:solidFill>
                  <a:schemeClr val="tx1"/>
                </a:solidFill>
                <a:effectLst/>
                <a:latin typeface="+mn-lt"/>
                <a:ea typeface="+mn-ea"/>
                <a:cs typeface="+mn-cs"/>
              </a:rPr>
              <a:t>2</a:t>
            </a:r>
            <a:r>
              <a:rPr lang="zh-TW" altLang="en-US" sz="1200" b="0" i="0" kern="1200" dirty="0">
                <a:solidFill>
                  <a:schemeClr val="tx1"/>
                </a:solidFill>
                <a:effectLst/>
                <a:latin typeface="+mn-lt"/>
                <a:ea typeface="+mn-ea"/>
                <a:cs typeface="+mn-cs"/>
              </a:rPr>
              <a:t>燈的吸收光譜相減，即可得到去除背景吸收的元素吸收光譜。</a:t>
            </a:r>
          </a:p>
          <a:p>
            <a:r>
              <a:rPr lang="zh-TW" altLang="en-US" sz="1200" b="0" i="0" kern="1200" dirty="0">
                <a:solidFill>
                  <a:schemeClr val="tx1"/>
                </a:solidFill>
                <a:effectLst/>
                <a:latin typeface="+mn-lt"/>
                <a:ea typeface="+mn-ea"/>
                <a:cs typeface="+mn-cs"/>
              </a:rPr>
              <a:t/>
            </a:r>
            <a:br>
              <a:rPr lang="zh-TW" altLang="en-US" sz="1200" b="0" i="0" kern="1200" dirty="0">
                <a:solidFill>
                  <a:schemeClr val="tx1"/>
                </a:solidFill>
                <a:effectLst/>
                <a:latin typeface="+mn-lt"/>
                <a:ea typeface="+mn-ea"/>
                <a:cs typeface="+mn-cs"/>
              </a:rPr>
            </a:br>
            <a:endParaRPr lang="zh-TW" altLang="en-US" dirty="0"/>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4A763E-B41C-4D28-8CC7-35F61536E29A}"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337009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1" i="0" kern="1200" dirty="0">
                <a:solidFill>
                  <a:schemeClr val="tx1"/>
                </a:solidFill>
                <a:effectLst/>
                <a:latin typeface="+mn-lt"/>
                <a:ea typeface="+mn-ea"/>
                <a:cs typeface="+mn-cs"/>
              </a:rPr>
              <a:t>鍶</a:t>
            </a:r>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5D81CD-6A56-43B7-ABFE-408FEB666BF2}"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2824725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5DD756DA-84AE-453F-B2DC-A369F10AC2D7}" type="datetimeFigureOut">
              <a:rPr lang="zh-TW" altLang="en-US" smtClean="0"/>
              <a:t>2021/4/2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DEF3F88-AB0C-4957-9A1B-0796670CF639}" type="slidenum">
              <a:rPr lang="zh-TW" altLang="en-US" smtClean="0"/>
              <a:t>‹#›</a:t>
            </a:fld>
            <a:endParaRPr lang="zh-TW" altLang="en-US"/>
          </a:p>
        </p:txBody>
      </p:sp>
    </p:spTree>
    <p:extLst>
      <p:ext uri="{BB962C8B-B14F-4D97-AF65-F5344CB8AC3E}">
        <p14:creationId xmlns:p14="http://schemas.microsoft.com/office/powerpoint/2010/main" val="122547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5DD756DA-84AE-453F-B2DC-A369F10AC2D7}" type="datetimeFigureOut">
              <a:rPr lang="zh-TW" altLang="en-US" smtClean="0"/>
              <a:t>2021/4/2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DEF3F88-AB0C-4957-9A1B-0796670CF639}" type="slidenum">
              <a:rPr lang="zh-TW" altLang="en-US" smtClean="0"/>
              <a:t>‹#›</a:t>
            </a:fld>
            <a:endParaRPr lang="zh-TW" altLang="en-US"/>
          </a:p>
        </p:txBody>
      </p:sp>
    </p:spTree>
    <p:extLst>
      <p:ext uri="{BB962C8B-B14F-4D97-AF65-F5344CB8AC3E}">
        <p14:creationId xmlns:p14="http://schemas.microsoft.com/office/powerpoint/2010/main" val="1600591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5DD756DA-84AE-453F-B2DC-A369F10AC2D7}" type="datetimeFigureOut">
              <a:rPr lang="zh-TW" altLang="en-US" smtClean="0"/>
              <a:t>2021/4/2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DEF3F88-AB0C-4957-9A1B-0796670CF639}" type="slidenum">
              <a:rPr lang="zh-TW" altLang="en-US" smtClean="0"/>
              <a:t>‹#›</a:t>
            </a:fld>
            <a:endParaRPr lang="zh-TW" altLang="en-US"/>
          </a:p>
        </p:txBody>
      </p:sp>
    </p:spTree>
    <p:extLst>
      <p:ext uri="{BB962C8B-B14F-4D97-AF65-F5344CB8AC3E}">
        <p14:creationId xmlns:p14="http://schemas.microsoft.com/office/powerpoint/2010/main" val="3316319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5DD756DA-84AE-453F-B2DC-A369F10AC2D7}" type="datetimeFigureOut">
              <a:rPr lang="zh-TW" altLang="en-US" smtClean="0"/>
              <a:t>2021/4/2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DEF3F88-AB0C-4957-9A1B-0796670CF639}" type="slidenum">
              <a:rPr lang="zh-TW" altLang="en-US" smtClean="0"/>
              <a:t>‹#›</a:t>
            </a:fld>
            <a:endParaRPr lang="zh-TW" altLang="en-US"/>
          </a:p>
        </p:txBody>
      </p:sp>
    </p:spTree>
    <p:extLst>
      <p:ext uri="{BB962C8B-B14F-4D97-AF65-F5344CB8AC3E}">
        <p14:creationId xmlns:p14="http://schemas.microsoft.com/office/powerpoint/2010/main" val="3068159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5DD756DA-84AE-453F-B2DC-A369F10AC2D7}" type="datetimeFigureOut">
              <a:rPr lang="zh-TW" altLang="en-US" smtClean="0"/>
              <a:t>2021/4/2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DEF3F88-AB0C-4957-9A1B-0796670CF639}" type="slidenum">
              <a:rPr lang="zh-TW" altLang="en-US" smtClean="0"/>
              <a:t>‹#›</a:t>
            </a:fld>
            <a:endParaRPr lang="zh-TW" altLang="en-US"/>
          </a:p>
        </p:txBody>
      </p:sp>
    </p:spTree>
    <p:extLst>
      <p:ext uri="{BB962C8B-B14F-4D97-AF65-F5344CB8AC3E}">
        <p14:creationId xmlns:p14="http://schemas.microsoft.com/office/powerpoint/2010/main" val="1996245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5DD756DA-84AE-453F-B2DC-A369F10AC2D7}" type="datetimeFigureOut">
              <a:rPr lang="zh-TW" altLang="en-US" smtClean="0"/>
              <a:t>2021/4/2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DEF3F88-AB0C-4957-9A1B-0796670CF639}" type="slidenum">
              <a:rPr lang="zh-TW" altLang="en-US" smtClean="0"/>
              <a:t>‹#›</a:t>
            </a:fld>
            <a:endParaRPr lang="zh-TW" altLang="en-US"/>
          </a:p>
        </p:txBody>
      </p:sp>
    </p:spTree>
    <p:extLst>
      <p:ext uri="{BB962C8B-B14F-4D97-AF65-F5344CB8AC3E}">
        <p14:creationId xmlns:p14="http://schemas.microsoft.com/office/powerpoint/2010/main" val="4280500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5DD756DA-84AE-453F-B2DC-A369F10AC2D7}" type="datetimeFigureOut">
              <a:rPr lang="zh-TW" altLang="en-US" smtClean="0"/>
              <a:t>2021/4/2</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8DEF3F88-AB0C-4957-9A1B-0796670CF639}" type="slidenum">
              <a:rPr lang="zh-TW" altLang="en-US" smtClean="0"/>
              <a:t>‹#›</a:t>
            </a:fld>
            <a:endParaRPr lang="zh-TW" altLang="en-US"/>
          </a:p>
        </p:txBody>
      </p:sp>
    </p:spTree>
    <p:extLst>
      <p:ext uri="{BB962C8B-B14F-4D97-AF65-F5344CB8AC3E}">
        <p14:creationId xmlns:p14="http://schemas.microsoft.com/office/powerpoint/2010/main" val="3282501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5DD756DA-84AE-453F-B2DC-A369F10AC2D7}" type="datetimeFigureOut">
              <a:rPr lang="zh-TW" altLang="en-US" smtClean="0"/>
              <a:t>2021/4/2</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8DEF3F88-AB0C-4957-9A1B-0796670CF639}" type="slidenum">
              <a:rPr lang="zh-TW" altLang="en-US" smtClean="0"/>
              <a:t>‹#›</a:t>
            </a:fld>
            <a:endParaRPr lang="zh-TW" altLang="en-US"/>
          </a:p>
        </p:txBody>
      </p:sp>
    </p:spTree>
    <p:extLst>
      <p:ext uri="{BB962C8B-B14F-4D97-AF65-F5344CB8AC3E}">
        <p14:creationId xmlns:p14="http://schemas.microsoft.com/office/powerpoint/2010/main" val="627723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D756DA-84AE-453F-B2DC-A369F10AC2D7}" type="datetimeFigureOut">
              <a:rPr lang="zh-TW" altLang="en-US" smtClean="0"/>
              <a:t>2021/4/2</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8DEF3F88-AB0C-4957-9A1B-0796670CF639}" type="slidenum">
              <a:rPr lang="zh-TW" altLang="en-US" smtClean="0"/>
              <a:t>‹#›</a:t>
            </a:fld>
            <a:endParaRPr lang="zh-TW" altLang="en-US"/>
          </a:p>
        </p:txBody>
      </p:sp>
    </p:spTree>
    <p:extLst>
      <p:ext uri="{BB962C8B-B14F-4D97-AF65-F5344CB8AC3E}">
        <p14:creationId xmlns:p14="http://schemas.microsoft.com/office/powerpoint/2010/main" val="756496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5DD756DA-84AE-453F-B2DC-A369F10AC2D7}" type="datetimeFigureOut">
              <a:rPr lang="zh-TW" altLang="en-US" smtClean="0"/>
              <a:t>2021/4/2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DEF3F88-AB0C-4957-9A1B-0796670CF639}" type="slidenum">
              <a:rPr lang="zh-TW" altLang="en-US" smtClean="0"/>
              <a:t>‹#›</a:t>
            </a:fld>
            <a:endParaRPr lang="zh-TW" altLang="en-US"/>
          </a:p>
        </p:txBody>
      </p:sp>
    </p:spTree>
    <p:extLst>
      <p:ext uri="{BB962C8B-B14F-4D97-AF65-F5344CB8AC3E}">
        <p14:creationId xmlns:p14="http://schemas.microsoft.com/office/powerpoint/2010/main" val="2408881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5DD756DA-84AE-453F-B2DC-A369F10AC2D7}" type="datetimeFigureOut">
              <a:rPr lang="zh-TW" altLang="en-US" smtClean="0"/>
              <a:t>2021/4/2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DEF3F88-AB0C-4957-9A1B-0796670CF639}" type="slidenum">
              <a:rPr lang="zh-TW" altLang="en-US" smtClean="0"/>
              <a:t>‹#›</a:t>
            </a:fld>
            <a:endParaRPr lang="zh-TW" altLang="en-US"/>
          </a:p>
        </p:txBody>
      </p:sp>
    </p:spTree>
    <p:extLst>
      <p:ext uri="{BB962C8B-B14F-4D97-AF65-F5344CB8AC3E}">
        <p14:creationId xmlns:p14="http://schemas.microsoft.com/office/powerpoint/2010/main" val="1049516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D756DA-84AE-453F-B2DC-A369F10AC2D7}" type="datetimeFigureOut">
              <a:rPr lang="zh-TW" altLang="en-US" smtClean="0"/>
              <a:t>2021/4/2</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EF3F88-AB0C-4957-9A1B-0796670CF639}" type="slidenum">
              <a:rPr lang="zh-TW" altLang="en-US" smtClean="0"/>
              <a:t>‹#›</a:t>
            </a:fld>
            <a:endParaRPr lang="zh-TW" altLang="en-US"/>
          </a:p>
        </p:txBody>
      </p:sp>
    </p:spTree>
    <p:extLst>
      <p:ext uri="{BB962C8B-B14F-4D97-AF65-F5344CB8AC3E}">
        <p14:creationId xmlns:p14="http://schemas.microsoft.com/office/powerpoint/2010/main" val="26773471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slidesplayer.com/slide/15026499/" TargetMode="Externa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www.shimadzu.com.tw/products/aa6880/aa6880_4.html" TargetMode="Externa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a:t>Chapter 9</a:t>
            </a:r>
            <a:endParaRPr lang="en-US" dirty="0"/>
          </a:p>
        </p:txBody>
      </p:sp>
      <p:sp>
        <p:nvSpPr>
          <p:cNvPr id="3" name="副標題 2"/>
          <p:cNvSpPr>
            <a:spLocks noGrp="1"/>
          </p:cNvSpPr>
          <p:nvPr>
            <p:ph type="subTitle" idx="1"/>
          </p:nvPr>
        </p:nvSpPr>
        <p:spPr/>
        <p:txBody>
          <a:bodyPr/>
          <a:lstStyle/>
          <a:p>
            <a:r>
              <a:rPr lang="en-US" dirty="0"/>
              <a:t>Textbook questions</a:t>
            </a:r>
          </a:p>
        </p:txBody>
      </p:sp>
    </p:spTree>
    <p:extLst>
      <p:ext uri="{BB962C8B-B14F-4D97-AF65-F5344CB8AC3E}">
        <p14:creationId xmlns:p14="http://schemas.microsoft.com/office/powerpoint/2010/main" val="3677653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7D67F9-0848-4637-8CDA-C72AAA5ACC32}"/>
              </a:ext>
            </a:extLst>
          </p:cNvPr>
          <p:cNvSpPr>
            <a:spLocks noGrp="1"/>
          </p:cNvSpPr>
          <p:nvPr>
            <p:ph type="title"/>
          </p:nvPr>
        </p:nvSpPr>
        <p:spPr>
          <a:xfrm>
            <a:off x="151885" y="1011819"/>
            <a:ext cx="8840230" cy="1920874"/>
          </a:xfrm>
        </p:spPr>
        <p:txBody>
          <a:bodyPr>
            <a:normAutofit/>
          </a:bodyPr>
          <a:lstStyle/>
          <a:p>
            <a:r>
              <a:rPr lang="en-US" altLang="zh-TW" sz="2800" dirty="0">
                <a:cs typeface="Times New Roman" panose="02020603050405020304" pitchFamily="18" charset="0"/>
              </a:rPr>
              <a:t>Describe the effects that are responsible for the three different absorbance profiles in Figure 9-4 and select</a:t>
            </a:r>
            <a:br>
              <a:rPr lang="en-US" altLang="zh-TW" sz="2800" dirty="0">
                <a:cs typeface="Times New Roman" panose="02020603050405020304" pitchFamily="18" charset="0"/>
              </a:rPr>
            </a:br>
            <a:r>
              <a:rPr lang="en-US" altLang="zh-TW" sz="2800" dirty="0">
                <a:cs typeface="Times New Roman" panose="02020603050405020304" pitchFamily="18" charset="0"/>
              </a:rPr>
              <a:t>three additional elements you would expect to have similar profiles.</a:t>
            </a:r>
            <a:endParaRPr lang="zh-TW" altLang="en-US" sz="2800" dirty="0">
              <a:cs typeface="Times New Roman" panose="02020603050405020304" pitchFamily="18" charset="0"/>
            </a:endParaRPr>
          </a:p>
        </p:txBody>
      </p:sp>
      <p:sp>
        <p:nvSpPr>
          <p:cNvPr id="4" name="標題 1">
            <a:extLst>
              <a:ext uri="{FF2B5EF4-FFF2-40B4-BE49-F238E27FC236}">
                <a16:creationId xmlns:a16="http://schemas.microsoft.com/office/drawing/2014/main" id="{5A65D1D3-7464-4255-AC7D-582AA256D739}"/>
              </a:ext>
            </a:extLst>
          </p:cNvPr>
          <p:cNvSpPr>
            <a:spLocks noGrp="1"/>
          </p:cNvSpPr>
          <p:nvPr/>
        </p:nvSpPr>
        <p:spPr>
          <a:xfrm>
            <a:off x="151885" y="0"/>
            <a:ext cx="360655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rgbClr val="FF0000"/>
                </a:solidFill>
                <a:effectLst/>
                <a:uLnTx/>
                <a:uFillTx/>
                <a:latin typeface="Times New Roman"/>
                <a:ea typeface="標楷體"/>
                <a:cs typeface="+mj-cs"/>
              </a:rPr>
              <a:t>Question 9-2</a:t>
            </a:r>
          </a:p>
        </p:txBody>
      </p:sp>
      <p:pic>
        <p:nvPicPr>
          <p:cNvPr id="5" name="圖片 4">
            <a:extLst>
              <a:ext uri="{FF2B5EF4-FFF2-40B4-BE49-F238E27FC236}">
                <a16:creationId xmlns:a16="http://schemas.microsoft.com/office/drawing/2014/main" id="{C2D31585-865C-42B5-A689-6979F8EE19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9972" y="2797224"/>
            <a:ext cx="4143375" cy="3571875"/>
          </a:xfrm>
          <a:prstGeom prst="rect">
            <a:avLst/>
          </a:prstGeom>
        </p:spPr>
      </p:pic>
      <p:sp>
        <p:nvSpPr>
          <p:cNvPr id="35" name="矩形 34">
            <a:extLst>
              <a:ext uri="{FF2B5EF4-FFF2-40B4-BE49-F238E27FC236}">
                <a16:creationId xmlns:a16="http://schemas.microsoft.com/office/drawing/2014/main" id="{E3568252-7441-411C-A7A3-24F9BD00AAA7}"/>
              </a:ext>
            </a:extLst>
          </p:cNvPr>
          <p:cNvSpPr/>
          <p:nvPr/>
        </p:nvSpPr>
        <p:spPr>
          <a:xfrm>
            <a:off x="158175" y="3320143"/>
            <a:ext cx="5242833" cy="203132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800" b="0" i="0" u="none" strike="noStrike" kern="1200" cap="none" spc="0" normalizeH="0" baseline="0" noProof="0" dirty="0">
                <a:ln>
                  <a:noFill/>
                </a:ln>
                <a:solidFill>
                  <a:prstClr val="black"/>
                </a:solidFill>
                <a:effectLst/>
                <a:uLnTx/>
                <a:uFillTx/>
                <a:latin typeface="Times New Roman"/>
                <a:ea typeface="標楷體"/>
                <a:cs typeface="+mn-cs"/>
              </a:rPr>
              <a:t>Cr的吸光度隨火焰高度的增加而降低，因為隨著Cr在火焰中的上升，氧化鉻的形成程度越來越大。 </a:t>
            </a:r>
            <a:endParaRPr kumimoji="0" lang="en-US" altLang="zh-TW" sz="1800" b="0" i="0" u="none" strike="noStrike" kern="1200" cap="none" spc="0" normalizeH="0" baseline="0" noProof="0" dirty="0">
              <a:ln>
                <a:noFill/>
              </a:ln>
              <a:solidFill>
                <a:prstClr val="black"/>
              </a:solidFill>
              <a:effectLst/>
              <a:uLnTx/>
              <a:uFillTx/>
              <a:latin typeface="Times New Roman"/>
              <a:ea typeface="標楷體"/>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TW" sz="1800" b="0" i="0" u="none" strike="noStrike" kern="1200" cap="none" spc="0" normalizeH="0" baseline="0" noProof="0" dirty="0">
              <a:ln>
                <a:noFill/>
              </a:ln>
              <a:solidFill>
                <a:prstClr val="black"/>
              </a:solidFill>
              <a:effectLst/>
              <a:uLnTx/>
              <a:uFillTx/>
              <a:latin typeface="Times New Roman"/>
              <a:ea typeface="標楷體"/>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800" b="0" i="0" u="none" strike="noStrike" kern="1200" cap="none" spc="0" normalizeH="0" baseline="0" noProof="0" dirty="0">
                <a:ln>
                  <a:noFill/>
                </a:ln>
                <a:solidFill>
                  <a:prstClr val="black"/>
                </a:solidFill>
                <a:effectLst/>
                <a:uLnTx/>
                <a:uFillTx/>
                <a:latin typeface="Times New Roman"/>
                <a:ea typeface="標楷體"/>
                <a:cs typeface="+mn-cs"/>
              </a:rPr>
              <a:t>隨著銀在火焰中的上升，原子化化程度越高，Ag的吸光度也會增加，氧化銀不易形成。 </a:t>
            </a:r>
            <a:endParaRPr kumimoji="0" lang="en-US" altLang="zh-TW" sz="1800" b="0" i="0" u="none" strike="noStrike" kern="1200" cap="none" spc="0" normalizeH="0" baseline="0" noProof="0" dirty="0">
              <a:ln>
                <a:noFill/>
              </a:ln>
              <a:solidFill>
                <a:prstClr val="black"/>
              </a:solidFill>
              <a:effectLst/>
              <a:uLnTx/>
              <a:uFillTx/>
              <a:latin typeface="Times New Roman"/>
              <a:ea typeface="標楷體"/>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TW" sz="1800" b="0" i="0" u="none" strike="noStrike" kern="1200" cap="none" spc="0" normalizeH="0" baseline="0" noProof="0" dirty="0">
              <a:ln>
                <a:noFill/>
              </a:ln>
              <a:solidFill>
                <a:prstClr val="black"/>
              </a:solidFill>
              <a:effectLst/>
              <a:uLnTx/>
              <a:uFillTx/>
              <a:latin typeface="Times New Roman"/>
              <a:ea typeface="標楷體"/>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800" b="0" i="0" u="none" strike="noStrike" kern="1200" cap="none" spc="0" normalizeH="0" baseline="0" noProof="0" dirty="0">
                <a:ln>
                  <a:noFill/>
                </a:ln>
                <a:solidFill>
                  <a:prstClr val="black"/>
                </a:solidFill>
                <a:effectLst/>
                <a:uLnTx/>
                <a:uFillTx/>
                <a:latin typeface="Times New Roman"/>
                <a:ea typeface="標楷體"/>
                <a:cs typeface="+mn-cs"/>
              </a:rPr>
              <a:t>相較於 </a:t>
            </a:r>
            <a:r>
              <a:rPr kumimoji="0" lang="en-US" altLang="zh-TW" sz="1800" b="0" i="0" u="none" strike="noStrike" kern="1200" cap="none" spc="0" normalizeH="0" baseline="0" noProof="0" dirty="0">
                <a:ln>
                  <a:noFill/>
                </a:ln>
                <a:solidFill>
                  <a:prstClr val="black"/>
                </a:solidFill>
                <a:effectLst/>
                <a:uLnTx/>
                <a:uFillTx/>
                <a:latin typeface="Times New Roman"/>
                <a:ea typeface="標楷體"/>
                <a:cs typeface="+mn-cs"/>
              </a:rPr>
              <a:t>Cr,</a:t>
            </a:r>
            <a:r>
              <a:rPr kumimoji="0" lang="zh-TW" altLang="en-US" sz="1800" b="0" i="0" u="none" strike="noStrike" kern="1200" cap="none" spc="0" normalizeH="0" baseline="0" noProof="0" dirty="0">
                <a:ln>
                  <a:noFill/>
                </a:ln>
                <a:solidFill>
                  <a:prstClr val="black"/>
                </a:solidFill>
                <a:effectLst/>
                <a:uLnTx/>
                <a:uFillTx/>
                <a:latin typeface="Times New Roman"/>
                <a:ea typeface="標楷體"/>
                <a:cs typeface="+mn-cs"/>
              </a:rPr>
              <a:t> </a:t>
            </a:r>
            <a:r>
              <a:rPr kumimoji="0" lang="en-US" altLang="zh-TW" sz="1800" b="0" i="0" u="none" strike="noStrike" kern="1200" cap="none" spc="0" normalizeH="0" baseline="0" noProof="0" dirty="0">
                <a:ln>
                  <a:noFill/>
                </a:ln>
                <a:solidFill>
                  <a:prstClr val="black"/>
                </a:solidFill>
                <a:effectLst/>
                <a:uLnTx/>
                <a:uFillTx/>
                <a:latin typeface="Times New Roman"/>
                <a:ea typeface="標楷體"/>
                <a:cs typeface="+mn-cs"/>
              </a:rPr>
              <a:t>Ag </a:t>
            </a:r>
            <a:r>
              <a:rPr kumimoji="0" lang="zh-TW" altLang="en-US" sz="1800" b="0" i="0" u="none" strike="noStrike" kern="1200" cap="none" spc="0" normalizeH="0" baseline="0" noProof="0" dirty="0">
                <a:ln>
                  <a:noFill/>
                </a:ln>
                <a:solidFill>
                  <a:prstClr val="black"/>
                </a:solidFill>
                <a:effectLst/>
                <a:uLnTx/>
                <a:uFillTx/>
                <a:latin typeface="Times New Roman"/>
                <a:ea typeface="標楷體"/>
                <a:cs typeface="+mn-cs"/>
              </a:rPr>
              <a:t>鎂表現出中間值。</a:t>
            </a:r>
          </a:p>
        </p:txBody>
      </p:sp>
    </p:spTree>
    <p:extLst>
      <p:ext uri="{BB962C8B-B14F-4D97-AF65-F5344CB8AC3E}">
        <p14:creationId xmlns:p14="http://schemas.microsoft.com/office/powerpoint/2010/main" val="4160481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C4F4D50-AC94-474F-A102-A1B30F1625B7}"/>
              </a:ext>
            </a:extLst>
          </p:cNvPr>
          <p:cNvSpPr>
            <a:spLocks noGrp="1"/>
          </p:cNvSpPr>
          <p:nvPr>
            <p:ph type="title"/>
          </p:nvPr>
        </p:nvSpPr>
        <p:spPr>
          <a:xfrm>
            <a:off x="125964" y="461088"/>
            <a:ext cx="8733064" cy="1325563"/>
          </a:xfrm>
        </p:spPr>
        <p:txBody>
          <a:bodyPr>
            <a:normAutofit/>
          </a:bodyPr>
          <a:lstStyle/>
          <a:p>
            <a:r>
              <a:rPr lang="en-US" altLang="zh-TW" sz="2800" dirty="0">
                <a:cs typeface="Times New Roman" panose="02020603050405020304" pitchFamily="18" charset="0"/>
              </a:rPr>
              <a:t>Why is an electrothermal atomizer more sensitive than a flame atomizer?</a:t>
            </a:r>
            <a:endParaRPr lang="zh-TW" altLang="en-US" sz="2800" dirty="0">
              <a:cs typeface="Times New Roman" panose="02020603050405020304" pitchFamily="18" charset="0"/>
            </a:endParaRPr>
          </a:p>
        </p:txBody>
      </p:sp>
      <p:sp>
        <p:nvSpPr>
          <p:cNvPr id="4" name="標題 1">
            <a:extLst>
              <a:ext uri="{FF2B5EF4-FFF2-40B4-BE49-F238E27FC236}">
                <a16:creationId xmlns:a16="http://schemas.microsoft.com/office/drawing/2014/main" id="{599EED30-02D1-4BD6-BDE6-26473F304654}"/>
              </a:ext>
            </a:extLst>
          </p:cNvPr>
          <p:cNvSpPr>
            <a:spLocks noGrp="1"/>
          </p:cNvSpPr>
          <p:nvPr/>
        </p:nvSpPr>
        <p:spPr>
          <a:xfrm>
            <a:off x="5173" y="-254240"/>
            <a:ext cx="360655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rgbClr val="FF0000"/>
                </a:solidFill>
                <a:effectLst/>
                <a:uLnTx/>
                <a:uFillTx/>
                <a:latin typeface="Times New Roman"/>
                <a:ea typeface="標楷體"/>
                <a:cs typeface="+mj-cs"/>
              </a:rPr>
              <a:t>Question 9-3</a:t>
            </a:r>
          </a:p>
        </p:txBody>
      </p:sp>
      <p:sp>
        <p:nvSpPr>
          <p:cNvPr id="5" name="矩形 4">
            <a:extLst>
              <a:ext uri="{FF2B5EF4-FFF2-40B4-BE49-F238E27FC236}">
                <a16:creationId xmlns:a16="http://schemas.microsoft.com/office/drawing/2014/main" id="{6E9CBEEF-0FF0-407D-82AA-EE493F6A30DE}"/>
              </a:ext>
            </a:extLst>
          </p:cNvPr>
          <p:cNvSpPr/>
          <p:nvPr/>
        </p:nvSpPr>
        <p:spPr>
          <a:xfrm>
            <a:off x="466463" y="2407698"/>
            <a:ext cx="4572000" cy="923330"/>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800" b="0" i="0" u="none" strike="noStrike" kern="1200" cap="none" spc="0" normalizeH="0" baseline="0" noProof="0" dirty="0">
                <a:ln>
                  <a:noFill/>
                </a:ln>
                <a:solidFill>
                  <a:prstClr val="black"/>
                </a:solidFill>
                <a:effectLst/>
                <a:uLnTx/>
                <a:uFillTx/>
                <a:latin typeface="Times New Roman"/>
                <a:ea typeface="標楷體"/>
                <a:cs typeface="+mn-cs"/>
              </a:rPr>
              <a:t>電熱霧化器是更有效的霧化器。 與火焰相比，它需要的樣品少得多，並將原子蒸氣保留在光束中的時間更長。</a:t>
            </a:r>
          </a:p>
        </p:txBody>
      </p:sp>
      <p:sp>
        <p:nvSpPr>
          <p:cNvPr id="6" name="文字方塊 5">
            <a:extLst>
              <a:ext uri="{FF2B5EF4-FFF2-40B4-BE49-F238E27FC236}">
                <a16:creationId xmlns:a16="http://schemas.microsoft.com/office/drawing/2014/main" id="{1CDB56A1-7BC0-4927-B1F2-54C5C6E34656}"/>
              </a:ext>
            </a:extLst>
          </p:cNvPr>
          <p:cNvSpPr txBox="1"/>
          <p:nvPr/>
        </p:nvSpPr>
        <p:spPr>
          <a:xfrm>
            <a:off x="785191" y="4165915"/>
            <a:ext cx="183255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err="1">
                <a:ln>
                  <a:noFill/>
                </a:ln>
                <a:solidFill>
                  <a:prstClr val="black"/>
                </a:solidFill>
                <a:effectLst/>
                <a:uLnTx/>
                <a:uFillTx/>
                <a:latin typeface="Times New Roman"/>
                <a:ea typeface="標楷體"/>
                <a:cs typeface="+mn-cs"/>
              </a:rPr>
              <a:t>Explan</a:t>
            </a:r>
            <a:r>
              <a:rPr kumimoji="0" lang="en-US" altLang="zh-TW" sz="1800" b="0" i="0" u="none" strike="noStrike" kern="1200" cap="none" spc="0" normalizeH="0" baseline="0" noProof="0" dirty="0">
                <a:ln>
                  <a:noFill/>
                </a:ln>
                <a:solidFill>
                  <a:prstClr val="black"/>
                </a:solidFill>
                <a:effectLst/>
                <a:uLnTx/>
                <a:uFillTx/>
                <a:latin typeface="Times New Roman"/>
                <a:ea typeface="標楷體"/>
                <a:cs typeface="+mn-cs"/>
              </a:rPr>
              <a:t> </a:t>
            </a:r>
            <a:r>
              <a:rPr kumimoji="0" lang="zh-TW" altLang="en-US" sz="1800" b="0" i="0" u="none" strike="noStrike" kern="1200" cap="none" spc="0" normalizeH="0" baseline="0" noProof="0" dirty="0">
                <a:ln>
                  <a:noFill/>
                </a:ln>
                <a:solidFill>
                  <a:prstClr val="black"/>
                </a:solidFill>
                <a:effectLst/>
                <a:uLnTx/>
                <a:uFillTx/>
                <a:latin typeface="Times New Roman"/>
                <a:ea typeface="標楷體"/>
                <a:cs typeface="+mn-cs"/>
              </a:rPr>
              <a:t>電熱 火焰</a:t>
            </a:r>
          </a:p>
        </p:txBody>
      </p:sp>
      <p:graphicFrame>
        <p:nvGraphicFramePr>
          <p:cNvPr id="10" name="表格 9">
            <a:extLst>
              <a:ext uri="{FF2B5EF4-FFF2-40B4-BE49-F238E27FC236}">
                <a16:creationId xmlns:a16="http://schemas.microsoft.com/office/drawing/2014/main" id="{5204A645-B39E-4548-A97D-341EAFFF6B45}"/>
              </a:ext>
            </a:extLst>
          </p:cNvPr>
          <p:cNvGraphicFramePr>
            <a:graphicFrameLocks noGrp="1"/>
          </p:cNvGraphicFramePr>
          <p:nvPr>
            <p:extLst/>
          </p:nvPr>
        </p:nvGraphicFramePr>
        <p:xfrm>
          <a:off x="125964" y="1561268"/>
          <a:ext cx="7167465" cy="3992880"/>
        </p:xfrm>
        <a:graphic>
          <a:graphicData uri="http://schemas.openxmlformats.org/drawingml/2006/table">
            <a:tbl>
              <a:tblPr firstRow="1" bandRow="1">
                <a:tableStyleId>{5C22544A-7EE6-4342-B048-85BDC9FD1C3A}</a:tableStyleId>
              </a:tblPr>
              <a:tblGrid>
                <a:gridCol w="744893">
                  <a:extLst>
                    <a:ext uri="{9D8B030D-6E8A-4147-A177-3AD203B41FA5}">
                      <a16:colId xmlns:a16="http://schemas.microsoft.com/office/drawing/2014/main" val="77479271"/>
                    </a:ext>
                  </a:extLst>
                </a:gridCol>
                <a:gridCol w="3418114">
                  <a:extLst>
                    <a:ext uri="{9D8B030D-6E8A-4147-A177-3AD203B41FA5}">
                      <a16:colId xmlns:a16="http://schemas.microsoft.com/office/drawing/2014/main" val="3473616227"/>
                    </a:ext>
                  </a:extLst>
                </a:gridCol>
                <a:gridCol w="3004458">
                  <a:extLst>
                    <a:ext uri="{9D8B030D-6E8A-4147-A177-3AD203B41FA5}">
                      <a16:colId xmlns:a16="http://schemas.microsoft.com/office/drawing/2014/main" val="3095574005"/>
                    </a:ext>
                  </a:extLst>
                </a:gridCol>
              </a:tblGrid>
              <a:tr h="370840">
                <a:tc>
                  <a:txBody>
                    <a:bodyPr/>
                    <a:lstStyle/>
                    <a:p>
                      <a:endParaRPr lang="zh-TW" altLang="en-US" sz="1400" b="0" dirty="0">
                        <a:solidFill>
                          <a:schemeClr val="tx1"/>
                        </a:solidFill>
                        <a:latin typeface="標楷體" panose="03000509000000000000" pitchFamily="65" charset="-120"/>
                        <a:ea typeface="標楷體" panose="03000509000000000000" pitchFamily="65" charset="-120"/>
                      </a:endParaRPr>
                    </a:p>
                  </a:txBody>
                  <a:tcPr/>
                </a:tc>
                <a:tc>
                  <a:txBody>
                    <a:bodyPr/>
                    <a:lstStyle/>
                    <a:p>
                      <a:r>
                        <a:rPr lang="en-US" altLang="zh-TW" sz="1400" b="0" dirty="0">
                          <a:solidFill>
                            <a:schemeClr val="tx1"/>
                          </a:solidFill>
                          <a:latin typeface="標楷體" panose="03000509000000000000" pitchFamily="65" charset="-120"/>
                          <a:ea typeface="標楷體" panose="03000509000000000000" pitchFamily="65" charset="-120"/>
                        </a:rPr>
                        <a:t>Electrothermal atomizer </a:t>
                      </a:r>
                    </a:p>
                    <a:p>
                      <a:r>
                        <a:rPr lang="zh-TW" altLang="en-US" sz="1400" b="0" dirty="0">
                          <a:solidFill>
                            <a:schemeClr val="tx1"/>
                          </a:solidFill>
                          <a:latin typeface="標楷體" panose="03000509000000000000" pitchFamily="65" charset="-120"/>
                          <a:ea typeface="標楷體" panose="03000509000000000000" pitchFamily="65" charset="-120"/>
                        </a:rPr>
                        <a:t>電熱式原子化器</a:t>
                      </a:r>
                    </a:p>
                  </a:txBody>
                  <a:tcPr/>
                </a:tc>
                <a:tc>
                  <a:txBody>
                    <a:bodyPr/>
                    <a:lstStyle/>
                    <a:p>
                      <a:r>
                        <a:rPr lang="en-US" altLang="zh-TW" sz="1400" b="0" dirty="0">
                          <a:solidFill>
                            <a:schemeClr val="tx1"/>
                          </a:solidFill>
                          <a:latin typeface="標楷體" panose="03000509000000000000" pitchFamily="65" charset="-120"/>
                          <a:ea typeface="標楷體" panose="03000509000000000000" pitchFamily="65" charset="-120"/>
                        </a:rPr>
                        <a:t>Flame atomizer </a:t>
                      </a:r>
                    </a:p>
                    <a:p>
                      <a:r>
                        <a:rPr lang="zh-TW" altLang="en-US" sz="1400" b="0" dirty="0">
                          <a:solidFill>
                            <a:schemeClr val="tx1"/>
                          </a:solidFill>
                          <a:latin typeface="標楷體" panose="03000509000000000000" pitchFamily="65" charset="-120"/>
                          <a:ea typeface="標楷體" panose="03000509000000000000" pitchFamily="65" charset="-120"/>
                        </a:rPr>
                        <a:t>火焰式原子化器</a:t>
                      </a:r>
                    </a:p>
                  </a:txBody>
                  <a:tcPr/>
                </a:tc>
                <a:extLst>
                  <a:ext uri="{0D108BD9-81ED-4DB2-BD59-A6C34878D82A}">
                    <a16:rowId xmlns:a16="http://schemas.microsoft.com/office/drawing/2014/main" val="2596712069"/>
                  </a:ext>
                </a:extLst>
              </a:tr>
              <a:tr h="370840">
                <a:tc>
                  <a:txBody>
                    <a:bodyPr/>
                    <a:lstStyle/>
                    <a:p>
                      <a:r>
                        <a:rPr lang="zh-TW" altLang="en-US" sz="1400" b="0" dirty="0">
                          <a:solidFill>
                            <a:schemeClr val="tx1"/>
                          </a:solidFill>
                          <a:latin typeface="標楷體" panose="03000509000000000000" pitchFamily="65" charset="-120"/>
                          <a:ea typeface="標楷體" panose="03000509000000000000" pitchFamily="65" charset="-120"/>
                        </a:rPr>
                        <a:t>過程</a:t>
                      </a:r>
                    </a:p>
                  </a:txBody>
                  <a:tcPr/>
                </a:tc>
                <a:tc>
                  <a:txBody>
                    <a:bodyPr/>
                    <a:lstStyle/>
                    <a:p>
                      <a:r>
                        <a:rPr lang="zh-TW" altLang="en-US" sz="1400" b="0" dirty="0">
                          <a:solidFill>
                            <a:schemeClr val="tx1"/>
                          </a:solidFill>
                          <a:latin typeface="標楷體" panose="03000509000000000000" pitchFamily="65" charset="-120"/>
                          <a:ea typeface="標楷體" panose="03000509000000000000" pitchFamily="65" charset="-120"/>
                        </a:rPr>
                        <a:t>管式石墨爐</a:t>
                      </a:r>
                      <a:endParaRPr lang="en-US" altLang="zh-TW" sz="1400" b="0" dirty="0">
                        <a:solidFill>
                          <a:schemeClr val="tx1"/>
                        </a:solidFill>
                        <a:latin typeface="標楷體" panose="03000509000000000000" pitchFamily="65" charset="-120"/>
                        <a:ea typeface="標楷體" panose="03000509000000000000" pitchFamily="65" charset="-120"/>
                      </a:endParaRPr>
                    </a:p>
                    <a:p>
                      <a:r>
                        <a:rPr lang="en-US" altLang="zh-TW" sz="1400" b="0" dirty="0">
                          <a:solidFill>
                            <a:schemeClr val="tx1"/>
                          </a:solidFill>
                          <a:latin typeface="標楷體" panose="03000509000000000000" pitchFamily="65" charset="-120"/>
                          <a:ea typeface="標楷體" panose="03000509000000000000" pitchFamily="65" charset="-120"/>
                        </a:rPr>
                        <a:t>1.</a:t>
                      </a:r>
                      <a:r>
                        <a:rPr lang="zh-TW" altLang="en-US" sz="1400" b="0" dirty="0">
                          <a:solidFill>
                            <a:schemeClr val="tx1"/>
                          </a:solidFill>
                          <a:latin typeface="標楷體" panose="03000509000000000000" pitchFamily="65" charset="-120"/>
                          <a:ea typeface="標楷體" panose="03000509000000000000" pitchFamily="65" charset="-120"/>
                        </a:rPr>
                        <a:t>乾燥</a:t>
                      </a:r>
                      <a:endParaRPr lang="en-US" altLang="zh-TW" sz="1400" b="0" dirty="0">
                        <a:solidFill>
                          <a:schemeClr val="tx1"/>
                        </a:solidFill>
                        <a:latin typeface="標楷體" panose="03000509000000000000" pitchFamily="65" charset="-120"/>
                        <a:ea typeface="標楷體" panose="03000509000000000000" pitchFamily="65" charset="-120"/>
                      </a:endParaRPr>
                    </a:p>
                    <a:p>
                      <a:r>
                        <a:rPr lang="en-US" altLang="zh-TW" sz="1400" b="0" dirty="0">
                          <a:solidFill>
                            <a:schemeClr val="tx1"/>
                          </a:solidFill>
                          <a:latin typeface="標楷體" panose="03000509000000000000" pitchFamily="65" charset="-120"/>
                          <a:ea typeface="標楷體" panose="03000509000000000000" pitchFamily="65" charset="-120"/>
                        </a:rPr>
                        <a:t>2.</a:t>
                      </a:r>
                      <a:r>
                        <a:rPr lang="zh-TW" altLang="en-US" sz="1400" b="0" dirty="0">
                          <a:solidFill>
                            <a:schemeClr val="tx1"/>
                          </a:solidFill>
                          <a:latin typeface="標楷體" panose="03000509000000000000" pitchFamily="65" charset="-120"/>
                          <a:ea typeface="標楷體" panose="03000509000000000000" pitchFamily="65" charset="-120"/>
                        </a:rPr>
                        <a:t>灰化</a:t>
                      </a:r>
                      <a:endParaRPr lang="en-US" altLang="zh-TW" sz="1400" b="0" dirty="0">
                        <a:solidFill>
                          <a:schemeClr val="tx1"/>
                        </a:solidFill>
                        <a:latin typeface="標楷體" panose="03000509000000000000" pitchFamily="65" charset="-120"/>
                        <a:ea typeface="標楷體" panose="03000509000000000000" pitchFamily="65" charset="-120"/>
                      </a:endParaRPr>
                    </a:p>
                    <a:p>
                      <a:r>
                        <a:rPr lang="en-US" altLang="zh-TW" sz="1400" b="0" dirty="0">
                          <a:solidFill>
                            <a:schemeClr val="tx1"/>
                          </a:solidFill>
                          <a:latin typeface="標楷體" panose="03000509000000000000" pitchFamily="65" charset="-120"/>
                          <a:ea typeface="標楷體" panose="03000509000000000000" pitchFamily="65" charset="-120"/>
                        </a:rPr>
                        <a:t>3.</a:t>
                      </a:r>
                      <a:r>
                        <a:rPr lang="zh-TW" altLang="en-US" sz="1400" b="0" dirty="0">
                          <a:solidFill>
                            <a:schemeClr val="tx1"/>
                          </a:solidFill>
                          <a:latin typeface="標楷體" panose="03000509000000000000" pitchFamily="65" charset="-120"/>
                          <a:ea typeface="標楷體" panose="03000509000000000000" pitchFamily="65" charset="-120"/>
                        </a:rPr>
                        <a:t>原子化</a:t>
                      </a:r>
                      <a:endParaRPr lang="en-US" altLang="zh-TW" sz="1400" b="0" dirty="0">
                        <a:solidFill>
                          <a:schemeClr val="tx1"/>
                        </a:solidFill>
                        <a:latin typeface="標楷體" panose="03000509000000000000" pitchFamily="65" charset="-120"/>
                        <a:ea typeface="標楷體" panose="03000509000000000000" pitchFamily="65" charset="-120"/>
                      </a:endParaRPr>
                    </a:p>
                    <a:p>
                      <a:r>
                        <a:rPr lang="en-US" altLang="zh-TW" sz="1400" b="0" dirty="0">
                          <a:solidFill>
                            <a:schemeClr val="tx1"/>
                          </a:solidFill>
                          <a:latin typeface="標楷體" panose="03000509000000000000" pitchFamily="65" charset="-120"/>
                          <a:ea typeface="標楷體" panose="03000509000000000000" pitchFamily="65" charset="-120"/>
                        </a:rPr>
                        <a:t>4.</a:t>
                      </a:r>
                      <a:r>
                        <a:rPr lang="zh-TW" altLang="en-US" sz="1400" b="0" dirty="0">
                          <a:solidFill>
                            <a:schemeClr val="tx1"/>
                          </a:solidFill>
                          <a:latin typeface="標楷體" panose="03000509000000000000" pitchFamily="65" charset="-120"/>
                          <a:ea typeface="標楷體" panose="03000509000000000000" pitchFamily="65" charset="-120"/>
                        </a:rPr>
                        <a:t>淨化</a:t>
                      </a:r>
                      <a:endParaRPr lang="en-US" altLang="zh-TW" sz="1400" b="0" dirty="0">
                        <a:solidFill>
                          <a:schemeClr val="tx1"/>
                        </a:solidFill>
                        <a:latin typeface="標楷體" panose="03000509000000000000" pitchFamily="65" charset="-120"/>
                        <a:ea typeface="標楷體" panose="03000509000000000000" pitchFamily="65" charset="-120"/>
                      </a:endParaRPr>
                    </a:p>
                    <a:p>
                      <a:endParaRPr lang="zh-TW" altLang="en-US" sz="1400" b="0" dirty="0">
                        <a:solidFill>
                          <a:schemeClr val="tx1"/>
                        </a:solidFill>
                        <a:latin typeface="標楷體" panose="03000509000000000000" pitchFamily="65" charset="-120"/>
                        <a:ea typeface="標楷體" panose="03000509000000000000" pitchFamily="65" charset="-12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400" b="0" dirty="0">
                          <a:solidFill>
                            <a:schemeClr val="tx1"/>
                          </a:solidFill>
                          <a:latin typeface="標楷體" panose="03000509000000000000" pitchFamily="65" charset="-120"/>
                          <a:ea typeface="標楷體" panose="03000509000000000000" pitchFamily="65" charset="-120"/>
                        </a:rPr>
                        <a:t>1.</a:t>
                      </a:r>
                      <a:r>
                        <a:rPr lang="zh-TW" altLang="en-US" sz="1400" b="0" dirty="0">
                          <a:solidFill>
                            <a:schemeClr val="tx1"/>
                          </a:solidFill>
                          <a:latin typeface="標楷體" panose="03000509000000000000" pitchFamily="65" charset="-120"/>
                          <a:ea typeface="標楷體" panose="03000509000000000000" pitchFamily="65" charset="-120"/>
                        </a:rPr>
                        <a:t>液體樣品由毛細管進入霧化器</a:t>
                      </a:r>
                      <a:endParaRPr lang="en-US" altLang="zh-TW" sz="1400" b="0" dirty="0">
                        <a:solidFill>
                          <a:schemeClr val="tx1"/>
                        </a:solidFill>
                        <a:latin typeface="標楷體" panose="03000509000000000000" pitchFamily="65" charset="-12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400" b="0" dirty="0">
                          <a:solidFill>
                            <a:schemeClr val="tx1"/>
                          </a:solidFill>
                          <a:latin typeface="標楷體" panose="03000509000000000000" pitchFamily="65" charset="-120"/>
                          <a:ea typeface="標楷體" panose="03000509000000000000" pitchFamily="65" charset="-120"/>
                        </a:rPr>
                        <a:t>2.</a:t>
                      </a:r>
                      <a:r>
                        <a:rPr lang="zh-TW" altLang="en-US" sz="1400" b="0" dirty="0">
                          <a:solidFill>
                            <a:schemeClr val="tx1"/>
                          </a:solidFill>
                          <a:latin typeface="標楷體" panose="03000509000000000000" pitchFamily="65" charset="-120"/>
                          <a:ea typeface="標楷體" panose="03000509000000000000" pitchFamily="65" charset="-120"/>
                        </a:rPr>
                        <a:t>經氧化劑霧化分散成微小顆粒</a:t>
                      </a:r>
                      <a:endParaRPr lang="en-US" altLang="zh-TW" sz="1400" b="0" dirty="0">
                        <a:solidFill>
                          <a:schemeClr val="tx1"/>
                        </a:solidFill>
                        <a:latin typeface="標楷體" panose="03000509000000000000" pitchFamily="65" charset="-12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400" b="0" dirty="0">
                          <a:solidFill>
                            <a:schemeClr val="tx1"/>
                          </a:solidFill>
                          <a:latin typeface="標楷體" panose="03000509000000000000" pitchFamily="65" charset="-120"/>
                          <a:ea typeface="標楷體" panose="03000509000000000000" pitchFamily="65" charset="-120"/>
                        </a:rPr>
                        <a:t>3.</a:t>
                      </a:r>
                      <a:r>
                        <a:rPr lang="zh-TW" altLang="en-US" sz="1400" b="0" dirty="0">
                          <a:solidFill>
                            <a:schemeClr val="tx1"/>
                          </a:solidFill>
                          <a:latin typeface="標楷體" panose="03000509000000000000" pitchFamily="65" charset="-120"/>
                          <a:ea typeface="標楷體" panose="03000509000000000000" pitchFamily="65" charset="-120"/>
                        </a:rPr>
                        <a:t>與燃料混合</a:t>
                      </a:r>
                      <a:endParaRPr lang="en-US" altLang="zh-TW" sz="1400" b="0" dirty="0">
                        <a:solidFill>
                          <a:schemeClr val="tx1"/>
                        </a:solidFill>
                        <a:latin typeface="標楷體" panose="03000509000000000000" pitchFamily="65" charset="-12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400" b="0" dirty="0">
                          <a:solidFill>
                            <a:schemeClr val="tx1"/>
                          </a:solidFill>
                          <a:latin typeface="標楷體" panose="03000509000000000000" pitchFamily="65" charset="-120"/>
                          <a:ea typeface="標楷體" panose="03000509000000000000" pitchFamily="65" charset="-120"/>
                        </a:rPr>
                        <a:t>4.</a:t>
                      </a:r>
                      <a:r>
                        <a:rPr lang="zh-TW" altLang="en-US" sz="1400" b="0" dirty="0">
                          <a:solidFill>
                            <a:schemeClr val="tx1"/>
                          </a:solidFill>
                          <a:latin typeface="標楷體" panose="03000509000000000000" pitchFamily="65" charset="-120"/>
                          <a:ea typeface="標楷體" panose="03000509000000000000" pitchFamily="65" charset="-120"/>
                        </a:rPr>
                        <a:t>以一系列檔板除去較大顆粒的粒子</a:t>
                      </a:r>
                      <a:r>
                        <a:rPr lang="en-US" altLang="zh-TW" sz="1400" b="0" dirty="0">
                          <a:solidFill>
                            <a:schemeClr val="tx1"/>
                          </a:solidFill>
                          <a:latin typeface="標楷體" panose="03000509000000000000" pitchFamily="65" charset="-120"/>
                          <a:ea typeface="標楷體" panose="03000509000000000000" pitchFamily="65" charset="-120"/>
                        </a:rPr>
                        <a:t>5.</a:t>
                      </a:r>
                      <a:r>
                        <a:rPr lang="zh-TW" altLang="en-US" sz="1400" b="0" dirty="0">
                          <a:solidFill>
                            <a:schemeClr val="tx1"/>
                          </a:solidFill>
                          <a:latin typeface="標楷體" panose="03000509000000000000" pitchFamily="65" charset="-120"/>
                          <a:ea typeface="標楷體" panose="03000509000000000000" pitchFamily="65" charset="-120"/>
                        </a:rPr>
                        <a:t>樣品進入預混式燃燒器中，在火燄中加熱形成自由原子</a:t>
                      </a:r>
                      <a:endParaRPr lang="en-US" altLang="zh-TW" sz="1400" b="0" dirty="0">
                        <a:solidFill>
                          <a:schemeClr val="tx1"/>
                        </a:solidFill>
                        <a:latin typeface="標楷體" panose="03000509000000000000" pitchFamily="65" charset="-12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sz="1400" b="0" dirty="0">
                        <a:solidFill>
                          <a:schemeClr val="tx1"/>
                        </a:solidFill>
                        <a:latin typeface="標楷體" panose="03000509000000000000" pitchFamily="65" charset="-120"/>
                        <a:ea typeface="標楷體" panose="03000509000000000000" pitchFamily="65" charset="-120"/>
                      </a:endParaRPr>
                    </a:p>
                    <a:p>
                      <a:endParaRPr lang="zh-TW" altLang="en-US" sz="1400" b="0" dirty="0">
                        <a:solidFill>
                          <a:schemeClr val="tx1"/>
                        </a:solidFill>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val="404516781"/>
                  </a:ext>
                </a:extLst>
              </a:tr>
              <a:tr h="370840">
                <a:tc>
                  <a:txBody>
                    <a:bodyPr/>
                    <a:lstStyle/>
                    <a:p>
                      <a:r>
                        <a:rPr lang="zh-TW" altLang="en-US" sz="1400" b="0" dirty="0">
                          <a:solidFill>
                            <a:schemeClr val="tx1"/>
                          </a:solidFill>
                          <a:latin typeface="標楷體" panose="03000509000000000000" pitchFamily="65" charset="-120"/>
                          <a:ea typeface="標楷體" panose="03000509000000000000" pitchFamily="65" charset="-120"/>
                        </a:rPr>
                        <a:t>優點</a:t>
                      </a:r>
                    </a:p>
                  </a:txBody>
                  <a:tcPr/>
                </a:tc>
                <a:tc>
                  <a:txBody>
                    <a:bodyPr/>
                    <a:lstStyle/>
                    <a:p>
                      <a:r>
                        <a:rPr lang="en-US" altLang="zh-TW" sz="1400" b="0" dirty="0">
                          <a:solidFill>
                            <a:schemeClr val="tx1"/>
                          </a:solidFill>
                          <a:latin typeface="標楷體" panose="03000509000000000000" pitchFamily="65" charset="-120"/>
                          <a:ea typeface="標楷體" panose="03000509000000000000" pitchFamily="65" charset="-120"/>
                        </a:rPr>
                        <a:t>1.</a:t>
                      </a:r>
                      <a:r>
                        <a:rPr lang="zh-TW" altLang="en-US" sz="1400" b="0" dirty="0">
                          <a:solidFill>
                            <a:schemeClr val="tx1"/>
                          </a:solidFill>
                          <a:latin typeface="標楷體" panose="03000509000000000000" pitchFamily="65" charset="-120"/>
                          <a:ea typeface="標楷體" panose="03000509000000000000" pitchFamily="65" charset="-120"/>
                        </a:rPr>
                        <a:t>靈敏度與偵測及現優於火焰是原子化器</a:t>
                      </a:r>
                      <a:endParaRPr lang="en-US" altLang="zh-TW" sz="1400" b="0" dirty="0">
                        <a:solidFill>
                          <a:schemeClr val="tx1"/>
                        </a:solidFill>
                        <a:latin typeface="標楷體" panose="03000509000000000000" pitchFamily="65" charset="-120"/>
                        <a:ea typeface="標楷體" panose="03000509000000000000" pitchFamily="65" charset="-120"/>
                      </a:endParaRPr>
                    </a:p>
                    <a:p>
                      <a:r>
                        <a:rPr lang="en-US" altLang="zh-TW" sz="1400" b="0" dirty="0">
                          <a:solidFill>
                            <a:schemeClr val="tx1"/>
                          </a:solidFill>
                          <a:latin typeface="標楷體" panose="03000509000000000000" pitchFamily="65" charset="-120"/>
                          <a:ea typeface="標楷體" panose="03000509000000000000" pitchFamily="65" charset="-120"/>
                        </a:rPr>
                        <a:t>2.</a:t>
                      </a:r>
                      <a:r>
                        <a:rPr lang="zh-TW" altLang="en-US" sz="1400" b="0" dirty="0">
                          <a:solidFill>
                            <a:schemeClr val="tx1"/>
                          </a:solidFill>
                          <a:latin typeface="標楷體" panose="03000509000000000000" pitchFamily="65" charset="-120"/>
                          <a:ea typeface="標楷體" panose="03000509000000000000" pitchFamily="65" charset="-120"/>
                        </a:rPr>
                        <a:t>樣品用量極少</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400" b="0" dirty="0">
                          <a:solidFill>
                            <a:schemeClr val="tx1"/>
                          </a:solidFill>
                          <a:latin typeface="標楷體" panose="03000509000000000000" pitchFamily="65" charset="-120"/>
                          <a:ea typeface="標楷體" panose="03000509000000000000" pitchFamily="65" charset="-120"/>
                        </a:rPr>
                        <a:t>1.</a:t>
                      </a:r>
                      <a:r>
                        <a:rPr lang="zh-TW" altLang="en-US" sz="1400" b="0" dirty="0">
                          <a:solidFill>
                            <a:schemeClr val="tx1"/>
                          </a:solidFill>
                          <a:latin typeface="標楷體" panose="03000509000000000000" pitchFamily="65" charset="-120"/>
                          <a:ea typeface="標楷體" panose="03000509000000000000" pitchFamily="65" charset="-120"/>
                        </a:rPr>
                        <a:t>火焰頭不易阻塞 </a:t>
                      </a:r>
                      <a:r>
                        <a:rPr lang="en-US" altLang="zh-TW" sz="1400" b="0" dirty="0">
                          <a:solidFill>
                            <a:schemeClr val="tx1"/>
                          </a:solidFill>
                          <a:latin typeface="標楷體" panose="03000509000000000000" pitchFamily="65" charset="-120"/>
                          <a:ea typeface="標楷體" panose="03000509000000000000" pitchFamily="65" charset="-120"/>
                        </a:rPr>
                        <a:t>2.</a:t>
                      </a:r>
                      <a:r>
                        <a:rPr lang="zh-TW" altLang="en-US" sz="1400" b="0" dirty="0">
                          <a:solidFill>
                            <a:schemeClr val="tx1"/>
                          </a:solidFill>
                          <a:latin typeface="標楷體" panose="03000509000000000000" pitchFamily="65" charset="-120"/>
                          <a:ea typeface="標楷體" panose="03000509000000000000" pitchFamily="65" charset="-120"/>
                        </a:rPr>
                        <a:t>產生火焰長度較長且安靜、增加靈敏度 與再現性 </a:t>
                      </a:r>
                    </a:p>
                    <a:p>
                      <a:endParaRPr lang="zh-TW" altLang="en-US" sz="1400" b="0" dirty="0">
                        <a:solidFill>
                          <a:schemeClr val="tx1"/>
                        </a:solidFill>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val="969125724"/>
                  </a:ext>
                </a:extLst>
              </a:tr>
              <a:tr h="176816">
                <a:tc>
                  <a:txBody>
                    <a:bodyPr/>
                    <a:lstStyle/>
                    <a:p>
                      <a:r>
                        <a:rPr lang="zh-TW" altLang="en-US" sz="1400" b="0" dirty="0">
                          <a:solidFill>
                            <a:schemeClr val="tx1"/>
                          </a:solidFill>
                          <a:latin typeface="標楷體" panose="03000509000000000000" pitchFamily="65" charset="-120"/>
                          <a:ea typeface="標楷體" panose="03000509000000000000" pitchFamily="65" charset="-120"/>
                        </a:rPr>
                        <a:t>缺點</a:t>
                      </a:r>
                    </a:p>
                  </a:txBody>
                  <a:tcPr/>
                </a:tc>
                <a:tc>
                  <a:txBody>
                    <a:bodyPr/>
                    <a:lstStyle/>
                    <a:p>
                      <a:r>
                        <a:rPr lang="en-US" altLang="zh-TW" sz="1400" b="0" dirty="0">
                          <a:solidFill>
                            <a:schemeClr val="tx1"/>
                          </a:solidFill>
                          <a:latin typeface="標楷體" panose="03000509000000000000" pitchFamily="65" charset="-120"/>
                          <a:ea typeface="標楷體" panose="03000509000000000000" pitchFamily="65" charset="-120"/>
                        </a:rPr>
                        <a:t>1.</a:t>
                      </a:r>
                      <a:r>
                        <a:rPr lang="zh-TW" altLang="en-US" sz="1400" b="0" dirty="0">
                          <a:solidFill>
                            <a:schemeClr val="tx1"/>
                          </a:solidFill>
                          <a:latin typeface="標楷體" panose="03000509000000000000" pitchFamily="65" charset="-120"/>
                          <a:ea typeface="標楷體" panose="03000509000000000000" pitchFamily="65" charset="-120"/>
                        </a:rPr>
                        <a:t>較易受化學干擾</a:t>
                      </a:r>
                      <a:r>
                        <a:rPr lang="en-US" altLang="zh-TW" sz="1400" b="0" dirty="0">
                          <a:solidFill>
                            <a:schemeClr val="tx1"/>
                          </a:solidFill>
                          <a:latin typeface="標楷體" panose="03000509000000000000" pitchFamily="65" charset="-120"/>
                          <a:ea typeface="標楷體" panose="03000509000000000000" pitchFamily="65" charset="-120"/>
                        </a:rPr>
                        <a:t>2.</a:t>
                      </a:r>
                      <a:r>
                        <a:rPr lang="zh-TW" altLang="en-US" sz="1400" b="0" dirty="0">
                          <a:solidFill>
                            <a:schemeClr val="tx1"/>
                          </a:solidFill>
                          <a:latin typeface="標楷體" panose="03000509000000000000" pitchFamily="65" charset="-120"/>
                          <a:ea typeface="標楷體" panose="03000509000000000000" pitchFamily="65" charset="-120"/>
                        </a:rPr>
                        <a:t>精準度較差</a:t>
                      </a:r>
                      <a:endParaRPr lang="en-US" altLang="zh-TW" sz="1400" b="0" dirty="0">
                        <a:solidFill>
                          <a:schemeClr val="tx1"/>
                        </a:solidFill>
                        <a:latin typeface="標楷體" panose="03000509000000000000" pitchFamily="65" charset="-120"/>
                        <a:ea typeface="標楷體" panose="03000509000000000000" pitchFamily="65" charset="-120"/>
                      </a:endParaRPr>
                    </a:p>
                    <a:p>
                      <a:r>
                        <a:rPr lang="en-US" altLang="zh-TW" sz="1400" b="0" dirty="0">
                          <a:solidFill>
                            <a:schemeClr val="tx1"/>
                          </a:solidFill>
                          <a:latin typeface="標楷體" panose="03000509000000000000" pitchFamily="65" charset="-120"/>
                          <a:ea typeface="標楷體" panose="03000509000000000000" pitchFamily="65" charset="-120"/>
                        </a:rPr>
                        <a:t>3.</a:t>
                      </a:r>
                      <a:r>
                        <a:rPr lang="zh-TW" altLang="en-US" sz="1400" b="0" dirty="0">
                          <a:solidFill>
                            <a:schemeClr val="tx1"/>
                          </a:solidFill>
                          <a:latin typeface="標楷體" panose="03000509000000000000" pitchFamily="65" charset="-120"/>
                          <a:ea typeface="標楷體" panose="03000509000000000000" pitchFamily="65" charset="-120"/>
                        </a:rPr>
                        <a:t>有些元素會和此法作用，進而無法用此法分析</a:t>
                      </a:r>
                    </a:p>
                  </a:txBody>
                  <a:tcPr/>
                </a:tc>
                <a:tc>
                  <a:txBody>
                    <a:bodyPr/>
                    <a:lstStyle/>
                    <a:p>
                      <a:r>
                        <a:rPr lang="en-US" altLang="zh-TW" sz="1400" b="0" dirty="0">
                          <a:solidFill>
                            <a:schemeClr val="tx1"/>
                          </a:solidFill>
                          <a:latin typeface="標楷體" panose="03000509000000000000" pitchFamily="65" charset="-120"/>
                          <a:ea typeface="標楷體" panose="03000509000000000000" pitchFamily="65" charset="-120"/>
                        </a:rPr>
                        <a:t>1.</a:t>
                      </a:r>
                      <a:r>
                        <a:rPr lang="zh-TW" altLang="en-US" sz="1400" b="0" dirty="0">
                          <a:solidFill>
                            <a:schemeClr val="tx1"/>
                          </a:solidFill>
                          <a:latin typeface="標楷體" panose="03000509000000000000" pitchFamily="65" charset="-120"/>
                          <a:ea typeface="標楷體" panose="03000509000000000000" pitchFamily="65" charset="-120"/>
                        </a:rPr>
                        <a:t>測</a:t>
                      </a:r>
                      <a:r>
                        <a:rPr lang="zh-CN" altLang="en-US" sz="1400" b="0" dirty="0">
                          <a:solidFill>
                            <a:schemeClr val="tx1"/>
                          </a:solidFill>
                          <a:latin typeface="標楷體" panose="03000509000000000000" pitchFamily="65" charset="-120"/>
                          <a:ea typeface="標楷體" panose="03000509000000000000" pitchFamily="65" charset="-120"/>
                        </a:rPr>
                        <a:t>定精密度</a:t>
                      </a:r>
                      <a:r>
                        <a:rPr lang="zh-TW" altLang="en-US" sz="1400" b="0" dirty="0">
                          <a:solidFill>
                            <a:schemeClr val="tx1"/>
                          </a:solidFill>
                          <a:latin typeface="標楷體" panose="03000509000000000000" pitchFamily="65" charset="-120"/>
                          <a:ea typeface="標楷體" panose="03000509000000000000" pitchFamily="65" charset="-120"/>
                        </a:rPr>
                        <a:t>較</a:t>
                      </a:r>
                      <a:r>
                        <a:rPr lang="zh-CN" altLang="en-US" sz="1400" b="0" dirty="0">
                          <a:solidFill>
                            <a:schemeClr val="tx1"/>
                          </a:solidFill>
                          <a:latin typeface="標楷體" panose="03000509000000000000" pitchFamily="65" charset="-120"/>
                          <a:ea typeface="標楷體" panose="03000509000000000000" pitchFamily="65" charset="-120"/>
                        </a:rPr>
                        <a:t>低</a:t>
                      </a:r>
                      <a:r>
                        <a:rPr lang="en-US" altLang="zh-CN" sz="1400" b="0" dirty="0">
                          <a:solidFill>
                            <a:schemeClr val="tx1"/>
                          </a:solidFill>
                          <a:latin typeface="標楷體" panose="03000509000000000000" pitchFamily="65" charset="-120"/>
                          <a:ea typeface="標楷體" panose="03000509000000000000" pitchFamily="65" charset="-120"/>
                        </a:rPr>
                        <a:t>2.</a:t>
                      </a:r>
                      <a:r>
                        <a:rPr lang="zh-TW" altLang="en-US" sz="1400" b="0" dirty="0">
                          <a:solidFill>
                            <a:schemeClr val="tx1"/>
                          </a:solidFill>
                          <a:latin typeface="標楷體" panose="03000509000000000000" pitchFamily="65" charset="-120"/>
                          <a:ea typeface="標楷體" panose="03000509000000000000" pitchFamily="65" charset="-120"/>
                        </a:rPr>
                        <a:t>基質干擾</a:t>
                      </a:r>
                      <a:r>
                        <a:rPr lang="zh-CN" altLang="en-US" sz="1400" b="0" dirty="0">
                          <a:solidFill>
                            <a:schemeClr val="tx1"/>
                          </a:solidFill>
                          <a:latin typeface="標楷體" panose="03000509000000000000" pitchFamily="65" charset="-120"/>
                          <a:ea typeface="標楷體" panose="03000509000000000000" pitchFamily="65" charset="-120"/>
                        </a:rPr>
                        <a:t>比火焰原子化法大</a:t>
                      </a:r>
                      <a:endParaRPr lang="en-US" altLang="zh-CN" sz="1400" b="0" dirty="0">
                        <a:solidFill>
                          <a:schemeClr val="tx1"/>
                        </a:solidFill>
                        <a:latin typeface="標楷體" panose="03000509000000000000" pitchFamily="65" charset="-120"/>
                        <a:ea typeface="標楷體" panose="03000509000000000000" pitchFamily="65" charset="-120"/>
                      </a:endParaRPr>
                    </a:p>
                    <a:p>
                      <a:r>
                        <a:rPr lang="en-US" altLang="zh-CN" sz="1400" b="0" dirty="0">
                          <a:solidFill>
                            <a:schemeClr val="tx1"/>
                          </a:solidFill>
                          <a:latin typeface="標楷體" panose="03000509000000000000" pitchFamily="65" charset="-120"/>
                          <a:ea typeface="標楷體" panose="03000509000000000000" pitchFamily="65" charset="-120"/>
                        </a:rPr>
                        <a:t>3.</a:t>
                      </a:r>
                      <a:r>
                        <a:rPr lang="zh-CN" altLang="en-US" sz="1400" b="0" dirty="0">
                          <a:solidFill>
                            <a:schemeClr val="tx1"/>
                          </a:solidFill>
                          <a:latin typeface="標楷體" panose="03000509000000000000" pitchFamily="65" charset="-120"/>
                          <a:ea typeface="標楷體" panose="03000509000000000000" pitchFamily="65" charset="-120"/>
                        </a:rPr>
                        <a:t>背景</a:t>
                      </a:r>
                      <a:r>
                        <a:rPr lang="zh-TW" altLang="en-US" sz="1400" b="0" dirty="0">
                          <a:solidFill>
                            <a:schemeClr val="tx1"/>
                          </a:solidFill>
                          <a:latin typeface="標楷體" panose="03000509000000000000" pitchFamily="65" charset="-120"/>
                          <a:ea typeface="標楷體" panose="03000509000000000000" pitchFamily="65" charset="-120"/>
                        </a:rPr>
                        <a:t>干擾</a:t>
                      </a:r>
                      <a:r>
                        <a:rPr lang="zh-CN" altLang="en-US" sz="1400" b="0" dirty="0">
                          <a:solidFill>
                            <a:schemeClr val="tx1"/>
                          </a:solidFill>
                          <a:latin typeface="標楷體" panose="03000509000000000000" pitchFamily="65" charset="-120"/>
                          <a:ea typeface="標楷體" panose="03000509000000000000" pitchFamily="65" charset="-120"/>
                        </a:rPr>
                        <a:t>比</a:t>
                      </a:r>
                      <a:r>
                        <a:rPr lang="zh-TW" altLang="en-US" sz="1400" b="0" dirty="0">
                          <a:solidFill>
                            <a:schemeClr val="tx1"/>
                          </a:solidFill>
                          <a:latin typeface="標楷體" panose="03000509000000000000" pitchFamily="65" charset="-120"/>
                          <a:ea typeface="標楷體" panose="03000509000000000000" pitchFamily="65" charset="-120"/>
                        </a:rPr>
                        <a:t>較嚴</a:t>
                      </a:r>
                      <a:r>
                        <a:rPr lang="zh-CN" altLang="en-US" sz="1400" b="0" dirty="0">
                          <a:solidFill>
                            <a:schemeClr val="tx1"/>
                          </a:solidFill>
                          <a:latin typeface="標楷體" panose="03000509000000000000" pitchFamily="65" charset="-120"/>
                          <a:ea typeface="標楷體" panose="03000509000000000000" pitchFamily="65" charset="-120"/>
                        </a:rPr>
                        <a:t>重，一般都需要校正背景。 </a:t>
                      </a:r>
                      <a:endParaRPr lang="zh-TW" altLang="en-US" sz="1400" b="0" dirty="0">
                        <a:solidFill>
                          <a:schemeClr val="tx1"/>
                        </a:solidFill>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val="2731684838"/>
                  </a:ext>
                </a:extLst>
              </a:tr>
            </a:tbl>
          </a:graphicData>
        </a:graphic>
      </p:graphicFrame>
      <p:pic>
        <p:nvPicPr>
          <p:cNvPr id="12" name="圖片 11">
            <a:extLst>
              <a:ext uri="{FF2B5EF4-FFF2-40B4-BE49-F238E27FC236}">
                <a16:creationId xmlns:a16="http://schemas.microsoft.com/office/drawing/2014/main" id="{CA5A2BB0-A0D8-4874-89B0-DA0F088CB3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2372" y="2137471"/>
            <a:ext cx="1832553" cy="1635201"/>
          </a:xfrm>
          <a:prstGeom prst="rect">
            <a:avLst/>
          </a:prstGeom>
        </p:spPr>
      </p:pic>
      <p:pic>
        <p:nvPicPr>
          <p:cNvPr id="14" name="圖片 13">
            <a:extLst>
              <a:ext uri="{FF2B5EF4-FFF2-40B4-BE49-F238E27FC236}">
                <a16:creationId xmlns:a16="http://schemas.microsoft.com/office/drawing/2014/main" id="{B221B1F9-A0CD-41A6-8EFB-7B466EE8BDA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65862" y="2193211"/>
            <a:ext cx="1878138" cy="1411426"/>
          </a:xfrm>
          <a:prstGeom prst="rect">
            <a:avLst/>
          </a:prstGeom>
        </p:spPr>
      </p:pic>
      <p:sp>
        <p:nvSpPr>
          <p:cNvPr id="15" name="文字方塊 14">
            <a:extLst>
              <a:ext uri="{FF2B5EF4-FFF2-40B4-BE49-F238E27FC236}">
                <a16:creationId xmlns:a16="http://schemas.microsoft.com/office/drawing/2014/main" id="{51BA901E-9D56-480B-A8DE-A0B53567CC21}"/>
              </a:ext>
            </a:extLst>
          </p:cNvPr>
          <p:cNvSpPr txBox="1"/>
          <p:nvPr/>
        </p:nvSpPr>
        <p:spPr>
          <a:xfrm>
            <a:off x="125964" y="5742378"/>
            <a:ext cx="6139543"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800" b="0" i="0" u="none" strike="noStrike" kern="1200" cap="none" spc="0" normalizeH="0" baseline="0" noProof="0" dirty="0">
                <a:ln>
                  <a:noFill/>
                </a:ln>
                <a:solidFill>
                  <a:prstClr val="black"/>
                </a:solidFill>
                <a:effectLst/>
                <a:uLnTx/>
                <a:uFillTx/>
                <a:latin typeface="Times New Roman"/>
                <a:ea typeface="標楷體"/>
                <a:cs typeface="+mn-cs"/>
              </a:rPr>
              <a:t>電熱式原子化器</a:t>
            </a:r>
            <a:r>
              <a:rPr kumimoji="0" lang="en-US" altLang="zh-TW" sz="1800" b="0" i="0" u="none" strike="noStrike" kern="1200" cap="none" spc="0" normalizeH="0" baseline="0" noProof="0" dirty="0">
                <a:ln>
                  <a:noFill/>
                </a:ln>
                <a:solidFill>
                  <a:prstClr val="black"/>
                </a:solidFill>
                <a:effectLst/>
                <a:uLnTx/>
                <a:uFillTx/>
                <a:latin typeface="Times New Roman"/>
                <a:ea typeface="標楷體"/>
                <a:cs typeface="+mn-cs"/>
              </a:rPr>
              <a:t>(</a:t>
            </a:r>
            <a:r>
              <a:rPr kumimoji="0" lang="zh-TW" altLang="en-US" sz="1800" b="0" i="0" u="none" strike="noStrike" kern="1200" cap="none" spc="0" normalizeH="0" baseline="0" noProof="0" dirty="0">
                <a:ln>
                  <a:noFill/>
                </a:ln>
                <a:solidFill>
                  <a:prstClr val="black"/>
                </a:solidFill>
                <a:effectLst/>
                <a:uLnTx/>
                <a:uFillTx/>
                <a:latin typeface="Times New Roman"/>
                <a:ea typeface="標楷體"/>
                <a:cs typeface="+mn-cs"/>
              </a:rPr>
              <a:t>石墨爐</a:t>
            </a:r>
            <a:r>
              <a:rPr kumimoji="0" lang="en-US" altLang="zh-TW" sz="1800" b="0" i="0" u="none" strike="noStrike" kern="1200" cap="none" spc="0" normalizeH="0" baseline="0" noProof="0" dirty="0">
                <a:ln>
                  <a:noFill/>
                </a:ln>
                <a:solidFill>
                  <a:prstClr val="black"/>
                </a:solidFill>
                <a:effectLst/>
                <a:uLnTx/>
                <a:uFillTx/>
                <a:latin typeface="Times New Roman"/>
                <a:ea typeface="標楷體"/>
                <a:cs typeface="+mn-cs"/>
              </a:rPr>
              <a:t>AA)</a:t>
            </a:r>
            <a:r>
              <a:rPr kumimoji="0" lang="zh-TW" altLang="en-US" sz="1800" b="0" i="0" u="none" strike="noStrike" kern="1200" cap="none" spc="0" normalizeH="0" baseline="0" noProof="0" dirty="0">
                <a:ln>
                  <a:noFill/>
                </a:ln>
                <a:solidFill>
                  <a:prstClr val="black"/>
                </a:solidFill>
                <a:effectLst/>
                <a:uLnTx/>
                <a:uFillTx/>
                <a:latin typeface="Times New Roman"/>
                <a:ea typeface="標楷體"/>
                <a:cs typeface="+mn-cs"/>
              </a:rPr>
              <a:t>靈敏度較高原因</a:t>
            </a:r>
            <a:r>
              <a:rPr kumimoji="0" lang="en-US" altLang="zh-TW" sz="1800" b="0" i="0" u="none" strike="noStrike" kern="1200" cap="none" spc="0" normalizeH="0" baseline="0" noProof="0" dirty="0">
                <a:ln>
                  <a:noFill/>
                </a:ln>
                <a:solidFill>
                  <a:prstClr val="black"/>
                </a:solidFill>
                <a:effectLst/>
                <a:uLnTx/>
                <a:uFillTx/>
                <a:latin typeface="Times New Roman"/>
                <a:ea typeface="標楷體"/>
                <a:cs typeface="+mn-cs"/>
              </a:rPr>
              <a:t>:</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altLang="zh-TW" sz="1800" b="0" i="0" u="none" strike="noStrike" kern="1200" cap="none" spc="0" normalizeH="0" baseline="0" noProof="0" dirty="0">
                <a:ln>
                  <a:noFill/>
                </a:ln>
                <a:solidFill>
                  <a:prstClr val="black"/>
                </a:solidFill>
                <a:effectLst/>
                <a:uLnTx/>
                <a:uFillTx/>
                <a:latin typeface="Times New Roman"/>
                <a:ea typeface="標楷體"/>
                <a:cs typeface="+mn-cs"/>
              </a:rPr>
              <a:t>Inert gas</a:t>
            </a:r>
            <a:r>
              <a:rPr kumimoji="0" lang="zh-TW" altLang="en-US" sz="1800" b="0" i="0" u="none" strike="noStrike" kern="1200" cap="none" spc="0" normalizeH="0" baseline="0" noProof="0" dirty="0">
                <a:ln>
                  <a:noFill/>
                </a:ln>
                <a:solidFill>
                  <a:prstClr val="black"/>
                </a:solidFill>
                <a:effectLst/>
                <a:uLnTx/>
                <a:uFillTx/>
                <a:latin typeface="Times New Roman"/>
                <a:ea typeface="標楷體"/>
                <a:cs typeface="+mn-cs"/>
              </a:rPr>
              <a:t> </a:t>
            </a:r>
            <a:r>
              <a:rPr kumimoji="0" lang="en-US" altLang="zh-TW" sz="1800" b="0" i="0" u="none" strike="noStrike" kern="1200" cap="none" spc="0" normalizeH="0" baseline="0" noProof="0" dirty="0">
                <a:ln>
                  <a:noFill/>
                </a:ln>
                <a:solidFill>
                  <a:prstClr val="black"/>
                </a:solidFill>
                <a:effectLst/>
                <a:uLnTx/>
                <a:uFillTx/>
                <a:latin typeface="Times New Roman"/>
                <a:ea typeface="標楷體"/>
                <a:cs typeface="+mn-cs"/>
              </a:rPr>
              <a:t>(</a:t>
            </a:r>
            <a:r>
              <a:rPr kumimoji="0" lang="zh-TW" altLang="en-US" sz="1800" b="0" i="0" u="none" strike="noStrike" kern="1200" cap="none" spc="0" normalizeH="0" baseline="0" noProof="0" dirty="0">
                <a:ln>
                  <a:noFill/>
                </a:ln>
                <a:solidFill>
                  <a:prstClr val="black"/>
                </a:solidFill>
                <a:effectLst/>
                <a:uLnTx/>
                <a:uFillTx/>
                <a:latin typeface="Times New Roman"/>
                <a:ea typeface="標楷體"/>
                <a:cs typeface="+mn-cs"/>
              </a:rPr>
              <a:t>帶走干擾物</a:t>
            </a:r>
            <a:r>
              <a:rPr kumimoji="0" lang="en-US" altLang="zh-TW" sz="1800" b="0" i="0" u="none" strike="noStrike" kern="1200" cap="none" spc="0" normalizeH="0" baseline="0" noProof="0" dirty="0">
                <a:ln>
                  <a:noFill/>
                </a:ln>
                <a:solidFill>
                  <a:prstClr val="black"/>
                </a:solidFill>
                <a:effectLst/>
                <a:uLnTx/>
                <a:uFillTx/>
                <a:latin typeface="Times New Roman"/>
                <a:ea typeface="標楷體"/>
                <a:cs typeface="+mn-cs"/>
              </a:rPr>
              <a:t>)</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altLang="zh-TW" sz="1800" b="0" i="0" u="none" strike="noStrike" kern="1200" cap="none" spc="0" normalizeH="0" baseline="0" noProof="0" dirty="0">
                <a:ln>
                  <a:noFill/>
                </a:ln>
                <a:solidFill>
                  <a:prstClr val="black"/>
                </a:solidFill>
                <a:effectLst/>
                <a:uLnTx/>
                <a:uFillTx/>
                <a:latin typeface="Times New Roman"/>
                <a:ea typeface="標楷體"/>
                <a:cs typeface="+mn-cs"/>
              </a:rPr>
              <a:t>Less sample lose</a:t>
            </a:r>
            <a:r>
              <a:rPr kumimoji="0" lang="zh-TW" altLang="en-US" sz="1800" b="0" i="0" u="none" strike="noStrike" kern="1200" cap="none" spc="0" normalizeH="0" baseline="0" noProof="0" dirty="0">
                <a:ln>
                  <a:noFill/>
                </a:ln>
                <a:solidFill>
                  <a:prstClr val="black"/>
                </a:solidFill>
                <a:effectLst/>
                <a:uLnTx/>
                <a:uFillTx/>
                <a:latin typeface="Times New Roman"/>
                <a:ea typeface="標楷體"/>
                <a:cs typeface="+mn-cs"/>
              </a:rPr>
              <a:t> </a:t>
            </a:r>
          </a:p>
        </p:txBody>
      </p:sp>
      <p:sp>
        <p:nvSpPr>
          <p:cNvPr id="16" name="矩形 15">
            <a:extLst>
              <a:ext uri="{FF2B5EF4-FFF2-40B4-BE49-F238E27FC236}">
                <a16:creationId xmlns:a16="http://schemas.microsoft.com/office/drawing/2014/main" id="{AD614681-0A2B-4D93-891D-F07DCEA14D46}"/>
              </a:ext>
            </a:extLst>
          </p:cNvPr>
          <p:cNvSpPr/>
          <p:nvPr/>
        </p:nvSpPr>
        <p:spPr>
          <a:xfrm>
            <a:off x="6365354" y="6515828"/>
            <a:ext cx="2778646"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prstClr val="black"/>
                </a:solidFill>
                <a:effectLst/>
                <a:uLnTx/>
                <a:uFillTx/>
                <a:latin typeface="Times New Roman"/>
                <a:ea typeface="標楷體"/>
                <a:cs typeface="+mn-cs"/>
                <a:hlinkClick r:id="rId5"/>
              </a:rPr>
              <a:t>https://slidesplayer.com/slide/15026499/</a:t>
            </a:r>
            <a:endParaRPr kumimoji="0" lang="zh-TW" altLang="en-US" sz="1200" b="0" i="0" u="none" strike="noStrike" kern="1200" cap="none" spc="0" normalizeH="0" baseline="0" noProof="0" dirty="0">
              <a:ln>
                <a:noFill/>
              </a:ln>
              <a:solidFill>
                <a:prstClr val="black"/>
              </a:solidFill>
              <a:effectLst/>
              <a:uLnTx/>
              <a:uFillTx/>
              <a:latin typeface="Times New Roman"/>
              <a:ea typeface="標楷體"/>
              <a:cs typeface="+mn-cs"/>
            </a:endParaRPr>
          </a:p>
        </p:txBody>
      </p:sp>
      <p:sp>
        <p:nvSpPr>
          <p:cNvPr id="17" name="文字方塊 16">
            <a:extLst>
              <a:ext uri="{FF2B5EF4-FFF2-40B4-BE49-F238E27FC236}">
                <a16:creationId xmlns:a16="http://schemas.microsoft.com/office/drawing/2014/main" id="{A965A76C-EF76-4E46-BD9D-69C54F6B5363}"/>
              </a:ext>
            </a:extLst>
          </p:cNvPr>
          <p:cNvSpPr txBox="1"/>
          <p:nvPr/>
        </p:nvSpPr>
        <p:spPr>
          <a:xfrm>
            <a:off x="4572000" y="6073169"/>
            <a:ext cx="457048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800" b="0" i="0" u="none" strike="noStrike" kern="1200" cap="none" spc="0" normalizeH="0" baseline="0" noProof="0" dirty="0">
                <a:ln>
                  <a:noFill/>
                </a:ln>
                <a:solidFill>
                  <a:srgbClr val="FF0000"/>
                </a:solidFill>
                <a:effectLst/>
                <a:uLnTx/>
                <a:uFillTx/>
                <a:latin typeface="標楷體" panose="03000509000000000000" pitchFamily="65" charset="-120"/>
                <a:ea typeface="標楷體" panose="03000509000000000000" pitchFamily="65" charset="-120"/>
                <a:cs typeface="+mn-cs"/>
              </a:rPr>
              <a:t>所需樣品較少，可將原子留在管中時間較長</a:t>
            </a:r>
            <a:endParaRPr kumimoji="0" lang="en-US" altLang="zh-TW" sz="1800" b="0" i="0" u="none" strike="noStrike" kern="1200" cap="none" spc="0" normalizeH="0" baseline="0" noProof="0" dirty="0">
              <a:ln>
                <a:noFill/>
              </a:ln>
              <a:solidFill>
                <a:srgbClr val="FF0000"/>
              </a:solidFill>
              <a:effectLst/>
              <a:uLnTx/>
              <a:uFillTx/>
              <a:latin typeface="標楷體" panose="03000509000000000000" pitchFamily="65" charset="-120"/>
              <a:ea typeface="標楷體" panose="03000509000000000000" pitchFamily="65" charset="-120"/>
              <a:cs typeface="+mn-cs"/>
            </a:endParaRPr>
          </a:p>
        </p:txBody>
      </p:sp>
    </p:spTree>
    <p:extLst>
      <p:ext uri="{BB962C8B-B14F-4D97-AF65-F5344CB8AC3E}">
        <p14:creationId xmlns:p14="http://schemas.microsoft.com/office/powerpoint/2010/main" val="1235798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5" grpId="0"/>
      <p:bldP spid="16" grpId="0"/>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976205C-CBF7-40CD-90F9-455CC09F0AB9}"/>
              </a:ext>
            </a:extLst>
          </p:cNvPr>
          <p:cNvSpPr>
            <a:spLocks noGrp="1"/>
          </p:cNvSpPr>
          <p:nvPr>
            <p:ph type="title"/>
          </p:nvPr>
        </p:nvSpPr>
        <p:spPr>
          <a:xfrm>
            <a:off x="379639" y="538752"/>
            <a:ext cx="8384721" cy="2014090"/>
          </a:xfrm>
        </p:spPr>
        <p:txBody>
          <a:bodyPr>
            <a:noAutofit/>
          </a:bodyPr>
          <a:lstStyle/>
          <a:p>
            <a:r>
              <a:rPr lang="en-US" altLang="zh-TW" sz="2800" dirty="0">
                <a:cs typeface="Times New Roman" panose="02020603050405020304" pitchFamily="18" charset="0"/>
              </a:rPr>
              <a:t>Describe how a deuterium lamp can be used to provide a background correction for an atomic absorption spectrum.</a:t>
            </a:r>
            <a:endParaRPr lang="zh-TW" altLang="en-US" sz="2800" dirty="0">
              <a:cs typeface="Times New Roman" panose="02020603050405020304" pitchFamily="18" charset="0"/>
            </a:endParaRPr>
          </a:p>
        </p:txBody>
      </p:sp>
      <p:sp>
        <p:nvSpPr>
          <p:cNvPr id="5" name="標題 1">
            <a:extLst>
              <a:ext uri="{FF2B5EF4-FFF2-40B4-BE49-F238E27FC236}">
                <a16:creationId xmlns:a16="http://schemas.microsoft.com/office/drawing/2014/main" id="{AAC1E847-57F3-4B3D-BECF-37415548F7C2}"/>
              </a:ext>
            </a:extLst>
          </p:cNvPr>
          <p:cNvSpPr>
            <a:spLocks noGrp="1"/>
          </p:cNvSpPr>
          <p:nvPr/>
        </p:nvSpPr>
        <p:spPr>
          <a:xfrm>
            <a:off x="89409" y="-196494"/>
            <a:ext cx="360655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rgbClr val="FF0000"/>
                </a:solidFill>
                <a:effectLst/>
                <a:uLnTx/>
                <a:uFillTx/>
                <a:latin typeface="Times New Roman"/>
                <a:ea typeface="標楷體"/>
                <a:cs typeface="+mj-cs"/>
              </a:rPr>
              <a:t>Question 9-4</a:t>
            </a:r>
          </a:p>
        </p:txBody>
      </p:sp>
      <p:sp>
        <p:nvSpPr>
          <p:cNvPr id="3" name="矩形 2">
            <a:extLst>
              <a:ext uri="{FF2B5EF4-FFF2-40B4-BE49-F238E27FC236}">
                <a16:creationId xmlns:a16="http://schemas.microsoft.com/office/drawing/2014/main" id="{2E37603A-BF21-4F79-8577-42A44887C513}"/>
              </a:ext>
            </a:extLst>
          </p:cNvPr>
          <p:cNvSpPr/>
          <p:nvPr/>
        </p:nvSpPr>
        <p:spPr>
          <a:xfrm>
            <a:off x="379639" y="2292036"/>
            <a:ext cx="8674951" cy="17543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D</a:t>
            </a:r>
            <a:r>
              <a:rPr kumimoji="0" lang="en-US" altLang="zh-TW" sz="1800" b="0" i="0" u="none" strike="noStrike" kern="1200" cap="none" spc="0" normalizeH="0" baseline="-25000" noProof="0" dirty="0">
                <a:ln>
                  <a:noFill/>
                </a:ln>
                <a:solidFill>
                  <a:prstClr val="black"/>
                </a:solidFill>
                <a:effectLst/>
                <a:uLnTx/>
                <a:uFillTx/>
                <a:latin typeface="標楷體" panose="03000509000000000000" pitchFamily="65" charset="-120"/>
                <a:ea typeface="標楷體" panose="03000509000000000000" pitchFamily="65" charset="-120"/>
                <a:cs typeface="+mn-cs"/>
              </a:rPr>
              <a:t>2</a:t>
            </a:r>
            <a:r>
              <a:rPr kumimoji="0" lang="zh-TW" altLang="en-US" sz="1800" b="0"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法是一種連續光源校正法</a:t>
            </a:r>
            <a:r>
              <a:rPr kumimoji="0" lang="en-US" altLang="zh-TW" sz="1800" b="0"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(Continuum-Source Correction Method)</a:t>
            </a:r>
            <a:r>
              <a:rPr kumimoji="0" lang="zh-TW" altLang="en-US" sz="1800" b="0"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。將</a:t>
            </a:r>
            <a:r>
              <a:rPr kumimoji="0" lang="en-US" altLang="zh-TW" sz="1800" b="0"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D</a:t>
            </a:r>
            <a:r>
              <a:rPr kumimoji="0" lang="en-US" altLang="zh-TW" sz="1800" b="0" i="0" u="none" strike="noStrike" kern="1200" cap="none" spc="0" normalizeH="0" baseline="-25000" noProof="0" dirty="0">
                <a:ln>
                  <a:noFill/>
                </a:ln>
                <a:solidFill>
                  <a:prstClr val="black"/>
                </a:solidFill>
                <a:effectLst/>
                <a:uLnTx/>
                <a:uFillTx/>
                <a:latin typeface="標楷體" panose="03000509000000000000" pitchFamily="65" charset="-120"/>
                <a:ea typeface="標楷體" panose="03000509000000000000" pitchFamily="65" charset="-120"/>
                <a:cs typeface="+mn-cs"/>
              </a:rPr>
              <a:t>2</a:t>
            </a:r>
            <a:r>
              <a:rPr kumimoji="0" lang="zh-TW" altLang="en-US" sz="1800" b="0"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燈與中空陰極燈管</a:t>
            </a:r>
            <a:r>
              <a:rPr kumimoji="0" lang="en-US" altLang="zh-TW" sz="1800" b="0"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(HCL)</a:t>
            </a:r>
            <a:r>
              <a:rPr kumimoji="0" lang="zh-TW" altLang="en-US" sz="1800" b="0"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產生的光以旋轉式遮斷器</a:t>
            </a:r>
            <a:r>
              <a:rPr kumimoji="0" lang="en-US" altLang="zh-TW" sz="1800" b="0"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(chopper/sector)</a:t>
            </a:r>
            <a:r>
              <a:rPr kumimoji="0" lang="zh-TW" altLang="en-US" sz="1800" b="0"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快速切換，利用</a:t>
            </a:r>
            <a:r>
              <a:rPr kumimoji="0" lang="en-US" altLang="zh-TW" sz="1800" b="0"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D</a:t>
            </a:r>
            <a:r>
              <a:rPr kumimoji="0" lang="en-US" altLang="zh-TW" sz="1800" b="0" i="0" u="none" strike="noStrike" kern="1200" cap="none" spc="0" normalizeH="0" baseline="-25000" noProof="0" dirty="0">
                <a:ln>
                  <a:noFill/>
                </a:ln>
                <a:solidFill>
                  <a:prstClr val="black"/>
                </a:solidFill>
                <a:effectLst/>
                <a:uLnTx/>
                <a:uFillTx/>
                <a:latin typeface="標楷體" panose="03000509000000000000" pitchFamily="65" charset="-120"/>
                <a:ea typeface="標楷體" panose="03000509000000000000" pitchFamily="65" charset="-120"/>
                <a:cs typeface="+mn-cs"/>
              </a:rPr>
              <a:t>2</a:t>
            </a:r>
            <a:r>
              <a:rPr kumimoji="0" lang="zh-TW" altLang="en-US" sz="1800" b="0"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燈產生的連續光譜絕大部分為分子光譜吸收或基質產生散射的特性，將中空陰極燈管的吸收光譜與 </a:t>
            </a:r>
            <a:r>
              <a:rPr kumimoji="0" lang="en-US" altLang="zh-TW" sz="1800" b="0"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D</a:t>
            </a:r>
            <a:r>
              <a:rPr kumimoji="0" lang="en-US" altLang="zh-TW" sz="1800" b="0" i="0" u="none" strike="noStrike" kern="1200" cap="none" spc="0" normalizeH="0" baseline="-25000" noProof="0" dirty="0">
                <a:ln>
                  <a:noFill/>
                </a:ln>
                <a:solidFill>
                  <a:prstClr val="black"/>
                </a:solidFill>
                <a:effectLst/>
                <a:uLnTx/>
                <a:uFillTx/>
                <a:latin typeface="標楷體" panose="03000509000000000000" pitchFamily="65" charset="-120"/>
                <a:ea typeface="標楷體" panose="03000509000000000000" pitchFamily="65" charset="-120"/>
                <a:cs typeface="+mn-cs"/>
              </a:rPr>
              <a:t>2</a:t>
            </a:r>
            <a:r>
              <a:rPr kumimoji="0" lang="zh-TW" altLang="en-US" sz="1800" b="0"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燈的吸收光譜相減，即可得到經過背景校正後的正確吸收度值。但由於</a:t>
            </a:r>
            <a:r>
              <a:rPr kumimoji="0" lang="en-US" altLang="zh-TW" sz="1800" b="0"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D</a:t>
            </a:r>
            <a:r>
              <a:rPr kumimoji="0" lang="en-US" altLang="zh-TW" sz="1800" b="0" i="0" u="none" strike="noStrike" kern="1200" cap="none" spc="0" normalizeH="0" baseline="-25000" noProof="0" dirty="0">
                <a:ln>
                  <a:noFill/>
                </a:ln>
                <a:solidFill>
                  <a:prstClr val="black"/>
                </a:solidFill>
                <a:effectLst/>
                <a:uLnTx/>
                <a:uFillTx/>
                <a:latin typeface="標楷體" panose="03000509000000000000" pitchFamily="65" charset="-120"/>
                <a:ea typeface="標楷體" panose="03000509000000000000" pitchFamily="65" charset="-120"/>
                <a:cs typeface="+mn-cs"/>
              </a:rPr>
              <a:t>2</a:t>
            </a:r>
            <a:r>
              <a:rPr kumimoji="0" lang="zh-TW" altLang="en-US" sz="1800" b="0"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燈在</a:t>
            </a:r>
            <a:r>
              <a:rPr kumimoji="0" lang="en-US" altLang="zh-TW" sz="1800" b="0"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350 nm</a:t>
            </a:r>
            <a:r>
              <a:rPr kumimoji="0" lang="zh-TW" altLang="en-US" sz="1800" b="0"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以後的可見光段強度很弱，因此</a:t>
            </a:r>
            <a:r>
              <a:rPr kumimoji="0" lang="zh-TW" altLang="en-US" sz="1800" b="0" i="0" u="sng"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此法無法完全涵蓋</a:t>
            </a:r>
            <a:r>
              <a:rPr kumimoji="0" lang="en-US" altLang="zh-TW" sz="1800" b="0" i="0" u="sng"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185 nm </a:t>
            </a:r>
            <a:r>
              <a:rPr kumimoji="0" lang="zh-TW" altLang="en-US" sz="1800" b="0" i="0" u="sng"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 </a:t>
            </a:r>
            <a:r>
              <a:rPr kumimoji="0" lang="en-US" altLang="zh-TW" sz="1800" b="0" i="0" u="sng"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900 nm</a:t>
            </a:r>
            <a:r>
              <a:rPr kumimoji="0" lang="zh-TW" altLang="en-US" sz="1800" b="0" i="0" u="sng"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的波長範圍</a:t>
            </a:r>
            <a:r>
              <a:rPr kumimoji="0" lang="zh-TW" altLang="en-US" sz="1800" b="0"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a:t>
            </a:r>
          </a:p>
        </p:txBody>
      </p:sp>
      <p:pic>
        <p:nvPicPr>
          <p:cNvPr id="7" name="圖片 6">
            <a:extLst>
              <a:ext uri="{FF2B5EF4-FFF2-40B4-BE49-F238E27FC236}">
                <a16:creationId xmlns:a16="http://schemas.microsoft.com/office/drawing/2014/main" id="{35771759-A0DA-498E-AAE1-0245EB9287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696" y="4046362"/>
            <a:ext cx="4131611" cy="2140052"/>
          </a:xfrm>
          <a:prstGeom prst="rect">
            <a:avLst/>
          </a:prstGeom>
        </p:spPr>
      </p:pic>
      <p:pic>
        <p:nvPicPr>
          <p:cNvPr id="9" name="圖片 8">
            <a:extLst>
              <a:ext uri="{FF2B5EF4-FFF2-40B4-BE49-F238E27FC236}">
                <a16:creationId xmlns:a16="http://schemas.microsoft.com/office/drawing/2014/main" id="{48FACD2B-B656-42FE-BBF5-7276A63210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0343" y="4046362"/>
            <a:ext cx="3970961" cy="2321485"/>
          </a:xfrm>
          <a:prstGeom prst="rect">
            <a:avLst/>
          </a:prstGeom>
        </p:spPr>
      </p:pic>
      <p:sp>
        <p:nvSpPr>
          <p:cNvPr id="10" name="矩形 9">
            <a:extLst>
              <a:ext uri="{FF2B5EF4-FFF2-40B4-BE49-F238E27FC236}">
                <a16:creationId xmlns:a16="http://schemas.microsoft.com/office/drawing/2014/main" id="{6B70C425-47AD-41B9-B186-2EEC34F5E254}"/>
              </a:ext>
            </a:extLst>
          </p:cNvPr>
          <p:cNvSpPr/>
          <p:nvPr/>
        </p:nvSpPr>
        <p:spPr>
          <a:xfrm>
            <a:off x="252696" y="6530780"/>
            <a:ext cx="4572000" cy="261610"/>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100" b="0" i="0" u="none" strike="noStrike" kern="1200" cap="none" spc="0" normalizeH="0" baseline="0" noProof="0" dirty="0">
                <a:ln>
                  <a:noFill/>
                </a:ln>
                <a:solidFill>
                  <a:prstClr val="black"/>
                </a:solidFill>
                <a:effectLst/>
                <a:uLnTx/>
                <a:uFillTx/>
                <a:latin typeface="Times New Roman"/>
                <a:ea typeface="標楷體"/>
                <a:cs typeface="+mn-cs"/>
                <a:hlinkClick r:id="rId5"/>
              </a:rPr>
              <a:t>http://www.shimadzu.com.tw/products/aa6880/aa6880_4.html</a:t>
            </a:r>
            <a:endParaRPr kumimoji="0" lang="zh-TW" altLang="en-US" sz="1100" b="0" i="0" u="none" strike="noStrike" kern="1200" cap="none" spc="0" normalizeH="0" baseline="0" noProof="0" dirty="0">
              <a:ln>
                <a:noFill/>
              </a:ln>
              <a:solidFill>
                <a:prstClr val="black"/>
              </a:solidFill>
              <a:effectLst/>
              <a:uLnTx/>
              <a:uFillTx/>
              <a:latin typeface="Times New Roman"/>
              <a:ea typeface="標楷體"/>
              <a:cs typeface="+mn-cs"/>
            </a:endParaRPr>
          </a:p>
        </p:txBody>
      </p:sp>
    </p:spTree>
    <p:extLst>
      <p:ext uri="{BB962C8B-B14F-4D97-AF65-F5344CB8AC3E}">
        <p14:creationId xmlns:p14="http://schemas.microsoft.com/office/powerpoint/2010/main" val="2629108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ED3E76-C720-4953-8766-5E51BEC80096}"/>
              </a:ext>
            </a:extLst>
          </p:cNvPr>
          <p:cNvSpPr>
            <a:spLocks noGrp="1"/>
          </p:cNvSpPr>
          <p:nvPr>
            <p:ph type="title"/>
          </p:nvPr>
        </p:nvSpPr>
        <p:spPr>
          <a:xfrm>
            <a:off x="221797" y="757012"/>
            <a:ext cx="8541203" cy="1325563"/>
          </a:xfrm>
        </p:spPr>
        <p:txBody>
          <a:bodyPr>
            <a:normAutofit/>
          </a:bodyPr>
          <a:lstStyle/>
          <a:p>
            <a:r>
              <a:rPr lang="en-US" altLang="zh-TW" sz="2800" dirty="0">
                <a:latin typeface="Times New Roman" panose="02020603050405020304" pitchFamily="18" charset="0"/>
                <a:cs typeface="Times New Roman" panose="02020603050405020304" pitchFamily="18" charset="0"/>
              </a:rPr>
              <a:t>Why is source modulation used in atomic absorption spectroscopy?</a:t>
            </a:r>
            <a:endParaRPr lang="zh-TW" altLang="en-US" sz="2800" dirty="0">
              <a:latin typeface="Times New Roman" panose="02020603050405020304" pitchFamily="18" charset="0"/>
              <a:cs typeface="Times New Roman" panose="02020603050405020304" pitchFamily="18" charset="0"/>
            </a:endParaRPr>
          </a:p>
        </p:txBody>
      </p:sp>
      <p:sp>
        <p:nvSpPr>
          <p:cNvPr id="4" name="標題 1">
            <a:extLst>
              <a:ext uri="{FF2B5EF4-FFF2-40B4-BE49-F238E27FC236}">
                <a16:creationId xmlns:a16="http://schemas.microsoft.com/office/drawing/2014/main" id="{747364C0-04E0-42F0-9417-3DC34F1CE28F}"/>
              </a:ext>
            </a:extLst>
          </p:cNvPr>
          <p:cNvSpPr>
            <a:spLocks noGrp="1"/>
          </p:cNvSpPr>
          <p:nvPr/>
        </p:nvSpPr>
        <p:spPr>
          <a:xfrm>
            <a:off x="0" y="-152400"/>
            <a:ext cx="360655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rgbClr val="FF0000"/>
                </a:solidFill>
                <a:effectLst/>
                <a:uLnTx/>
                <a:uFillTx/>
                <a:latin typeface="Times New Roman"/>
                <a:ea typeface="標楷體"/>
                <a:cs typeface="+mj-cs"/>
              </a:rPr>
              <a:t>Question 9-5</a:t>
            </a:r>
          </a:p>
        </p:txBody>
      </p:sp>
      <p:sp>
        <p:nvSpPr>
          <p:cNvPr id="3" name="矩形 2">
            <a:extLst>
              <a:ext uri="{FF2B5EF4-FFF2-40B4-BE49-F238E27FC236}">
                <a16:creationId xmlns:a16="http://schemas.microsoft.com/office/drawing/2014/main" id="{C48C5EEE-48D4-430B-8AAD-93B2E785F5E7}"/>
              </a:ext>
            </a:extLst>
          </p:cNvPr>
          <p:cNvSpPr/>
          <p:nvPr/>
        </p:nvSpPr>
        <p:spPr>
          <a:xfrm>
            <a:off x="221797" y="2284101"/>
            <a:ext cx="8215332" cy="1323439"/>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TW" altLang="en-US" sz="2000" b="0"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可用</a:t>
            </a:r>
            <a:r>
              <a:rPr kumimoji="0" lang="en-US" altLang="zh-TW" sz="2000" b="0"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Times New Roman" panose="02020603050405020304" pitchFamily="18" charset="0"/>
              </a:rPr>
              <a:t>source modulation</a:t>
            </a:r>
            <a:r>
              <a:rPr kumimoji="0" lang="zh-TW" altLang="en-US" sz="2000" b="0"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來區分原子吸收（交流信號）和火焰發散（直流信號）。</a:t>
            </a:r>
            <a:endParaRPr kumimoji="0" lang="en-US" altLang="zh-TW" sz="2000" b="0"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TW" sz="2000" b="0"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TW" sz="2000" b="0"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High pass filter </a:t>
            </a:r>
            <a:r>
              <a:rPr kumimoji="0" lang="zh-TW" altLang="en-US" sz="2000" b="0" i="0" u="none" strike="noStrike" kern="12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mn-cs"/>
              </a:rPr>
              <a:t>過濾</a:t>
            </a:r>
          </a:p>
        </p:txBody>
      </p:sp>
      <p:sp>
        <p:nvSpPr>
          <p:cNvPr id="5" name="文字方塊 4">
            <a:extLst>
              <a:ext uri="{FF2B5EF4-FFF2-40B4-BE49-F238E27FC236}">
                <a16:creationId xmlns:a16="http://schemas.microsoft.com/office/drawing/2014/main" id="{16D28975-38FA-4BD9-9C4B-DB233BFEFB1B}"/>
              </a:ext>
            </a:extLst>
          </p:cNvPr>
          <p:cNvSpPr txBox="1"/>
          <p:nvPr/>
        </p:nvSpPr>
        <p:spPr>
          <a:xfrm>
            <a:off x="3334411" y="325715"/>
            <a:ext cx="71526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prstClr val="black"/>
                </a:solidFill>
                <a:effectLst/>
                <a:uLnTx/>
                <a:uFillTx/>
                <a:latin typeface="Times New Roman"/>
                <a:ea typeface="標楷體"/>
                <a:cs typeface="+mn-cs"/>
              </a:rPr>
              <a:t>p.218</a:t>
            </a:r>
            <a:endParaRPr kumimoji="0" lang="zh-TW" altLang="en-US" sz="1800" b="0" i="0" u="none" strike="noStrike" kern="1200" cap="none" spc="0" normalizeH="0" baseline="0" noProof="0" dirty="0">
              <a:ln>
                <a:noFill/>
              </a:ln>
              <a:solidFill>
                <a:prstClr val="black"/>
              </a:solidFill>
              <a:effectLst/>
              <a:uLnTx/>
              <a:uFillTx/>
              <a:latin typeface="Times New Roman"/>
              <a:ea typeface="標楷體"/>
              <a:cs typeface="+mn-cs"/>
            </a:endParaRPr>
          </a:p>
        </p:txBody>
      </p:sp>
    </p:spTree>
    <p:extLst>
      <p:ext uri="{BB962C8B-B14F-4D97-AF65-F5344CB8AC3E}">
        <p14:creationId xmlns:p14="http://schemas.microsoft.com/office/powerpoint/2010/main" val="2123730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360484" y="1087071"/>
            <a:ext cx="7886700" cy="2201252"/>
          </a:xfrm>
        </p:spPr>
        <p:txBody>
          <a:bodyPr>
            <a:normAutofit/>
          </a:bodyPr>
          <a:lstStyle/>
          <a:p>
            <a:pPr marL="0" indent="0">
              <a:buNone/>
            </a:pPr>
            <a:r>
              <a:rPr lang="en-US" dirty="0"/>
              <a:t>For two solutions containing the same concentration </a:t>
            </a:r>
            <a:r>
              <a:rPr lang="en-US"/>
              <a:t>of </a:t>
            </a:r>
            <a:r>
              <a:rPr lang="en-US" smtClean="0"/>
              <a:t>nickel, </a:t>
            </a:r>
            <a:r>
              <a:rPr lang="en-US" dirty="0"/>
              <a:t>the atomic absorption at 352.4nm was about 30% greater for a solution that contained 50% ethanol than for an aqueous solution that contained no ethanol . Explain</a:t>
            </a:r>
          </a:p>
        </p:txBody>
      </p:sp>
      <p:sp>
        <p:nvSpPr>
          <p:cNvPr id="5" name="文字方塊 4"/>
          <p:cNvSpPr txBox="1"/>
          <p:nvPr/>
        </p:nvSpPr>
        <p:spPr>
          <a:xfrm>
            <a:off x="360484" y="502305"/>
            <a:ext cx="215411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800" b="1" i="0" u="none" strike="noStrike" kern="1200" cap="none" spc="0" normalizeH="0" baseline="0" noProof="0" dirty="0">
                <a:ln>
                  <a:noFill/>
                </a:ln>
                <a:solidFill>
                  <a:srgbClr val="FF0000"/>
                </a:solidFill>
                <a:effectLst/>
                <a:uLnTx/>
                <a:uFillTx/>
                <a:latin typeface="Times New Roman"/>
                <a:ea typeface="標楷體"/>
                <a:cs typeface="+mn-cs"/>
              </a:rPr>
              <a:t>Question 9-6</a:t>
            </a:r>
            <a:endParaRPr kumimoji="0" lang="zh-TW" altLang="en-US" sz="2800" b="1" i="0" u="none" strike="noStrike" kern="1200" cap="none" spc="0" normalizeH="0" baseline="0" noProof="0" dirty="0">
              <a:ln>
                <a:noFill/>
              </a:ln>
              <a:solidFill>
                <a:srgbClr val="FF0000"/>
              </a:solidFill>
              <a:effectLst/>
              <a:uLnTx/>
              <a:uFillTx/>
              <a:latin typeface="Times New Roman"/>
              <a:ea typeface="標楷體"/>
              <a:cs typeface="+mn-cs"/>
            </a:endParaRPr>
          </a:p>
        </p:txBody>
      </p:sp>
      <p:sp>
        <p:nvSpPr>
          <p:cNvPr id="6" name="文字方塊 5"/>
          <p:cNvSpPr txBox="1"/>
          <p:nvPr/>
        </p:nvSpPr>
        <p:spPr>
          <a:xfrm>
            <a:off x="0" y="3531947"/>
            <a:ext cx="3283928" cy="2103140"/>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TW" altLang="en-US" sz="2800" b="0" i="0" u="none" strike="noStrike" kern="1200" cap="none" spc="0" normalizeH="0" baseline="30000" noProof="0" dirty="0">
                <a:ln>
                  <a:noFill/>
                </a:ln>
                <a:solidFill>
                  <a:prstClr val="black"/>
                </a:solidFill>
                <a:effectLst/>
                <a:uLnTx/>
                <a:uFillTx/>
                <a:latin typeface="Times New Roman"/>
                <a:ea typeface="標楷體"/>
                <a:cs typeface="+mn-cs"/>
              </a:rPr>
              <a:t>酒精會</a:t>
            </a:r>
            <a:r>
              <a:rPr kumimoji="0" lang="zh-TW" altLang="en-US" sz="2800" b="1" i="0" u="none" strike="noStrike" kern="1200" cap="none" spc="0" normalizeH="0" baseline="30000" noProof="0" dirty="0">
                <a:ln>
                  <a:noFill/>
                </a:ln>
                <a:solidFill>
                  <a:srgbClr val="FF0000"/>
                </a:solidFill>
                <a:effectLst/>
                <a:uLnTx/>
                <a:uFillTx/>
                <a:latin typeface="Times New Roman"/>
                <a:ea typeface="標楷體"/>
                <a:cs typeface="+mn-cs"/>
              </a:rPr>
              <a:t>降低溶液的表面張力</a:t>
            </a:r>
            <a:r>
              <a:rPr kumimoji="0" lang="zh-TW" altLang="en-US" sz="2800" b="0" i="0" u="none" strike="noStrike" kern="1200" cap="none" spc="0" normalizeH="0" baseline="30000" noProof="0" dirty="0">
                <a:ln>
                  <a:noFill/>
                </a:ln>
                <a:solidFill>
                  <a:prstClr val="black"/>
                </a:solidFill>
                <a:effectLst/>
                <a:uLnTx/>
                <a:uFillTx/>
                <a:latin typeface="Times New Roman"/>
                <a:ea typeface="標楷體"/>
                <a:cs typeface="+mn-cs"/>
              </a:rPr>
              <a:t>，導致液滴變小。並且改變</a:t>
            </a:r>
            <a:r>
              <a:rPr kumimoji="0" lang="zh-TW" altLang="en-US" sz="2800" b="1" i="0" u="none" strike="noStrike" kern="1200" cap="none" spc="0" normalizeH="0" baseline="30000" noProof="0" dirty="0">
                <a:ln>
                  <a:noFill/>
                </a:ln>
                <a:solidFill>
                  <a:srgbClr val="FF0000"/>
                </a:solidFill>
                <a:effectLst/>
                <a:uLnTx/>
                <a:uFillTx/>
                <a:latin typeface="Times New Roman"/>
                <a:ea typeface="標楷體"/>
                <a:cs typeface="+mn-cs"/>
              </a:rPr>
              <a:t>溶液的粘度</a:t>
            </a:r>
            <a:r>
              <a:rPr kumimoji="0" lang="zh-TW" altLang="en-US" sz="2800" b="0" i="0" u="none" strike="noStrike" kern="1200" cap="none" spc="0" normalizeH="0" baseline="30000" noProof="0" dirty="0">
                <a:ln>
                  <a:noFill/>
                </a:ln>
                <a:solidFill>
                  <a:prstClr val="black"/>
                </a:solidFill>
                <a:effectLst/>
                <a:uLnTx/>
                <a:uFillTx/>
                <a:latin typeface="Times New Roman"/>
                <a:ea typeface="標楷體"/>
                <a:cs typeface="+mn-cs"/>
              </a:rPr>
              <a:t>，使得霧化器的接收效果較好。</a:t>
            </a:r>
            <a:endParaRPr kumimoji="0" lang="en-US" altLang="zh-TW" sz="2800" b="0" i="0" u="none" strike="noStrike" kern="1200" cap="none" spc="0" normalizeH="0" baseline="30000" noProof="0" dirty="0">
              <a:ln>
                <a:noFill/>
              </a:ln>
              <a:solidFill>
                <a:prstClr val="black"/>
              </a:solidFill>
              <a:effectLst/>
              <a:uLnTx/>
              <a:uFillTx/>
              <a:latin typeface="Times New Roman"/>
              <a:ea typeface="標楷體"/>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TW" altLang="en-US" sz="2800" b="0" i="0" u="none" strike="noStrike" kern="1200" cap="none" spc="0" normalizeH="0" baseline="30000" noProof="0" dirty="0">
                <a:ln>
                  <a:noFill/>
                </a:ln>
                <a:solidFill>
                  <a:prstClr val="black"/>
                </a:solidFill>
                <a:effectLst/>
                <a:uLnTx/>
                <a:uFillTx/>
                <a:latin typeface="Times New Roman"/>
                <a:ea typeface="標楷體"/>
                <a:cs typeface="+mn-cs"/>
              </a:rPr>
              <a:t>與冷卻火焰的水相比，</a:t>
            </a:r>
            <a:r>
              <a:rPr kumimoji="0" lang="zh-TW" altLang="en-US" sz="2800" b="1" i="0" u="none" strike="noStrike" kern="1200" cap="none" spc="0" normalizeH="0" baseline="30000" noProof="0" dirty="0">
                <a:ln>
                  <a:noFill/>
                </a:ln>
                <a:solidFill>
                  <a:srgbClr val="FF0000"/>
                </a:solidFill>
                <a:effectLst/>
                <a:uLnTx/>
                <a:uFillTx/>
                <a:latin typeface="Times New Roman"/>
                <a:ea typeface="標楷體"/>
                <a:cs typeface="+mn-cs"/>
              </a:rPr>
              <a:t>酒精的燃燒熱更大</a:t>
            </a:r>
            <a:r>
              <a:rPr kumimoji="0" lang="zh-TW" altLang="en-US" sz="2800" b="0" i="0" u="none" strike="noStrike" kern="1200" cap="none" spc="0" normalizeH="0" baseline="30000" noProof="0" dirty="0">
                <a:ln>
                  <a:noFill/>
                </a:ln>
                <a:solidFill>
                  <a:prstClr val="black"/>
                </a:solidFill>
                <a:effectLst/>
                <a:uLnTx/>
                <a:uFillTx/>
                <a:latin typeface="Times New Roman"/>
                <a:ea typeface="標楷體"/>
                <a:cs typeface="+mn-cs"/>
              </a:rPr>
              <a:t>，從而導致溫度比純水高。</a:t>
            </a:r>
            <a:endParaRPr kumimoji="0" lang="en-US" altLang="zh-TW" sz="2800" b="0" i="0" u="none" strike="noStrike" kern="1200" cap="none" spc="0" normalizeH="0" baseline="30000" noProof="0" dirty="0">
              <a:ln>
                <a:noFill/>
              </a:ln>
              <a:solidFill>
                <a:prstClr val="black"/>
              </a:solidFill>
              <a:effectLst/>
              <a:uLnTx/>
              <a:uFillTx/>
              <a:latin typeface="Times New Roman"/>
              <a:ea typeface="標楷體"/>
              <a:cs typeface="+mn-cs"/>
            </a:endParaRPr>
          </a:p>
        </p:txBody>
      </p:sp>
      <p:pic>
        <p:nvPicPr>
          <p:cNvPr id="13" name="圖片 12"/>
          <p:cNvPicPr>
            <a:picLocks noChangeAspect="1"/>
          </p:cNvPicPr>
          <p:nvPr/>
        </p:nvPicPr>
        <p:blipFill>
          <a:blip r:embed="rId2"/>
          <a:stretch>
            <a:fillRect/>
          </a:stretch>
        </p:blipFill>
        <p:spPr>
          <a:xfrm>
            <a:off x="3578469" y="2848707"/>
            <a:ext cx="5535153" cy="2285218"/>
          </a:xfrm>
          <a:prstGeom prst="rect">
            <a:avLst/>
          </a:prstGeom>
        </p:spPr>
      </p:pic>
      <p:sp>
        <p:nvSpPr>
          <p:cNvPr id="14" name="文字方塊 13"/>
          <p:cNvSpPr txBox="1"/>
          <p:nvPr/>
        </p:nvSpPr>
        <p:spPr>
          <a:xfrm>
            <a:off x="3578469" y="5133925"/>
            <a:ext cx="5416062" cy="116955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000" b="0" i="0" u="none" strike="noStrike" kern="1200" cap="none" spc="0" normalizeH="0" baseline="0" noProof="0" dirty="0">
                <a:ln>
                  <a:noFill/>
                </a:ln>
                <a:solidFill>
                  <a:prstClr val="black"/>
                </a:solidFill>
                <a:effectLst/>
                <a:uLnTx/>
                <a:uFillTx/>
                <a:latin typeface="Times New Roman"/>
                <a:ea typeface="標楷體"/>
                <a:cs typeface="+mn-cs"/>
              </a:rPr>
              <a:t>https://www.google.com/url?sa=i&amp;url=http%3A%2F%2Fwww.seafood.nkmu.edu.tw%2Freadimage.php%3Ffile%3Dfile%2F7509%25E8%25B3%2587%25E6%2596%2599%25E5%25A4%25BE%2F%25E7%25A0%2594%25E7%25A9%25B6%25E6%2589%2580%25E4%25B8%258A%25E8%25AA%25B2%25E8%25B3%2587%25E6%2596%2599%2F100%25E5%258E%259F%25E5%25AD%2590%25E5%2585%2589%25E8%25AD%259C%25E6%25B3%2595AAS.pdf&amp;psig=AOvVaw2ik1LhIJX2IaSXF1olL3D5&amp;ust=1585207913943000&amp;source=images&amp;cd=vfe&amp;ved=0CAMQjB1qFwoTCMiBmfKNtegCFQAAAAAdAAAAABAP</a:t>
            </a:r>
            <a:endParaRPr kumimoji="0" lang="zh-TW" altLang="en-US" sz="1000" b="0" i="0" u="none" strike="noStrike" kern="1200" cap="none" spc="0" normalizeH="0" baseline="0" noProof="0" dirty="0">
              <a:ln>
                <a:noFill/>
              </a:ln>
              <a:solidFill>
                <a:prstClr val="black"/>
              </a:solidFill>
              <a:effectLst/>
              <a:uLnTx/>
              <a:uFillTx/>
              <a:latin typeface="Times New Roman"/>
              <a:ea typeface="標楷體"/>
              <a:cs typeface="+mn-cs"/>
            </a:endParaRPr>
          </a:p>
        </p:txBody>
      </p:sp>
    </p:spTree>
    <p:extLst>
      <p:ext uri="{BB962C8B-B14F-4D97-AF65-F5344CB8AC3E}">
        <p14:creationId xmlns:p14="http://schemas.microsoft.com/office/powerpoint/2010/main" val="1847061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360484" y="1025525"/>
            <a:ext cx="7886700" cy="2210044"/>
          </a:xfrm>
        </p:spPr>
        <p:txBody>
          <a:bodyPr/>
          <a:lstStyle/>
          <a:p>
            <a:pPr marL="0" indent="0">
              <a:buNone/>
            </a:pPr>
            <a:r>
              <a:rPr lang="en-US" dirty="0"/>
              <a:t>The emission spectrum of a hollow-cathode lamp for molybdenum has a sharp line at 313.3nm as long as the lamp current is less than 50mA.</a:t>
            </a:r>
          </a:p>
          <a:p>
            <a:pPr marL="0" indent="0">
              <a:buNone/>
            </a:pPr>
            <a:r>
              <a:rPr lang="en-US" dirty="0"/>
              <a:t>At higher currents, however, the emission line develops a cuplike crater at its maximum. Explain</a:t>
            </a:r>
          </a:p>
        </p:txBody>
      </p:sp>
      <p:sp>
        <p:nvSpPr>
          <p:cNvPr id="5" name="文字方塊 4"/>
          <p:cNvSpPr txBox="1"/>
          <p:nvPr/>
        </p:nvSpPr>
        <p:spPr>
          <a:xfrm>
            <a:off x="360484" y="502305"/>
            <a:ext cx="272561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800" b="1" i="0" u="none" strike="noStrike" kern="1200" cap="none" spc="0" normalizeH="0" baseline="0" noProof="0" dirty="0">
                <a:ln>
                  <a:noFill/>
                </a:ln>
                <a:solidFill>
                  <a:srgbClr val="FF0000"/>
                </a:solidFill>
                <a:effectLst/>
                <a:uLnTx/>
                <a:uFillTx/>
                <a:latin typeface="Times New Roman"/>
                <a:ea typeface="標楷體"/>
                <a:cs typeface="+mn-cs"/>
              </a:rPr>
              <a:t>Question 9-7</a:t>
            </a:r>
            <a:endParaRPr kumimoji="0" lang="zh-TW" altLang="en-US" sz="2800" b="1" i="0" u="none" strike="noStrike" kern="1200" cap="none" spc="0" normalizeH="0" baseline="0" noProof="0" dirty="0">
              <a:ln>
                <a:noFill/>
              </a:ln>
              <a:solidFill>
                <a:srgbClr val="FF0000"/>
              </a:solidFill>
              <a:effectLst/>
              <a:uLnTx/>
              <a:uFillTx/>
              <a:latin typeface="Times New Roman"/>
              <a:ea typeface="標楷體"/>
              <a:cs typeface="+mn-cs"/>
            </a:endParaRPr>
          </a:p>
        </p:txBody>
      </p:sp>
      <p:sp>
        <p:nvSpPr>
          <p:cNvPr id="6" name="文字方塊 5"/>
          <p:cNvSpPr txBox="1"/>
          <p:nvPr/>
        </p:nvSpPr>
        <p:spPr>
          <a:xfrm>
            <a:off x="360484" y="3395829"/>
            <a:ext cx="2980593" cy="267765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800" b="0" i="0" u="none" strike="noStrike" kern="1200" cap="none" spc="0" normalizeH="0" baseline="30000" noProof="0" dirty="0">
                <a:ln>
                  <a:noFill/>
                </a:ln>
                <a:solidFill>
                  <a:prstClr val="black"/>
                </a:solidFill>
                <a:effectLst/>
                <a:uLnTx/>
                <a:uFillTx/>
                <a:latin typeface="Times New Roman"/>
                <a:ea typeface="標楷體"/>
                <a:cs typeface="+mn-cs"/>
              </a:rPr>
              <a:t>在高電流下，在濺射過程中會形成更多的未激發原子。這些原子通常比激發原子具有更少的動能。其吸收線的多普勒展寬因此而小於運動較快的激發原子的發射線的展寬。</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800" b="0" i="0" u="none" strike="noStrike" kern="1200" cap="none" spc="0" normalizeH="0" baseline="30000" noProof="0" dirty="0">
                <a:ln>
                  <a:noFill/>
                </a:ln>
                <a:solidFill>
                  <a:prstClr val="black"/>
                </a:solidFill>
                <a:effectLst/>
                <a:uLnTx/>
                <a:uFillTx/>
                <a:latin typeface="Times New Roman"/>
                <a:ea typeface="標楷體"/>
                <a:cs typeface="+mn-cs"/>
              </a:rPr>
              <a:t>因此，只有中間的吸收線會被自吸收影響。</a:t>
            </a:r>
            <a:endParaRPr kumimoji="0" lang="en-US" altLang="zh-TW" sz="1800" b="0" i="0" u="none" strike="noStrike" kern="1200" cap="none" spc="0" normalizeH="0" baseline="30000" noProof="0" dirty="0">
              <a:ln>
                <a:noFill/>
              </a:ln>
              <a:solidFill>
                <a:prstClr val="black"/>
              </a:solidFill>
              <a:effectLst/>
              <a:uLnTx/>
              <a:uFillTx/>
              <a:latin typeface="Times New Roman"/>
              <a:ea typeface="標楷體"/>
              <a:cs typeface="+mn-cs"/>
            </a:endParaRPr>
          </a:p>
        </p:txBody>
      </p:sp>
      <p:pic>
        <p:nvPicPr>
          <p:cNvPr id="7" name="圖片 6"/>
          <p:cNvPicPr>
            <a:picLocks noChangeAspect="1"/>
          </p:cNvPicPr>
          <p:nvPr/>
        </p:nvPicPr>
        <p:blipFill>
          <a:blip r:embed="rId2"/>
          <a:stretch>
            <a:fillRect/>
          </a:stretch>
        </p:blipFill>
        <p:spPr>
          <a:xfrm>
            <a:off x="3524844" y="3103684"/>
            <a:ext cx="5619156" cy="3130062"/>
          </a:xfrm>
          <a:prstGeom prst="rect">
            <a:avLst/>
          </a:prstGeom>
        </p:spPr>
      </p:pic>
      <p:sp>
        <p:nvSpPr>
          <p:cNvPr id="8" name="文字方塊 7"/>
          <p:cNvSpPr txBox="1"/>
          <p:nvPr/>
        </p:nvSpPr>
        <p:spPr>
          <a:xfrm>
            <a:off x="17585" y="6233745"/>
            <a:ext cx="9126415"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900" b="0" i="0" u="none" strike="noStrike" kern="1200" cap="none" spc="0" normalizeH="0" baseline="0" noProof="0" dirty="0">
                <a:ln>
                  <a:noFill/>
                </a:ln>
                <a:solidFill>
                  <a:prstClr val="black"/>
                </a:solidFill>
                <a:effectLst/>
                <a:uLnTx/>
                <a:uFillTx/>
                <a:latin typeface="Times New Roman"/>
                <a:ea typeface="標楷體"/>
                <a:cs typeface="+mn-cs"/>
              </a:rPr>
              <a:t>https://www.google.com/url?sa=i&amp;url=http%3A%2F%2Fwww.seafood.nkmu.edu.tw%2Freadimage.php%3Ffile%3Dfile%2F7509%25E8%25B3%2587%25E6%2596%2599%25E5%25A4%25BE%2F%25E7%25A0%2594%25E7%25A9%25B6%25E6%2589%2580%25E4%25B8%258A%25E8%25AA%25B2%25E8%25B3%2587%25E6%2596%2599%2F100%25E5%258E%259F%25E5%25AD%2590%25E5%2585%2589%25E8%25AD%259C%25E6%25B3%2595AAS.pdf&amp;psig=AOvVaw2ik1LhIJX2IaSXF1olL3D5&amp;ust=1585207913943000&amp;source=images&amp;cd=vfe&amp;ved=0CAMQjB1qFwoTCMiBmfKNtegCFQAAAAAdAAAAABAP</a:t>
            </a:r>
            <a:endParaRPr kumimoji="0" lang="zh-TW" altLang="en-US" sz="900" b="0" i="0" u="none" strike="noStrike" kern="1200" cap="none" spc="0" normalizeH="0" baseline="0" noProof="0" dirty="0">
              <a:ln>
                <a:noFill/>
              </a:ln>
              <a:solidFill>
                <a:prstClr val="black"/>
              </a:solidFill>
              <a:effectLst/>
              <a:uLnTx/>
              <a:uFillTx/>
              <a:latin typeface="Times New Roman"/>
              <a:ea typeface="標楷體"/>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dirty="0">
              <a:ln>
                <a:noFill/>
              </a:ln>
              <a:solidFill>
                <a:prstClr val="black"/>
              </a:solidFill>
              <a:effectLst/>
              <a:uLnTx/>
              <a:uFillTx/>
              <a:latin typeface="Times New Roman"/>
              <a:ea typeface="標楷體"/>
              <a:cs typeface="+mn-cs"/>
            </a:endParaRPr>
          </a:p>
        </p:txBody>
      </p:sp>
    </p:spTree>
    <p:extLst>
      <p:ext uri="{BB962C8B-B14F-4D97-AF65-F5344CB8AC3E}">
        <p14:creationId xmlns:p14="http://schemas.microsoft.com/office/powerpoint/2010/main" val="4237288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360483" y="1025526"/>
            <a:ext cx="8721971" cy="2596906"/>
          </a:xfrm>
        </p:spPr>
        <p:txBody>
          <a:bodyPr/>
          <a:lstStyle/>
          <a:p>
            <a:pPr marL="0" indent="0">
              <a:buNone/>
            </a:pPr>
            <a:r>
              <a:rPr lang="en-US" dirty="0"/>
              <a:t>Can </a:t>
            </a:r>
            <a:r>
              <a:rPr lang="en-US" dirty="0" err="1"/>
              <a:t>analyte</a:t>
            </a:r>
            <a:r>
              <a:rPr lang="en-US" dirty="0"/>
              <a:t> attempts to determine </a:t>
            </a:r>
            <a:r>
              <a:rPr lang="en-US" b="1" dirty="0">
                <a:solidFill>
                  <a:srgbClr val="FF0000"/>
                </a:solidFill>
              </a:rPr>
              <a:t>strontium</a:t>
            </a:r>
            <a:r>
              <a:rPr lang="en-US" dirty="0"/>
              <a:t> with an atomic absorption instrument equipped with a nitrous oxide-acetylene burner, but the sensitivity associated with the 460.7nm atomic resonance line is not satisfactory. 	</a:t>
            </a:r>
          </a:p>
          <a:p>
            <a:pPr marL="0" indent="0">
              <a:buNone/>
            </a:pPr>
            <a:r>
              <a:rPr lang="en-US" dirty="0"/>
              <a:t>Suggest at least three things that might be tried to increase sensitivity.</a:t>
            </a:r>
          </a:p>
        </p:txBody>
      </p:sp>
      <p:sp>
        <p:nvSpPr>
          <p:cNvPr id="5" name="文字方塊 4"/>
          <p:cNvSpPr txBox="1"/>
          <p:nvPr/>
        </p:nvSpPr>
        <p:spPr>
          <a:xfrm>
            <a:off x="360484" y="502305"/>
            <a:ext cx="272561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800" b="1" i="0" u="none" strike="noStrike" kern="1200" cap="none" spc="0" normalizeH="0" baseline="0" noProof="0" dirty="0">
                <a:ln>
                  <a:noFill/>
                </a:ln>
                <a:solidFill>
                  <a:srgbClr val="FF0000"/>
                </a:solidFill>
                <a:effectLst/>
                <a:uLnTx/>
                <a:uFillTx/>
                <a:latin typeface="Times New Roman"/>
                <a:ea typeface="標楷體"/>
                <a:cs typeface="+mn-cs"/>
              </a:rPr>
              <a:t>Question 9-8</a:t>
            </a:r>
            <a:endParaRPr kumimoji="0" lang="zh-TW" altLang="en-US" sz="2800" b="1" i="0" u="none" strike="noStrike" kern="1200" cap="none" spc="0" normalizeH="0" baseline="0" noProof="0" dirty="0">
              <a:ln>
                <a:noFill/>
              </a:ln>
              <a:solidFill>
                <a:srgbClr val="FF0000"/>
              </a:solidFill>
              <a:effectLst/>
              <a:uLnTx/>
              <a:uFillTx/>
              <a:latin typeface="Times New Roman"/>
              <a:ea typeface="標楷體"/>
              <a:cs typeface="+mn-cs"/>
            </a:endParaRPr>
          </a:p>
        </p:txBody>
      </p:sp>
      <p:sp>
        <p:nvSpPr>
          <p:cNvPr id="6" name="矩形 5"/>
          <p:cNvSpPr/>
          <p:nvPr/>
        </p:nvSpPr>
        <p:spPr>
          <a:xfrm>
            <a:off x="360483" y="3787197"/>
            <a:ext cx="3367455" cy="193899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000" b="0" i="0" u="none" strike="noStrike" kern="1200" cap="none" spc="0" normalizeH="0" baseline="0" noProof="0" dirty="0">
                <a:ln>
                  <a:noFill/>
                </a:ln>
                <a:solidFill>
                  <a:prstClr val="black"/>
                </a:solidFill>
                <a:effectLst/>
                <a:uLnTx/>
                <a:uFillTx/>
                <a:latin typeface="標楷體"/>
                <a:ea typeface="標楷體"/>
                <a:cs typeface="+mn-cs"/>
              </a:rPr>
              <a:t>(1). </a:t>
            </a:r>
            <a:r>
              <a:rPr kumimoji="0" lang="zh-TW" altLang="en-US" sz="2000" b="0" i="0" u="none" strike="noStrike" kern="1200" cap="none" spc="0" normalizeH="0" baseline="0" noProof="0" dirty="0">
                <a:ln>
                  <a:noFill/>
                </a:ln>
                <a:solidFill>
                  <a:prstClr val="black"/>
                </a:solidFill>
                <a:effectLst/>
                <a:uLnTx/>
                <a:uFillTx/>
                <a:latin typeface="標楷體"/>
                <a:ea typeface="標楷體"/>
                <a:cs typeface="+mn-cs"/>
              </a:rPr>
              <a:t>嘗試使用</a:t>
            </a:r>
            <a:r>
              <a:rPr kumimoji="0" lang="zh-TW" altLang="en-US" sz="2000" b="1" i="0" u="none" strike="noStrike" kern="1200" cap="none" spc="0" normalizeH="0" baseline="0" noProof="0" dirty="0">
                <a:ln>
                  <a:noFill/>
                </a:ln>
                <a:solidFill>
                  <a:srgbClr val="FF0000"/>
                </a:solidFill>
                <a:effectLst/>
                <a:uLnTx/>
                <a:uFillTx/>
                <a:latin typeface="標楷體"/>
                <a:ea typeface="標楷體"/>
                <a:cs typeface="+mn-cs"/>
              </a:rPr>
              <a:t>較低溫度的火焰</a:t>
            </a:r>
            <a:r>
              <a:rPr kumimoji="0" lang="zh-TW" altLang="en-US" sz="2000" b="0" i="0" u="none" strike="noStrike" kern="1200" cap="none" spc="0" normalizeH="0" baseline="0" noProof="0" dirty="0">
                <a:ln>
                  <a:noFill/>
                </a:ln>
                <a:solidFill>
                  <a:prstClr val="black"/>
                </a:solidFill>
                <a:effectLst/>
                <a:uLnTx/>
                <a:uFillTx/>
                <a:latin typeface="標楷體"/>
                <a:ea typeface="標楷體"/>
                <a:cs typeface="+mn-cs"/>
              </a:rPr>
              <a:t>（空氣</a:t>
            </a:r>
            <a:r>
              <a:rPr kumimoji="0" lang="en-US" altLang="zh-TW" sz="2000" b="0" i="0" u="none" strike="noStrike" kern="1200" cap="none" spc="0" normalizeH="0" baseline="0" noProof="0" dirty="0">
                <a:ln>
                  <a:noFill/>
                </a:ln>
                <a:solidFill>
                  <a:prstClr val="black"/>
                </a:solidFill>
                <a:effectLst/>
                <a:uLnTx/>
                <a:uFillTx/>
                <a:latin typeface="標楷體"/>
                <a:ea typeface="標楷體"/>
                <a:cs typeface="+mn-cs"/>
              </a:rPr>
              <a:t>-</a:t>
            </a:r>
            <a:r>
              <a:rPr kumimoji="0" lang="zh-TW" altLang="en-US" sz="2000" b="0" i="0" u="none" strike="noStrike" kern="1200" cap="none" spc="0" normalizeH="0" baseline="0" noProof="0" dirty="0">
                <a:ln>
                  <a:noFill/>
                </a:ln>
                <a:solidFill>
                  <a:prstClr val="black"/>
                </a:solidFill>
                <a:effectLst/>
                <a:uLnTx/>
                <a:uFillTx/>
                <a:latin typeface="標楷體"/>
                <a:ea typeface="標楷體"/>
                <a:cs typeface="+mn-cs"/>
              </a:rPr>
              <a:t>氫氣）以減少電離。</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000" b="0" i="0" u="none" strike="noStrike" kern="1200" cap="none" spc="0" normalizeH="0" baseline="0" noProof="0" dirty="0">
                <a:ln>
                  <a:noFill/>
                </a:ln>
                <a:solidFill>
                  <a:prstClr val="black"/>
                </a:solidFill>
                <a:effectLst/>
                <a:uLnTx/>
                <a:uFillTx/>
                <a:latin typeface="標楷體"/>
                <a:ea typeface="標楷體"/>
                <a:cs typeface="+mn-cs"/>
              </a:rPr>
              <a:t>(2). </a:t>
            </a:r>
            <a:r>
              <a:rPr kumimoji="0" lang="zh-TW" altLang="en-US" sz="2000" b="0" i="0" u="none" strike="noStrike" kern="1200" cap="none" spc="0" normalizeH="0" baseline="0" noProof="0" dirty="0">
                <a:ln>
                  <a:noFill/>
                </a:ln>
                <a:solidFill>
                  <a:prstClr val="black"/>
                </a:solidFill>
                <a:effectLst/>
                <a:uLnTx/>
                <a:uFillTx/>
                <a:latin typeface="標楷體"/>
                <a:ea typeface="標楷體"/>
                <a:cs typeface="+mn-cs"/>
              </a:rPr>
              <a:t>使用含有</a:t>
            </a:r>
            <a:r>
              <a:rPr kumimoji="0" lang="zh-TW" altLang="en-US" sz="2000" b="1" i="0" u="none" strike="noStrike" kern="1200" cap="none" spc="0" normalizeH="0" baseline="0" noProof="0" dirty="0">
                <a:ln>
                  <a:noFill/>
                </a:ln>
                <a:solidFill>
                  <a:srgbClr val="FF0000"/>
                </a:solidFill>
                <a:effectLst/>
                <a:uLnTx/>
                <a:uFillTx/>
                <a:latin typeface="標楷體"/>
                <a:ea typeface="標楷體"/>
                <a:cs typeface="+mn-cs"/>
              </a:rPr>
              <a:t>乙醇或其他有機物質</a:t>
            </a:r>
            <a:r>
              <a:rPr kumimoji="0" lang="zh-TW" altLang="en-US" sz="2000" b="0" i="0" u="none" strike="noStrike" kern="1200" cap="none" spc="0" normalizeH="0" baseline="0" noProof="0" dirty="0">
                <a:ln>
                  <a:noFill/>
                </a:ln>
                <a:solidFill>
                  <a:prstClr val="black"/>
                </a:solidFill>
                <a:effectLst/>
                <a:uLnTx/>
                <a:uFillTx/>
                <a:latin typeface="標楷體"/>
                <a:ea typeface="標楷體"/>
                <a:cs typeface="+mn-cs"/>
              </a:rPr>
              <a:t>的溶劑。</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000" b="0" i="0" u="none" strike="noStrike" kern="1200" cap="none" spc="0" normalizeH="0" baseline="0" noProof="0" dirty="0">
                <a:ln>
                  <a:noFill/>
                </a:ln>
                <a:solidFill>
                  <a:prstClr val="black"/>
                </a:solidFill>
                <a:effectLst/>
                <a:uLnTx/>
                <a:uFillTx/>
                <a:latin typeface="標楷體"/>
                <a:ea typeface="標楷體"/>
                <a:cs typeface="+mn-cs"/>
              </a:rPr>
              <a:t>(3). </a:t>
            </a:r>
            <a:r>
              <a:rPr kumimoji="0" lang="zh-TW" altLang="en-US" sz="2000" b="0" i="0" u="none" strike="noStrike" kern="1200" cap="none" spc="0" normalizeH="0" baseline="0" noProof="0" dirty="0">
                <a:ln>
                  <a:noFill/>
                </a:ln>
                <a:solidFill>
                  <a:prstClr val="black"/>
                </a:solidFill>
                <a:effectLst/>
                <a:uLnTx/>
                <a:uFillTx/>
                <a:latin typeface="標楷體"/>
                <a:ea typeface="標楷體"/>
                <a:cs typeface="+mn-cs"/>
              </a:rPr>
              <a:t>添加</a:t>
            </a:r>
            <a:r>
              <a:rPr kumimoji="0" lang="zh-TW" altLang="en-US" sz="2000" b="1" i="0" u="none" strike="noStrike" kern="1200" cap="none" spc="0" normalizeH="0" baseline="0" noProof="0" dirty="0">
                <a:ln>
                  <a:noFill/>
                </a:ln>
                <a:solidFill>
                  <a:srgbClr val="FF0000"/>
                </a:solidFill>
                <a:effectLst/>
                <a:uLnTx/>
                <a:uFillTx/>
                <a:latin typeface="標楷體"/>
                <a:ea typeface="標楷體"/>
                <a:cs typeface="+mn-cs"/>
              </a:rPr>
              <a:t>脫模劑</a:t>
            </a:r>
            <a:r>
              <a:rPr kumimoji="0" lang="zh-TW" altLang="en-US" sz="2000" b="0" i="0" u="none" strike="noStrike" kern="1200" cap="none" spc="0" normalizeH="0" baseline="0" noProof="0" dirty="0">
                <a:ln>
                  <a:noFill/>
                </a:ln>
                <a:solidFill>
                  <a:prstClr val="black"/>
                </a:solidFill>
                <a:effectLst/>
                <a:uLnTx/>
                <a:uFillTx/>
                <a:latin typeface="標楷體"/>
                <a:ea typeface="標楷體"/>
                <a:cs typeface="+mn-cs"/>
              </a:rPr>
              <a:t>，</a:t>
            </a:r>
            <a:r>
              <a:rPr kumimoji="0" lang="zh-TW" altLang="en-US" sz="2000" b="1" i="0" u="none" strike="noStrike" kern="1200" cap="none" spc="0" normalizeH="0" baseline="0" noProof="0" dirty="0">
                <a:ln>
                  <a:noFill/>
                </a:ln>
                <a:solidFill>
                  <a:srgbClr val="FF0000"/>
                </a:solidFill>
                <a:effectLst/>
                <a:uLnTx/>
                <a:uFillTx/>
                <a:latin typeface="標楷體"/>
                <a:ea typeface="標楷體"/>
                <a:cs typeface="+mn-cs"/>
              </a:rPr>
              <a:t>保護劑</a:t>
            </a:r>
            <a:r>
              <a:rPr kumimoji="0" lang="zh-TW" altLang="en-US" sz="2000" b="0" i="0" u="none" strike="noStrike" kern="1200" cap="none" spc="0" normalizeH="0" baseline="0" noProof="0" dirty="0">
                <a:ln>
                  <a:noFill/>
                </a:ln>
                <a:solidFill>
                  <a:prstClr val="black"/>
                </a:solidFill>
                <a:effectLst/>
                <a:uLnTx/>
                <a:uFillTx/>
                <a:latin typeface="標楷體"/>
                <a:ea typeface="標楷體"/>
                <a:cs typeface="+mn-cs"/>
              </a:rPr>
              <a:t>或</a:t>
            </a:r>
            <a:r>
              <a:rPr kumimoji="0" lang="zh-TW" altLang="en-US" sz="2000" b="1" i="0" u="none" strike="noStrike" kern="1200" cap="none" spc="0" normalizeH="0" baseline="0" noProof="0" dirty="0">
                <a:ln>
                  <a:noFill/>
                </a:ln>
                <a:solidFill>
                  <a:srgbClr val="FF0000"/>
                </a:solidFill>
                <a:effectLst/>
                <a:uLnTx/>
                <a:uFillTx/>
                <a:latin typeface="標楷體"/>
                <a:ea typeface="標楷體"/>
                <a:cs typeface="+mn-cs"/>
              </a:rPr>
              <a:t>電離抑製劑</a:t>
            </a:r>
            <a:r>
              <a:rPr kumimoji="0" lang="zh-TW" altLang="en-US" sz="2000" b="0" i="0" u="none" strike="noStrike" kern="1200" cap="none" spc="0" normalizeH="0" baseline="0" noProof="0" dirty="0">
                <a:ln>
                  <a:noFill/>
                </a:ln>
                <a:solidFill>
                  <a:prstClr val="black"/>
                </a:solidFill>
                <a:effectLst/>
                <a:uLnTx/>
                <a:uFillTx/>
                <a:latin typeface="標楷體"/>
                <a:ea typeface="標楷體"/>
                <a:cs typeface="+mn-cs"/>
              </a:rPr>
              <a:t>。</a:t>
            </a:r>
          </a:p>
        </p:txBody>
      </p:sp>
      <p:pic>
        <p:nvPicPr>
          <p:cNvPr id="7" name="圖片 6"/>
          <p:cNvPicPr>
            <a:picLocks noChangeAspect="1"/>
          </p:cNvPicPr>
          <p:nvPr/>
        </p:nvPicPr>
        <p:blipFill>
          <a:blip r:embed="rId3"/>
          <a:stretch>
            <a:fillRect/>
          </a:stretch>
        </p:blipFill>
        <p:spPr>
          <a:xfrm>
            <a:off x="3904152" y="3181717"/>
            <a:ext cx="4800233" cy="3603977"/>
          </a:xfrm>
          <a:prstGeom prst="rect">
            <a:avLst/>
          </a:prstGeom>
        </p:spPr>
      </p:pic>
    </p:spTree>
    <p:extLst>
      <p:ext uri="{BB962C8B-B14F-4D97-AF65-F5344CB8AC3E}">
        <p14:creationId xmlns:p14="http://schemas.microsoft.com/office/powerpoint/2010/main" val="559133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訂 1">
      <a:majorFont>
        <a:latin typeface="Times New Roman"/>
        <a:ea typeface="標楷體"/>
        <a:cs typeface=""/>
      </a:majorFont>
      <a:minorFont>
        <a:latin typeface="Times New Roman"/>
        <a:ea typeface="標楷體"/>
        <a:cs typeface=""/>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689</TotalTime>
  <Words>959</Words>
  <Application>Microsoft Office PowerPoint</Application>
  <PresentationFormat>如螢幕大小 (4:3)</PresentationFormat>
  <Paragraphs>77</Paragraphs>
  <Slides>8</Slides>
  <Notes>4</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8</vt:i4>
      </vt:variant>
    </vt:vector>
  </HeadingPairs>
  <TitlesOfParts>
    <vt:vector size="15" baseType="lpstr">
      <vt:lpstr>TimesNewRomanPSMT</vt:lpstr>
      <vt:lpstr>新細明體</vt:lpstr>
      <vt:lpstr>標楷體</vt:lpstr>
      <vt:lpstr>Arial</vt:lpstr>
      <vt:lpstr>Calibri</vt:lpstr>
      <vt:lpstr>Times New Roman</vt:lpstr>
      <vt:lpstr>Office 佈景主題</vt:lpstr>
      <vt:lpstr>Chapter 9</vt:lpstr>
      <vt:lpstr>Describe the effects that are responsible for the three different absorbance profiles in Figure 9-4 and select three additional elements you would expect to have similar profiles.</vt:lpstr>
      <vt:lpstr>Why is an electrothermal atomizer more sensitive than a flame atomizer?</vt:lpstr>
      <vt:lpstr>Describe how a deuterium lamp can be used to provide a background correction for an atomic absorption spectrum.</vt:lpstr>
      <vt:lpstr>Why is source modulation used in atomic absorption spectroscopy?</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User</dc:creator>
  <cp:lastModifiedBy>大皮怪</cp:lastModifiedBy>
  <cp:revision>30</cp:revision>
  <dcterms:created xsi:type="dcterms:W3CDTF">2020-03-25T06:59:40Z</dcterms:created>
  <dcterms:modified xsi:type="dcterms:W3CDTF">2021-04-01T18:28:45Z</dcterms:modified>
</cp:coreProperties>
</file>