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0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336DF-516D-47D4-9CAB-FF1E26A4B37B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8E82F-6866-46D5-A711-F176B23FF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15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82F-6866-46D5-A711-F176B23FF5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73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BEAD13-0566-4C6C-97E7-55F17F24B09F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4.bin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0.emf"/><Relationship Id="rId5" Type="http://schemas.openxmlformats.org/officeDocument/2006/relationships/image" Target="../media/image32.png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27.emf"/><Relationship Id="rId9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1.</a:t>
            </a:r>
          </a:p>
          <a:p>
            <a:endParaRPr lang="en-US" altLang="zh-TW" dirty="0">
              <a:solidFill>
                <a:srgbClr val="002060"/>
              </a:solidFill>
            </a:endParaRPr>
          </a:p>
          <a:p>
            <a:endParaRPr lang="en-US" altLang="zh-TW" dirty="0" smtClean="0">
              <a:solidFill>
                <a:srgbClr val="002060"/>
              </a:solidFill>
            </a:endParaRPr>
          </a:p>
          <a:p>
            <a:r>
              <a:rPr lang="en-US" altLang="zh-TW" dirty="0" smtClean="0">
                <a:solidFill>
                  <a:srgbClr val="002060"/>
                </a:solidFill>
              </a:rPr>
              <a:t>2.        C-C-C    vs   CH</a:t>
            </a:r>
            <a:r>
              <a:rPr lang="en-US" altLang="zh-TW" baseline="-25000" dirty="0" smtClean="0">
                <a:solidFill>
                  <a:srgbClr val="002060"/>
                </a:solidFill>
              </a:rPr>
              <a:t>3</a:t>
            </a:r>
            <a:r>
              <a:rPr lang="en-US" altLang="zh-TW" dirty="0" smtClean="0">
                <a:solidFill>
                  <a:srgbClr val="002060"/>
                </a:solidFill>
              </a:rPr>
              <a:t>CH</a:t>
            </a:r>
            <a:r>
              <a:rPr lang="en-US" altLang="zh-TW" baseline="-25000" dirty="0" smtClean="0">
                <a:solidFill>
                  <a:srgbClr val="002060"/>
                </a:solidFill>
              </a:rPr>
              <a:t>2</a:t>
            </a:r>
            <a:r>
              <a:rPr lang="en-US" altLang="zh-TW" dirty="0" smtClean="0">
                <a:solidFill>
                  <a:srgbClr val="002060"/>
                </a:solidFill>
              </a:rPr>
              <a:t>CH</a:t>
            </a:r>
            <a:r>
              <a:rPr lang="en-US" altLang="zh-TW" baseline="-25000" dirty="0" smtClean="0">
                <a:solidFill>
                  <a:srgbClr val="002060"/>
                </a:solidFill>
              </a:rPr>
              <a:t>3</a:t>
            </a:r>
          </a:p>
          <a:p>
            <a:endParaRPr lang="en-US" altLang="zh-TW" baseline="-25000" dirty="0" smtClean="0">
              <a:solidFill>
                <a:srgbClr val="002060"/>
              </a:solidFill>
            </a:endParaRPr>
          </a:p>
          <a:p>
            <a:endParaRPr lang="en-US" altLang="zh-TW" baseline="-25000" dirty="0">
              <a:solidFill>
                <a:srgbClr val="002060"/>
              </a:solidFill>
            </a:endParaRPr>
          </a:p>
          <a:p>
            <a:r>
              <a:rPr lang="en-US" altLang="zh-TW" dirty="0" smtClean="0">
                <a:solidFill>
                  <a:srgbClr val="002060"/>
                </a:solidFill>
              </a:rPr>
              <a:t>3. </a:t>
            </a:r>
            <a:endParaRPr lang="zh-TW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724808"/>
              </p:ext>
            </p:extLst>
          </p:nvPr>
        </p:nvGraphicFramePr>
        <p:xfrm>
          <a:off x="1691680" y="1628800"/>
          <a:ext cx="6480720" cy="48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CS ChemDraw Drawing" r:id="rId3" imgW="2195632" imgH="164118" progId="ChemDraw.Document.6.0">
                  <p:embed/>
                </p:oleObj>
              </mc:Choice>
              <mc:Fallback>
                <p:oleObj name="CS ChemDraw Drawing" r:id="rId3" imgW="2195632" imgH="16411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1628800"/>
                        <a:ext cx="6480720" cy="482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304951"/>
              </p:ext>
            </p:extLst>
          </p:nvPr>
        </p:nvGraphicFramePr>
        <p:xfrm>
          <a:off x="1547664" y="4149080"/>
          <a:ext cx="342537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CS ChemDraw Drawing" r:id="rId5" imgW="1478127" imgH="435501" progId="ChemDraw.Document.6.0">
                  <p:embed/>
                </p:oleObj>
              </mc:Choice>
              <mc:Fallback>
                <p:oleObj name="CS ChemDraw Drawing" r:id="rId5" imgW="1478127" imgH="43550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664" y="4149080"/>
                        <a:ext cx="3425374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8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2060"/>
                </a:solidFill>
              </a:rPr>
              <a:t>1. Rearrangement  ?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2060"/>
                </a:solidFill>
              </a:rPr>
              <a:t>2. Carbon skeleton change?</a:t>
            </a:r>
            <a:br>
              <a:rPr lang="en-US" altLang="zh-TW" dirty="0" smtClean="0">
                <a:solidFill>
                  <a:srgbClr val="002060"/>
                </a:solidFill>
              </a:rPr>
            </a:br>
            <a:r>
              <a:rPr lang="en-US" altLang="zh-TW" dirty="0" smtClean="0">
                <a:solidFill>
                  <a:srgbClr val="002060"/>
                </a:solidFill>
              </a:rPr>
              <a:t>	Yes. How to make C-C bond ?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2060"/>
                </a:solidFill>
              </a:rPr>
              <a:t>3. Functional group transformation  ? 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65134" y="401564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5.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3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061269"/>
              </p:ext>
            </p:extLst>
          </p:nvPr>
        </p:nvGraphicFramePr>
        <p:xfrm>
          <a:off x="342900" y="1554163"/>
          <a:ext cx="64166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CS ChemDraw Drawing" r:id="rId3" imgW="6417447" imgH="1206439" progId="ChemDraw.Document.6.0">
                  <p:embed/>
                </p:oleObj>
              </mc:Choice>
              <mc:Fallback>
                <p:oleObj name="CS ChemDraw Drawing" r:id="rId3" imgW="6417447" imgH="120643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" y="1554163"/>
                        <a:ext cx="6416675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78209"/>
              </p:ext>
            </p:extLst>
          </p:nvPr>
        </p:nvGraphicFramePr>
        <p:xfrm>
          <a:off x="6876256" y="1700808"/>
          <a:ext cx="20351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CS ChemDraw Drawing" r:id="rId5" imgW="2035640" imgH="863800" progId="ChemDraw.Document.6.0">
                  <p:embed/>
                </p:oleObj>
              </mc:Choice>
              <mc:Fallback>
                <p:oleObj name="CS ChemDraw Drawing" r:id="rId5" imgW="2035640" imgH="86380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6256" y="1700808"/>
                        <a:ext cx="203517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0" y="1048380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(a)</a:t>
            </a:r>
            <a:endParaRPr lang="zh-TW" altLang="en-US" sz="3200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366009"/>
              </p:ext>
            </p:extLst>
          </p:nvPr>
        </p:nvGraphicFramePr>
        <p:xfrm>
          <a:off x="1191989" y="4191000"/>
          <a:ext cx="57562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CS ChemDraw Drawing" r:id="rId7" imgW="4934403" imgH="493113" progId="ChemDraw.Document.6.0">
                  <p:embed/>
                </p:oleObj>
              </mc:Choice>
              <mc:Fallback>
                <p:oleObj name="CS ChemDraw Drawing" r:id="rId7" imgW="4934403" imgH="49311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1989" y="4191000"/>
                        <a:ext cx="5756275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10603"/>
              </p:ext>
            </p:extLst>
          </p:nvPr>
        </p:nvGraphicFramePr>
        <p:xfrm>
          <a:off x="1552054" y="5199583"/>
          <a:ext cx="39560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CS ChemDraw Drawing" r:id="rId9" imgW="3955919" imgH="708399" progId="ChemDraw.Document.6.0">
                  <p:embed/>
                </p:oleObj>
              </mc:Choice>
              <mc:Fallback>
                <p:oleObj name="CS ChemDraw Drawing" r:id="rId9" imgW="3955919" imgH="70839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2054" y="5199583"/>
                        <a:ext cx="39560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627784" y="5991671"/>
            <a:ext cx="1728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2060"/>
                </a:solidFill>
              </a:rPr>
              <a:t>Tautomerize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-9618" y="3356990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(b)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721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9511" y="1340768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(c)</a:t>
            </a:r>
            <a:endParaRPr lang="zh-TW" altLang="en-US" sz="32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539584"/>
              </p:ext>
            </p:extLst>
          </p:nvPr>
        </p:nvGraphicFramePr>
        <p:xfrm>
          <a:off x="436688" y="2204864"/>
          <a:ext cx="79089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CS ChemDraw Drawing" r:id="rId3" imgW="6298304" imgH="671634" progId="ChemDraw.Document.6.0">
                  <p:embed/>
                </p:oleObj>
              </mc:Choice>
              <mc:Fallback>
                <p:oleObj name="CS ChemDraw Drawing" r:id="rId3" imgW="6298304" imgH="67163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688" y="2204864"/>
                        <a:ext cx="7908925" cy="84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36230" y="3501008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(d)</a:t>
            </a:r>
            <a:endParaRPr lang="zh-TW" altLang="en-US" sz="3200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565711"/>
              </p:ext>
            </p:extLst>
          </p:nvPr>
        </p:nvGraphicFramePr>
        <p:xfrm>
          <a:off x="192479" y="4221088"/>
          <a:ext cx="6725808" cy="1151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CS ChemDraw Drawing" r:id="rId5" imgW="6148903" imgH="1052555" progId="ChemDraw.Document.6.0">
                  <p:embed/>
                </p:oleObj>
              </mc:Choice>
              <mc:Fallback>
                <p:oleObj name="CS ChemDraw Drawing" r:id="rId5" imgW="6148903" imgH="105255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479" y="4221088"/>
                        <a:ext cx="6725808" cy="1151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970434"/>
              </p:ext>
            </p:extLst>
          </p:nvPr>
        </p:nvGraphicFramePr>
        <p:xfrm>
          <a:off x="7092280" y="4365104"/>
          <a:ext cx="2005444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CS ChemDraw Drawing" r:id="rId7" imgW="1840473" imgH="859252" progId="ChemDraw.Document.6.0">
                  <p:embed/>
                </p:oleObj>
              </mc:Choice>
              <mc:Fallback>
                <p:oleObj name="CS ChemDraw Drawing" r:id="rId7" imgW="1840473" imgH="85925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92280" y="4365104"/>
                        <a:ext cx="2005444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3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690993"/>
              </p:ext>
            </p:extLst>
          </p:nvPr>
        </p:nvGraphicFramePr>
        <p:xfrm>
          <a:off x="467544" y="1988840"/>
          <a:ext cx="8026679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CS ChemDraw Drawing" r:id="rId3" imgW="6668971" imgH="956661" progId="ChemDraw.Document.6.0">
                  <p:embed/>
                </p:oleObj>
              </mc:Choice>
              <mc:Fallback>
                <p:oleObj name="CS ChemDraw Drawing" r:id="rId3" imgW="6668971" imgH="95666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988840"/>
                        <a:ext cx="8026679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516339"/>
              </p:ext>
            </p:extLst>
          </p:nvPr>
        </p:nvGraphicFramePr>
        <p:xfrm>
          <a:off x="539552" y="3284984"/>
          <a:ext cx="8259537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CS ChemDraw Drawing" r:id="rId5" imgW="6668971" imgH="930888" progId="ChemDraw.Document.6.0">
                  <p:embed/>
                </p:oleObj>
              </mc:Choice>
              <mc:Fallback>
                <p:oleObj name="CS ChemDraw Drawing" r:id="rId5" imgW="6668971" imgH="93088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3284984"/>
                        <a:ext cx="8259537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860576" y="4725144"/>
            <a:ext cx="5328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2060"/>
                </a:solidFill>
              </a:rPr>
              <a:t>   E.N.   </a:t>
            </a:r>
            <a:r>
              <a:rPr lang="zh-TW" altLang="en-US" sz="2800" dirty="0" smtClean="0">
                <a:solidFill>
                  <a:srgbClr val="002060"/>
                </a:solidFill>
              </a:rPr>
              <a:t>： </a:t>
            </a:r>
            <a:r>
              <a:rPr lang="en-US" altLang="zh-TW" sz="2800" dirty="0" smtClean="0">
                <a:solidFill>
                  <a:srgbClr val="002060"/>
                </a:solidFill>
              </a:rPr>
              <a:t>O</a:t>
            </a:r>
            <a:r>
              <a:rPr lang="zh-TW" altLang="en-US" sz="2800" dirty="0" smtClean="0">
                <a:solidFill>
                  <a:srgbClr val="002060"/>
                </a:solidFill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</a:rPr>
              <a:t>&gt;</a:t>
            </a:r>
            <a:r>
              <a:rPr lang="zh-TW" altLang="en-US" sz="2800" dirty="0" smtClean="0">
                <a:solidFill>
                  <a:srgbClr val="002060"/>
                </a:solidFill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</a:rPr>
              <a:t>N</a:t>
            </a:r>
            <a:r>
              <a:rPr lang="zh-TW" altLang="en-US" sz="2800" dirty="0" smtClean="0">
                <a:solidFill>
                  <a:srgbClr val="002060"/>
                </a:solidFill>
              </a:rPr>
              <a:t> </a:t>
            </a:r>
            <a:endParaRPr lang="en-US" altLang="zh-TW" sz="2800" dirty="0" smtClean="0">
              <a:solidFill>
                <a:srgbClr val="002060"/>
              </a:solidFill>
            </a:endParaRPr>
          </a:p>
          <a:p>
            <a:r>
              <a:rPr lang="en-US" altLang="zh-TW" sz="2800" dirty="0" smtClean="0">
                <a:solidFill>
                  <a:srgbClr val="002060"/>
                </a:solidFill>
              </a:rPr>
              <a:t>Stability :  N</a:t>
            </a:r>
            <a:r>
              <a:rPr lang="en-US" altLang="zh-TW" sz="2800" baseline="30000" dirty="0" smtClean="0">
                <a:solidFill>
                  <a:srgbClr val="002060"/>
                </a:solidFill>
              </a:rPr>
              <a:t>+</a:t>
            </a:r>
            <a:r>
              <a:rPr lang="en-US" altLang="zh-TW" sz="2800" dirty="0" smtClean="0">
                <a:solidFill>
                  <a:srgbClr val="002060"/>
                </a:solidFill>
              </a:rPr>
              <a:t> &gt; O</a:t>
            </a:r>
            <a:r>
              <a:rPr lang="en-US" altLang="zh-TW" sz="2800" baseline="30000" dirty="0" smtClean="0">
                <a:solidFill>
                  <a:srgbClr val="002060"/>
                </a:solidFill>
              </a:rPr>
              <a:t>+</a:t>
            </a:r>
            <a:endParaRPr lang="zh-TW" altLang="en-US" sz="2800" baseline="30000" dirty="0">
              <a:solidFill>
                <a:srgbClr val="00206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3528" y="145395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344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 descr="「Furan MO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038407" cy="43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8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3018" y="40466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7</a:t>
            </a:r>
            <a:endParaRPr lang="zh-TW" altLang="en-US" sz="32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334211"/>
              </p:ext>
            </p:extLst>
          </p:nvPr>
        </p:nvGraphicFramePr>
        <p:xfrm>
          <a:off x="3307864" y="2216956"/>
          <a:ext cx="1800200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CS ChemDraw Drawing" r:id="rId3" imgW="1141123" imgH="158054" progId="ChemDraw.Document.6.0">
                  <p:embed/>
                </p:oleObj>
              </mc:Choice>
              <mc:Fallback>
                <p:oleObj name="CS ChemDraw Drawing" r:id="rId3" imgW="1141123" imgH="15805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7864" y="2216956"/>
                        <a:ext cx="1800200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35696" y="145516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2060"/>
                </a:solidFill>
              </a:rPr>
              <a:t>S-trans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436096" y="141684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2060"/>
                </a:solidFill>
              </a:rPr>
              <a:t>S-cis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875824" y="1785367"/>
                <a:ext cx="1800200" cy="71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𝐶𝑖𝑠</m:t>
                        </m:r>
                      </m:num>
                      <m:den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𝑡𝑟𝑎𝑛𝑠</m:t>
                        </m:r>
                      </m:den>
                    </m:f>
                  </m:oMath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824" y="1785367"/>
                <a:ext cx="1800200" cy="719621"/>
              </a:xfrm>
              <a:prstGeom prst="rect">
                <a:avLst/>
              </a:prstGeom>
              <a:blipFill rotWithShape="1">
                <a:blip r:embed="rId5"/>
                <a:stretch>
                  <a:fillRect l="-3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899592" y="3039343"/>
            <a:ext cx="713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Only S-cis is reactive </a:t>
            </a:r>
            <a:r>
              <a:rPr lang="zh-TW" altLang="en-US" sz="2400" dirty="0" smtClean="0">
                <a:solidFill>
                  <a:srgbClr val="FF0000"/>
                </a:solidFill>
              </a:rPr>
              <a:t>　→　</a:t>
            </a:r>
            <a:r>
              <a:rPr lang="en-US" altLang="zh-TW" sz="2400" dirty="0" smtClean="0">
                <a:solidFill>
                  <a:srgbClr val="FF0000"/>
                </a:solidFill>
              </a:rPr>
              <a:t>K larger  </a:t>
            </a:r>
            <a:r>
              <a:rPr lang="zh-TW" altLang="en-US" sz="2400" dirty="0" smtClean="0">
                <a:solidFill>
                  <a:srgbClr val="FF0000"/>
                </a:solidFill>
              </a:rPr>
              <a:t>→  </a:t>
            </a:r>
            <a:r>
              <a:rPr lang="en-US" altLang="zh-TW" sz="2400" dirty="0" smtClean="0">
                <a:solidFill>
                  <a:srgbClr val="FF0000"/>
                </a:solidFill>
              </a:rPr>
              <a:t>more reactive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371613"/>
              </p:ext>
            </p:extLst>
          </p:nvPr>
        </p:nvGraphicFramePr>
        <p:xfrm>
          <a:off x="1134707" y="3709714"/>
          <a:ext cx="667702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CS ChemDraw Drawing" r:id="rId6" imgW="5278972" imgH="860389" progId="ChemDraw.Document.6.0">
                  <p:embed/>
                </p:oleObj>
              </mc:Choice>
              <mc:Fallback>
                <p:oleObj name="CS ChemDraw Drawing" r:id="rId6" imgW="5278972" imgH="86038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4707" y="3709714"/>
                        <a:ext cx="6677025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393365"/>
              </p:ext>
            </p:extLst>
          </p:nvPr>
        </p:nvGraphicFramePr>
        <p:xfrm>
          <a:off x="5578475" y="1997075"/>
          <a:ext cx="40957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CS ChemDraw Drawing" r:id="rId8" imgW="409624" imgH="820970" progId="ChemDraw.Document.6.0">
                  <p:embed/>
                </p:oleObj>
              </mc:Choice>
              <mc:Fallback>
                <p:oleObj name="CS ChemDraw Drawing" r:id="rId8" imgW="409624" imgH="82097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78475" y="1997075"/>
                        <a:ext cx="409575" cy="82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556204"/>
              </p:ext>
            </p:extLst>
          </p:nvPr>
        </p:nvGraphicFramePr>
        <p:xfrm>
          <a:off x="2014562" y="1960190"/>
          <a:ext cx="75723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CS ChemDraw Drawing" r:id="rId10" imgW="757219" imgH="820970" progId="ChemDraw.Document.6.0">
                  <p:embed/>
                </p:oleObj>
              </mc:Choice>
              <mc:Fallback>
                <p:oleObj name="CS ChemDraw Drawing" r:id="rId10" imgW="757219" imgH="82097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14562" y="1960190"/>
                        <a:ext cx="757238" cy="82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899592" y="4869159"/>
            <a:ext cx="131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Fused ring</a:t>
            </a:r>
          </a:p>
          <a:p>
            <a:pPr algn="ctr"/>
            <a:r>
              <a:rPr lang="en-US" altLang="zh-TW" dirty="0" smtClean="0"/>
              <a:t>S-cis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771800" y="4869158"/>
            <a:ext cx="131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Fused ring</a:t>
            </a:r>
          </a:p>
          <a:p>
            <a:pPr algn="ctr"/>
            <a:r>
              <a:rPr lang="en-US" altLang="zh-TW" dirty="0" smtClean="0"/>
              <a:t>S-trans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644008" y="488435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Unstable in S-cis (steric </a:t>
            </a:r>
            <a:r>
              <a:rPr lang="en-US" altLang="zh-TW" dirty="0" err="1" smtClean="0"/>
              <a:t>dffect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43018" y="5713007"/>
            <a:ext cx="113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K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324819" y="5713007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</a:t>
            </a:r>
            <a:r>
              <a:rPr lang="en-US" altLang="zh-TW" sz="2800" baseline="30000" dirty="0" smtClean="0">
                <a:solidFill>
                  <a:srgbClr val="FF0000"/>
                </a:solidFill>
              </a:rPr>
              <a:t>st</a:t>
            </a:r>
            <a:endParaRPr lang="en-US" altLang="zh-TW" sz="2800" dirty="0" smtClean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197027" y="5713007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r>
              <a:rPr lang="en-US" altLang="zh-TW" sz="2400" baseline="30000" dirty="0" smtClean="0">
                <a:solidFill>
                  <a:srgbClr val="FF0000"/>
                </a:solidFill>
              </a:rPr>
              <a:t>th</a:t>
            </a:r>
            <a:endParaRPr lang="en-US" altLang="zh-TW" dirty="0" smtClean="0"/>
          </a:p>
        </p:txBody>
      </p:sp>
      <p:sp>
        <p:nvSpPr>
          <p:cNvPr id="20" name="文字方塊 19"/>
          <p:cNvSpPr txBox="1"/>
          <p:nvPr/>
        </p:nvSpPr>
        <p:spPr>
          <a:xfrm>
            <a:off x="5417921" y="5713007"/>
            <a:ext cx="521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r>
              <a:rPr lang="en-US" altLang="zh-TW" sz="2400" baseline="30000" dirty="0" smtClean="0">
                <a:solidFill>
                  <a:srgbClr val="FF0000"/>
                </a:solidFill>
              </a:rPr>
              <a:t>rd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sp>
        <p:nvSpPr>
          <p:cNvPr id="21" name="文字方塊 20"/>
          <p:cNvSpPr txBox="1"/>
          <p:nvPr/>
        </p:nvSpPr>
        <p:spPr>
          <a:xfrm>
            <a:off x="7164288" y="5713007"/>
            <a:ext cx="5453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baseline="30000" dirty="0" smtClean="0">
                <a:solidFill>
                  <a:srgbClr val="FF0000"/>
                </a:solidFill>
              </a:rPr>
              <a:t>nd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2926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51046" y="54868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8</a:t>
            </a:r>
            <a:endParaRPr lang="zh-TW" altLang="en-US" sz="32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122901"/>
              </p:ext>
            </p:extLst>
          </p:nvPr>
        </p:nvGraphicFramePr>
        <p:xfrm>
          <a:off x="250825" y="1339850"/>
          <a:ext cx="6784975" cy="477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CS ChemDraw Drawing" r:id="rId3" imgW="6555502" imgH="4611229" progId="ChemDraw.Document.6.0">
                  <p:embed/>
                </p:oleObj>
              </mc:Choice>
              <mc:Fallback>
                <p:oleObj name="CS ChemDraw Drawing" r:id="rId3" imgW="6555502" imgH="461122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1339850"/>
                        <a:ext cx="6784975" cy="477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框架 5"/>
          <p:cNvSpPr/>
          <p:nvPr/>
        </p:nvSpPr>
        <p:spPr>
          <a:xfrm>
            <a:off x="3030880" y="2237264"/>
            <a:ext cx="4320480" cy="1368152"/>
          </a:xfrm>
          <a:prstGeom prst="frame">
            <a:avLst>
              <a:gd name="adj1" fmla="val 69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76056" y="37104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Resonance + 2</a:t>
            </a:r>
            <a:r>
              <a:rPr lang="en-US" altLang="zh-TW" sz="2400" baseline="30000" dirty="0" smtClean="0">
                <a:solidFill>
                  <a:srgbClr val="FF0000"/>
                </a:solidFill>
              </a:rPr>
              <a:t>o</a:t>
            </a:r>
            <a:r>
              <a:rPr lang="en-US" altLang="zh-TW" sz="2400" dirty="0" smtClean="0">
                <a:solidFill>
                  <a:srgbClr val="FF0000"/>
                </a:solidFill>
              </a:rPr>
              <a:t> +3</a:t>
            </a:r>
            <a:r>
              <a:rPr lang="en-US" altLang="zh-TW" sz="2400" baseline="30000" dirty="0" smtClean="0">
                <a:solidFill>
                  <a:srgbClr val="FF0000"/>
                </a:solidFill>
              </a:rPr>
              <a:t>o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cation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3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333719"/>
              </p:ext>
            </p:extLst>
          </p:nvPr>
        </p:nvGraphicFramePr>
        <p:xfrm>
          <a:off x="735013" y="2266950"/>
          <a:ext cx="5943600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CS ChemDraw Drawing" r:id="rId3" imgW="4567141" imgH="2355646" progId="ChemDraw.Document.6.0">
                  <p:embed/>
                </p:oleObj>
              </mc:Choice>
              <mc:Fallback>
                <p:oleObj name="CS ChemDraw Drawing" r:id="rId3" imgW="4567141" imgH="235564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5013" y="2266950"/>
                        <a:ext cx="5943600" cy="306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536" y="146919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Less bulky site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1043608" y="1930857"/>
            <a:ext cx="72008" cy="56203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475656" y="5589239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bulky site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1835696" y="5157192"/>
            <a:ext cx="144016" cy="43204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228184" y="2348880"/>
            <a:ext cx="270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Thermodynamic</a:t>
            </a:r>
          </a:p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kinetic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51046" y="54868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9</a:t>
            </a:r>
            <a:endParaRPr lang="zh-TW" altLang="en-US" sz="32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956673"/>
              </p:ext>
            </p:extLst>
          </p:nvPr>
        </p:nvGraphicFramePr>
        <p:xfrm>
          <a:off x="737042" y="1301621"/>
          <a:ext cx="71501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CS ChemDraw Drawing" r:id="rId3" imgW="4225598" imgH="1083256" progId="ChemDraw.Document.6.0">
                  <p:embed/>
                </p:oleObj>
              </mc:Choice>
              <mc:Fallback>
                <p:oleObj name="CS ChemDraw Drawing" r:id="rId3" imgW="4225598" imgH="108325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042" y="1301621"/>
                        <a:ext cx="7150100" cy="183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59922" y="3201249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5e</a:t>
            </a:r>
            <a:r>
              <a:rPr lang="en-US" altLang="zh-TW" sz="2400" baseline="30000" dirty="0" smtClean="0">
                <a:solidFill>
                  <a:srgbClr val="FF0000"/>
                </a:solidFill>
              </a:rPr>
              <a:t>-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89043" y="3201248"/>
            <a:ext cx="535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3e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48051" y="3201247"/>
            <a:ext cx="535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6e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60219" y="3201246"/>
            <a:ext cx="535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2e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5536" y="3687415"/>
            <a:ext cx="3347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Non aromatic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348499" y="3687415"/>
            <a:ext cx="3347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aromatic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428983" y="4345065"/>
            <a:ext cx="31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2060"/>
                </a:solidFill>
              </a:rPr>
              <a:t>4n+2 rule (</a:t>
            </a:r>
            <a:r>
              <a:rPr lang="en-US" altLang="zh-TW" sz="2400" dirty="0" err="1">
                <a:solidFill>
                  <a:srgbClr val="002060"/>
                </a:solidFill>
              </a:rPr>
              <a:t>huckel</a:t>
            </a:r>
            <a:r>
              <a:rPr lang="en-US" altLang="zh-TW" sz="2400" dirty="0">
                <a:solidFill>
                  <a:srgbClr val="002060"/>
                </a:solidFill>
              </a:rPr>
              <a:t> </a:t>
            </a:r>
            <a:r>
              <a:rPr lang="en-US" altLang="zh-TW" sz="2400" dirty="0" smtClean="0">
                <a:solidFill>
                  <a:srgbClr val="002060"/>
                </a:solidFill>
              </a:rPr>
              <a:t>rule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2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2060"/>
                </a:solidFill>
              </a:rPr>
              <a:t>4n+2 rule (</a:t>
            </a:r>
            <a:r>
              <a:rPr lang="en-US" altLang="zh-TW" sz="2400" dirty="0" err="1">
                <a:solidFill>
                  <a:srgbClr val="002060"/>
                </a:solidFill>
              </a:rPr>
              <a:t>huckel</a:t>
            </a:r>
            <a:r>
              <a:rPr lang="en-US" altLang="zh-TW" sz="2400" dirty="0">
                <a:solidFill>
                  <a:srgbClr val="002060"/>
                </a:solidFill>
              </a:rPr>
              <a:t> </a:t>
            </a:r>
            <a:r>
              <a:rPr lang="en-US" altLang="zh-TW" sz="2400" dirty="0" smtClean="0">
                <a:solidFill>
                  <a:srgbClr val="002060"/>
                </a:solidFill>
              </a:rPr>
              <a:t>rule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Picture 4" descr="https://11452-presscdn-0-51-pagely.netdna-ssl.com/wp-content/uploads/2017/05/6-5-membered-rings-e149488076824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15956" r="53028" b="2386"/>
          <a:stretch/>
        </p:blipFill>
        <p:spPr bwMode="auto">
          <a:xfrm>
            <a:off x="2909618" y="1772816"/>
            <a:ext cx="3672408" cy="46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87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879981"/>
              </p:ext>
            </p:extLst>
          </p:nvPr>
        </p:nvGraphicFramePr>
        <p:xfrm>
          <a:off x="1187450" y="2279650"/>
          <a:ext cx="69850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CS ChemDraw Drawing" r:id="rId3" imgW="5985885" imgH="2470112" progId="ChemDraw.Document.6.0">
                  <p:embed/>
                </p:oleObj>
              </mc:Choice>
              <mc:Fallback>
                <p:oleObj name="CS ChemDraw Drawing" r:id="rId3" imgW="5985885" imgH="247011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2279650"/>
                        <a:ext cx="6985000" cy="288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59408" y="1693763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(a)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0172" y="3721387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(b)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410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2060"/>
                </a:solidFill>
              </a:rPr>
              <a:t>1.  Solvent    :  </a:t>
            </a:r>
            <a:r>
              <a:rPr lang="en-US" altLang="zh-TW" dirty="0" err="1" smtClean="0">
                <a:solidFill>
                  <a:srgbClr val="002060"/>
                </a:solidFill>
              </a:rPr>
              <a:t>protic</a:t>
            </a:r>
            <a:r>
              <a:rPr lang="en-US" altLang="zh-TW" dirty="0" smtClean="0">
                <a:solidFill>
                  <a:srgbClr val="002060"/>
                </a:solidFill>
              </a:rPr>
              <a:t> polar solvent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2060"/>
                </a:solidFill>
              </a:rPr>
              <a:t>2.  ROH       :  weak base/ weak Nu: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2060"/>
                </a:solidFill>
              </a:rPr>
              <a:t>3.  </a:t>
            </a:r>
            <a:r>
              <a:rPr lang="en-US" altLang="zh-TW" dirty="0" err="1" smtClean="0">
                <a:solidFill>
                  <a:srgbClr val="002060"/>
                </a:solidFill>
              </a:rPr>
              <a:t>Substract</a:t>
            </a:r>
            <a:r>
              <a:rPr lang="en-US" altLang="zh-TW" dirty="0" smtClean="0">
                <a:solidFill>
                  <a:srgbClr val="00206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:  </a:t>
            </a:r>
            <a:r>
              <a:rPr lang="en-US" altLang="zh-TW" dirty="0" smtClean="0">
                <a:solidFill>
                  <a:srgbClr val="002060"/>
                </a:solidFill>
              </a:rPr>
              <a:t>2</a:t>
            </a:r>
            <a:r>
              <a:rPr lang="en-US" altLang="zh-TW" baseline="30000" dirty="0" smtClean="0">
                <a:solidFill>
                  <a:srgbClr val="002060"/>
                </a:solidFill>
              </a:rPr>
              <a:t>o</a:t>
            </a:r>
            <a:r>
              <a:rPr lang="en-US" altLang="zh-TW" dirty="0" smtClean="0">
                <a:solidFill>
                  <a:srgbClr val="00206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+ </a:t>
            </a:r>
            <a:r>
              <a:rPr lang="en-US" altLang="zh-TW" dirty="0" err="1" smtClean="0">
                <a:solidFill>
                  <a:srgbClr val="002060"/>
                </a:solidFill>
              </a:rPr>
              <a:t>benzylic</a:t>
            </a:r>
            <a:r>
              <a:rPr lang="en-US" altLang="zh-TW" dirty="0" smtClean="0">
                <a:solidFill>
                  <a:srgbClr val="002060"/>
                </a:solidFill>
              </a:rPr>
              <a:t> + allylic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→</a:t>
            </a:r>
            <a:r>
              <a:rPr lang="en-US" altLang="zh-TW" dirty="0" smtClean="0">
                <a:solidFill>
                  <a:srgbClr val="FF0000"/>
                </a:solidFill>
              </a:rPr>
              <a:t>E1 or </a:t>
            </a:r>
            <a:r>
              <a:rPr lang="en-US" altLang="zh-TW" i="1" dirty="0" smtClean="0">
                <a:solidFill>
                  <a:srgbClr val="FF0000"/>
                </a:solidFill>
              </a:rPr>
              <a:t>S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1 </a:t>
            </a:r>
            <a:r>
              <a:rPr lang="zh-TW" altLang="en-US" dirty="0" smtClean="0">
                <a:solidFill>
                  <a:srgbClr val="FF0000"/>
                </a:solidFill>
              </a:rPr>
              <a:t>→</a:t>
            </a:r>
            <a:r>
              <a:rPr lang="en-US" altLang="zh-TW" dirty="0" smtClean="0">
                <a:solidFill>
                  <a:srgbClr val="FF0000"/>
                </a:solidFill>
              </a:rPr>
              <a:t>High temp. ?   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No </a:t>
            </a:r>
            <a:r>
              <a:rPr lang="zh-TW" altLang="en-US" dirty="0" smtClean="0">
                <a:solidFill>
                  <a:srgbClr val="FF0000"/>
                </a:solidFill>
              </a:rPr>
              <a:t>→ </a:t>
            </a:r>
            <a:r>
              <a:rPr lang="en-US" altLang="zh-TW" i="1" dirty="0" smtClean="0">
                <a:solidFill>
                  <a:srgbClr val="FF0000"/>
                </a:solidFill>
              </a:rPr>
              <a:t>S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1 major  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1046" y="54868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10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47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856869"/>
              </p:ext>
            </p:extLst>
          </p:nvPr>
        </p:nvGraphicFramePr>
        <p:xfrm>
          <a:off x="19585" y="1268760"/>
          <a:ext cx="61960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CS ChemDraw Drawing" r:id="rId3" imgW="6083469" imgH="1037773" progId="ChemDraw.Document.6.0">
                  <p:embed/>
                </p:oleObj>
              </mc:Choice>
              <mc:Fallback>
                <p:oleObj name="CS ChemDraw Drawing" r:id="rId3" imgW="6083469" imgH="1037773" progId="ChemDraw.Document.6.0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5" y="1268760"/>
                        <a:ext cx="619601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169668"/>
              </p:ext>
            </p:extLst>
          </p:nvPr>
        </p:nvGraphicFramePr>
        <p:xfrm>
          <a:off x="6516216" y="1268760"/>
          <a:ext cx="186055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CS ChemDraw Drawing" r:id="rId5" imgW="1860519" imgH="991532" progId="ChemDraw.Document.6.0">
                  <p:embed/>
                </p:oleObj>
              </mc:Choice>
              <mc:Fallback>
                <p:oleObj name="CS ChemDraw Drawing" r:id="rId5" imgW="1860519" imgH="99153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6216" y="1268760"/>
                        <a:ext cx="1860550" cy="992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372200" y="2204864"/>
            <a:ext cx="27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Major </a:t>
            </a:r>
          </a:p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(Conjugated System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904151"/>
              </p:ext>
            </p:extLst>
          </p:nvPr>
        </p:nvGraphicFramePr>
        <p:xfrm>
          <a:off x="393687" y="3201266"/>
          <a:ext cx="7364413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CS ChemDraw Drawing" r:id="rId7" imgW="6375842" imgH="2614900" progId="ChemDraw.Document.6.0">
                  <p:embed/>
                </p:oleObj>
              </mc:Choice>
              <mc:Fallback>
                <p:oleObj name="CS ChemDraw Drawing" r:id="rId7" imgW="6375842" imgH="261490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687" y="3201266"/>
                        <a:ext cx="7364413" cy="302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92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457200" y="558225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11</a:t>
            </a:r>
            <a:endParaRPr lang="zh-TW" altLang="en-US" sz="32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565511"/>
              </p:ext>
            </p:extLst>
          </p:nvPr>
        </p:nvGraphicFramePr>
        <p:xfrm>
          <a:off x="755576" y="1818878"/>
          <a:ext cx="82613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CS ChemDraw Drawing" r:id="rId3" imgW="6289227" imgH="766390" progId="ChemDraw.Document.6.0">
                  <p:embed/>
                </p:oleObj>
              </mc:Choice>
              <mc:Fallback>
                <p:oleObj name="CS ChemDraw Drawing" r:id="rId3" imgW="6289227" imgH="76639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818878"/>
                        <a:ext cx="8261350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-24950" y="2919273"/>
            <a:ext cx="262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>
                <a:solidFill>
                  <a:srgbClr val="002060"/>
                </a:solidFill>
              </a:rPr>
              <a:t>Hyperconjugation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31840" y="291927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2060"/>
                </a:solidFill>
              </a:rPr>
              <a:t>Inductive effect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28183" y="2950203"/>
            <a:ext cx="242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Inductive effect</a:t>
            </a:r>
            <a:br>
              <a:rPr lang="en-US" altLang="zh-TW" sz="2400" dirty="0" smtClean="0">
                <a:solidFill>
                  <a:srgbClr val="002060"/>
                </a:solidFill>
              </a:rPr>
            </a:br>
            <a:r>
              <a:rPr lang="en-US" altLang="zh-TW" sz="2400" dirty="0" smtClean="0">
                <a:solidFill>
                  <a:srgbClr val="002060"/>
                </a:solidFill>
              </a:rPr>
              <a:t>Resonance effect</a:t>
            </a:r>
          </a:p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(Re &gt; In)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47083" y="4725144"/>
            <a:ext cx="262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e</a:t>
            </a:r>
            <a:r>
              <a:rPr lang="en-US" altLang="zh-TW" sz="2400" baseline="30000" dirty="0" smtClean="0">
                <a:solidFill>
                  <a:srgbClr val="002060"/>
                </a:solidFill>
              </a:rPr>
              <a:t>-</a:t>
            </a:r>
            <a:r>
              <a:rPr lang="en-US" altLang="zh-TW" sz="2400" dirty="0" smtClean="0">
                <a:solidFill>
                  <a:srgbClr val="002060"/>
                </a:solidFill>
              </a:rPr>
              <a:t> donating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88000" y="4725144"/>
            <a:ext cx="262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e</a:t>
            </a:r>
            <a:r>
              <a:rPr lang="en-US" altLang="zh-TW" sz="2400" baseline="30000" dirty="0" smtClean="0">
                <a:solidFill>
                  <a:srgbClr val="002060"/>
                </a:solidFill>
              </a:rPr>
              <a:t>-</a:t>
            </a:r>
            <a:r>
              <a:rPr lang="en-US" altLang="zh-TW" sz="2400" dirty="0" smtClean="0">
                <a:solidFill>
                  <a:srgbClr val="002060"/>
                </a:solidFill>
              </a:rPr>
              <a:t> donating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862064" y="4718631"/>
            <a:ext cx="262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e</a:t>
            </a:r>
            <a:r>
              <a:rPr lang="en-US" altLang="zh-TW" sz="2400" baseline="30000" dirty="0" smtClean="0">
                <a:solidFill>
                  <a:srgbClr val="002060"/>
                </a:solidFill>
              </a:rPr>
              <a:t>-</a:t>
            </a:r>
            <a:r>
              <a:rPr lang="en-US" altLang="zh-TW" sz="2400" dirty="0" smtClean="0">
                <a:solidFill>
                  <a:srgbClr val="002060"/>
                </a:solidFill>
              </a:rPr>
              <a:t> withdrawing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89869" y="5373216"/>
            <a:ext cx="2424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Most reactive</a:t>
            </a:r>
          </a:p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(most stable)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963933" y="5373216"/>
            <a:ext cx="2424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least reactive</a:t>
            </a:r>
          </a:p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(most unstable)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2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574442"/>
              </p:ext>
            </p:extLst>
          </p:nvPr>
        </p:nvGraphicFramePr>
        <p:xfrm>
          <a:off x="467544" y="1484784"/>
          <a:ext cx="8259762" cy="42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CS ChemDraw Drawing" r:id="rId3" imgW="6287336" imgH="3262655" progId="ChemDraw.Document.6.0">
                  <p:embed/>
                </p:oleObj>
              </mc:Choice>
              <mc:Fallback>
                <p:oleObj name="CS ChemDraw Drawing" r:id="rId3" imgW="6287336" imgH="3262655" progId="ChemDraw.Document.6.0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84784"/>
                        <a:ext cx="8259762" cy="428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35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114713"/>
              </p:ext>
            </p:extLst>
          </p:nvPr>
        </p:nvGraphicFramePr>
        <p:xfrm>
          <a:off x="1403648" y="4517831"/>
          <a:ext cx="6021187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CS ChemDraw Drawing" r:id="rId3" imgW="5356509" imgH="1281108" progId="ChemDraw.Document.6.0">
                  <p:embed/>
                </p:oleObj>
              </mc:Choice>
              <mc:Fallback>
                <p:oleObj name="CS ChemDraw Drawing" r:id="rId3" imgW="5356509" imgH="12811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4517831"/>
                        <a:ext cx="6021187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8570" y="3933056"/>
            <a:ext cx="66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(d)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8570" y="1628800"/>
            <a:ext cx="630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(c)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03648" y="2494816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S-trans   </a:t>
            </a:r>
            <a:r>
              <a:rPr lang="zh-TW" altLang="en-US" sz="3200" dirty="0" smtClean="0"/>
              <a:t>→  </a:t>
            </a:r>
            <a:r>
              <a:rPr lang="en-US" altLang="zh-TW" sz="3200" dirty="0" smtClean="0"/>
              <a:t>No reaction</a:t>
            </a:r>
          </a:p>
          <a:p>
            <a:r>
              <a:rPr lang="en-US" altLang="zh-TW" sz="3200" dirty="0" smtClean="0"/>
              <a:t>(fused)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97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670202"/>
              </p:ext>
            </p:extLst>
          </p:nvPr>
        </p:nvGraphicFramePr>
        <p:xfrm>
          <a:off x="1187624" y="1340768"/>
          <a:ext cx="6218848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CS ChemDraw Drawing" r:id="rId3" imgW="5974917" imgH="1660512" progId="ChemDraw.Document.6.0">
                  <p:embed/>
                </p:oleObj>
              </mc:Choice>
              <mc:Fallback>
                <p:oleObj name="CS ChemDraw Drawing" r:id="rId3" imgW="5974917" imgH="166051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1340768"/>
                        <a:ext cx="6218848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746198"/>
              </p:ext>
            </p:extLst>
          </p:nvPr>
        </p:nvGraphicFramePr>
        <p:xfrm>
          <a:off x="877391" y="4508500"/>
          <a:ext cx="74390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CS ChemDraw Drawing" r:id="rId5" imgW="6599755" imgH="830067" progId="ChemDraw.Document.6.0">
                  <p:embed/>
                </p:oleObj>
              </mc:Choice>
              <mc:Fallback>
                <p:oleObj name="CS ChemDraw Drawing" r:id="rId5" imgW="6599755" imgH="83006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7391" y="4508500"/>
                        <a:ext cx="743902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44401" y="1273115"/>
            <a:ext cx="647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(e)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4401" y="4005064"/>
            <a:ext cx="553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(f)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15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218610"/>
              </p:ext>
            </p:extLst>
          </p:nvPr>
        </p:nvGraphicFramePr>
        <p:xfrm>
          <a:off x="1043608" y="1196752"/>
          <a:ext cx="7067862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CS ChemDraw Drawing" r:id="rId3" imgW="6077039" imgH="1238278" progId="ChemDraw.Document.6.0">
                  <p:embed/>
                </p:oleObj>
              </mc:Choice>
              <mc:Fallback>
                <p:oleObj name="CS ChemDraw Drawing" r:id="rId3" imgW="6077039" imgH="123827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196752"/>
                        <a:ext cx="7067862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11956" y="1173331"/>
            <a:ext cx="630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(g)</a:t>
            </a:r>
            <a:endParaRPr lang="zh-TW" altLang="en-US" sz="32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507919"/>
              </p:ext>
            </p:extLst>
          </p:nvPr>
        </p:nvGraphicFramePr>
        <p:xfrm>
          <a:off x="1187450" y="3267075"/>
          <a:ext cx="7016750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CS ChemDraw Drawing" r:id="rId5" imgW="5624675" imgH="2627029" progId="ChemDraw.Document.6.0">
                  <p:embed/>
                </p:oleObj>
              </mc:Choice>
              <mc:Fallback>
                <p:oleObj name="CS ChemDraw Drawing" r:id="rId5" imgW="5624675" imgH="262702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450" y="3267075"/>
                        <a:ext cx="7016750" cy="327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44401" y="3140968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(h)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860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337237"/>
              </p:ext>
            </p:extLst>
          </p:nvPr>
        </p:nvGraphicFramePr>
        <p:xfrm>
          <a:off x="1115616" y="616866"/>
          <a:ext cx="5907088" cy="605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CS ChemDraw Drawing" r:id="rId4" imgW="5906457" imgH="6056076" progId="ChemDraw.Document.6.0">
                  <p:embed/>
                </p:oleObj>
              </mc:Choice>
              <mc:Fallback>
                <p:oleObj name="CS ChemDraw Drawing" r:id="rId4" imgW="5906457" imgH="605607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16" y="616866"/>
                        <a:ext cx="5907088" cy="605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15881" y="404664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2.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417441" y="548680"/>
            <a:ext cx="937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Rate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72064" y="5517229"/>
            <a:ext cx="1332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220192" y="1412775"/>
            <a:ext cx="1332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rgbClr val="FF0000"/>
                </a:solidFill>
              </a:rPr>
              <a:t>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220192" y="3352635"/>
            <a:ext cx="1332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rgbClr val="FF0000"/>
                </a:solidFill>
              </a:rPr>
              <a:t>3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0" y="191683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Bulky groups decrease pi-pi </a:t>
            </a:r>
          </a:p>
          <a:p>
            <a:pPr marL="0" indent="0">
              <a:buNone/>
            </a:pPr>
            <a:r>
              <a:rPr lang="en-US" altLang="zh-TW" dirty="0" smtClean="0"/>
              <a:t>interaction between benzene</a:t>
            </a:r>
          </a:p>
          <a:p>
            <a:pPr marL="0" indent="0">
              <a:buNone/>
            </a:pPr>
            <a:r>
              <a:rPr lang="en-US" altLang="zh-TW" dirty="0" smtClean="0"/>
              <a:t>ring and carbocation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58" y="1585342"/>
            <a:ext cx="4058977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15881" y="620688"/>
            <a:ext cx="840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(3a)</a:t>
            </a:r>
            <a:endParaRPr lang="zh-TW" altLang="en-US" sz="32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993873"/>
              </p:ext>
            </p:extLst>
          </p:nvPr>
        </p:nvGraphicFramePr>
        <p:xfrm>
          <a:off x="4644008" y="4077072"/>
          <a:ext cx="3903663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CS ChemDraw Drawing" r:id="rId4" imgW="3904101" imgH="1395573" progId="ChemDraw.Document.6.0">
                  <p:embed/>
                </p:oleObj>
              </mc:Choice>
              <mc:Fallback>
                <p:oleObj name="CS ChemDraw Drawing" r:id="rId4" imgW="3904101" imgH="139557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4008" y="4077072"/>
                        <a:ext cx="3903663" cy="139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796136" y="4549864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&gt;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133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09457" y="548680"/>
            <a:ext cx="859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(3b)</a:t>
            </a:r>
            <a:endParaRPr lang="zh-TW" altLang="en-US" sz="32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882411"/>
              </p:ext>
            </p:extLst>
          </p:nvPr>
        </p:nvGraphicFramePr>
        <p:xfrm>
          <a:off x="1331640" y="1844824"/>
          <a:ext cx="5616624" cy="2696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CS ChemDraw Drawing" r:id="rId3" imgW="3597734" imgH="1726463" progId="ChemDraw.Document.6.0">
                  <p:embed/>
                </p:oleObj>
              </mc:Choice>
              <mc:Fallback>
                <p:oleObj name="CS ChemDraw Drawing" r:id="rId3" imgW="3597734" imgH="172646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844824"/>
                        <a:ext cx="5616624" cy="2696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843808" y="5231076"/>
            <a:ext cx="5328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2060"/>
                </a:solidFill>
              </a:rPr>
              <a:t>   E.N.   </a:t>
            </a:r>
            <a:r>
              <a:rPr lang="zh-TW" altLang="en-US" sz="2800" dirty="0" smtClean="0">
                <a:solidFill>
                  <a:srgbClr val="002060"/>
                </a:solidFill>
              </a:rPr>
              <a:t>： </a:t>
            </a:r>
            <a:r>
              <a:rPr lang="en-US" altLang="zh-TW" sz="2800" dirty="0" smtClean="0">
                <a:solidFill>
                  <a:srgbClr val="002060"/>
                </a:solidFill>
              </a:rPr>
              <a:t>O</a:t>
            </a:r>
            <a:r>
              <a:rPr lang="zh-TW" altLang="en-US" sz="2800" dirty="0" smtClean="0">
                <a:solidFill>
                  <a:srgbClr val="002060"/>
                </a:solidFill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</a:rPr>
              <a:t>&gt;</a:t>
            </a:r>
            <a:r>
              <a:rPr lang="zh-TW" altLang="en-US" sz="2800" dirty="0" smtClean="0">
                <a:solidFill>
                  <a:srgbClr val="002060"/>
                </a:solidFill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</a:rPr>
              <a:t>N</a:t>
            </a:r>
            <a:r>
              <a:rPr lang="zh-TW" altLang="en-US" sz="2800" dirty="0" smtClean="0">
                <a:solidFill>
                  <a:srgbClr val="002060"/>
                </a:solidFill>
              </a:rPr>
              <a:t> </a:t>
            </a:r>
            <a:endParaRPr lang="en-US" altLang="zh-TW" sz="2800" dirty="0" smtClean="0">
              <a:solidFill>
                <a:srgbClr val="002060"/>
              </a:solidFill>
            </a:endParaRPr>
          </a:p>
          <a:p>
            <a:r>
              <a:rPr lang="en-US" altLang="zh-TW" sz="2800" dirty="0" smtClean="0">
                <a:solidFill>
                  <a:srgbClr val="002060"/>
                </a:solidFill>
              </a:rPr>
              <a:t>Stability :  N</a:t>
            </a:r>
            <a:r>
              <a:rPr lang="en-US" altLang="zh-TW" sz="2800" baseline="30000" dirty="0" smtClean="0">
                <a:solidFill>
                  <a:srgbClr val="002060"/>
                </a:solidFill>
              </a:rPr>
              <a:t>+</a:t>
            </a:r>
            <a:r>
              <a:rPr lang="en-US" altLang="zh-TW" sz="2800" dirty="0" smtClean="0">
                <a:solidFill>
                  <a:srgbClr val="002060"/>
                </a:solidFill>
              </a:rPr>
              <a:t> &gt; O</a:t>
            </a:r>
            <a:r>
              <a:rPr lang="en-US" altLang="zh-TW" sz="2800" baseline="30000" dirty="0" smtClean="0">
                <a:solidFill>
                  <a:srgbClr val="002060"/>
                </a:solidFill>
              </a:rPr>
              <a:t>+</a:t>
            </a:r>
            <a:endParaRPr lang="zh-TW" altLang="en-US" sz="2800" baseline="30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5134" y="401564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4.</a:t>
            </a:r>
            <a:endParaRPr lang="zh-TW" altLang="en-US" sz="32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809453"/>
              </p:ext>
            </p:extLst>
          </p:nvPr>
        </p:nvGraphicFramePr>
        <p:xfrm>
          <a:off x="1042988" y="1412875"/>
          <a:ext cx="7942262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CS ChemDraw Drawing" r:id="rId3" imgW="6415934" imgH="988879" progId="ChemDraw.Document.6.0">
                  <p:embed/>
                </p:oleObj>
              </mc:Choice>
              <mc:Fallback>
                <p:oleObj name="CS ChemDraw Drawing" r:id="rId3" imgW="6415934" imgH="98887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1412875"/>
                        <a:ext cx="7942262" cy="122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738732"/>
              </p:ext>
            </p:extLst>
          </p:nvPr>
        </p:nvGraphicFramePr>
        <p:xfrm>
          <a:off x="1043608" y="2780928"/>
          <a:ext cx="5213674" cy="1621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CS ChemDraw Drawing" r:id="rId5" imgW="4230137" imgH="1316357" progId="ChemDraw.Document.6.0">
                  <p:embed/>
                </p:oleObj>
              </mc:Choice>
              <mc:Fallback>
                <p:oleObj name="CS ChemDraw Drawing" r:id="rId5" imgW="4230137" imgH="131635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8" y="2780928"/>
                        <a:ext cx="5213674" cy="1621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166374"/>
              </p:ext>
            </p:extLst>
          </p:nvPr>
        </p:nvGraphicFramePr>
        <p:xfrm>
          <a:off x="1043608" y="4941168"/>
          <a:ext cx="191247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CS ChemDraw Drawing" r:id="rId7" imgW="1551126" imgH="817938" progId="ChemDraw.Document.6.0">
                  <p:embed/>
                </p:oleObj>
              </mc:Choice>
              <mc:Fallback>
                <p:oleObj name="CS ChemDraw Drawing" r:id="rId7" imgW="1551126" imgH="81793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08" y="4941168"/>
                        <a:ext cx="1912475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174272" y="4581128"/>
            <a:ext cx="5294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2060"/>
                </a:solidFill>
              </a:rPr>
              <a:t>Conjugated </a:t>
            </a:r>
            <a:r>
              <a:rPr lang="en-US" altLang="zh-TW" sz="2800" dirty="0">
                <a:solidFill>
                  <a:srgbClr val="002060"/>
                </a:solidFill>
              </a:rPr>
              <a:t>acid  more </a:t>
            </a:r>
            <a:r>
              <a:rPr lang="en-US" altLang="zh-TW" sz="2800" dirty="0" smtClean="0">
                <a:solidFill>
                  <a:srgbClr val="002060"/>
                </a:solidFill>
              </a:rPr>
              <a:t>acidic</a:t>
            </a:r>
          </a:p>
          <a:p>
            <a:endParaRPr lang="zh-TW" altLang="en-US" sz="2800" dirty="0">
              <a:solidFill>
                <a:srgbClr val="002060"/>
              </a:solidFill>
            </a:endParaRPr>
          </a:p>
          <a:p>
            <a:r>
              <a:rPr lang="en-US" altLang="zh-TW" sz="2800" dirty="0" smtClean="0">
                <a:solidFill>
                  <a:srgbClr val="002060"/>
                </a:solidFill>
              </a:rPr>
              <a:t>Conjugated base more stable</a:t>
            </a:r>
          </a:p>
        </p:txBody>
      </p:sp>
      <p:sp>
        <p:nvSpPr>
          <p:cNvPr id="9" name="向下箭號 8"/>
          <p:cNvSpPr/>
          <p:nvPr/>
        </p:nvSpPr>
        <p:spPr>
          <a:xfrm>
            <a:off x="6046480" y="5085184"/>
            <a:ext cx="432048" cy="4320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854618" y="5933857"/>
            <a:ext cx="2815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Resonance effects</a:t>
            </a:r>
          </a:p>
        </p:txBody>
      </p:sp>
      <p:sp>
        <p:nvSpPr>
          <p:cNvPr id="11" name="向右箭號 10"/>
          <p:cNvSpPr/>
          <p:nvPr/>
        </p:nvSpPr>
        <p:spPr>
          <a:xfrm>
            <a:off x="4534312" y="6101006"/>
            <a:ext cx="320306" cy="26161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-52432" y="3573016"/>
            <a:ext cx="1332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-52432" y="1844824"/>
            <a:ext cx="1332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rgbClr val="FF0000"/>
                </a:solidFill>
              </a:rPr>
              <a:t>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-52432" y="5071695"/>
            <a:ext cx="1332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rgbClr val="FF0000"/>
                </a:solidFill>
              </a:rPr>
              <a:t>3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5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682</TotalTime>
  <Words>265</Words>
  <Application>Microsoft Office PowerPoint</Application>
  <PresentationFormat>On-screen Show (4:3)</PresentationFormat>
  <Paragraphs>103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標楷體</vt:lpstr>
      <vt:lpstr>新細明體</vt:lpstr>
      <vt:lpstr>Bookman Old Style</vt:lpstr>
      <vt:lpstr>Calibri</vt:lpstr>
      <vt:lpstr>Cambria Math</vt:lpstr>
      <vt:lpstr>Gill Sans MT</vt:lpstr>
      <vt:lpstr>Wingdings</vt:lpstr>
      <vt:lpstr>Wingdings 3</vt:lpstr>
      <vt:lpstr>原創</vt:lpstr>
      <vt:lpstr>CS ChemDraw Drawing</vt:lpstr>
      <vt:lpstr>Common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SwaLlow</dc:creator>
  <cp:lastModifiedBy>謝佳芯</cp:lastModifiedBy>
  <cp:revision>40</cp:revision>
  <dcterms:created xsi:type="dcterms:W3CDTF">2017-12-28T12:27:16Z</dcterms:created>
  <dcterms:modified xsi:type="dcterms:W3CDTF">2018-01-03T01:36:03Z</dcterms:modified>
</cp:coreProperties>
</file>