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gkLThQ1VAcUOOIxNagkYgxRsK+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7D0B14-708D-4A00-B142-C6AC059BC85B}">
  <a:tblStyle styleId="{FE7D0B14-708D-4A00-B142-C6AC059BC8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3243cb226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b3243cb226_1_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0fcbf0625_0_9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b0fcbf0625_0_9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0fcbf0625_0_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b0fcbf0625_0_32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0fcbf0625_0_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b0fcbf0625_0_44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bcdaaf6cf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abcdaaf6cf_0_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bcdaaf6cf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g1abcdaaf6cf_1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3b736b7f9_1_4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g163b736b7f9_1_4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11703d159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1b11703d159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3243cb226_0_5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1b3243cb226_0_53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0fcbf0625_0_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1b0fcbf0625_0_2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3243cb226_1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1b3243cb226_1_1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3243cb226_1_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1b3243cb226_1_29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3911346" y="2139772"/>
            <a:ext cx="4369434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1031239" y="1246507"/>
            <a:ext cx="9838690" cy="2386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1285473" y="6338360"/>
            <a:ext cx="2444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911346" y="2139772"/>
            <a:ext cx="4369434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11285473" y="6338360"/>
            <a:ext cx="2444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11285473" y="6338360"/>
            <a:ext cx="2444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11285473" y="6338360"/>
            <a:ext cx="2444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3911346" y="2139772"/>
            <a:ext cx="4369434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1285473" y="6338360"/>
            <a:ext cx="2444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11214930" y="149368"/>
            <a:ext cx="764335" cy="76435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3911346" y="2139772"/>
            <a:ext cx="4369434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1031239" y="1246507"/>
            <a:ext cx="9838690" cy="2386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11285473" y="6338360"/>
            <a:ext cx="2444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C56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"/>
          <p:cNvGrpSpPr/>
          <p:nvPr/>
        </p:nvGrpSpPr>
        <p:grpSpPr>
          <a:xfrm>
            <a:off x="761" y="762"/>
            <a:ext cx="1080770" cy="1080770"/>
            <a:chOff x="761" y="762"/>
            <a:chExt cx="1080770" cy="1080770"/>
          </a:xfrm>
        </p:grpSpPr>
        <p:sp>
          <p:nvSpPr>
            <p:cNvPr id="45" name="Google Shape;45;p1"/>
            <p:cNvSpPr/>
            <p:nvPr/>
          </p:nvSpPr>
          <p:spPr>
            <a:xfrm>
              <a:off x="761" y="762"/>
              <a:ext cx="1080770" cy="1080770"/>
            </a:xfrm>
            <a:custGeom>
              <a:rect b="b" l="l" r="r" t="t"/>
              <a:pathLst>
                <a:path extrusionOk="0" h="1080770" w="1080770">
                  <a:moveTo>
                    <a:pt x="108051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0000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761" y="762"/>
              <a:ext cx="1080770" cy="1080770"/>
            </a:xfrm>
            <a:custGeom>
              <a:rect b="b" l="l" r="r" t="t"/>
              <a:pathLst>
                <a:path extrusionOk="0" h="1080770" w="1080770">
                  <a:moveTo>
                    <a:pt x="0" y="0"/>
                  </a:moveTo>
                  <a:lnTo>
                    <a:pt x="1080516" y="0"/>
                  </a:lnTo>
                  <a:lnTo>
                    <a:pt x="0" y="108051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5B3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1"/>
          <p:cNvGrpSpPr/>
          <p:nvPr/>
        </p:nvGrpSpPr>
        <p:grpSpPr>
          <a:xfrm>
            <a:off x="11112245" y="5778246"/>
            <a:ext cx="1080770" cy="1080770"/>
            <a:chOff x="11112245" y="5778246"/>
            <a:chExt cx="1080770" cy="1080770"/>
          </a:xfrm>
        </p:grpSpPr>
        <p:sp>
          <p:nvSpPr>
            <p:cNvPr id="48" name="Google Shape;48;p1"/>
            <p:cNvSpPr/>
            <p:nvPr/>
          </p:nvSpPr>
          <p:spPr>
            <a:xfrm>
              <a:off x="11112245" y="5778246"/>
              <a:ext cx="1080770" cy="1080770"/>
            </a:xfrm>
            <a:custGeom>
              <a:rect b="b" l="l" r="r" t="t"/>
              <a:pathLst>
                <a:path extrusionOk="0" h="1080770" w="1080770">
                  <a:moveTo>
                    <a:pt x="1080515" y="0"/>
                  </a:moveTo>
                  <a:lnTo>
                    <a:pt x="0" y="1080515"/>
                  </a:lnTo>
                  <a:lnTo>
                    <a:pt x="1080515" y="1080515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0000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112245" y="5778246"/>
              <a:ext cx="1080770" cy="1080770"/>
            </a:xfrm>
            <a:custGeom>
              <a:rect b="b" l="l" r="r" t="t"/>
              <a:pathLst>
                <a:path extrusionOk="0" h="1080770" w="1080770">
                  <a:moveTo>
                    <a:pt x="1080515" y="1080515"/>
                  </a:moveTo>
                  <a:lnTo>
                    <a:pt x="0" y="1080515"/>
                  </a:lnTo>
                  <a:lnTo>
                    <a:pt x="1080515" y="0"/>
                  </a:lnTo>
                  <a:lnTo>
                    <a:pt x="1080515" y="1080515"/>
                  </a:lnTo>
                  <a:close/>
                </a:path>
              </a:pathLst>
            </a:custGeom>
            <a:noFill/>
            <a:ln cap="flat" cmpd="sng" w="25400">
              <a:solidFill>
                <a:srgbClr val="5B3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"/>
          <p:cNvSpPr txBox="1"/>
          <p:nvPr>
            <p:ph type="title"/>
          </p:nvPr>
        </p:nvSpPr>
        <p:spPr>
          <a:xfrm>
            <a:off x="5056648" y="2131700"/>
            <a:ext cx="2078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베프로 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5501199" y="3080525"/>
            <a:ext cx="5221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BePro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8859950" y="4981700"/>
            <a:ext cx="2873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이상원 201720315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김준하 201820810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최지헌 201920770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이동현 201920811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3243cb226_1_0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b3243cb226_1_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b3243cb226_1_0"/>
          <p:cNvSpPr txBox="1"/>
          <p:nvPr>
            <p:ph type="title"/>
          </p:nvPr>
        </p:nvSpPr>
        <p:spPr>
          <a:xfrm>
            <a:off x="993164" y="613925"/>
            <a:ext cx="777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21218A"/>
                </a:solidFill>
              </a:rPr>
              <a:t>3. Website Feature: Backend REST API </a:t>
            </a:r>
            <a:r>
              <a:rPr b="1" lang="en-US" sz="1700">
                <a:solidFill>
                  <a:srgbClr val="21218A"/>
                </a:solidFill>
              </a:rPr>
              <a:t>with Postman docs</a:t>
            </a:r>
            <a:endParaRPr b="1" sz="1700"/>
          </a:p>
        </p:txBody>
      </p:sp>
      <p:sp>
        <p:nvSpPr>
          <p:cNvPr id="134" name="Google Shape;134;g1b3243cb226_1_0"/>
          <p:cNvSpPr txBox="1"/>
          <p:nvPr/>
        </p:nvSpPr>
        <p:spPr>
          <a:xfrm>
            <a:off x="1031239" y="1435042"/>
            <a:ext cx="1020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172717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b3243cb226_1_0"/>
          <p:cNvSpPr txBox="1"/>
          <p:nvPr/>
        </p:nvSpPr>
        <p:spPr>
          <a:xfrm>
            <a:off x="1031239" y="3913754"/>
            <a:ext cx="1020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172717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b3243cb226_1_0"/>
          <p:cNvSpPr txBox="1"/>
          <p:nvPr/>
        </p:nvSpPr>
        <p:spPr>
          <a:xfrm>
            <a:off x="850063" y="1214625"/>
            <a:ext cx="10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https://documenter.getpostman.com/view/24173360/2s8YYMoMBF</a:t>
            </a:r>
            <a:endParaRPr sz="400"/>
          </a:p>
        </p:txBody>
      </p:sp>
      <p:pic>
        <p:nvPicPr>
          <p:cNvPr id="137" name="Google Shape;137;g1b3243cb22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075" y="1670713"/>
            <a:ext cx="4583850" cy="48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0fcbf0625_0_95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b0fcbf0625_0_9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b0fcbf0625_0_95"/>
          <p:cNvSpPr txBox="1"/>
          <p:nvPr>
            <p:ph type="title"/>
          </p:nvPr>
        </p:nvSpPr>
        <p:spPr>
          <a:xfrm>
            <a:off x="993178" y="613925"/>
            <a:ext cx="9633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21218A"/>
                </a:solidFill>
              </a:rPr>
              <a:t>4. Challenge Issue: Adapt security header with </a:t>
            </a:r>
            <a:r>
              <a:rPr b="1" lang="en-US" sz="2400">
                <a:solidFill>
                  <a:srgbClr val="21218A"/>
                </a:solidFill>
              </a:rPr>
              <a:t>helmet package</a:t>
            </a:r>
            <a:endParaRPr b="1" sz="2400"/>
          </a:p>
        </p:txBody>
      </p:sp>
      <p:sp>
        <p:nvSpPr>
          <p:cNvPr id="145" name="Google Shape;145;g1b0fcbf0625_0_95"/>
          <p:cNvSpPr txBox="1"/>
          <p:nvPr/>
        </p:nvSpPr>
        <p:spPr>
          <a:xfrm>
            <a:off x="1031239" y="1435042"/>
            <a:ext cx="1020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172717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b0fcbf0625_0_95"/>
          <p:cNvSpPr txBox="1"/>
          <p:nvPr/>
        </p:nvSpPr>
        <p:spPr>
          <a:xfrm>
            <a:off x="1031239" y="3913754"/>
            <a:ext cx="1020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172717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b0fcbf0625_0_95"/>
          <p:cNvSpPr txBox="1"/>
          <p:nvPr/>
        </p:nvSpPr>
        <p:spPr>
          <a:xfrm>
            <a:off x="1031239" y="1435042"/>
            <a:ext cx="102075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❖"/>
            </a:pPr>
            <a:r>
              <a:rPr lang="en-US" sz="2000"/>
              <a:t>웹사이트 보안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helmet 패키지를 활용하여 HTTP Header에 기초적인 보안 적용</a:t>
            </a:r>
            <a:endParaRPr sz="20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lang="en-US" sz="1800"/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1b0fcbf0625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5" y="2489675"/>
            <a:ext cx="5188174" cy="20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b0fcbf0625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950" y="2489675"/>
            <a:ext cx="5947822" cy="416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b0fcbf0625_0_95"/>
          <p:cNvSpPr/>
          <p:nvPr/>
        </p:nvSpPr>
        <p:spPr>
          <a:xfrm>
            <a:off x="650325" y="2808250"/>
            <a:ext cx="2261400" cy="266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b0fcbf0625_0_95"/>
          <p:cNvSpPr/>
          <p:nvPr/>
        </p:nvSpPr>
        <p:spPr>
          <a:xfrm>
            <a:off x="5887100" y="2717750"/>
            <a:ext cx="5789100" cy="264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0fcbf0625_0_32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b0fcbf0625_0_3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b0fcbf0625_0_32"/>
          <p:cNvSpPr txBox="1"/>
          <p:nvPr>
            <p:ph type="title"/>
          </p:nvPr>
        </p:nvSpPr>
        <p:spPr>
          <a:xfrm>
            <a:off x="993164" y="613925"/>
            <a:ext cx="777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21218A"/>
                </a:solidFill>
              </a:rPr>
              <a:t>4. Challenge Issue: Measure &amp; </a:t>
            </a:r>
            <a:r>
              <a:rPr b="1" lang="en-US" sz="2400">
                <a:solidFill>
                  <a:srgbClr val="21218A"/>
                </a:solidFill>
              </a:rPr>
              <a:t>Improve</a:t>
            </a:r>
            <a:r>
              <a:rPr b="1" lang="en-US" sz="2400">
                <a:solidFill>
                  <a:srgbClr val="21218A"/>
                </a:solidFill>
              </a:rPr>
              <a:t> Performance</a:t>
            </a:r>
            <a:endParaRPr b="1" sz="2400"/>
          </a:p>
        </p:txBody>
      </p:sp>
      <p:sp>
        <p:nvSpPr>
          <p:cNvPr id="159" name="Google Shape;159;g1b0fcbf0625_0_32"/>
          <p:cNvSpPr txBox="1"/>
          <p:nvPr/>
        </p:nvSpPr>
        <p:spPr>
          <a:xfrm>
            <a:off x="1031239" y="1435042"/>
            <a:ext cx="1020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172717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b0fcbf0625_0_32"/>
          <p:cNvSpPr txBox="1"/>
          <p:nvPr/>
        </p:nvSpPr>
        <p:spPr>
          <a:xfrm>
            <a:off x="1031239" y="1435042"/>
            <a:ext cx="102075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34290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❖"/>
            </a:pPr>
            <a:r>
              <a:rPr lang="en-US" sz="2000">
                <a:solidFill>
                  <a:schemeClr val="dk1"/>
                </a:solidFill>
              </a:rPr>
              <a:t>N+1 문제 발견, 팀원 간 코드리뷰를 통해 문제점을 발견하여 수정</a:t>
            </a:r>
            <a:br>
              <a:rPr lang="en-US" sz="2000">
                <a:solidFill>
                  <a:schemeClr val="dk1"/>
                </a:solidFill>
              </a:rPr>
            </a:br>
            <a:r>
              <a:rPr b="1" lang="en-US" sz="2000">
                <a:solidFill>
                  <a:schemeClr val="dk1"/>
                </a:solidFill>
              </a:rPr>
              <a:t>기존 문제점</a:t>
            </a:r>
            <a:r>
              <a:rPr lang="en-US" sz="2000">
                <a:solidFill>
                  <a:schemeClr val="dk1"/>
                </a:solidFill>
              </a:rPr>
              <a:t>: 게시글 1개에 댓글 10개가 있을 경우 총 11번의 쿼리를 요청 (평균 70.1ms)</a:t>
            </a:r>
            <a:br>
              <a:rPr lang="en-US" sz="2000">
                <a:solidFill>
                  <a:schemeClr val="dk1"/>
                </a:solidFill>
              </a:rPr>
            </a:br>
            <a:r>
              <a:rPr b="1" lang="en-US" sz="2000">
                <a:solidFill>
                  <a:schemeClr val="dk1"/>
                </a:solidFill>
              </a:rPr>
              <a:t>개선 방법</a:t>
            </a:r>
            <a:r>
              <a:rPr lang="en-US" sz="2000">
                <a:solidFill>
                  <a:schemeClr val="dk1"/>
                </a:solidFill>
              </a:rPr>
              <a:t>: mongoose populate() 함수를 활용하여 1번의 쿼리 요청 (평균 20.3ms)</a:t>
            </a:r>
            <a:endParaRPr sz="20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sz="2000"/>
          </a:p>
        </p:txBody>
      </p:sp>
      <p:pic>
        <p:nvPicPr>
          <p:cNvPr id="161" name="Google Shape;161;g1b0fcbf0625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00" y="3547225"/>
            <a:ext cx="5492400" cy="28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b0fcbf0625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225" y="4572000"/>
            <a:ext cx="6482251" cy="1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0fcbf0625_0_44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b0fcbf0625_0_44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b0fcbf0625_0_44"/>
          <p:cNvSpPr txBox="1"/>
          <p:nvPr>
            <p:ph type="title"/>
          </p:nvPr>
        </p:nvSpPr>
        <p:spPr>
          <a:xfrm>
            <a:off x="993164" y="613925"/>
            <a:ext cx="777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21218A"/>
                </a:solidFill>
              </a:rPr>
              <a:t>4. Challenge Issue: Error Handling Middleware</a:t>
            </a:r>
            <a:endParaRPr b="1" sz="2400"/>
          </a:p>
        </p:txBody>
      </p:sp>
      <p:sp>
        <p:nvSpPr>
          <p:cNvPr id="170" name="Google Shape;170;g1b0fcbf0625_0_44"/>
          <p:cNvSpPr txBox="1"/>
          <p:nvPr/>
        </p:nvSpPr>
        <p:spPr>
          <a:xfrm>
            <a:off x="1031239" y="1435042"/>
            <a:ext cx="1020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172717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b0fcbf0625_0_44"/>
          <p:cNvSpPr txBox="1"/>
          <p:nvPr/>
        </p:nvSpPr>
        <p:spPr>
          <a:xfrm>
            <a:off x="1031239" y="1435042"/>
            <a:ext cx="102075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34290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❖"/>
            </a:pPr>
            <a:r>
              <a:rPr lang="en-US" sz="2000">
                <a:solidFill>
                  <a:schemeClr val="dk1"/>
                </a:solidFill>
              </a:rPr>
              <a:t>예외 처리를 위한 미들웨어 및 ApiError 클래스 구현 </a:t>
            </a:r>
            <a:r>
              <a:rPr lang="en-US" sz="2000">
                <a:solidFill>
                  <a:schemeClr val="dk1"/>
                </a:solidFill>
              </a:rPr>
              <a:t>(extends Error) </a:t>
            </a:r>
            <a:endParaRPr sz="20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sz="2000"/>
          </a:p>
        </p:txBody>
      </p:sp>
      <p:pic>
        <p:nvPicPr>
          <p:cNvPr id="172" name="Google Shape;172;g1b0fcbf0625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5" y="2006363"/>
            <a:ext cx="78295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b0fcbf0625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775" y="3309850"/>
            <a:ext cx="6257824" cy="344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bcdaaf6cf_0_0"/>
          <p:cNvSpPr txBox="1"/>
          <p:nvPr/>
        </p:nvSpPr>
        <p:spPr>
          <a:xfrm>
            <a:off x="3485249" y="3145500"/>
            <a:ext cx="5221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&amp; QnA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993139" y="613917"/>
            <a:ext cx="3363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21218A"/>
                </a:solidFill>
              </a:rPr>
              <a:t>Index</a:t>
            </a:r>
            <a:endParaRPr b="1" sz="2400"/>
          </a:p>
        </p:txBody>
      </p:sp>
      <p:sp>
        <p:nvSpPr>
          <p:cNvPr id="60" name="Google Shape;60;p3"/>
          <p:cNvSpPr txBox="1"/>
          <p:nvPr/>
        </p:nvSpPr>
        <p:spPr>
          <a:xfrm>
            <a:off x="1063664" y="1349307"/>
            <a:ext cx="102075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Project Background &amp; </a:t>
            </a:r>
            <a:r>
              <a:rPr b="1" lang="en-US" sz="2000"/>
              <a:t>Objective</a:t>
            </a:r>
            <a:endParaRPr b="1" sz="2000"/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System Design</a:t>
            </a:r>
            <a:endParaRPr b="1" sz="2000"/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Website Feature</a:t>
            </a:r>
            <a:endParaRPr b="1" sz="2000"/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Challenge Issue</a:t>
            </a:r>
            <a:endParaRPr b="1" sz="2000"/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Conclusion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bcdaaf6cf_1_0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1abcdaaf6cf_1_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abcdaaf6cf_1_0"/>
          <p:cNvSpPr txBox="1"/>
          <p:nvPr>
            <p:ph type="title"/>
          </p:nvPr>
        </p:nvSpPr>
        <p:spPr>
          <a:xfrm>
            <a:off x="993158" y="613925"/>
            <a:ext cx="5909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1218A"/>
                </a:solidFill>
              </a:rPr>
              <a:t>1. </a:t>
            </a:r>
            <a:r>
              <a:rPr b="1" lang="en-US" sz="2400">
                <a:solidFill>
                  <a:srgbClr val="21218A"/>
                </a:solidFill>
              </a:rPr>
              <a:t>Project Background &amp; Objective</a:t>
            </a:r>
            <a:endParaRPr b="1" sz="2400">
              <a:solidFill>
                <a:srgbClr val="21218A"/>
              </a:solidFill>
            </a:endParaRPr>
          </a:p>
        </p:txBody>
      </p:sp>
      <p:sp>
        <p:nvSpPr>
          <p:cNvPr id="68" name="Google Shape;68;g1abcdaaf6cf_1_0"/>
          <p:cNvSpPr txBox="1"/>
          <p:nvPr/>
        </p:nvSpPr>
        <p:spPr>
          <a:xfrm>
            <a:off x="1063664" y="1349307"/>
            <a:ext cx="102075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❖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배경 </a:t>
            </a:r>
            <a:r>
              <a:rPr lang="en-US" sz="2000"/>
              <a:t>및 목표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Char char="▪"/>
            </a:pPr>
            <a:r>
              <a:rPr lang="en-US" sz="1800"/>
              <a:t>평소 사이드 프로젝트를 위한 다른 분야의 인원 모집에 어려움을 느낌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기획, 디자인, 개발 직군 사람들이 참여 가능한 프로젝트 공유 플랫폼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3b736b7f9_1_48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63b736b7f9_1_4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63b736b7f9_1_48"/>
          <p:cNvSpPr txBox="1"/>
          <p:nvPr>
            <p:ph type="title"/>
          </p:nvPr>
        </p:nvSpPr>
        <p:spPr>
          <a:xfrm>
            <a:off x="993139" y="613917"/>
            <a:ext cx="3363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21218A"/>
                </a:solidFill>
              </a:rPr>
              <a:t>2. </a:t>
            </a:r>
            <a:r>
              <a:rPr b="1" lang="en-US" sz="2400">
                <a:solidFill>
                  <a:srgbClr val="21218A"/>
                </a:solidFill>
              </a:rPr>
              <a:t>System Design</a:t>
            </a:r>
            <a:endParaRPr b="1" sz="2400"/>
          </a:p>
        </p:txBody>
      </p:sp>
      <p:pic>
        <p:nvPicPr>
          <p:cNvPr id="76" name="Google Shape;76;g163b736b7f9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400" y="1324226"/>
            <a:ext cx="10139201" cy="52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11703d159_0_0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b11703d159_0_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b11703d159_0_0"/>
          <p:cNvSpPr txBox="1"/>
          <p:nvPr>
            <p:ph type="title"/>
          </p:nvPr>
        </p:nvSpPr>
        <p:spPr>
          <a:xfrm>
            <a:off x="993139" y="613917"/>
            <a:ext cx="3363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21218A"/>
                </a:solidFill>
              </a:rPr>
              <a:t>2. System Design</a:t>
            </a:r>
            <a:endParaRPr b="1" sz="2400"/>
          </a:p>
        </p:txBody>
      </p:sp>
      <p:pic>
        <p:nvPicPr>
          <p:cNvPr id="84" name="Google Shape;84;g1b11703d15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54" y="2267779"/>
            <a:ext cx="8237749" cy="32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3243cb226_0_53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b3243cb226_0_5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b3243cb226_0_53"/>
          <p:cNvSpPr txBox="1"/>
          <p:nvPr>
            <p:ph type="title"/>
          </p:nvPr>
        </p:nvSpPr>
        <p:spPr>
          <a:xfrm>
            <a:off x="993177" y="613925"/>
            <a:ext cx="9545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21218A"/>
                </a:solidFill>
              </a:rPr>
              <a:t>2. System Design: Method of login request with session</a:t>
            </a:r>
            <a:endParaRPr b="1" sz="2400"/>
          </a:p>
        </p:txBody>
      </p:sp>
      <p:pic>
        <p:nvPicPr>
          <p:cNvPr id="92" name="Google Shape;92;g1b3243cb226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75" y="1435025"/>
            <a:ext cx="9638378" cy="52066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b3243cb226_0_53"/>
          <p:cNvSpPr/>
          <p:nvPr/>
        </p:nvSpPr>
        <p:spPr>
          <a:xfrm>
            <a:off x="7302025" y="3754175"/>
            <a:ext cx="2985600" cy="218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b3243cb226_0_53"/>
          <p:cNvSpPr/>
          <p:nvPr/>
        </p:nvSpPr>
        <p:spPr>
          <a:xfrm>
            <a:off x="4675775" y="2547000"/>
            <a:ext cx="5537400" cy="107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b3243cb226_0_53"/>
          <p:cNvSpPr txBox="1"/>
          <p:nvPr/>
        </p:nvSpPr>
        <p:spPr>
          <a:xfrm>
            <a:off x="4675775" y="3180025"/>
            <a:ext cx="252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0000"/>
                </a:solidFill>
              </a:rPr>
              <a:t>1. 로그인 인증 로직 처리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96" name="Google Shape;96;g1b3243cb226_0_53"/>
          <p:cNvSpPr txBox="1"/>
          <p:nvPr/>
        </p:nvSpPr>
        <p:spPr>
          <a:xfrm>
            <a:off x="7370375" y="5485175"/>
            <a:ext cx="252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0000"/>
                </a:solidFill>
              </a:rPr>
              <a:t>2. Session 저장 및 반환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0fcbf0625_0_2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b0fcbf0625_0_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b0fcbf0625_0_2"/>
          <p:cNvSpPr txBox="1"/>
          <p:nvPr>
            <p:ph type="title"/>
          </p:nvPr>
        </p:nvSpPr>
        <p:spPr>
          <a:xfrm>
            <a:off x="993155" y="613925"/>
            <a:ext cx="4808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21218A"/>
                </a:solidFill>
              </a:rPr>
              <a:t>3. Website Feature: Frontend</a:t>
            </a:r>
            <a:endParaRPr b="1" sz="2400"/>
          </a:p>
        </p:txBody>
      </p:sp>
      <p:sp>
        <p:nvSpPr>
          <p:cNvPr id="104" name="Google Shape;104;g1b0fcbf0625_0_2"/>
          <p:cNvSpPr txBox="1"/>
          <p:nvPr/>
        </p:nvSpPr>
        <p:spPr>
          <a:xfrm>
            <a:off x="992239" y="1341417"/>
            <a:ext cx="10207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여러 상황</a:t>
            </a:r>
            <a:r>
              <a:rPr lang="en-US">
                <a:solidFill>
                  <a:schemeClr val="dk1"/>
                </a:solidFill>
              </a:rPr>
              <a:t>(로그인/회원가입에 실패 등)</a:t>
            </a:r>
            <a:r>
              <a:rPr lang="en-US" sz="2000"/>
              <a:t>에서 유저를 위한 적절한 에러 메시지를 화면에 출력</a:t>
            </a:r>
            <a:endParaRPr sz="2000"/>
          </a:p>
        </p:txBody>
      </p:sp>
      <p:sp>
        <p:nvSpPr>
          <p:cNvPr id="105" name="Google Shape;105;g1b0fcbf0625_0_2"/>
          <p:cNvSpPr txBox="1"/>
          <p:nvPr/>
        </p:nvSpPr>
        <p:spPr>
          <a:xfrm>
            <a:off x="992239" y="2330517"/>
            <a:ext cx="10207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useNavigate()을 사용하여 url 이동</a:t>
            </a:r>
            <a:endParaRPr sz="2000"/>
          </a:p>
        </p:txBody>
      </p:sp>
      <p:sp>
        <p:nvSpPr>
          <p:cNvPr id="106" name="Google Shape;106;g1b0fcbf0625_0_2"/>
          <p:cNvSpPr txBox="1"/>
          <p:nvPr/>
        </p:nvSpPr>
        <p:spPr>
          <a:xfrm>
            <a:off x="992239" y="3319617"/>
            <a:ext cx="10207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로그인되지 않은 상태에서는 모든 기능 제한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3243cb226_1_18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b3243cb226_1_1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b3243cb226_1_18"/>
          <p:cNvSpPr txBox="1"/>
          <p:nvPr>
            <p:ph type="title"/>
          </p:nvPr>
        </p:nvSpPr>
        <p:spPr>
          <a:xfrm>
            <a:off x="993167" y="613925"/>
            <a:ext cx="8554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400">
                <a:solidFill>
                  <a:srgbClr val="21218A"/>
                </a:solidFill>
              </a:rPr>
              <a:t>3. </a:t>
            </a:r>
            <a:r>
              <a:rPr b="1" lang="en-US" sz="2400">
                <a:solidFill>
                  <a:srgbClr val="21218A"/>
                </a:solidFill>
              </a:rPr>
              <a:t>Website Feature: Backend REST API</a:t>
            </a:r>
            <a:endParaRPr b="1" sz="2400"/>
          </a:p>
        </p:txBody>
      </p:sp>
      <p:sp>
        <p:nvSpPr>
          <p:cNvPr id="114" name="Google Shape;114;g1b3243cb226_1_18"/>
          <p:cNvSpPr txBox="1"/>
          <p:nvPr/>
        </p:nvSpPr>
        <p:spPr>
          <a:xfrm>
            <a:off x="1031239" y="1435042"/>
            <a:ext cx="1020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172717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b3243cb226_1_18"/>
          <p:cNvSpPr txBox="1"/>
          <p:nvPr/>
        </p:nvSpPr>
        <p:spPr>
          <a:xfrm>
            <a:off x="1031239" y="3913754"/>
            <a:ext cx="1020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172717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g1b3243cb226_1_18"/>
          <p:cNvGraphicFramePr/>
          <p:nvPr/>
        </p:nvGraphicFramePr>
        <p:xfrm>
          <a:off x="862900" y="135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{FE7D0B14-708D-4A00-B142-C6AC059BC85B}</a:tableStyleId>
              </a:tblPr>
              <a:tblGrid>
                <a:gridCol w="3515200"/>
                <a:gridCol w="1150625"/>
                <a:gridCol w="5879775"/>
              </a:tblGrid>
              <a:tr h="3750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API Endpoint: /api/auth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 hMerge="1"/>
                <a:tc hMerge="1"/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/signin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POST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/signup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POST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/logout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GET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0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API Endpoint: /api/user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 hMerge="1"/>
                <a:tc hMerge="1"/>
              </a:tr>
              <a:tr h="34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/:userid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GET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유저 정보 조회 (닉네임, 실제 이름, 이력서 정보)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/:userid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PUT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유저 정보 수정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750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API Endpoint: /api/file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POST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파일 업로드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/:fileid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GET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파일 조회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3243cb226_1_29"/>
          <p:cNvSpPr/>
          <p:nvPr/>
        </p:nvSpPr>
        <p:spPr>
          <a:xfrm>
            <a:off x="952500" y="1214627"/>
            <a:ext cx="9335135" cy="1905"/>
          </a:xfrm>
          <a:custGeom>
            <a:rect b="b" l="l" r="r" t="t"/>
            <a:pathLst>
              <a:path extrusionOk="0" h="1905" w="9335135">
                <a:moveTo>
                  <a:pt x="0" y="0"/>
                </a:moveTo>
                <a:lnTo>
                  <a:pt x="9334627" y="13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b3243cb226_1_2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2100560" y="0"/>
                </a:lnTo>
                <a:lnTo>
                  <a:pt x="12100560" y="80772"/>
                </a:lnTo>
                <a:lnTo>
                  <a:pt x="12100560" y="6793992"/>
                </a:lnTo>
                <a:lnTo>
                  <a:pt x="102095" y="6793992"/>
                </a:lnTo>
                <a:lnTo>
                  <a:pt x="102095" y="80772"/>
                </a:lnTo>
                <a:lnTo>
                  <a:pt x="12100560" y="80772"/>
                </a:lnTo>
                <a:lnTo>
                  <a:pt x="12100560" y="0"/>
                </a:lnTo>
                <a:lnTo>
                  <a:pt x="102095" y="0"/>
                </a:lnTo>
                <a:lnTo>
                  <a:pt x="0" y="0"/>
                </a:lnTo>
                <a:lnTo>
                  <a:pt x="0" y="80772"/>
                </a:lnTo>
                <a:lnTo>
                  <a:pt x="0" y="6793992"/>
                </a:lnTo>
                <a:lnTo>
                  <a:pt x="0" y="6858000"/>
                </a:lnTo>
                <a:lnTo>
                  <a:pt x="102095" y="6858000"/>
                </a:lnTo>
                <a:lnTo>
                  <a:pt x="12100560" y="6858000"/>
                </a:lnTo>
                <a:lnTo>
                  <a:pt x="12192000" y="6858000"/>
                </a:lnTo>
                <a:lnTo>
                  <a:pt x="12192000" y="6793992"/>
                </a:lnTo>
                <a:lnTo>
                  <a:pt x="12192000" y="80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b3243cb226_1_29"/>
          <p:cNvSpPr txBox="1"/>
          <p:nvPr>
            <p:ph type="title"/>
          </p:nvPr>
        </p:nvSpPr>
        <p:spPr>
          <a:xfrm>
            <a:off x="993169" y="613925"/>
            <a:ext cx="9072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400">
                <a:solidFill>
                  <a:srgbClr val="21218A"/>
                </a:solidFill>
              </a:rPr>
              <a:t>3. </a:t>
            </a:r>
            <a:r>
              <a:rPr b="1" lang="en-US" sz="2400">
                <a:solidFill>
                  <a:srgbClr val="21218A"/>
                </a:solidFill>
              </a:rPr>
              <a:t>Website Feature: Backend REST API</a:t>
            </a:r>
            <a:endParaRPr b="1" sz="2400"/>
          </a:p>
        </p:txBody>
      </p:sp>
      <p:sp>
        <p:nvSpPr>
          <p:cNvPr id="124" name="Google Shape;124;g1b3243cb226_1_29"/>
          <p:cNvSpPr txBox="1"/>
          <p:nvPr/>
        </p:nvSpPr>
        <p:spPr>
          <a:xfrm>
            <a:off x="1031239" y="1435042"/>
            <a:ext cx="1020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172717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b3243cb226_1_29"/>
          <p:cNvSpPr txBox="1"/>
          <p:nvPr/>
        </p:nvSpPr>
        <p:spPr>
          <a:xfrm>
            <a:off x="1031239" y="3913754"/>
            <a:ext cx="10207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172717" lvl="1" marL="75628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g1b3243cb226_1_29"/>
          <p:cNvGraphicFramePr/>
          <p:nvPr/>
        </p:nvGraphicFramePr>
        <p:xfrm>
          <a:off x="795325" y="135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{FE7D0B14-708D-4A00-B142-C6AC059BC85B}</a:tableStyleId>
              </a:tblPr>
              <a:tblGrid>
                <a:gridCol w="2084000"/>
                <a:gridCol w="1193175"/>
                <a:gridCol w="700982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API Endpoint: /api/post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GET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모든 글 또는 조건에 맞는 글 미리보기 정보 조회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글 id, 제목, 작성자, 작성일자, 글 종류, 추천 수, 댓글 수 제공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/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글 작성하기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/:postid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글 상세보기 정보 가져오기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위의 미리보기 정보에 더불어 글 내용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, 댓글 내용들, 파일id 제공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/:postid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PUT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글 수정하기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/:postid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DELETE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글 제거하기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/:postid/like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PUT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글 추천하기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/:postid/comments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POST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글 댓글 추가하기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/:postid/participate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PUT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프로젝트 참가 신청하기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2022-10-08T08:37:43Z</dcterms:created>
  <dc:creator>Microsoft Corporation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2022-09-04T00:00:00Z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2022-10-08T00:00:00Z</vt:filetime>
  </property>
</Properties>
</file>