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62" r:id="rId9"/>
    <p:sldId id="261" r:id="rId10"/>
    <p:sldId id="264" r:id="rId11"/>
    <p:sldId id="260" r:id="rId12"/>
    <p:sldId id="263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F07CE-BE7D-635E-D870-E14593CE7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582EA0-AC72-FD03-A8E3-DB38A8081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66D15-F1C2-F3B6-2393-CA770960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FFF-A613-4CDC-81E7-4887FEA0012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D4D34-A246-C818-376B-BED4D7FA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E58C4-4B95-01B0-7D93-F9F66B95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FE46-C59C-4050-9FAF-21E7F1B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68711-245C-EA0C-3B60-D9565AD3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CCFDC-A4C6-7842-1C9D-E45986B8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BD1DD-E351-DC5B-3A9B-FB96F360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FFF-A613-4CDC-81E7-4887FEA0012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77F37-2643-E480-6356-DFA677ED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72FBE-CF78-3326-E29B-1175F171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FE46-C59C-4050-9FAF-21E7F1B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9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421470-7FCB-9277-E9D4-622223BC7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4F768-1E7B-1C54-B192-BBD07321E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CA12A-89E4-D325-8CEC-60239082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FFF-A613-4CDC-81E7-4887FEA0012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277C0-0609-DDA4-620B-EFDB8104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3F64C-D699-4754-1603-F9C5E30A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FE46-C59C-4050-9FAF-21E7F1B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4794-C655-7E49-DCD3-8CF34F18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33B8F-0F32-F688-5742-7D353A0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E6FA8-07AC-4289-F124-13C21313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FFF-A613-4CDC-81E7-4887FEA0012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68F5B-D0CD-7F53-894D-8FDD341A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43569-12AF-8671-1075-58FA9224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FE46-C59C-4050-9FAF-21E7F1B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1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B945-A846-3B92-6BC2-7F76D262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97163-D532-787C-342D-04905166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66205-43BD-FD9F-0D9B-08E0249C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FFF-A613-4CDC-81E7-4887FEA0012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0E4AA-F79C-989D-2033-99C584FF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72F91-BFBD-7414-BB27-9E05E483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FE46-C59C-4050-9FAF-21E7F1B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6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AFF93-3661-3283-C13D-05C084D2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3BDCB-C661-4145-16A7-9767D2514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E4BBF1-A765-D279-670A-5864C486C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70728-82AC-59A5-96BF-BAD1A300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FFF-A613-4CDC-81E7-4887FEA0012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53199-A442-DC83-D1C6-A252689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DE1F6-C86E-473F-F374-455B6479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FE46-C59C-4050-9FAF-21E7F1B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8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2F0E8-FD54-8479-E014-A76C2698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3EDBF-43BD-8CBD-D173-9B097582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8C51B-0DAA-9119-DDEA-AEFE7F87D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C2CD2-E6F8-6C67-89E6-2B80B85A8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0BA14B-9299-1BC9-EBFE-FDAD358D2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ACAD0B-9F2B-D71A-D39A-1758F0DA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FFF-A613-4CDC-81E7-4887FEA0012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019633-328B-438D-E216-BE7B2EE2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4348D-C8BE-9DA7-E341-954BE985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FE46-C59C-4050-9FAF-21E7F1B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7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5DE00-5F12-2D7F-A97E-C8F89D39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396DD5-E693-2505-CC2C-DB3A7256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FFF-A613-4CDC-81E7-4887FEA0012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815115-1506-F74F-B9B8-3B61C821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709BB-AD36-7E49-A567-DC64F80C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FE46-C59C-4050-9FAF-21E7F1B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3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1B9BBF-3AA0-9548-D268-218B61DA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FFF-A613-4CDC-81E7-4887FEA0012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07B000-1CA9-F7C3-6C9B-DD626656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94274-D445-63A2-BFA0-318F9AD6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FE46-C59C-4050-9FAF-21E7F1B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F4E44-8F22-84DE-1659-A4E79DA3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E3DDF-7BFC-80A4-E160-88BBC246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1F28F5-6320-2730-9194-7D1B0A402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FD360-D6FD-3751-83C4-1E4E1675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FFF-A613-4CDC-81E7-4887FEA0012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657F1-84A4-C246-0CCE-03E91A89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FC91A-DA68-DA84-BBAE-D6AEF7BA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FE46-C59C-4050-9FAF-21E7F1B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7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EF8E3-F902-63C2-8A22-D9F02E75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A38C5-AC79-5763-5E4E-73EA6C9E8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BCFFAB-04F0-270C-3ED7-FD86D9895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1B70A-8876-BF42-3540-C2293C84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FFF-A613-4CDC-81E7-4887FEA0012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3F9DDA-EAC6-6AAB-E73E-448B23D2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E3DBC-7951-ABE4-9BF0-B3471A25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FE46-C59C-4050-9FAF-21E7F1B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67C237-D171-D14D-271D-55B0918D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F9B5E-8250-AC58-1AB7-8E236DF7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2A2F6-E793-CF77-A0FA-11EF6010D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5FFF-A613-4CDC-81E7-4887FEA0012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CEE89-8CE1-4559-EF2A-393AEB7B7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6FCDC-78CC-33A5-3DFA-14FEE533B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FE46-C59C-4050-9FAF-21E7F1B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8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61865-A058-FCDE-40AE-B3C86622A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/>
              <a:t>Continual learning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6467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Learning without Forgetting(ECCV,2016)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9A12043-71DB-2B25-FF34-3905D1DF2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7" y="1254384"/>
            <a:ext cx="6898044" cy="2992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D55C99-7173-5923-1359-42BD6EC30F40}"/>
              </a:ext>
            </a:extLst>
          </p:cNvPr>
          <p:cNvSpPr txBox="1"/>
          <p:nvPr/>
        </p:nvSpPr>
        <p:spPr>
          <a:xfrm>
            <a:off x="321361" y="4283810"/>
            <a:ext cx="11513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초기화 단계에서 새로운 </a:t>
            </a:r>
            <a:r>
              <a:rPr lang="en-US" altLang="ko-KR" dirty="0"/>
              <a:t>task</a:t>
            </a:r>
            <a:r>
              <a:rPr lang="ko-KR" altLang="en-US" dirty="0"/>
              <a:t>가 입력 되었을 때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task</a:t>
            </a:r>
            <a:r>
              <a:rPr lang="ko-KR" altLang="en-US" dirty="0"/>
              <a:t>로 학습된 모델의 아웃풋을 우선 출력하여 </a:t>
            </a:r>
            <a:r>
              <a:rPr lang="en-US" altLang="ko-KR" dirty="0"/>
              <a:t>Distillation</a:t>
            </a:r>
            <a:r>
              <a:rPr lang="ko-KR" altLang="en-US" dirty="0"/>
              <a:t>위해 사용한다</a:t>
            </a:r>
            <a:r>
              <a:rPr lang="en-US" altLang="ko-KR" dirty="0"/>
              <a:t>. </a:t>
            </a:r>
            <a:r>
              <a:rPr lang="ko-KR" altLang="en-US" dirty="0"/>
              <a:t>새로운 데이터에 대한 파라미터도 초기화를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학습 시에 기존 결과와 새로운 데이터에 대한 결과를 사용하여 전체 파라미터를 업데이트 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Old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 파라미터도 수정이 되지만 </a:t>
            </a:r>
            <a:r>
              <a:rPr lang="en-US" altLang="ko-KR" dirty="0"/>
              <a:t>Distillation</a:t>
            </a:r>
            <a:r>
              <a:rPr lang="ko-KR" altLang="en-US" dirty="0"/>
              <a:t>을 사용하여 어느정도 보존을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439CF31C-6C01-6565-FBBF-5224FCB3F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08" y="2213202"/>
            <a:ext cx="4488692" cy="2034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5FFD8F-E263-579B-9CC8-D53894467D13}"/>
              </a:ext>
            </a:extLst>
          </p:cNvPr>
          <p:cNvSpPr txBox="1"/>
          <p:nvPr/>
        </p:nvSpPr>
        <p:spPr>
          <a:xfrm>
            <a:off x="5408195" y="6559296"/>
            <a:ext cx="6699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Learning without Forgetting (</a:t>
            </a:r>
            <a:r>
              <a:rPr lang="en-US" altLang="ko-KR" sz="1000" dirty="0" err="1"/>
              <a:t>Zhizhong</a:t>
            </a:r>
            <a:r>
              <a:rPr lang="en-US" altLang="ko-KR" sz="1000" dirty="0"/>
              <a:t> Li. et al, ECCV, 2016)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5887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iCaRL</a:t>
            </a:r>
            <a:r>
              <a:rPr lang="en-US" altLang="ko-KR" sz="2400" b="1" dirty="0"/>
              <a:t>: Incremental Classifier and Representation Learning(CVPR,2017)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4F7F82E4-1F92-031E-E4A6-50228235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97" y="1455556"/>
            <a:ext cx="6872598" cy="3163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E4B38E-DD9F-9FEE-24DD-80C5DC900DEA}"/>
              </a:ext>
            </a:extLst>
          </p:cNvPr>
          <p:cNvSpPr txBox="1"/>
          <p:nvPr/>
        </p:nvSpPr>
        <p:spPr>
          <a:xfrm>
            <a:off x="460019" y="4815840"/>
            <a:ext cx="5564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지속적으로 </a:t>
            </a:r>
            <a:r>
              <a:rPr lang="en-US" altLang="ko-KR" dirty="0"/>
              <a:t>Class</a:t>
            </a:r>
            <a:r>
              <a:rPr lang="ko-KR" altLang="en-US" dirty="0"/>
              <a:t>가 추가 되는 상황에서의 모델 학습 방법론을 제시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새로운 데이터를 받았을 때 이전 학습 정보를 기억 하고 있다가 함께 학습 하는 </a:t>
            </a:r>
            <a:r>
              <a:rPr lang="en-US" altLang="ko-KR" b="1" dirty="0"/>
              <a:t>Rehearsal</a:t>
            </a:r>
            <a:r>
              <a:rPr lang="en-US" altLang="ko-KR" dirty="0"/>
              <a:t> </a:t>
            </a:r>
            <a:r>
              <a:rPr lang="ko-KR" altLang="en-US" dirty="0"/>
              <a:t>방법론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E55B0-1975-41A1-3DDD-F2575085552B}"/>
              </a:ext>
            </a:extLst>
          </p:cNvPr>
          <p:cNvSpPr txBox="1"/>
          <p:nvPr/>
        </p:nvSpPr>
        <p:spPr>
          <a:xfrm>
            <a:off x="5408195" y="6559296"/>
            <a:ext cx="6699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err="1"/>
              <a:t>iCaRL</a:t>
            </a:r>
            <a:r>
              <a:rPr lang="en-US" altLang="ko-KR" sz="1000" dirty="0"/>
              <a:t>: Incremental Classifier and Representation Learning (Alexander Kolesnikov. et al, CVPR, 2017)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0493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iCaRL</a:t>
            </a:r>
            <a:r>
              <a:rPr lang="en-US" altLang="ko-KR" sz="2400" b="1" dirty="0"/>
              <a:t>: Incremental Classifier and Representation Learning(CVPR,2017)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E4B38E-DD9F-9FEE-24DD-80C5DC900DEA}"/>
              </a:ext>
            </a:extLst>
          </p:cNvPr>
          <p:cNvSpPr txBox="1"/>
          <p:nvPr/>
        </p:nvSpPr>
        <p:spPr>
          <a:xfrm>
            <a:off x="390350" y="1203984"/>
            <a:ext cx="5564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Nearest-Mean-of-Exemplars Classification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학습시에 </a:t>
            </a:r>
            <a:r>
              <a:rPr lang="en-US" altLang="ko-KR" dirty="0"/>
              <a:t>Class</a:t>
            </a:r>
            <a:r>
              <a:rPr lang="ko-KR" altLang="en-US" dirty="0"/>
              <a:t>별로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sample</a:t>
            </a:r>
            <a:r>
              <a:rPr lang="ko-KR" altLang="en-US" dirty="0"/>
              <a:t>을 모델 기억하고 </a:t>
            </a:r>
            <a:r>
              <a:rPr lang="en-US" altLang="ko-KR" dirty="0"/>
              <a:t>feature</a:t>
            </a:r>
            <a:r>
              <a:rPr lang="ko-KR" altLang="en-US" dirty="0"/>
              <a:t>의 평균을 가지고 있는다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새로운 정보가 들어 왔을 때</a:t>
            </a:r>
            <a:r>
              <a:rPr lang="en-US" altLang="ko-KR" dirty="0"/>
              <a:t>, </a:t>
            </a:r>
            <a:r>
              <a:rPr lang="ko-KR" altLang="en-US" dirty="0"/>
              <a:t>기억해둔 </a:t>
            </a:r>
            <a:r>
              <a:rPr lang="en-US" altLang="ko-KR" dirty="0"/>
              <a:t>Sample</a:t>
            </a:r>
            <a:r>
              <a:rPr lang="ko-KR" altLang="en-US" dirty="0"/>
              <a:t>과 함께 추가적인 학습을 같이 진행하고</a:t>
            </a:r>
            <a:r>
              <a:rPr lang="en-US" altLang="ko-KR" dirty="0"/>
              <a:t>, </a:t>
            </a:r>
            <a:r>
              <a:rPr lang="ko-KR" altLang="en-US" dirty="0"/>
              <a:t>새롭게 </a:t>
            </a:r>
            <a:r>
              <a:rPr lang="en-US" altLang="ko-KR" dirty="0"/>
              <a:t>Sample</a:t>
            </a:r>
            <a:r>
              <a:rPr lang="ko-KR" altLang="en-US" dirty="0"/>
              <a:t>을 뽑아서 기억하게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Inference </a:t>
            </a:r>
            <a:r>
              <a:rPr lang="ko-KR" altLang="en-US" dirty="0"/>
              <a:t>시에 입력 받은 이미지에 대한 </a:t>
            </a:r>
            <a:r>
              <a:rPr lang="en-US" altLang="ko-KR" dirty="0"/>
              <a:t>feature</a:t>
            </a:r>
            <a:r>
              <a:rPr lang="ko-KR" altLang="en-US" dirty="0"/>
              <a:t>가 저장되어 있는 </a:t>
            </a:r>
            <a:r>
              <a:rPr lang="en-US" altLang="ko-KR" dirty="0"/>
              <a:t>feature </a:t>
            </a:r>
            <a:r>
              <a:rPr lang="ko-KR" altLang="en-US" dirty="0"/>
              <a:t>정보 중에 어디에 가까운지 판단하여 </a:t>
            </a:r>
            <a:r>
              <a:rPr lang="en-US" altLang="ko-KR" dirty="0"/>
              <a:t>Inference</a:t>
            </a:r>
            <a:r>
              <a:rPr lang="ko-KR" altLang="en-US" dirty="0"/>
              <a:t>를 진행 한다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BD3937-7A8B-2692-F220-9E09ED03DFF1}"/>
              </a:ext>
            </a:extLst>
          </p:cNvPr>
          <p:cNvSpPr/>
          <p:nvPr/>
        </p:nvSpPr>
        <p:spPr>
          <a:xfrm>
            <a:off x="6487886" y="1203509"/>
            <a:ext cx="5347063" cy="51972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321E78-C0C1-BD41-6C8A-99928069AA4D}"/>
              </a:ext>
            </a:extLst>
          </p:cNvPr>
          <p:cNvSpPr/>
          <p:nvPr/>
        </p:nvSpPr>
        <p:spPr>
          <a:xfrm>
            <a:off x="6605451" y="1341120"/>
            <a:ext cx="5111932" cy="923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Class1 feature Mean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E64D89-BC0B-C8F6-6F06-12C6657D3230}"/>
              </a:ext>
            </a:extLst>
          </p:cNvPr>
          <p:cNvSpPr/>
          <p:nvPr/>
        </p:nvSpPr>
        <p:spPr>
          <a:xfrm>
            <a:off x="6605451" y="2390708"/>
            <a:ext cx="5111932" cy="9231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Class2 feature Mean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9ADF34-C489-03CB-854B-0EED1F9BFA6E}"/>
              </a:ext>
            </a:extLst>
          </p:cNvPr>
          <p:cNvSpPr/>
          <p:nvPr/>
        </p:nvSpPr>
        <p:spPr>
          <a:xfrm>
            <a:off x="6605451" y="3440296"/>
            <a:ext cx="5111932" cy="9231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Class3 feature Mean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3CE5BE-480A-4B59-D2A1-E1717A9F5143}"/>
              </a:ext>
            </a:extLst>
          </p:cNvPr>
          <p:cNvSpPr/>
          <p:nvPr/>
        </p:nvSpPr>
        <p:spPr>
          <a:xfrm>
            <a:off x="9078686" y="4489884"/>
            <a:ext cx="165463" cy="1480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2797D1-FFB5-C218-3D92-1EBF76BCCD26}"/>
              </a:ext>
            </a:extLst>
          </p:cNvPr>
          <p:cNvSpPr/>
          <p:nvPr/>
        </p:nvSpPr>
        <p:spPr>
          <a:xfrm>
            <a:off x="9078686" y="4764409"/>
            <a:ext cx="165463" cy="1480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BB0B21-8745-48E3-FBAD-B4083F8C6FEA}"/>
              </a:ext>
            </a:extLst>
          </p:cNvPr>
          <p:cNvSpPr/>
          <p:nvPr/>
        </p:nvSpPr>
        <p:spPr>
          <a:xfrm>
            <a:off x="9078686" y="5038934"/>
            <a:ext cx="165463" cy="1480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C83117-8D5D-FEA7-C871-244E8CEEFBF4}"/>
              </a:ext>
            </a:extLst>
          </p:cNvPr>
          <p:cNvSpPr/>
          <p:nvPr/>
        </p:nvSpPr>
        <p:spPr>
          <a:xfrm>
            <a:off x="6605451" y="5313461"/>
            <a:ext cx="5111932" cy="923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ClassN</a:t>
            </a:r>
            <a:r>
              <a:rPr lang="en-US" altLang="ko-KR" dirty="0">
                <a:solidFill>
                  <a:schemeClr val="bg1"/>
                </a:solidFill>
              </a:rPr>
              <a:t> feature Mean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9B7DF-5CA4-FDE3-B0BF-0FF56ABF83DA}"/>
              </a:ext>
            </a:extLst>
          </p:cNvPr>
          <p:cNvSpPr txBox="1"/>
          <p:nvPr/>
        </p:nvSpPr>
        <p:spPr>
          <a:xfrm>
            <a:off x="5408195" y="6559296"/>
            <a:ext cx="6699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err="1"/>
              <a:t>iCaRL</a:t>
            </a:r>
            <a:r>
              <a:rPr lang="en-US" altLang="ko-KR" sz="1000" dirty="0"/>
              <a:t>: Incremental Classifier and Representation Learning (Alexander Kolesnikov. et al, CVPR, 2017)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4821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Rainbow Memory(CVPR,2021)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598A40FF-1ACF-563B-4DD4-4D3BA46DF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9" y="1264345"/>
            <a:ext cx="5048955" cy="3210373"/>
          </a:xfrm>
          <a:prstGeom prst="rect">
            <a:avLst/>
          </a:prstGeom>
        </p:spPr>
      </p:pic>
      <p:pic>
        <p:nvPicPr>
          <p:cNvPr id="16" name="그림 1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76E1259B-248D-F0A3-01B7-5B4008935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38" y="1266805"/>
            <a:ext cx="3526615" cy="32980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850FA0-7F65-EE5A-0BED-045B0B86DBE7}"/>
              </a:ext>
            </a:extLst>
          </p:cNvPr>
          <p:cNvSpPr txBox="1"/>
          <p:nvPr/>
        </p:nvSpPr>
        <p:spPr>
          <a:xfrm>
            <a:off x="499311" y="4564843"/>
            <a:ext cx="9541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기본적인 구성은 </a:t>
            </a:r>
            <a:r>
              <a:rPr lang="en-US" altLang="ko-KR" dirty="0" err="1"/>
              <a:t>iCaRL</a:t>
            </a:r>
            <a:r>
              <a:rPr lang="ko-KR" altLang="en-US" dirty="0"/>
              <a:t>의 방식을 따라 </a:t>
            </a:r>
            <a:r>
              <a:rPr lang="en-US" altLang="ko-KR" dirty="0"/>
              <a:t>class</a:t>
            </a:r>
            <a:r>
              <a:rPr lang="ko-KR" altLang="en-US" dirty="0"/>
              <a:t>마다 </a:t>
            </a:r>
            <a:r>
              <a:rPr lang="en-US" altLang="ko-KR" dirty="0"/>
              <a:t>sample </a:t>
            </a:r>
            <a:r>
              <a:rPr lang="ko-KR" altLang="en-US" dirty="0"/>
              <a:t>데이터의 </a:t>
            </a:r>
            <a:r>
              <a:rPr lang="en-US" altLang="ko-KR" dirty="0"/>
              <a:t>feature </a:t>
            </a:r>
            <a:r>
              <a:rPr lang="ko-KR" altLang="en-US" dirty="0"/>
              <a:t>평균을 메모리에 기록한다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이에 추가적으로 </a:t>
            </a:r>
            <a:r>
              <a:rPr lang="en-US" altLang="ko-KR" dirty="0"/>
              <a:t>sample </a:t>
            </a:r>
            <a:r>
              <a:rPr lang="ko-KR" altLang="en-US" dirty="0"/>
              <a:t>이미지 한 장에 대하여 다양한 증강 이미지를 생성하여 </a:t>
            </a:r>
            <a:r>
              <a:rPr lang="en-US" altLang="ko-KR" dirty="0"/>
              <a:t>feature </a:t>
            </a:r>
            <a:r>
              <a:rPr lang="ko-KR" altLang="en-US" dirty="0"/>
              <a:t>들의 평균을 </a:t>
            </a:r>
            <a:r>
              <a:rPr lang="en-US" altLang="ko-KR" dirty="0"/>
              <a:t>sample </a:t>
            </a:r>
            <a:r>
              <a:rPr lang="ko-KR" altLang="en-US" dirty="0"/>
              <a:t>평균으로 하는 방식이다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122BD-742F-CEAA-BE0B-D0E14DAF2A9E}"/>
              </a:ext>
            </a:extLst>
          </p:cNvPr>
          <p:cNvSpPr txBox="1"/>
          <p:nvPr/>
        </p:nvSpPr>
        <p:spPr>
          <a:xfrm>
            <a:off x="4686301" y="6559296"/>
            <a:ext cx="7421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Rainbow Memory: Continual Learning with a Memory of Diverse Samples (</a:t>
            </a:r>
            <a:r>
              <a:rPr lang="en-US" altLang="ko-KR" sz="1000" dirty="0" err="1"/>
              <a:t>Jihwan</a:t>
            </a:r>
            <a:r>
              <a:rPr lang="en-US" altLang="ko-KR" sz="1000" dirty="0"/>
              <a:t> Bang. et al, CVPR, 2021)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2872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8" y="129993"/>
            <a:ext cx="11084407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Learning to Imagine (CVPR,2022)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6126E65-2973-71FA-D55D-85023829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" y="1295982"/>
            <a:ext cx="5588036" cy="2526549"/>
          </a:xfrm>
          <a:prstGeom prst="rect">
            <a:avLst/>
          </a:prstGeom>
        </p:spPr>
      </p:pic>
      <p:pic>
        <p:nvPicPr>
          <p:cNvPr id="7" name="그림 6" descr="텍스트, 스크린샷, 도표, 원이(가) 표시된 사진&#10;&#10;자동 생성된 설명">
            <a:extLst>
              <a:ext uri="{FF2B5EF4-FFF2-40B4-BE49-F238E27FC236}">
                <a16:creationId xmlns:a16="http://schemas.microsoft.com/office/drawing/2014/main" id="{1310234B-80CB-9D29-E03F-E4F1587F4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01" y="1371894"/>
            <a:ext cx="4608716" cy="2388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6021-2756-7BBC-1819-6EA1AA3B7CB8}"/>
              </a:ext>
            </a:extLst>
          </p:cNvPr>
          <p:cNvSpPr txBox="1"/>
          <p:nvPr/>
        </p:nvSpPr>
        <p:spPr>
          <a:xfrm>
            <a:off x="499311" y="4564843"/>
            <a:ext cx="9541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Sample </a:t>
            </a:r>
            <a:r>
              <a:rPr lang="ko-KR" altLang="en-US" dirty="0"/>
              <a:t>데이터의 </a:t>
            </a:r>
            <a:r>
              <a:rPr lang="en-US" altLang="ko-KR" dirty="0"/>
              <a:t>feature</a:t>
            </a:r>
            <a:r>
              <a:rPr lang="ko-KR" altLang="en-US" dirty="0"/>
              <a:t>와 무작위 </a:t>
            </a:r>
            <a:r>
              <a:rPr lang="en-US" altLang="ko-KR" dirty="0"/>
              <a:t>unlabeled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feature</a:t>
            </a:r>
            <a:r>
              <a:rPr lang="ko-KR" altLang="en-US" dirty="0"/>
              <a:t>를 </a:t>
            </a: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/>
              <a:t>하여 </a:t>
            </a:r>
            <a:r>
              <a:rPr lang="en-US" altLang="ko-KR" dirty="0"/>
              <a:t>feature generator</a:t>
            </a:r>
            <a:r>
              <a:rPr lang="ko-KR" altLang="en-US" dirty="0"/>
              <a:t>를 통해 새로운 </a:t>
            </a:r>
            <a:r>
              <a:rPr lang="en-US" altLang="ko-KR" dirty="0"/>
              <a:t>feature 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Feature generator </a:t>
            </a:r>
            <a:r>
              <a:rPr lang="ko-KR" altLang="en-US" dirty="0"/>
              <a:t>는 </a:t>
            </a:r>
            <a:r>
              <a:rPr lang="en-US" altLang="ko-KR" dirty="0"/>
              <a:t>Semantic-Decoupling contrastive </a:t>
            </a:r>
            <a:r>
              <a:rPr lang="ko-KR" altLang="en-US" dirty="0"/>
              <a:t>라고 하는 </a:t>
            </a:r>
            <a:r>
              <a:rPr lang="en-US" altLang="ko-KR" dirty="0"/>
              <a:t>loss</a:t>
            </a:r>
            <a:r>
              <a:rPr lang="ko-KR" altLang="en-US" dirty="0"/>
              <a:t> 사용하며 학습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unlabeled data </a:t>
            </a:r>
            <a:r>
              <a:rPr lang="ko-KR" altLang="en-US" dirty="0"/>
              <a:t>를 통해 생성된 </a:t>
            </a:r>
            <a:r>
              <a:rPr lang="en-US" altLang="ko-KR" dirty="0"/>
              <a:t>feature</a:t>
            </a:r>
            <a:r>
              <a:rPr lang="ko-KR" altLang="en-US" dirty="0"/>
              <a:t>를 통해 모델이 </a:t>
            </a:r>
            <a:r>
              <a:rPr lang="en-US" altLang="ko-KR" dirty="0"/>
              <a:t>sample </a:t>
            </a:r>
            <a:r>
              <a:rPr lang="ko-KR" altLang="en-US" dirty="0"/>
              <a:t>이외의 다양한 케이스를 상상할 수 있다고 한다</a:t>
            </a:r>
            <a:r>
              <a:rPr lang="en-US" altLang="ko-KR" dirty="0"/>
              <a:t>. (</a:t>
            </a:r>
            <a:r>
              <a:rPr lang="ko-KR" altLang="en-US" dirty="0"/>
              <a:t>데이터 증강의 효과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이처럼 </a:t>
            </a:r>
            <a:r>
              <a:rPr lang="en-US" altLang="ko-KR" dirty="0"/>
              <a:t>unlabeled data</a:t>
            </a:r>
            <a:r>
              <a:rPr lang="ko-KR" altLang="en-US" dirty="0"/>
              <a:t>를 통해 생성된 </a:t>
            </a:r>
            <a:r>
              <a:rPr lang="en-US" altLang="ko-KR" dirty="0"/>
              <a:t>feature</a:t>
            </a:r>
            <a:r>
              <a:rPr lang="ko-KR" altLang="en-US" dirty="0"/>
              <a:t>를 </a:t>
            </a:r>
            <a:r>
              <a:rPr lang="en-US" altLang="ko-KR" dirty="0"/>
              <a:t>sample feature</a:t>
            </a:r>
            <a:r>
              <a:rPr lang="ko-KR" altLang="en-US" dirty="0"/>
              <a:t>와 함께 </a:t>
            </a:r>
            <a:r>
              <a:rPr lang="ko-KR" altLang="en-US" dirty="0" err="1"/>
              <a:t>평균내어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에 저장 한다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44F7A-C989-CF30-7F4C-319957BB0ABC}"/>
              </a:ext>
            </a:extLst>
          </p:cNvPr>
          <p:cNvSpPr txBox="1"/>
          <p:nvPr/>
        </p:nvSpPr>
        <p:spPr>
          <a:xfrm>
            <a:off x="4686301" y="6559296"/>
            <a:ext cx="7421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Learning to Imagine: Diversify Memory for Incremental Learning using Unlabeled Data (Yu-Ming Tang. et al, CVPR, 2022)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5641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Decoupling Learning and Remembering(CVPR,2023)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56525F14-9D32-1BCD-4F50-0E8C69E66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1" y="1174555"/>
            <a:ext cx="2920423" cy="3137583"/>
          </a:xfrm>
          <a:prstGeom prst="rect">
            <a:avLst/>
          </a:prstGeom>
        </p:spPr>
      </p:pic>
      <p:pic>
        <p:nvPicPr>
          <p:cNvPr id="10" name="그림 9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86F10E06-2CE7-CEAA-245F-424AAEFC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82" y="1162212"/>
            <a:ext cx="6852572" cy="2983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D8D1A9-893F-BEA2-30D5-86FCAC4E8DD5}"/>
              </a:ext>
            </a:extLst>
          </p:cNvPr>
          <p:cNvSpPr txBox="1"/>
          <p:nvPr/>
        </p:nvSpPr>
        <p:spPr>
          <a:xfrm>
            <a:off x="499311" y="4564843"/>
            <a:ext cx="9541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다중 메모리 구조 제안</a:t>
            </a:r>
            <a:r>
              <a:rPr lang="en-US" altLang="ko-KR" dirty="0"/>
              <a:t>. Working </a:t>
            </a:r>
            <a:r>
              <a:rPr lang="ko-KR" altLang="en-US" dirty="0"/>
              <a:t>메모리는 </a:t>
            </a:r>
            <a:r>
              <a:rPr lang="en-US" altLang="ko-KR" dirty="0"/>
              <a:t>pattern basis</a:t>
            </a:r>
            <a:r>
              <a:rPr lang="ko-KR" altLang="en-US" dirty="0"/>
              <a:t>와 </a:t>
            </a:r>
            <a:r>
              <a:rPr lang="en-US" altLang="ko-KR" dirty="0"/>
              <a:t>t-1</a:t>
            </a:r>
            <a:r>
              <a:rPr lang="ko-KR" altLang="en-US" dirty="0"/>
              <a:t>의 </a:t>
            </a:r>
            <a:r>
              <a:rPr lang="en-US" altLang="ko-KR" dirty="0"/>
              <a:t>representation</a:t>
            </a:r>
            <a:r>
              <a:rPr lang="ko-KR" altLang="en-US" dirty="0"/>
              <a:t>을 저장한다</a:t>
            </a:r>
            <a:r>
              <a:rPr lang="en-US" altLang="ko-KR" dirty="0"/>
              <a:t>. Long term memory</a:t>
            </a:r>
            <a:r>
              <a:rPr lang="ko-KR" altLang="en-US" dirty="0"/>
              <a:t>는 </a:t>
            </a:r>
            <a:r>
              <a:rPr lang="en-US" altLang="ko-KR" dirty="0"/>
              <a:t>pattern basis</a:t>
            </a:r>
            <a:r>
              <a:rPr lang="ko-KR" altLang="en-US" dirty="0"/>
              <a:t>와 </a:t>
            </a:r>
            <a:r>
              <a:rPr lang="en-US" altLang="ko-KR" dirty="0"/>
              <a:t>1~t</a:t>
            </a:r>
            <a:r>
              <a:rPr lang="ko-KR" altLang="en-US" dirty="0"/>
              <a:t>까지의 </a:t>
            </a:r>
            <a:r>
              <a:rPr lang="en-US" altLang="ko-KR" dirty="0"/>
              <a:t>representation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분리하여 저장한다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basis</a:t>
            </a:r>
            <a:r>
              <a:rPr lang="ko-KR" altLang="en-US" dirty="0"/>
              <a:t>는 모든 </a:t>
            </a:r>
            <a:r>
              <a:rPr lang="en-US" altLang="ko-KR" dirty="0"/>
              <a:t>task</a:t>
            </a:r>
            <a:r>
              <a:rPr lang="ko-KR" altLang="en-US" dirty="0"/>
              <a:t>에서 함께 공유되는 고차원의 </a:t>
            </a:r>
            <a:r>
              <a:rPr lang="en-US" altLang="ko-KR" dirty="0"/>
              <a:t>pattern</a:t>
            </a:r>
            <a:r>
              <a:rPr lang="ko-KR" altLang="en-US" dirty="0"/>
              <a:t> 정보라고 한다</a:t>
            </a:r>
            <a:r>
              <a:rPr lang="en-US" altLang="ko-KR" dirty="0"/>
              <a:t>. Representation</a:t>
            </a:r>
            <a:r>
              <a:rPr lang="ko-KR" altLang="en-US" dirty="0"/>
              <a:t>은 </a:t>
            </a:r>
            <a:r>
              <a:rPr lang="en-US" altLang="ko-KR" dirty="0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basis</a:t>
            </a:r>
            <a:r>
              <a:rPr lang="ko-KR" altLang="en-US" dirty="0"/>
              <a:t>이외의 각 </a:t>
            </a:r>
            <a:r>
              <a:rPr lang="en-US" altLang="ko-KR" dirty="0"/>
              <a:t>task</a:t>
            </a:r>
            <a:r>
              <a:rPr lang="ko-KR" altLang="en-US" dirty="0"/>
              <a:t>의 특징적인 정보를 가지고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 </a:t>
            </a:r>
            <a:r>
              <a:rPr lang="ko-KR" altLang="en-US" dirty="0"/>
              <a:t>시기에 </a:t>
            </a:r>
            <a:r>
              <a:rPr lang="en-US" altLang="ko-KR" dirty="0"/>
              <a:t>task label</a:t>
            </a:r>
            <a:r>
              <a:rPr lang="ko-KR" altLang="en-US" dirty="0"/>
              <a:t>을 함께 모델에 넣어줘서 </a:t>
            </a:r>
            <a:r>
              <a:rPr lang="en-US" altLang="ko-KR" dirty="0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basis</a:t>
            </a:r>
            <a:r>
              <a:rPr lang="ko-KR" altLang="en-US" dirty="0"/>
              <a:t>와 해당 </a:t>
            </a:r>
            <a:r>
              <a:rPr lang="en-US" altLang="ko-KR" dirty="0"/>
              <a:t>task</a:t>
            </a:r>
            <a:r>
              <a:rPr lang="ko-KR" altLang="en-US" dirty="0"/>
              <a:t>의 </a:t>
            </a:r>
            <a:r>
              <a:rPr lang="en-US" altLang="ko-KR" dirty="0"/>
              <a:t>representation </a:t>
            </a:r>
            <a:r>
              <a:rPr lang="ko-KR" altLang="en-US" dirty="0"/>
              <a:t>정보를 </a:t>
            </a:r>
            <a:r>
              <a:rPr lang="en-US" altLang="ko-KR" dirty="0"/>
              <a:t>Long term memory</a:t>
            </a:r>
            <a:r>
              <a:rPr lang="ko-KR" altLang="en-US" dirty="0"/>
              <a:t>에서 검색하여 </a:t>
            </a:r>
            <a:r>
              <a:rPr lang="en-US" altLang="ko-KR" dirty="0"/>
              <a:t>inference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FB064-1D7B-AF7C-9596-CC79DD8D2626}"/>
              </a:ext>
            </a:extLst>
          </p:cNvPr>
          <p:cNvSpPr txBox="1"/>
          <p:nvPr/>
        </p:nvSpPr>
        <p:spPr>
          <a:xfrm>
            <a:off x="2472489" y="6559296"/>
            <a:ext cx="963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Decoupling Learning and Remembering: A Bilevel Memory Framework With Knowledge Projection for Task-Incremental Learning (</a:t>
            </a:r>
            <a:r>
              <a:rPr lang="en-US" altLang="ko-KR" sz="1000" dirty="0" err="1"/>
              <a:t>Wenju</a:t>
            </a:r>
            <a:r>
              <a:rPr lang="en-US" altLang="ko-KR" sz="1000" dirty="0"/>
              <a:t> Sun. et al, CVPR, 2023)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2609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IIRC: Incremental Implicitly-Refined Classification(CVPR,2021)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9EC0553-BEF8-F3C5-A1FC-D992D93A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196097"/>
            <a:ext cx="10034337" cy="3120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905812-E1C7-164C-D5B5-20372B98A4DF}"/>
              </a:ext>
            </a:extLst>
          </p:cNvPr>
          <p:cNvSpPr txBox="1"/>
          <p:nvPr/>
        </p:nvSpPr>
        <p:spPr>
          <a:xfrm>
            <a:off x="499311" y="4564843"/>
            <a:ext cx="992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 </a:t>
            </a:r>
            <a:r>
              <a:rPr lang="ko-KR" altLang="en-US" dirty="0"/>
              <a:t>단계를  두가지로 하여 메모리에 저장을 하겠다는 아이디어 제안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결과적으로 하나의 </a:t>
            </a:r>
            <a:r>
              <a:rPr lang="en-US" altLang="ko-KR" dirty="0"/>
              <a:t>class</a:t>
            </a:r>
            <a:r>
              <a:rPr lang="ko-KR" altLang="en-US" dirty="0"/>
              <a:t>에 해당하는 </a:t>
            </a:r>
            <a:r>
              <a:rPr lang="en-US" altLang="ko-KR" dirty="0"/>
              <a:t>feature</a:t>
            </a:r>
            <a:r>
              <a:rPr lang="ko-KR" altLang="en-US" dirty="0"/>
              <a:t>정보를 하나가 아닌 여러 개를 저장하겠다는 것</a:t>
            </a:r>
            <a:r>
              <a:rPr lang="en-US" altLang="ko-KR" dirty="0"/>
              <a:t>(</a:t>
            </a:r>
            <a:r>
              <a:rPr lang="ko-KR" altLang="en-US" dirty="0"/>
              <a:t>기존의 아이디어들은 하나의 클래스에 하나의 </a:t>
            </a:r>
            <a:r>
              <a:rPr lang="en-US" altLang="ko-KR" dirty="0"/>
              <a:t>feature </a:t>
            </a:r>
            <a:r>
              <a:rPr lang="ko-KR" altLang="en-US" dirty="0"/>
              <a:t>평균을 저장하는 방식</a:t>
            </a:r>
            <a:r>
              <a:rPr lang="en-US" altLang="ko-K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EA282-4B77-204F-2EDD-ACB4FF65C8F2}"/>
              </a:ext>
            </a:extLst>
          </p:cNvPr>
          <p:cNvSpPr txBox="1"/>
          <p:nvPr/>
        </p:nvSpPr>
        <p:spPr>
          <a:xfrm>
            <a:off x="2472489" y="6559296"/>
            <a:ext cx="963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IIRC: Incremental Implicitly-Refined Classification (Mohamed </a:t>
            </a:r>
            <a:r>
              <a:rPr lang="en-US" altLang="ko-KR" sz="1000" dirty="0" err="1"/>
              <a:t>Abdelsalam</a:t>
            </a:r>
            <a:r>
              <a:rPr lang="en-US" altLang="ko-KR" sz="1000" dirty="0"/>
              <a:t>. et al, CVPR, 2021)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0370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Foundation Model Drives Weakly Incremental(CVPR,2023)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 descr="텍스트, 도표, 평면도이(가) 표시된 사진&#10;&#10;자동 생성된 설명">
            <a:extLst>
              <a:ext uri="{FF2B5EF4-FFF2-40B4-BE49-F238E27FC236}">
                <a16:creationId xmlns:a16="http://schemas.microsoft.com/office/drawing/2014/main" id="{0B482ED4-C909-7A9E-702E-B6812A3F8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3" y="1167560"/>
            <a:ext cx="8355932" cy="3710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8D3BB2-88A7-4122-7953-D1D7FE0BA1B1}"/>
              </a:ext>
            </a:extLst>
          </p:cNvPr>
          <p:cNvSpPr txBox="1"/>
          <p:nvPr/>
        </p:nvSpPr>
        <p:spPr>
          <a:xfrm>
            <a:off x="499311" y="5396984"/>
            <a:ext cx="9920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WSSS task</a:t>
            </a:r>
            <a:r>
              <a:rPr lang="ko-KR" altLang="en-US" dirty="0"/>
              <a:t>에서 새로운 </a:t>
            </a:r>
            <a:r>
              <a:rPr lang="en-US" altLang="ko-KR" dirty="0"/>
              <a:t>class</a:t>
            </a:r>
            <a:r>
              <a:rPr lang="ko-KR" altLang="en-US" dirty="0"/>
              <a:t>가 추가된 상황에서의 </a:t>
            </a:r>
            <a:r>
              <a:rPr lang="en-US" altLang="ko-KR" dirty="0"/>
              <a:t>CL </a:t>
            </a:r>
            <a:r>
              <a:rPr lang="ko-KR" altLang="en-US" dirty="0"/>
              <a:t>방법론 제시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새로운 </a:t>
            </a:r>
            <a:r>
              <a:rPr lang="en-US" altLang="ko-KR" dirty="0"/>
              <a:t>class </a:t>
            </a:r>
            <a:r>
              <a:rPr lang="ko-KR" altLang="en-US" dirty="0"/>
              <a:t>데이터에 대해 </a:t>
            </a:r>
            <a:r>
              <a:rPr lang="en-US" altLang="ko-KR" dirty="0"/>
              <a:t>SSL</a:t>
            </a:r>
            <a:r>
              <a:rPr lang="ko-KR" altLang="en-US" dirty="0"/>
              <a:t>과 </a:t>
            </a:r>
            <a:r>
              <a:rPr lang="en-US" altLang="ko-KR" dirty="0"/>
              <a:t>CLIP</a:t>
            </a:r>
            <a:r>
              <a:rPr lang="ko-KR" altLang="en-US" dirty="0"/>
              <a:t>으로 생성한 </a:t>
            </a:r>
            <a:r>
              <a:rPr lang="en-US" altLang="ko-KR" dirty="0"/>
              <a:t>attention map,</a:t>
            </a:r>
            <a:r>
              <a:rPr lang="ko-KR" altLang="en-US" dirty="0"/>
              <a:t> </a:t>
            </a:r>
            <a:r>
              <a:rPr lang="en-US" altLang="ko-KR" dirty="0"/>
              <a:t>input data</a:t>
            </a:r>
            <a:r>
              <a:rPr lang="ko-KR" altLang="en-US" dirty="0"/>
              <a:t>를 사용해 생성한 </a:t>
            </a:r>
            <a:r>
              <a:rPr lang="en-US" altLang="ko-KR" dirty="0"/>
              <a:t>cam</a:t>
            </a:r>
            <a:r>
              <a:rPr lang="ko-KR" altLang="en-US" dirty="0"/>
              <a:t>으로 </a:t>
            </a:r>
            <a:r>
              <a:rPr lang="en-US" altLang="ko-KR" dirty="0"/>
              <a:t>ASPP</a:t>
            </a:r>
            <a:r>
              <a:rPr lang="ko-KR" altLang="en-US" dirty="0"/>
              <a:t>를 학습 시켜서 </a:t>
            </a:r>
            <a:r>
              <a:rPr lang="en-US" altLang="ko-KR" dirty="0"/>
              <a:t>teacher</a:t>
            </a:r>
            <a:r>
              <a:rPr lang="ko-KR" altLang="en-US" dirty="0"/>
              <a:t>모델로 사용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기존의 </a:t>
            </a:r>
            <a:r>
              <a:rPr lang="en-US" altLang="ko-KR" dirty="0"/>
              <a:t>class </a:t>
            </a:r>
            <a:r>
              <a:rPr lang="ko-KR" altLang="en-US" dirty="0"/>
              <a:t>정보를 유지하면서 새로운 </a:t>
            </a:r>
            <a:r>
              <a:rPr lang="en-US" altLang="ko-KR" dirty="0"/>
              <a:t>class</a:t>
            </a:r>
            <a:r>
              <a:rPr lang="ko-KR" altLang="en-US" dirty="0"/>
              <a:t>정보를 추가하도록 함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B484F-2505-AAA1-6BDD-EA9660D473B2}"/>
              </a:ext>
            </a:extLst>
          </p:cNvPr>
          <p:cNvSpPr txBox="1"/>
          <p:nvPr/>
        </p:nvSpPr>
        <p:spPr>
          <a:xfrm>
            <a:off x="2472489" y="6559296"/>
            <a:ext cx="963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Foundation Model Drives Weakly Incremental Learning for Semantic Segmentation (</a:t>
            </a:r>
            <a:r>
              <a:rPr lang="en-US" altLang="ko-KR" sz="1000" dirty="0" err="1"/>
              <a:t>Chaohui</a:t>
            </a:r>
            <a:r>
              <a:rPr lang="en-US" altLang="ko-KR" sz="1000" dirty="0"/>
              <a:t> Yu. et al, CVPR, 2023)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988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Continual learning</a:t>
            </a:r>
            <a:r>
              <a:rPr lang="ko-KR" altLang="en-US" sz="2400" b="1" dirty="0"/>
              <a:t>이란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DA39-1B69-E709-2BAB-03FC19187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09" y="125333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sz="2000" dirty="0">
                <a:latin typeface="+mj-lt"/>
              </a:rPr>
              <a:t>AI </a:t>
            </a:r>
            <a:r>
              <a:rPr lang="ko-KR" altLang="en-US" sz="2000" dirty="0">
                <a:latin typeface="+mj-lt"/>
              </a:rPr>
              <a:t>모델이 지속적으로 학습을 할 때 새로운 분포나 </a:t>
            </a:r>
            <a:r>
              <a:rPr lang="en-US" altLang="ko-KR" sz="2000" dirty="0">
                <a:latin typeface="+mj-lt"/>
              </a:rPr>
              <a:t>Task</a:t>
            </a:r>
            <a:r>
              <a:rPr lang="ko-KR" altLang="en-US" sz="2000" dirty="0">
                <a:latin typeface="+mj-lt"/>
              </a:rPr>
              <a:t>의 데이터를 학습할 때 이전 데이터의 정보를 잃어 버리는 현상을 </a:t>
            </a:r>
            <a:r>
              <a:rPr lang="en-US" altLang="ko-KR" sz="2000" b="1" dirty="0">
                <a:latin typeface="+mj-lt"/>
              </a:rPr>
              <a:t>Catastrophic Forgetting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이라고 한다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>
              <a:buFontTx/>
              <a:buChar char="-"/>
            </a:pPr>
            <a:endParaRPr lang="en-US" altLang="ko-KR" sz="2000" dirty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2000" dirty="0">
                <a:latin typeface="+mj-lt"/>
              </a:rPr>
              <a:t>이러한 </a:t>
            </a:r>
            <a:r>
              <a:rPr lang="en-US" altLang="ko-KR" sz="2000" dirty="0">
                <a:latin typeface="+mj-lt"/>
              </a:rPr>
              <a:t>Catastrophic Forgetting </a:t>
            </a:r>
            <a:r>
              <a:rPr lang="ko-KR" altLang="en-US" sz="2000" dirty="0">
                <a:latin typeface="+mj-lt"/>
              </a:rPr>
              <a:t>현상을 줄이고 새로운 데이터를 학습 할 때 기존의 정보 데이터에 대한 성능 저하를 줄이는 연구 분야가 </a:t>
            </a:r>
            <a:r>
              <a:rPr lang="en-US" altLang="ko-KR" sz="2000" b="1" dirty="0">
                <a:latin typeface="+mj-lt"/>
              </a:rPr>
              <a:t>Continual learning </a:t>
            </a:r>
            <a:r>
              <a:rPr lang="ko-KR" altLang="en-US" sz="2000" dirty="0">
                <a:latin typeface="+mj-lt"/>
              </a:rPr>
              <a:t>이다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>
              <a:buFontTx/>
              <a:buChar char="-"/>
            </a:pPr>
            <a:endParaRPr lang="en-US" altLang="ko-KR" sz="20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+mj-lt"/>
              </a:rPr>
              <a:t>Continual learning</a:t>
            </a:r>
            <a:r>
              <a:rPr lang="ko-KR" altLang="en-US" sz="2000" dirty="0">
                <a:latin typeface="+mj-lt"/>
              </a:rPr>
              <a:t>을 위해 기존의 정보를 보존하고 새로운 정보를 추가하는 다양한 방법론이 존재 한다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ko-KR" altLang="en-US" sz="20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87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Continual learning </a:t>
            </a:r>
            <a:r>
              <a:rPr lang="ko-KR" altLang="en-US" sz="2400" b="1" dirty="0"/>
              <a:t>연구의 </a:t>
            </a:r>
            <a:r>
              <a:rPr lang="en-US" altLang="ko-KR" sz="2400" b="1" dirty="0"/>
              <a:t>Methods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DC36AC-8D72-8A16-5C0B-74E501AB0152}"/>
              </a:ext>
            </a:extLst>
          </p:cNvPr>
          <p:cNvSpPr/>
          <p:nvPr/>
        </p:nvSpPr>
        <p:spPr>
          <a:xfrm>
            <a:off x="4807130" y="1558834"/>
            <a:ext cx="2725783" cy="905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Continual learning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D9E915-AEFB-B6FA-E06D-DB22401FBF4E}"/>
              </a:ext>
            </a:extLst>
          </p:cNvPr>
          <p:cNvSpPr/>
          <p:nvPr/>
        </p:nvSpPr>
        <p:spPr>
          <a:xfrm>
            <a:off x="2562198" y="2823153"/>
            <a:ext cx="2252714" cy="7485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Rehearsal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CE237C-EEE0-A53C-A5D8-6EC809FD3B0C}"/>
              </a:ext>
            </a:extLst>
          </p:cNvPr>
          <p:cNvSpPr/>
          <p:nvPr/>
        </p:nvSpPr>
        <p:spPr>
          <a:xfrm>
            <a:off x="4996085" y="2823153"/>
            <a:ext cx="2252714" cy="7485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Memory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F540DE-1B06-6742-3E36-D348F377C9A1}"/>
              </a:ext>
            </a:extLst>
          </p:cNvPr>
          <p:cNvSpPr/>
          <p:nvPr/>
        </p:nvSpPr>
        <p:spPr>
          <a:xfrm>
            <a:off x="7429972" y="2823153"/>
            <a:ext cx="2252714" cy="7485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Architectural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8011E7-6D3F-C16D-09BE-AFAAC46F4E40}"/>
              </a:ext>
            </a:extLst>
          </p:cNvPr>
          <p:cNvSpPr/>
          <p:nvPr/>
        </p:nvSpPr>
        <p:spPr>
          <a:xfrm>
            <a:off x="9863860" y="2823153"/>
            <a:ext cx="2252714" cy="7485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tx1"/>
                </a:solidFill>
              </a:rPr>
              <a:t>Knowledge Distillation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1FBA98-32E2-21AC-1314-360A09B8E535}"/>
              </a:ext>
            </a:extLst>
          </p:cNvPr>
          <p:cNvSpPr/>
          <p:nvPr/>
        </p:nvSpPr>
        <p:spPr>
          <a:xfrm>
            <a:off x="128311" y="2823153"/>
            <a:ext cx="2252714" cy="7485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Regularization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F30B4-1920-2055-E4BD-62F32CA7288A}"/>
              </a:ext>
            </a:extLst>
          </p:cNvPr>
          <p:cNvSpPr txBox="1"/>
          <p:nvPr/>
        </p:nvSpPr>
        <p:spPr>
          <a:xfrm>
            <a:off x="128311" y="3735977"/>
            <a:ext cx="11988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75" indent="-1793875"/>
            <a:r>
              <a:rPr lang="en-US" altLang="ko-KR" b="1" i="0" dirty="0">
                <a:solidFill>
                  <a:srgbClr val="000000"/>
                </a:solidFill>
                <a:effectLst/>
              </a:rPr>
              <a:t>Regularization :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loss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함수를 사용하여 기존 학습의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weigh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업데이트를 최소화 하며 새로운 데이터의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weight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를 추가로 학습하는 방법</a:t>
            </a:r>
            <a:endParaRPr lang="en-US" altLang="ko-KR" b="1" i="0" dirty="0">
              <a:solidFill>
                <a:srgbClr val="000000"/>
              </a:solidFill>
              <a:effectLst/>
            </a:endParaRPr>
          </a:p>
          <a:p>
            <a:r>
              <a:rPr lang="en-US" altLang="ko-KR" b="1" i="0" dirty="0">
                <a:solidFill>
                  <a:srgbClr val="000000"/>
                </a:solidFill>
                <a:effectLst/>
              </a:rPr>
              <a:t>Rehearsal :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기존 학습 데이터에 대한 샘플을 기억하고 있다가 새로운 데이터가 들어올 때 함께 학습 하는 방법</a:t>
            </a:r>
            <a:endParaRPr lang="en-US" altLang="ko-KR" b="1" i="0" dirty="0">
              <a:solidFill>
                <a:srgbClr val="000000"/>
              </a:solidFill>
              <a:effectLst/>
            </a:endParaRPr>
          </a:p>
          <a:p>
            <a:pPr marL="1166813" indent="-1166813"/>
            <a:r>
              <a:rPr lang="en-US" altLang="ko-KR" b="1" i="0" dirty="0">
                <a:solidFill>
                  <a:srgbClr val="000000"/>
                </a:solidFill>
                <a:effectLst/>
              </a:rPr>
              <a:t>Memory : </a:t>
            </a:r>
            <a:r>
              <a:rPr lang="ko-KR" altLang="en-US" dirty="0">
                <a:solidFill>
                  <a:srgbClr val="000000"/>
                </a:solidFill>
              </a:rPr>
              <a:t>기존 학습 데이터에 대한 정보를 </a:t>
            </a:r>
            <a:r>
              <a:rPr lang="en-US" altLang="ko-KR" dirty="0">
                <a:solidFill>
                  <a:srgbClr val="000000"/>
                </a:solidFill>
              </a:rPr>
              <a:t>memory</a:t>
            </a:r>
            <a:r>
              <a:rPr lang="ko-KR" altLang="en-US" dirty="0">
                <a:solidFill>
                  <a:srgbClr val="000000"/>
                </a:solidFill>
              </a:rPr>
              <a:t>에서 가지고 있다가 새로운 데이터의 학습 시에 비슷한 과거 데이터를 검색하여 </a:t>
            </a:r>
            <a:r>
              <a:rPr lang="en-US" altLang="ko-KR" dirty="0">
                <a:solidFill>
                  <a:srgbClr val="000000"/>
                </a:solidFill>
              </a:rPr>
              <a:t>model</a:t>
            </a:r>
            <a:r>
              <a:rPr lang="ko-KR" altLang="en-US" dirty="0">
                <a:solidFill>
                  <a:srgbClr val="000000"/>
                </a:solidFill>
              </a:rPr>
              <a:t>을 일시적으로 </a:t>
            </a:r>
            <a:r>
              <a:rPr lang="en-US" altLang="ko-KR" dirty="0">
                <a:solidFill>
                  <a:srgbClr val="000000"/>
                </a:solidFill>
              </a:rPr>
              <a:t>tuning</a:t>
            </a:r>
            <a:r>
              <a:rPr lang="ko-KR" altLang="en-US" dirty="0">
                <a:solidFill>
                  <a:srgbClr val="000000"/>
                </a:solidFill>
              </a:rPr>
              <a:t>하는 방법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en-US" altLang="ko-KR" b="1" i="0" dirty="0">
              <a:solidFill>
                <a:srgbClr val="000000"/>
              </a:solidFill>
              <a:effectLst/>
            </a:endParaRPr>
          </a:p>
          <a:p>
            <a:pPr marL="1611313" indent="-1611313"/>
            <a:r>
              <a:rPr lang="en-US" altLang="ko-KR" b="1" i="0" dirty="0">
                <a:solidFill>
                  <a:srgbClr val="000000"/>
                </a:solidFill>
                <a:effectLst/>
              </a:rPr>
              <a:t>Architectural</a:t>
            </a:r>
            <a:r>
              <a:rPr lang="en-US" altLang="ko-KR" b="1" dirty="0">
                <a:solidFill>
                  <a:srgbClr val="000000"/>
                </a:solidFill>
              </a:rPr>
              <a:t> : </a:t>
            </a:r>
            <a:r>
              <a:rPr lang="ko-KR" altLang="en-US" dirty="0">
                <a:solidFill>
                  <a:srgbClr val="000000"/>
                </a:solidFill>
              </a:rPr>
              <a:t>새로운 데이터를 학습할 때 그에 대응하는 전용 파라미터를 추가하는 방식으로 모델의 구조를 바꾸는 방법</a:t>
            </a:r>
            <a:endParaRPr lang="en-US" altLang="ko-KR" b="1" dirty="0">
              <a:solidFill>
                <a:srgbClr val="000000"/>
              </a:solidFill>
            </a:endParaRPr>
          </a:p>
          <a:p>
            <a:pPr marL="2690813" indent="-2690813"/>
            <a:r>
              <a:rPr lang="en-US" altLang="ko-KR" b="1" i="0" dirty="0">
                <a:solidFill>
                  <a:srgbClr val="000000"/>
                </a:solidFill>
                <a:effectLst/>
              </a:rPr>
              <a:t>Knowledge Distillation :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teacher-student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방식으로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이전데이터로 학습한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teacher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모델이 새로운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task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의 </a:t>
            </a:r>
            <a:r>
              <a:rPr lang="en-US" altLang="ko-KR" dirty="0">
                <a:solidFill>
                  <a:srgbClr val="000000"/>
                </a:solidFill>
              </a:rPr>
              <a:t>student </a:t>
            </a:r>
            <a:r>
              <a:rPr lang="ko-KR" altLang="en-US" dirty="0">
                <a:solidFill>
                  <a:srgbClr val="000000"/>
                </a:solidFill>
              </a:rPr>
              <a:t>모델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학습시에 정보를 전달해주는 방법</a:t>
            </a:r>
            <a:endParaRPr lang="en-US" altLang="ko-KR" b="1" i="0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2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Regularization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텍스트, 서핑, 스크린샷이(가) 표시된 사진&#10;&#10;자동 생성된 설명">
            <a:extLst>
              <a:ext uri="{FF2B5EF4-FFF2-40B4-BE49-F238E27FC236}">
                <a16:creationId xmlns:a16="http://schemas.microsoft.com/office/drawing/2014/main" id="{6ADBDFC2-1EF5-90F0-797C-371FAD99E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22" y="1215923"/>
            <a:ext cx="5393669" cy="323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C1B49-A7B2-CFF7-F4C3-8CC75D6182BA}"/>
              </a:ext>
            </a:extLst>
          </p:cNvPr>
          <p:cNvSpPr txBox="1"/>
          <p:nvPr/>
        </p:nvSpPr>
        <p:spPr>
          <a:xfrm>
            <a:off x="465739" y="1215923"/>
            <a:ext cx="48281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새로운 </a:t>
            </a:r>
            <a:r>
              <a:rPr lang="en-US" altLang="ko-KR" dirty="0"/>
              <a:t>task</a:t>
            </a:r>
            <a:r>
              <a:rPr lang="ko-KR" altLang="en-US" dirty="0"/>
              <a:t>에 대해 학습을 할 때</a:t>
            </a:r>
            <a:r>
              <a:rPr lang="en-US" altLang="ko-KR" dirty="0"/>
              <a:t>, </a:t>
            </a:r>
            <a:r>
              <a:rPr lang="ko-KR" altLang="en-US" dirty="0"/>
              <a:t>기존</a:t>
            </a:r>
            <a:r>
              <a:rPr lang="en-US" altLang="ko-KR" dirty="0"/>
              <a:t>task</a:t>
            </a:r>
            <a:r>
              <a:rPr lang="ko-KR" altLang="en-US" dirty="0"/>
              <a:t>에서 성능에 중요한 역할을 한 </a:t>
            </a:r>
            <a:r>
              <a:rPr lang="en-US" altLang="ko-KR" dirty="0"/>
              <a:t>weights </a:t>
            </a:r>
            <a:r>
              <a:rPr lang="ko-KR" altLang="en-US" dirty="0"/>
              <a:t>에 대해선 변화를 주지 않거나 최소화하고 중요하지 않은 역할은 한 </a:t>
            </a:r>
            <a:r>
              <a:rPr lang="en-US" altLang="ko-KR" dirty="0"/>
              <a:t>weights</a:t>
            </a:r>
            <a:r>
              <a:rPr lang="ko-KR" altLang="en-US" dirty="0"/>
              <a:t>에 대해선 변화를 크게 주는 방법론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이전 </a:t>
            </a:r>
            <a:r>
              <a:rPr lang="en-US" altLang="ko-KR" dirty="0"/>
              <a:t>task</a:t>
            </a:r>
            <a:r>
              <a:rPr lang="ko-KR" altLang="en-US" dirty="0"/>
              <a:t>의 중요 정보는 보존함으로써 </a:t>
            </a:r>
            <a:r>
              <a:rPr lang="en-US" altLang="ko-KR" dirty="0"/>
              <a:t>catastrophic forgetting</a:t>
            </a:r>
            <a:r>
              <a:rPr lang="ko-KR" altLang="en-US" dirty="0"/>
              <a:t>를 최소화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대표적인 기법으론 </a:t>
            </a:r>
            <a:r>
              <a:rPr lang="en-US" altLang="ko-KR" dirty="0"/>
              <a:t>google </a:t>
            </a:r>
            <a:r>
              <a:rPr lang="en-US" altLang="ko-KR" dirty="0" err="1"/>
              <a:t>deepmind</a:t>
            </a:r>
            <a:r>
              <a:rPr lang="ko-KR" altLang="en-US" dirty="0"/>
              <a:t>에서 제안한 </a:t>
            </a:r>
            <a:r>
              <a:rPr lang="en-US" altLang="ko-KR" dirty="0"/>
              <a:t>EWC(Elastic Weight Consolidation)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5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Rehearsal &amp; Memory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EC1B49-A7B2-CFF7-F4C3-8CC75D6182BA}"/>
              </a:ext>
            </a:extLst>
          </p:cNvPr>
          <p:cNvSpPr txBox="1"/>
          <p:nvPr/>
        </p:nvSpPr>
        <p:spPr>
          <a:xfrm>
            <a:off x="465739" y="1215923"/>
            <a:ext cx="4930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</a:t>
            </a:r>
            <a:r>
              <a:rPr lang="ko-KR" altLang="en-US" dirty="0"/>
              <a:t>가 추가되는 상황에서 많이 사용되는 방법론이다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학습에 사용된 데이터의 샘플을 기억하고 있다가 새로운 데이터로 추가 학습을 할 때 함께 학습하는 방법이다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Rehearsal </a:t>
            </a:r>
            <a:r>
              <a:rPr lang="ko-KR" altLang="en-US" dirty="0"/>
              <a:t>방법을 사용할 때</a:t>
            </a:r>
            <a:r>
              <a:rPr lang="en-US" altLang="ko-KR" dirty="0"/>
              <a:t>, </a:t>
            </a:r>
            <a:r>
              <a:rPr lang="ko-KR" altLang="en-US" dirty="0"/>
              <a:t>외부 </a:t>
            </a:r>
            <a:r>
              <a:rPr lang="en-US" altLang="ko-KR" dirty="0"/>
              <a:t>memory</a:t>
            </a:r>
            <a:r>
              <a:rPr lang="ko-KR" altLang="en-US" dirty="0"/>
              <a:t>를 사용할 경우 </a:t>
            </a:r>
            <a:r>
              <a:rPr lang="en-US" altLang="ko-KR" dirty="0"/>
              <a:t>memory based </a:t>
            </a:r>
            <a:r>
              <a:rPr lang="ko-KR" altLang="en-US" dirty="0"/>
              <a:t>방식으로 분류한다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대표적인 모델로는 </a:t>
            </a:r>
            <a:r>
              <a:rPr lang="en-US" altLang="ko-KR" dirty="0" err="1"/>
              <a:t>iCaRL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 descr="텍스트, 폰트, 도표, 화이트이(가) 표시된 사진&#10;&#10;자동 생성된 설명">
            <a:extLst>
              <a:ext uri="{FF2B5EF4-FFF2-40B4-BE49-F238E27FC236}">
                <a16:creationId xmlns:a16="http://schemas.microsoft.com/office/drawing/2014/main" id="{53A359E0-C6B8-1379-C411-95351D093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4" y="1324505"/>
            <a:ext cx="5913168" cy="19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1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Architectural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EC1B49-A7B2-CFF7-F4C3-8CC75D6182BA}"/>
              </a:ext>
            </a:extLst>
          </p:cNvPr>
          <p:cNvSpPr txBox="1"/>
          <p:nvPr/>
        </p:nvSpPr>
        <p:spPr>
          <a:xfrm>
            <a:off x="465739" y="1215924"/>
            <a:ext cx="5525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새로운 </a:t>
            </a:r>
            <a:r>
              <a:rPr lang="en-US" altLang="ko-KR" dirty="0"/>
              <a:t>task</a:t>
            </a:r>
            <a:r>
              <a:rPr lang="ko-KR" altLang="en-US" dirty="0"/>
              <a:t>의 학습을 진행 할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나 </a:t>
            </a:r>
            <a:r>
              <a:rPr lang="en-US" altLang="ko-KR" dirty="0"/>
              <a:t>layer</a:t>
            </a:r>
            <a:r>
              <a:rPr lang="ko-KR" altLang="en-US" dirty="0"/>
              <a:t>의 개수를 변경하는 등의 방식으로 새로운 </a:t>
            </a:r>
            <a:r>
              <a:rPr lang="en-US" altLang="ko-KR" dirty="0"/>
              <a:t>task</a:t>
            </a:r>
            <a:r>
              <a:rPr lang="ko-KR" altLang="en-US" dirty="0"/>
              <a:t>를 위한 </a:t>
            </a:r>
            <a:r>
              <a:rPr lang="en-US" altLang="ko-KR" dirty="0"/>
              <a:t>parameter </a:t>
            </a:r>
            <a:r>
              <a:rPr lang="ko-KR" altLang="en-US" dirty="0"/>
              <a:t>를 확보하는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우측의 알고리즘은 </a:t>
            </a:r>
            <a:r>
              <a:rPr lang="en-US" altLang="ko-KR" dirty="0"/>
              <a:t>google </a:t>
            </a:r>
            <a:r>
              <a:rPr lang="en-US" altLang="ko-KR" dirty="0" err="1"/>
              <a:t>deepmind</a:t>
            </a:r>
            <a:r>
              <a:rPr lang="ko-KR" altLang="en-US" dirty="0"/>
              <a:t>에서 제시한 </a:t>
            </a:r>
            <a:r>
              <a:rPr lang="en-US" altLang="ko-KR" dirty="0"/>
              <a:t>progressive network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task</a:t>
            </a:r>
            <a:r>
              <a:rPr lang="ko-KR" altLang="en-US" dirty="0"/>
              <a:t>의 </a:t>
            </a:r>
            <a:r>
              <a:rPr lang="en-US" altLang="ko-KR" dirty="0"/>
              <a:t>node</a:t>
            </a:r>
            <a:r>
              <a:rPr lang="ko-KR" altLang="en-US" dirty="0"/>
              <a:t>를 추가하여 준다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t-1 </a:t>
            </a:r>
            <a:r>
              <a:rPr lang="ko-KR" altLang="en-US" dirty="0"/>
              <a:t>시점의 </a:t>
            </a:r>
            <a:r>
              <a:rPr lang="en-US" altLang="ko-KR" dirty="0"/>
              <a:t>n</a:t>
            </a:r>
            <a:r>
              <a:rPr lang="ko-KR" altLang="en-US" dirty="0"/>
              <a:t>번째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output </a:t>
            </a:r>
            <a:r>
              <a:rPr lang="ko-KR" altLang="en-US" dirty="0"/>
              <a:t>을 </a:t>
            </a:r>
            <a:r>
              <a:rPr lang="en-US" altLang="ko-KR" dirty="0"/>
              <a:t>t</a:t>
            </a:r>
            <a:r>
              <a:rPr lang="ko-KR" altLang="en-US" dirty="0"/>
              <a:t>시점의 </a:t>
            </a:r>
            <a:r>
              <a:rPr lang="en-US" altLang="ko-KR" dirty="0"/>
              <a:t>n+1 </a:t>
            </a:r>
            <a:r>
              <a:rPr lang="ko-KR" altLang="en-US" dirty="0"/>
              <a:t>번째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넣어주는 방식이다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Task</a:t>
            </a:r>
            <a:r>
              <a:rPr lang="ko-KR" altLang="en-US" dirty="0"/>
              <a:t>가 증가할수록 모델의 복잡도가 증가한다는 문제점이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도표, 라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F1D630E5-BBAC-099E-D89A-8FFAEC885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27" y="1160784"/>
            <a:ext cx="4963428" cy="200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Knowledge Distillation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DCE1A933-5306-FD18-A87A-7F764D02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5923"/>
            <a:ext cx="4488692" cy="2034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6C46E7-2EA1-DF3F-D114-A4E532C9A7C4}"/>
              </a:ext>
            </a:extLst>
          </p:cNvPr>
          <p:cNvSpPr txBox="1"/>
          <p:nvPr/>
        </p:nvSpPr>
        <p:spPr>
          <a:xfrm>
            <a:off x="465738" y="1215923"/>
            <a:ext cx="5392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</a:t>
            </a:r>
            <a:r>
              <a:rPr lang="en-US" altLang="ko-KR" dirty="0"/>
              <a:t> task </a:t>
            </a:r>
            <a:r>
              <a:rPr lang="ko-KR" altLang="en-US" dirty="0"/>
              <a:t>학습 모델을 </a:t>
            </a:r>
            <a:r>
              <a:rPr lang="en-US" altLang="ko-KR" dirty="0"/>
              <a:t>teacher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새로운 </a:t>
            </a:r>
            <a:r>
              <a:rPr lang="en-US" altLang="ko-KR" dirty="0"/>
              <a:t>task(student)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학습하는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Continual Learning</a:t>
            </a:r>
            <a:r>
              <a:rPr lang="ko-KR" altLang="en-US" dirty="0"/>
              <a:t>에서는 새로운 데이터를 기존 모델을 통과시켜 나온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en-US" altLang="ko-KR" dirty="0"/>
              <a:t>teacher</a:t>
            </a:r>
            <a:r>
              <a:rPr lang="ko-KR" altLang="en-US" dirty="0"/>
              <a:t>로 사용하는 방식으로 많이 사용한다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대표적인 모델로는 </a:t>
            </a:r>
            <a:r>
              <a:rPr lang="en-US" altLang="ko-KR" dirty="0"/>
              <a:t>Learning without Forgetting(</a:t>
            </a:r>
            <a:r>
              <a:rPr lang="en-US" altLang="ko-KR" dirty="0" err="1"/>
              <a:t>LwF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350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Overcoming catastrophic forgetting in neural networks(NAS,2017)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9F7085-6F80-363B-FF84-EF4BC21C16D1}"/>
              </a:ext>
            </a:extLst>
          </p:cNvPr>
          <p:cNvSpPr txBox="1"/>
          <p:nvPr/>
        </p:nvSpPr>
        <p:spPr>
          <a:xfrm>
            <a:off x="390350" y="1203984"/>
            <a:ext cx="115643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Elastic Weight Consolidation(EWC)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새로운 </a:t>
            </a:r>
            <a:r>
              <a:rPr lang="en-US" altLang="ko-KR" dirty="0"/>
              <a:t>task</a:t>
            </a:r>
            <a:r>
              <a:rPr lang="ko-KR" altLang="en-US" dirty="0"/>
              <a:t>에 대한 학습이 진행될 때 이전 학습에서의 중요한 </a:t>
            </a:r>
            <a:r>
              <a:rPr lang="en-US" altLang="ko-KR" dirty="0"/>
              <a:t>weights</a:t>
            </a:r>
            <a:r>
              <a:rPr lang="ko-KR" altLang="en-US" dirty="0"/>
              <a:t>를 보존하고 중요하지 않은 </a:t>
            </a:r>
            <a:r>
              <a:rPr lang="en-US" altLang="ko-KR" dirty="0"/>
              <a:t>weights</a:t>
            </a:r>
            <a:r>
              <a:rPr lang="ko-KR" altLang="en-US" dirty="0"/>
              <a:t>를 업데이트 하는 방식으로 학습을 제안한다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이를 위해 </a:t>
            </a:r>
            <a:r>
              <a:rPr lang="en-US" altLang="ko-KR" dirty="0"/>
              <a:t>loss function</a:t>
            </a:r>
            <a:r>
              <a:rPr lang="ko-KR" altLang="en-US" dirty="0"/>
              <a:t>를 제안하는데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task </a:t>
            </a:r>
            <a:r>
              <a:rPr lang="ko-KR" altLang="en-US" dirty="0"/>
              <a:t>중요한 </a:t>
            </a:r>
            <a:r>
              <a:rPr lang="en-US" altLang="ko-KR" dirty="0"/>
              <a:t>weights</a:t>
            </a:r>
            <a:r>
              <a:rPr lang="ko-KR" altLang="en-US" dirty="0"/>
              <a:t>의 변화가 클수록 </a:t>
            </a:r>
            <a:r>
              <a:rPr lang="en-US" altLang="ko-KR" dirty="0"/>
              <a:t>loss</a:t>
            </a:r>
            <a:r>
              <a:rPr lang="ko-KR" altLang="en-US" dirty="0"/>
              <a:t>가 증가 되도록 만든 </a:t>
            </a:r>
            <a:r>
              <a:rPr lang="en-US" altLang="ko-KR" dirty="0"/>
              <a:t>loss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EDCBAB-6644-C765-419B-9BA45DFF3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6" y="1623219"/>
            <a:ext cx="4481227" cy="738664"/>
          </a:xfrm>
          <a:prstGeom prst="rect">
            <a:avLst/>
          </a:prstGeom>
        </p:spPr>
      </p:pic>
      <p:pic>
        <p:nvPicPr>
          <p:cNvPr id="17" name="그림 16" descr="텍스트, 라인, 도표, 폰트이(가) 표시된 사진&#10;&#10;자동 생성된 설명">
            <a:extLst>
              <a:ext uri="{FF2B5EF4-FFF2-40B4-BE49-F238E27FC236}">
                <a16:creationId xmlns:a16="http://schemas.microsoft.com/office/drawing/2014/main" id="{83763E8B-7276-5FC2-D705-D6500E55B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8" y="4301078"/>
            <a:ext cx="8855965" cy="2159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AD0BF4-3E15-7194-97B9-063DB84397E1}"/>
              </a:ext>
            </a:extLst>
          </p:cNvPr>
          <p:cNvSpPr txBox="1"/>
          <p:nvPr/>
        </p:nvSpPr>
        <p:spPr>
          <a:xfrm>
            <a:off x="5408195" y="6559296"/>
            <a:ext cx="6699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Overcoming catastrophic forgetting in neural networks(James Kirkpatrick. et al, NAS, 2017)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246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E881-3DA8-8A30-DB0F-BD877419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Learning without Forgetting(ECCV,2016)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AC5FA-9E35-9E12-B372-6BFC6106F51F}"/>
              </a:ext>
            </a:extLst>
          </p:cNvPr>
          <p:cNvCxnSpPr/>
          <p:nvPr/>
        </p:nvCxnSpPr>
        <p:spPr>
          <a:xfrm>
            <a:off x="237309" y="1036320"/>
            <a:ext cx="10752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53190F-E23E-8E53-1223-2C8D0FE1E669}"/>
              </a:ext>
            </a:extLst>
          </p:cNvPr>
          <p:cNvSpPr txBox="1"/>
          <p:nvPr/>
        </p:nvSpPr>
        <p:spPr>
          <a:xfrm>
            <a:off x="321361" y="4283810"/>
            <a:ext cx="11513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Fine-tuning, Joint training </a:t>
            </a:r>
            <a:r>
              <a:rPr lang="ko-KR" altLang="en-US" dirty="0"/>
              <a:t>등의</a:t>
            </a:r>
            <a:r>
              <a:rPr lang="en-US" altLang="ko-KR" dirty="0"/>
              <a:t> </a:t>
            </a:r>
            <a:r>
              <a:rPr lang="ko-KR" altLang="en-US" dirty="0"/>
              <a:t>학습 방법에선 이전 정보를 잃거나 모델의 성능이 저하되는 등의 단점들이 존재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Distillation </a:t>
            </a:r>
            <a:r>
              <a:rPr lang="ko-KR" altLang="en-US" dirty="0"/>
              <a:t>방법을 사용하여 기존의 </a:t>
            </a:r>
            <a:r>
              <a:rPr lang="en-US" altLang="ko-KR" dirty="0"/>
              <a:t>task </a:t>
            </a:r>
            <a:r>
              <a:rPr lang="ko-KR" altLang="en-US" dirty="0"/>
              <a:t>정보를 유지하면서 새로운 </a:t>
            </a:r>
            <a:r>
              <a:rPr lang="en-US" altLang="ko-KR" dirty="0"/>
              <a:t>task</a:t>
            </a:r>
            <a:r>
              <a:rPr lang="ko-KR" altLang="en-US" dirty="0"/>
              <a:t>의 학습을 돕는 방식으로 </a:t>
            </a:r>
            <a:r>
              <a:rPr lang="en-US" altLang="ko-KR" dirty="0"/>
              <a:t>continual learning</a:t>
            </a:r>
            <a:r>
              <a:rPr lang="ko-KR" altLang="en-US" dirty="0"/>
              <a:t>이 가능하게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" name="그림 17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0E4A58FD-A507-BC44-CD0E-AF526CD6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7" y="1663993"/>
            <a:ext cx="9154803" cy="2200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98C234-B77B-FB39-D9A7-CE4DA32A73A4}"/>
              </a:ext>
            </a:extLst>
          </p:cNvPr>
          <p:cNvSpPr txBox="1"/>
          <p:nvPr/>
        </p:nvSpPr>
        <p:spPr>
          <a:xfrm>
            <a:off x="5408195" y="6559296"/>
            <a:ext cx="6699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Learning without Forgetting (</a:t>
            </a:r>
            <a:r>
              <a:rPr lang="en-US" altLang="ko-KR" sz="1000" dirty="0" err="1"/>
              <a:t>Zhizhong</a:t>
            </a:r>
            <a:r>
              <a:rPr lang="en-US" altLang="ko-KR" sz="1000" dirty="0"/>
              <a:t> Li. et al, ECCV, 2016)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0557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1199</Words>
  <Application>Microsoft Office PowerPoint</Application>
  <PresentationFormat>와이드스크린</PresentationFormat>
  <Paragraphs>117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Continual learning</vt:lpstr>
      <vt:lpstr>Continual learning이란?</vt:lpstr>
      <vt:lpstr>Continual learning 연구의 Methods</vt:lpstr>
      <vt:lpstr>Regularization</vt:lpstr>
      <vt:lpstr>Rehearsal &amp; Memory</vt:lpstr>
      <vt:lpstr>Architectural</vt:lpstr>
      <vt:lpstr>Knowledge Distillation</vt:lpstr>
      <vt:lpstr>Overcoming catastrophic forgetting in neural networks(NAS,2017)</vt:lpstr>
      <vt:lpstr>Learning without Forgetting(ECCV,2016)</vt:lpstr>
      <vt:lpstr>Learning without Forgetting(ECCV,2016)</vt:lpstr>
      <vt:lpstr>iCaRL: Incremental Classifier and Representation Learning(CVPR,2017)</vt:lpstr>
      <vt:lpstr>iCaRL: Incremental Classifier and Representation Learning(CVPR,2017)</vt:lpstr>
      <vt:lpstr>Rainbow Memory(CVPR,2021)</vt:lpstr>
      <vt:lpstr>Learning to Imagine (CVPR,2022)</vt:lpstr>
      <vt:lpstr>Decoupling Learning and Remembering(CVPR,2023)</vt:lpstr>
      <vt:lpstr>IIRC: Incremental Implicitly-Refined Classification(CVPR,2021)</vt:lpstr>
      <vt:lpstr>Foundation Model Drives Weakly Incremental(CVPR,2023)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Continual learning</dc:title>
  <dc:creator>주 선기</dc:creator>
  <cp:lastModifiedBy>주 선기</cp:lastModifiedBy>
  <cp:revision>9</cp:revision>
  <dcterms:created xsi:type="dcterms:W3CDTF">2023-06-22T22:06:12Z</dcterms:created>
  <dcterms:modified xsi:type="dcterms:W3CDTF">2023-07-05T06:56:16Z</dcterms:modified>
</cp:coreProperties>
</file>