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34"/>
  </p:notesMasterIdLst>
  <p:sldIdLst>
    <p:sldId id="256" r:id="rId2"/>
    <p:sldId id="257" r:id="rId3"/>
    <p:sldId id="300" r:id="rId4"/>
    <p:sldId id="301" r:id="rId5"/>
    <p:sldId id="258" r:id="rId6"/>
    <p:sldId id="259" r:id="rId7"/>
    <p:sldId id="302" r:id="rId8"/>
    <p:sldId id="262" r:id="rId9"/>
    <p:sldId id="260" r:id="rId10"/>
    <p:sldId id="264" r:id="rId11"/>
    <p:sldId id="292" r:id="rId12"/>
    <p:sldId id="266" r:id="rId13"/>
    <p:sldId id="267" r:id="rId14"/>
    <p:sldId id="271" r:id="rId15"/>
    <p:sldId id="279" r:id="rId16"/>
    <p:sldId id="280" r:id="rId17"/>
    <p:sldId id="282" r:id="rId18"/>
    <p:sldId id="287" r:id="rId19"/>
    <p:sldId id="291" r:id="rId20"/>
    <p:sldId id="274" r:id="rId21"/>
    <p:sldId id="285" r:id="rId22"/>
    <p:sldId id="286" r:id="rId23"/>
    <p:sldId id="293" r:id="rId24"/>
    <p:sldId id="294" r:id="rId25"/>
    <p:sldId id="295" r:id="rId26"/>
    <p:sldId id="299" r:id="rId27"/>
    <p:sldId id="297" r:id="rId28"/>
    <p:sldId id="276" r:id="rId29"/>
    <p:sldId id="265" r:id="rId30"/>
    <p:sldId id="269" r:id="rId31"/>
    <p:sldId id="278" r:id="rId32"/>
    <p:sldId id="272" r:id="rId33"/>
  </p:sldIdLst>
  <p:sldSz cx="12192000" cy="6858000"/>
  <p:notesSz cx="6858000" cy="9144000"/>
  <p:embeddedFontLst>
    <p:embeddedFont>
      <p:font typeface="Arial Black" panose="020B0604020202020204" pitchFamily="34" charset="0"/>
      <p:bold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FF"/>
    <a:srgbClr val="93C3DF"/>
    <a:srgbClr val="FFBEBF"/>
    <a:srgbClr val="FFD427"/>
    <a:srgbClr val="2F5597"/>
    <a:srgbClr val="2F55A4"/>
    <a:srgbClr val="FFD445"/>
    <a:srgbClr val="87B1DA"/>
    <a:srgbClr val="8BB0ED"/>
    <a:srgbClr val="3B5E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36"/>
    <p:restoredTop sz="94627"/>
  </p:normalViewPr>
  <p:slideViewPr>
    <p:cSldViewPr snapToGrid="0">
      <p:cViewPr varScale="1">
        <p:scale>
          <a:sx n="131" d="100"/>
          <a:sy n="131" d="100"/>
        </p:scale>
        <p:origin x="3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B946BC-608A-5E4A-9DBA-B9BA5BFF8EBA}" type="doc">
      <dgm:prSet loTypeId="urn:microsoft.com/office/officeart/2005/8/layout/hProcess9" loCatId="process" qsTypeId="urn:microsoft.com/office/officeart/2005/8/quickstyle/simple1" qsCatId="simple" csTypeId="urn:microsoft.com/office/officeart/2005/8/colors/accent4_1" csCatId="accent4" phldr="1"/>
      <dgm:spPr/>
      <dgm:t>
        <a:bodyPr/>
        <a:lstStyle/>
        <a:p>
          <a:endParaRPr lang="en-US"/>
        </a:p>
      </dgm:t>
    </dgm:pt>
    <dgm:pt modelId="{84F98652-42FE-9A48-8AF9-012C767FA338}">
      <dgm:prSet/>
      <dgm:spPr>
        <a:ln w="19050">
          <a:noFill/>
        </a:ln>
      </dgm:spPr>
      <dgm:t>
        <a:bodyPr/>
        <a:lstStyle/>
        <a:p>
          <a:r>
            <a:rPr lang="en-US" b="0" i="0">
              <a:latin typeface="Helvetica Neue Medium" panose="02000503000000020004" pitchFamily="2" charset="0"/>
              <a:ea typeface="Helvetica Neue Medium" panose="02000503000000020004" pitchFamily="2" charset="0"/>
              <a:cs typeface="Helvetica Neue Medium" panose="02000503000000020004" pitchFamily="2" charset="0"/>
            </a:rPr>
            <a:t>Task Introduction</a:t>
          </a:r>
        </a:p>
      </dgm:t>
    </dgm:pt>
    <dgm:pt modelId="{82BAD0E4-35B7-5B42-8013-8F1BE1B75F76}" type="parTrans" cxnId="{3BB36D9A-E8D5-2647-987D-B081466F1C26}">
      <dgm:prSet/>
      <dgm:spPr/>
      <dgm:t>
        <a:bodyPr/>
        <a:lstStyle/>
        <a:p>
          <a:endParaRPr lang="en-US"/>
        </a:p>
      </dgm:t>
    </dgm:pt>
    <dgm:pt modelId="{D0F4C3EF-599B-2C47-9134-CBA55AB718BC}" type="sibTrans" cxnId="{3BB36D9A-E8D5-2647-987D-B081466F1C26}">
      <dgm:prSet/>
      <dgm:spPr/>
      <dgm:t>
        <a:bodyPr/>
        <a:lstStyle/>
        <a:p>
          <a:endParaRPr lang="en-US"/>
        </a:p>
      </dgm:t>
    </dgm:pt>
    <dgm:pt modelId="{6D6050F2-E0AA-5448-B861-5CD03F9D0E36}">
      <dgm:prSet custT="1"/>
      <dgm:spPr>
        <a:ln w="19050">
          <a:noFill/>
        </a:ln>
      </dgm:spPr>
      <dgm:t>
        <a:bodyPr/>
        <a:lstStyle/>
        <a:p>
          <a:pPr marL="0" lvl="0" indent="0" algn="ctr" defTabSz="1200150">
            <a:lnSpc>
              <a:spcPct val="90000"/>
            </a:lnSpc>
            <a:spcBef>
              <a:spcPct val="0"/>
            </a:spcBef>
            <a:spcAft>
              <a:spcPct val="35000"/>
            </a:spcAft>
            <a:buNone/>
          </a:pPr>
          <a:r>
            <a:rPr lang="en-US" sz="2700" b="0" i="0" kern="1200">
              <a:solidFill>
                <a:prstClr val="black">
                  <a:hueOff val="0"/>
                  <a:satOff val="0"/>
                  <a:lumOff val="0"/>
                  <a:alphaOff val="0"/>
                </a:prstClr>
              </a:solidFill>
              <a:latin typeface="Helvetica Neue Medium" panose="02000503000000020004" pitchFamily="2" charset="0"/>
              <a:ea typeface="Helvetica Neue Medium" panose="02000503000000020004" pitchFamily="2" charset="0"/>
              <a:cs typeface="Helvetica Neue Medium" panose="02000503000000020004" pitchFamily="2" charset="0"/>
            </a:rPr>
            <a:t>The building of </a:t>
          </a:r>
          <a:r>
            <a:rPr lang="en-US" sz="2700" b="0" i="0" kern="1200" err="1">
              <a:solidFill>
                <a:prstClr val="black">
                  <a:hueOff val="0"/>
                  <a:satOff val="0"/>
                  <a:lumOff val="0"/>
                  <a:alphaOff val="0"/>
                </a:prstClr>
              </a:solidFill>
              <a:latin typeface="Helvetica Neue Medium" panose="02000503000000020004" pitchFamily="2" charset="0"/>
              <a:ea typeface="Helvetica Neue Medium" panose="02000503000000020004" pitchFamily="2" charset="0"/>
              <a:cs typeface="Helvetica Neue Medium" panose="02000503000000020004" pitchFamily="2" charset="0"/>
            </a:rPr>
            <a:t>SEAMuS</a:t>
          </a:r>
          <a:endParaRPr lang="en-US" sz="2700" b="0" i="0" kern="1200">
            <a:solidFill>
              <a:prstClr val="black">
                <a:hueOff val="0"/>
                <a:satOff val="0"/>
                <a:lumOff val="0"/>
                <a:alphaOff val="0"/>
              </a:prstClr>
            </a:solidFill>
            <a:latin typeface="Helvetica Neue Medium" panose="02000503000000020004" pitchFamily="2" charset="0"/>
            <a:ea typeface="Helvetica Neue Medium" panose="02000503000000020004" pitchFamily="2" charset="0"/>
            <a:cs typeface="Helvetica Neue Medium" panose="02000503000000020004" pitchFamily="2" charset="0"/>
          </a:endParaRPr>
        </a:p>
      </dgm:t>
    </dgm:pt>
    <dgm:pt modelId="{C7FF7469-18D6-5749-8731-8F9810A8EDBA}" type="parTrans" cxnId="{4E88FDE0-EEDB-184E-BEBE-7305E9DF0A26}">
      <dgm:prSet/>
      <dgm:spPr/>
      <dgm:t>
        <a:bodyPr/>
        <a:lstStyle/>
        <a:p>
          <a:endParaRPr lang="en-US"/>
        </a:p>
      </dgm:t>
    </dgm:pt>
    <dgm:pt modelId="{3AFD28C8-0547-BA41-A40E-BB5F184E6C65}" type="sibTrans" cxnId="{4E88FDE0-EEDB-184E-BEBE-7305E9DF0A26}">
      <dgm:prSet/>
      <dgm:spPr/>
      <dgm:t>
        <a:bodyPr/>
        <a:lstStyle/>
        <a:p>
          <a:endParaRPr lang="en-US"/>
        </a:p>
      </dgm:t>
    </dgm:pt>
    <dgm:pt modelId="{F09A5F3C-9D93-7546-897C-7698085EB608}">
      <dgm:prSet custT="1"/>
      <dgm:spPr>
        <a:ln w="19050">
          <a:noFill/>
        </a:ln>
      </dgm:spPr>
      <dgm:t>
        <a:bodyPr/>
        <a:lstStyle/>
        <a:p>
          <a:pPr marL="0" lvl="0" indent="0" algn="ctr" defTabSz="1200150">
            <a:lnSpc>
              <a:spcPct val="90000"/>
            </a:lnSpc>
            <a:spcBef>
              <a:spcPct val="0"/>
            </a:spcBef>
            <a:spcAft>
              <a:spcPct val="35000"/>
            </a:spcAft>
            <a:buNone/>
          </a:pPr>
          <a:r>
            <a:rPr lang="en-US" sz="2700" b="0" i="0" kern="1200">
              <a:solidFill>
                <a:prstClr val="black">
                  <a:hueOff val="0"/>
                  <a:satOff val="0"/>
                  <a:lumOff val="0"/>
                  <a:alphaOff val="0"/>
                </a:prstClr>
              </a:solidFill>
              <a:latin typeface="Helvetica Neue Medium" panose="02000503000000020004" pitchFamily="2" charset="0"/>
              <a:ea typeface="Helvetica Neue Medium" panose="02000503000000020004" pitchFamily="2" charset="0"/>
              <a:cs typeface="Helvetica Neue Medium" panose="02000503000000020004" pitchFamily="2" charset="0"/>
            </a:rPr>
            <a:t>Experiments &amp; analysis</a:t>
          </a:r>
        </a:p>
      </dgm:t>
    </dgm:pt>
    <dgm:pt modelId="{F1C3A0E8-E881-054A-B4D4-F7981F1444CE}" type="parTrans" cxnId="{FF0188D3-5CC0-8D40-9F96-10B71B5DEB9C}">
      <dgm:prSet/>
      <dgm:spPr/>
      <dgm:t>
        <a:bodyPr/>
        <a:lstStyle/>
        <a:p>
          <a:endParaRPr lang="en-US"/>
        </a:p>
      </dgm:t>
    </dgm:pt>
    <dgm:pt modelId="{57FB3CAB-45DF-4840-913E-2ACBB66EB7DA}" type="sibTrans" cxnId="{FF0188D3-5CC0-8D40-9F96-10B71B5DEB9C}">
      <dgm:prSet/>
      <dgm:spPr/>
      <dgm:t>
        <a:bodyPr/>
        <a:lstStyle/>
        <a:p>
          <a:endParaRPr lang="en-US"/>
        </a:p>
      </dgm:t>
    </dgm:pt>
    <dgm:pt modelId="{86958035-E05D-9D4F-89DF-9053AAB145C0}">
      <dgm:prSet custT="1"/>
      <dgm:spPr>
        <a:ln w="19050">
          <a:noFill/>
        </a:ln>
      </dgm:spPr>
      <dgm:t>
        <a:bodyPr/>
        <a:lstStyle/>
        <a:p>
          <a:pPr marL="0" lvl="0" indent="0" algn="ctr" defTabSz="1200150">
            <a:lnSpc>
              <a:spcPct val="90000"/>
            </a:lnSpc>
            <a:spcBef>
              <a:spcPct val="0"/>
            </a:spcBef>
            <a:spcAft>
              <a:spcPct val="35000"/>
            </a:spcAft>
            <a:buNone/>
          </a:pPr>
          <a:r>
            <a:rPr lang="en-US" sz="2700" b="0" i="0" kern="1200">
              <a:solidFill>
                <a:prstClr val="black">
                  <a:hueOff val="0"/>
                  <a:satOff val="0"/>
                  <a:lumOff val="0"/>
                  <a:alphaOff val="0"/>
                </a:prstClr>
              </a:solidFill>
              <a:latin typeface="Helvetica Neue Medium" panose="02000503000000020004" pitchFamily="2" charset="0"/>
              <a:ea typeface="Helvetica Neue Medium" panose="02000503000000020004" pitchFamily="2" charset="0"/>
              <a:cs typeface="Helvetica Neue Medium" panose="02000503000000020004" pitchFamily="2" charset="0"/>
            </a:rPr>
            <a:t>Conclusion</a:t>
          </a:r>
        </a:p>
      </dgm:t>
    </dgm:pt>
    <dgm:pt modelId="{C1F71BD3-C138-6644-A258-2D4C212AB739}" type="parTrans" cxnId="{91E847E8-67C9-FC4A-97A0-1E3F495F4ADA}">
      <dgm:prSet/>
      <dgm:spPr/>
      <dgm:t>
        <a:bodyPr/>
        <a:lstStyle/>
        <a:p>
          <a:endParaRPr lang="en-US"/>
        </a:p>
      </dgm:t>
    </dgm:pt>
    <dgm:pt modelId="{C74146FF-DF63-1346-B30C-59D247B9C1D3}" type="sibTrans" cxnId="{91E847E8-67C9-FC4A-97A0-1E3F495F4ADA}">
      <dgm:prSet/>
      <dgm:spPr/>
      <dgm:t>
        <a:bodyPr/>
        <a:lstStyle/>
        <a:p>
          <a:endParaRPr lang="en-US"/>
        </a:p>
      </dgm:t>
    </dgm:pt>
    <dgm:pt modelId="{536C5A85-93DC-624B-A8B2-D0BD6B5899E5}" type="pres">
      <dgm:prSet presAssocID="{AFB946BC-608A-5E4A-9DBA-B9BA5BFF8EBA}" presName="CompostProcess" presStyleCnt="0">
        <dgm:presLayoutVars>
          <dgm:dir/>
          <dgm:resizeHandles val="exact"/>
        </dgm:presLayoutVars>
      </dgm:prSet>
      <dgm:spPr/>
    </dgm:pt>
    <dgm:pt modelId="{B7F63316-1AF5-F049-9253-FC2584EAD445}" type="pres">
      <dgm:prSet presAssocID="{AFB946BC-608A-5E4A-9DBA-B9BA5BFF8EBA}" presName="arrow" presStyleLbl="bgShp" presStyleIdx="0" presStyleCnt="1"/>
      <dgm:spPr>
        <a:solidFill>
          <a:schemeClr val="accent4">
            <a:lumMod val="40000"/>
            <a:lumOff val="60000"/>
          </a:schemeClr>
        </a:solidFill>
        <a:ln>
          <a:noFill/>
        </a:ln>
      </dgm:spPr>
    </dgm:pt>
    <dgm:pt modelId="{63542E02-82F7-E146-B0D4-446912F95E9D}" type="pres">
      <dgm:prSet presAssocID="{AFB946BC-608A-5E4A-9DBA-B9BA5BFF8EBA}" presName="linearProcess" presStyleCnt="0"/>
      <dgm:spPr/>
    </dgm:pt>
    <dgm:pt modelId="{0595B540-6E32-0043-A6F1-8EAFFE9A3581}" type="pres">
      <dgm:prSet presAssocID="{84F98652-42FE-9A48-8AF9-012C767FA338}" presName="textNode" presStyleLbl="node1" presStyleIdx="0" presStyleCnt="4">
        <dgm:presLayoutVars>
          <dgm:bulletEnabled val="1"/>
        </dgm:presLayoutVars>
      </dgm:prSet>
      <dgm:spPr/>
    </dgm:pt>
    <dgm:pt modelId="{7FFC15D4-AF21-8549-837D-4625E1838C6F}" type="pres">
      <dgm:prSet presAssocID="{D0F4C3EF-599B-2C47-9134-CBA55AB718BC}" presName="sibTrans" presStyleCnt="0"/>
      <dgm:spPr/>
    </dgm:pt>
    <dgm:pt modelId="{A842D0ED-E5D2-BF4C-B3CA-D1FE5A1C5DDA}" type="pres">
      <dgm:prSet presAssocID="{6D6050F2-E0AA-5448-B861-5CD03F9D0E36}" presName="textNode" presStyleLbl="node1" presStyleIdx="1" presStyleCnt="4">
        <dgm:presLayoutVars>
          <dgm:bulletEnabled val="1"/>
        </dgm:presLayoutVars>
      </dgm:prSet>
      <dgm:spPr/>
    </dgm:pt>
    <dgm:pt modelId="{8516D56C-69EE-9D48-AEC3-4A62AB90B52C}" type="pres">
      <dgm:prSet presAssocID="{3AFD28C8-0547-BA41-A40E-BB5F184E6C65}" presName="sibTrans" presStyleCnt="0"/>
      <dgm:spPr/>
    </dgm:pt>
    <dgm:pt modelId="{0FCC7008-B353-944D-B70D-77F76B7BBEDB}" type="pres">
      <dgm:prSet presAssocID="{F09A5F3C-9D93-7546-897C-7698085EB608}" presName="textNode" presStyleLbl="node1" presStyleIdx="2" presStyleCnt="4">
        <dgm:presLayoutVars>
          <dgm:bulletEnabled val="1"/>
        </dgm:presLayoutVars>
      </dgm:prSet>
      <dgm:spPr/>
    </dgm:pt>
    <dgm:pt modelId="{C4514B18-53A0-8B47-82CB-BA0040957E6F}" type="pres">
      <dgm:prSet presAssocID="{57FB3CAB-45DF-4840-913E-2ACBB66EB7DA}" presName="sibTrans" presStyleCnt="0"/>
      <dgm:spPr/>
    </dgm:pt>
    <dgm:pt modelId="{2809845D-447B-234E-A4B3-F8A75A847D3D}" type="pres">
      <dgm:prSet presAssocID="{86958035-E05D-9D4F-89DF-9053AAB145C0}" presName="textNode" presStyleLbl="node1" presStyleIdx="3" presStyleCnt="4">
        <dgm:presLayoutVars>
          <dgm:bulletEnabled val="1"/>
        </dgm:presLayoutVars>
      </dgm:prSet>
      <dgm:spPr/>
    </dgm:pt>
  </dgm:ptLst>
  <dgm:cxnLst>
    <dgm:cxn modelId="{3AE1BB1E-AB14-6948-B027-5CC413A5DA90}" type="presOf" srcId="{AFB946BC-608A-5E4A-9DBA-B9BA5BFF8EBA}" destId="{536C5A85-93DC-624B-A8B2-D0BD6B5899E5}" srcOrd="0" destOrd="0" presId="urn:microsoft.com/office/officeart/2005/8/layout/hProcess9"/>
    <dgm:cxn modelId="{F1810332-BF06-7B4A-8E06-5D9D46855545}" type="presOf" srcId="{84F98652-42FE-9A48-8AF9-012C767FA338}" destId="{0595B540-6E32-0043-A6F1-8EAFFE9A3581}" srcOrd="0" destOrd="0" presId="urn:microsoft.com/office/officeart/2005/8/layout/hProcess9"/>
    <dgm:cxn modelId="{5E9A3E3F-2A79-DB47-B9A9-462D07F10BD1}" type="presOf" srcId="{6D6050F2-E0AA-5448-B861-5CD03F9D0E36}" destId="{A842D0ED-E5D2-BF4C-B3CA-D1FE5A1C5DDA}" srcOrd="0" destOrd="0" presId="urn:microsoft.com/office/officeart/2005/8/layout/hProcess9"/>
    <dgm:cxn modelId="{7F0DEA71-E20D-C84D-B101-ECDB500A39AA}" type="presOf" srcId="{F09A5F3C-9D93-7546-897C-7698085EB608}" destId="{0FCC7008-B353-944D-B70D-77F76B7BBEDB}" srcOrd="0" destOrd="0" presId="urn:microsoft.com/office/officeart/2005/8/layout/hProcess9"/>
    <dgm:cxn modelId="{3BB36D9A-E8D5-2647-987D-B081466F1C26}" srcId="{AFB946BC-608A-5E4A-9DBA-B9BA5BFF8EBA}" destId="{84F98652-42FE-9A48-8AF9-012C767FA338}" srcOrd="0" destOrd="0" parTransId="{82BAD0E4-35B7-5B42-8013-8F1BE1B75F76}" sibTransId="{D0F4C3EF-599B-2C47-9134-CBA55AB718BC}"/>
    <dgm:cxn modelId="{ADDE2CA6-3898-F941-9DF8-7A6F5D508F93}" type="presOf" srcId="{86958035-E05D-9D4F-89DF-9053AAB145C0}" destId="{2809845D-447B-234E-A4B3-F8A75A847D3D}" srcOrd="0" destOrd="0" presId="urn:microsoft.com/office/officeart/2005/8/layout/hProcess9"/>
    <dgm:cxn modelId="{FF0188D3-5CC0-8D40-9F96-10B71B5DEB9C}" srcId="{AFB946BC-608A-5E4A-9DBA-B9BA5BFF8EBA}" destId="{F09A5F3C-9D93-7546-897C-7698085EB608}" srcOrd="2" destOrd="0" parTransId="{F1C3A0E8-E881-054A-B4D4-F7981F1444CE}" sibTransId="{57FB3CAB-45DF-4840-913E-2ACBB66EB7DA}"/>
    <dgm:cxn modelId="{4E88FDE0-EEDB-184E-BEBE-7305E9DF0A26}" srcId="{AFB946BC-608A-5E4A-9DBA-B9BA5BFF8EBA}" destId="{6D6050F2-E0AA-5448-B861-5CD03F9D0E36}" srcOrd="1" destOrd="0" parTransId="{C7FF7469-18D6-5749-8731-8F9810A8EDBA}" sibTransId="{3AFD28C8-0547-BA41-A40E-BB5F184E6C65}"/>
    <dgm:cxn modelId="{91E847E8-67C9-FC4A-97A0-1E3F495F4ADA}" srcId="{AFB946BC-608A-5E4A-9DBA-B9BA5BFF8EBA}" destId="{86958035-E05D-9D4F-89DF-9053AAB145C0}" srcOrd="3" destOrd="0" parTransId="{C1F71BD3-C138-6644-A258-2D4C212AB739}" sibTransId="{C74146FF-DF63-1346-B30C-59D247B9C1D3}"/>
    <dgm:cxn modelId="{D7FAEDAB-1A29-BA45-94CF-007932FB24D6}" type="presParOf" srcId="{536C5A85-93DC-624B-A8B2-D0BD6B5899E5}" destId="{B7F63316-1AF5-F049-9253-FC2584EAD445}" srcOrd="0" destOrd="0" presId="urn:microsoft.com/office/officeart/2005/8/layout/hProcess9"/>
    <dgm:cxn modelId="{731AF9E4-7BD2-544E-B3A0-65F1C9A67BD3}" type="presParOf" srcId="{536C5A85-93DC-624B-A8B2-D0BD6B5899E5}" destId="{63542E02-82F7-E146-B0D4-446912F95E9D}" srcOrd="1" destOrd="0" presId="urn:microsoft.com/office/officeart/2005/8/layout/hProcess9"/>
    <dgm:cxn modelId="{2583611D-90D2-4B48-A2CE-52B3C2879162}" type="presParOf" srcId="{63542E02-82F7-E146-B0D4-446912F95E9D}" destId="{0595B540-6E32-0043-A6F1-8EAFFE9A3581}" srcOrd="0" destOrd="0" presId="urn:microsoft.com/office/officeart/2005/8/layout/hProcess9"/>
    <dgm:cxn modelId="{99A3B839-235C-4A4B-8D51-724BBB3EC30E}" type="presParOf" srcId="{63542E02-82F7-E146-B0D4-446912F95E9D}" destId="{7FFC15D4-AF21-8549-837D-4625E1838C6F}" srcOrd="1" destOrd="0" presId="urn:microsoft.com/office/officeart/2005/8/layout/hProcess9"/>
    <dgm:cxn modelId="{F758A3A8-E8F6-9A44-AE6C-F355C03A2AA9}" type="presParOf" srcId="{63542E02-82F7-E146-B0D4-446912F95E9D}" destId="{A842D0ED-E5D2-BF4C-B3CA-D1FE5A1C5DDA}" srcOrd="2" destOrd="0" presId="urn:microsoft.com/office/officeart/2005/8/layout/hProcess9"/>
    <dgm:cxn modelId="{C4996E7E-1B80-584C-9128-A6B3B3036798}" type="presParOf" srcId="{63542E02-82F7-E146-B0D4-446912F95E9D}" destId="{8516D56C-69EE-9D48-AEC3-4A62AB90B52C}" srcOrd="3" destOrd="0" presId="urn:microsoft.com/office/officeart/2005/8/layout/hProcess9"/>
    <dgm:cxn modelId="{E3883863-BF34-614C-9D95-8157EF5C13B3}" type="presParOf" srcId="{63542E02-82F7-E146-B0D4-446912F95E9D}" destId="{0FCC7008-B353-944D-B70D-77F76B7BBEDB}" srcOrd="4" destOrd="0" presId="urn:microsoft.com/office/officeart/2005/8/layout/hProcess9"/>
    <dgm:cxn modelId="{48F33D7B-0005-DD41-802F-651242BBD266}" type="presParOf" srcId="{63542E02-82F7-E146-B0D4-446912F95E9D}" destId="{C4514B18-53A0-8B47-82CB-BA0040957E6F}" srcOrd="5" destOrd="0" presId="urn:microsoft.com/office/officeart/2005/8/layout/hProcess9"/>
    <dgm:cxn modelId="{84171138-43D4-1248-B947-7DED2E20CFC0}" type="presParOf" srcId="{63542E02-82F7-E146-B0D4-446912F95E9D}" destId="{2809845D-447B-234E-A4B3-F8A75A847D3D}"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7D6A353-7FCF-AF47-B9B8-B97A5BFF6225}" type="doc">
      <dgm:prSet loTypeId="urn:microsoft.com/office/officeart/2005/8/layout/process4" loCatId="" qsTypeId="urn:microsoft.com/office/officeart/2005/8/quickstyle/simple1" qsCatId="simple" csTypeId="urn:microsoft.com/office/officeart/2005/8/colors/accent4_5" csCatId="accent4" phldr="1"/>
      <dgm:spPr/>
    </dgm:pt>
    <dgm:pt modelId="{57B600F9-DE08-744E-9A92-D3F25FDFF69B}">
      <dgm:prSet phldrT="[Text]" custT="1"/>
      <dgm:spPr/>
      <dgm:t>
        <a:bodyPr/>
        <a:lstStyle/>
        <a:p>
          <a:pPr>
            <a:lnSpc>
              <a:spcPct val="100000"/>
            </a:lnSpc>
          </a:pPr>
          <a:r>
            <a:rPr lang="en-US" sz="2000" b="1" i="0" dirty="0">
              <a:solidFill>
                <a:schemeClr val="tx1"/>
              </a:solidFill>
              <a:latin typeface="Helvetica" pitchFamily="2" charset="0"/>
            </a:rPr>
            <a:t>report + event arguments</a:t>
          </a:r>
          <a:endParaRPr lang="en-US" sz="1600" b="1" i="0" dirty="0">
            <a:solidFill>
              <a:schemeClr val="tx1"/>
            </a:solidFill>
            <a:latin typeface="Helvetica" pitchFamily="2" charset="0"/>
          </a:endParaRPr>
        </a:p>
      </dgm:t>
    </dgm:pt>
    <dgm:pt modelId="{392365DF-AC54-6E4A-94B7-41AF988BD79F}" type="parTrans" cxnId="{9CF3FF08-45CE-F14E-B1DA-867D07B4A989}">
      <dgm:prSet/>
      <dgm:spPr/>
      <dgm:t>
        <a:bodyPr/>
        <a:lstStyle/>
        <a:p>
          <a:endParaRPr lang="en-US"/>
        </a:p>
      </dgm:t>
    </dgm:pt>
    <dgm:pt modelId="{B44EB576-EC9B-074E-B257-158BCC698057}" type="sibTrans" cxnId="{9CF3FF08-45CE-F14E-B1DA-867D07B4A989}">
      <dgm:prSet/>
      <dgm:spPr/>
      <dgm:t>
        <a:bodyPr/>
        <a:lstStyle/>
        <a:p>
          <a:endParaRPr lang="en-US"/>
        </a:p>
      </dgm:t>
    </dgm:pt>
    <dgm:pt modelId="{FCCF62D8-5FB8-1F44-9542-233031B7604E}">
      <dgm:prSet phldrT="[Text]" custT="1"/>
      <dgm:spPr/>
      <dgm:t>
        <a:bodyPr/>
        <a:lstStyle/>
        <a:p>
          <a:pPr marL="0" lvl="0" algn="ctr" defTabSz="889000">
            <a:lnSpc>
              <a:spcPct val="100000"/>
            </a:lnSpc>
            <a:spcBef>
              <a:spcPct val="0"/>
            </a:spcBef>
            <a:spcAft>
              <a:spcPct val="35000"/>
            </a:spcAft>
            <a:buNone/>
          </a:pPr>
          <a:r>
            <a:rPr lang="en-US" sz="2000" b="1" i="0" kern="1200" dirty="0">
              <a:solidFill>
                <a:prstClr val="black"/>
              </a:solidFill>
              <a:latin typeface="Helvetica" pitchFamily="2" charset="0"/>
              <a:ea typeface="+mn-ea"/>
              <a:cs typeface="+mn-cs"/>
            </a:rPr>
            <a:t>corrected report arguments </a:t>
          </a:r>
        </a:p>
        <a:p>
          <a:pPr marL="0" lvl="0" algn="ctr" defTabSz="889000">
            <a:lnSpc>
              <a:spcPct val="100000"/>
            </a:lnSpc>
            <a:spcBef>
              <a:spcPct val="0"/>
            </a:spcBef>
            <a:spcAft>
              <a:spcPct val="35000"/>
            </a:spcAft>
            <a:buNone/>
          </a:pPr>
          <a:r>
            <a:rPr lang="en-US" sz="2000" b="1" i="0" kern="1200" dirty="0">
              <a:solidFill>
                <a:prstClr val="black"/>
              </a:solidFill>
              <a:latin typeface="Helvetica" pitchFamily="2" charset="0"/>
              <a:ea typeface="+mn-ea"/>
              <a:cs typeface="+mn-cs"/>
            </a:rPr>
            <a:t>+ report summary</a:t>
          </a:r>
        </a:p>
        <a:p>
          <a:pPr marL="0" lvl="0" algn="ctr" defTabSz="889000">
            <a:lnSpc>
              <a:spcPct val="100000"/>
            </a:lnSpc>
            <a:spcBef>
              <a:spcPct val="0"/>
            </a:spcBef>
            <a:spcAft>
              <a:spcPct val="35000"/>
            </a:spcAft>
            <a:buNone/>
          </a:pPr>
          <a:r>
            <a:rPr lang="en-US" sz="2000" b="1" i="0" kern="1200" dirty="0">
              <a:solidFill>
                <a:prstClr val="black"/>
              </a:solidFill>
              <a:latin typeface="Helvetica" pitchFamily="2" charset="0"/>
              <a:ea typeface="+mn-ea"/>
              <a:cs typeface="+mn-cs"/>
            </a:rPr>
            <a:t>+ report summary arguments</a:t>
          </a:r>
        </a:p>
      </dgm:t>
    </dgm:pt>
    <dgm:pt modelId="{58E3CC2F-62D8-9840-9C5F-69FBD4CFF16A}" type="parTrans" cxnId="{EDFBE0BD-7A36-0246-92BF-43A51D81C868}">
      <dgm:prSet/>
      <dgm:spPr/>
      <dgm:t>
        <a:bodyPr/>
        <a:lstStyle/>
        <a:p>
          <a:endParaRPr lang="en-US"/>
        </a:p>
      </dgm:t>
    </dgm:pt>
    <dgm:pt modelId="{67AAA791-B28E-414C-9B10-4393771D2BD4}" type="sibTrans" cxnId="{EDFBE0BD-7A36-0246-92BF-43A51D81C868}">
      <dgm:prSet/>
      <dgm:spPr/>
      <dgm:t>
        <a:bodyPr/>
        <a:lstStyle/>
        <a:p>
          <a:endParaRPr lang="en-US"/>
        </a:p>
      </dgm:t>
    </dgm:pt>
    <dgm:pt modelId="{3BA49911-E40F-F848-99F9-5AC546DE57E3}" type="pres">
      <dgm:prSet presAssocID="{17D6A353-7FCF-AF47-B9B8-B97A5BFF6225}" presName="Name0" presStyleCnt="0">
        <dgm:presLayoutVars>
          <dgm:dir/>
          <dgm:animLvl val="lvl"/>
          <dgm:resizeHandles val="exact"/>
        </dgm:presLayoutVars>
      </dgm:prSet>
      <dgm:spPr/>
    </dgm:pt>
    <dgm:pt modelId="{AAFDF826-C8D4-F345-B534-0CE8D6A06912}" type="pres">
      <dgm:prSet presAssocID="{FCCF62D8-5FB8-1F44-9542-233031B7604E}" presName="boxAndChildren" presStyleCnt="0"/>
      <dgm:spPr/>
    </dgm:pt>
    <dgm:pt modelId="{97229638-D474-104D-AA76-B3E504CC8E2C}" type="pres">
      <dgm:prSet presAssocID="{FCCF62D8-5FB8-1F44-9542-233031B7604E}" presName="parentTextBox" presStyleLbl="node1" presStyleIdx="0" presStyleCnt="2" custScaleY="237918"/>
      <dgm:spPr/>
    </dgm:pt>
    <dgm:pt modelId="{8A0DED72-FD5D-E34C-80B7-CC33CEBD2DD2}" type="pres">
      <dgm:prSet presAssocID="{B44EB576-EC9B-074E-B257-158BCC698057}" presName="sp" presStyleCnt="0"/>
      <dgm:spPr/>
    </dgm:pt>
    <dgm:pt modelId="{5A096D72-FC1A-D44C-8A18-8B94F2F978C1}" type="pres">
      <dgm:prSet presAssocID="{57B600F9-DE08-744E-9A92-D3F25FDFF69B}" presName="arrowAndChildren" presStyleCnt="0"/>
      <dgm:spPr/>
    </dgm:pt>
    <dgm:pt modelId="{1DE846E2-3E5D-AB4F-939E-42D8AE9BA73D}" type="pres">
      <dgm:prSet presAssocID="{57B600F9-DE08-744E-9A92-D3F25FDFF69B}" presName="parentTextArrow" presStyleLbl="node1" presStyleIdx="1" presStyleCnt="2" custScaleY="199807"/>
      <dgm:spPr/>
    </dgm:pt>
  </dgm:ptLst>
  <dgm:cxnLst>
    <dgm:cxn modelId="{9CF3FF08-45CE-F14E-B1DA-867D07B4A989}" srcId="{17D6A353-7FCF-AF47-B9B8-B97A5BFF6225}" destId="{57B600F9-DE08-744E-9A92-D3F25FDFF69B}" srcOrd="0" destOrd="0" parTransId="{392365DF-AC54-6E4A-94B7-41AF988BD79F}" sibTransId="{B44EB576-EC9B-074E-B257-158BCC698057}"/>
    <dgm:cxn modelId="{7F869533-EB1D-4648-9388-C402D5804B81}" type="presOf" srcId="{FCCF62D8-5FB8-1F44-9542-233031B7604E}" destId="{97229638-D474-104D-AA76-B3E504CC8E2C}" srcOrd="0" destOrd="0" presId="urn:microsoft.com/office/officeart/2005/8/layout/process4"/>
    <dgm:cxn modelId="{EDFBE0BD-7A36-0246-92BF-43A51D81C868}" srcId="{17D6A353-7FCF-AF47-B9B8-B97A5BFF6225}" destId="{FCCF62D8-5FB8-1F44-9542-233031B7604E}" srcOrd="1" destOrd="0" parTransId="{58E3CC2F-62D8-9840-9C5F-69FBD4CFF16A}" sibTransId="{67AAA791-B28E-414C-9B10-4393771D2BD4}"/>
    <dgm:cxn modelId="{87AB8DC0-3A12-1141-9943-0688DD690CF2}" type="presOf" srcId="{57B600F9-DE08-744E-9A92-D3F25FDFF69B}" destId="{1DE846E2-3E5D-AB4F-939E-42D8AE9BA73D}" srcOrd="0" destOrd="0" presId="urn:microsoft.com/office/officeart/2005/8/layout/process4"/>
    <dgm:cxn modelId="{652368FC-D77B-0C42-A2B9-C3611FBAF08F}" type="presOf" srcId="{17D6A353-7FCF-AF47-B9B8-B97A5BFF6225}" destId="{3BA49911-E40F-F848-99F9-5AC546DE57E3}" srcOrd="0" destOrd="0" presId="urn:microsoft.com/office/officeart/2005/8/layout/process4"/>
    <dgm:cxn modelId="{E33E9C84-0E36-3243-B6C6-EAA5BCA5D980}" type="presParOf" srcId="{3BA49911-E40F-F848-99F9-5AC546DE57E3}" destId="{AAFDF826-C8D4-F345-B534-0CE8D6A06912}" srcOrd="0" destOrd="0" presId="urn:microsoft.com/office/officeart/2005/8/layout/process4"/>
    <dgm:cxn modelId="{7E1ADE9B-FA4E-9745-A608-A9A9642A5212}" type="presParOf" srcId="{AAFDF826-C8D4-F345-B534-0CE8D6A06912}" destId="{97229638-D474-104D-AA76-B3E504CC8E2C}" srcOrd="0" destOrd="0" presId="urn:microsoft.com/office/officeart/2005/8/layout/process4"/>
    <dgm:cxn modelId="{FDAE1B08-5019-F64D-B380-5DE735E6C3E4}" type="presParOf" srcId="{3BA49911-E40F-F848-99F9-5AC546DE57E3}" destId="{8A0DED72-FD5D-E34C-80B7-CC33CEBD2DD2}" srcOrd="1" destOrd="0" presId="urn:microsoft.com/office/officeart/2005/8/layout/process4"/>
    <dgm:cxn modelId="{8A4FF148-7A6A-344D-BE92-220E856F9C20}" type="presParOf" srcId="{3BA49911-E40F-F848-99F9-5AC546DE57E3}" destId="{5A096D72-FC1A-D44C-8A18-8B94F2F978C1}" srcOrd="2" destOrd="0" presId="urn:microsoft.com/office/officeart/2005/8/layout/process4"/>
    <dgm:cxn modelId="{AB455374-F90E-2741-8BAA-1A54430E8BB0}" type="presParOf" srcId="{5A096D72-FC1A-D44C-8A18-8B94F2F978C1}" destId="{1DE846E2-3E5D-AB4F-939E-42D8AE9BA73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D6A353-7FCF-AF47-B9B8-B97A5BFF6225}" type="doc">
      <dgm:prSet loTypeId="urn:microsoft.com/office/officeart/2005/8/layout/process4" loCatId="" qsTypeId="urn:microsoft.com/office/officeart/2005/8/quickstyle/simple1" qsCatId="simple" csTypeId="urn:microsoft.com/office/officeart/2005/8/colors/accent4_5" csCatId="accent4" phldr="1"/>
      <dgm:spPr/>
    </dgm:pt>
    <dgm:pt modelId="{57B600F9-DE08-744E-9A92-D3F25FDFF69B}">
      <dgm:prSet phldrT="[Text]" custT="1"/>
      <dgm:spPr/>
      <dgm:t>
        <a:bodyPr/>
        <a:lstStyle/>
        <a:p>
          <a:pPr>
            <a:lnSpc>
              <a:spcPct val="100000"/>
            </a:lnSpc>
          </a:pPr>
          <a:r>
            <a:rPr lang="en-US" sz="2000" b="1" i="0" dirty="0">
              <a:solidFill>
                <a:schemeClr val="tx1"/>
              </a:solidFill>
              <a:latin typeface="Helvetica" pitchFamily="2" charset="0"/>
            </a:rPr>
            <a:t>report + source</a:t>
          </a:r>
        </a:p>
        <a:p>
          <a:pPr>
            <a:lnSpc>
              <a:spcPct val="100000"/>
            </a:lnSpc>
          </a:pPr>
          <a:r>
            <a:rPr lang="en-US" sz="2000" b="1" i="0" dirty="0">
              <a:solidFill>
                <a:schemeClr val="tx1"/>
              </a:solidFill>
              <a:latin typeface="Helvetica" pitchFamily="2" charset="0"/>
            </a:rPr>
            <a:t>+ event arguments</a:t>
          </a:r>
          <a:endParaRPr lang="en-US" sz="1600" b="1" i="0" dirty="0">
            <a:solidFill>
              <a:schemeClr val="tx1"/>
            </a:solidFill>
            <a:latin typeface="Helvetica" pitchFamily="2" charset="0"/>
          </a:endParaRPr>
        </a:p>
      </dgm:t>
    </dgm:pt>
    <dgm:pt modelId="{392365DF-AC54-6E4A-94B7-41AF988BD79F}" type="parTrans" cxnId="{9CF3FF08-45CE-F14E-B1DA-867D07B4A989}">
      <dgm:prSet/>
      <dgm:spPr/>
      <dgm:t>
        <a:bodyPr/>
        <a:lstStyle/>
        <a:p>
          <a:endParaRPr lang="en-US"/>
        </a:p>
      </dgm:t>
    </dgm:pt>
    <dgm:pt modelId="{B44EB576-EC9B-074E-B257-158BCC698057}" type="sibTrans" cxnId="{9CF3FF08-45CE-F14E-B1DA-867D07B4A989}">
      <dgm:prSet/>
      <dgm:spPr/>
      <dgm:t>
        <a:bodyPr/>
        <a:lstStyle/>
        <a:p>
          <a:endParaRPr lang="en-US"/>
        </a:p>
      </dgm:t>
    </dgm:pt>
    <dgm:pt modelId="{885739B0-7391-5943-B2DB-F365536E2CAE}">
      <dgm:prSet custT="1"/>
      <dgm:spPr/>
      <dgm:t>
        <a:bodyPr/>
        <a:lstStyle/>
        <a:p>
          <a:pPr marL="0" lvl="0" algn="ctr" defTabSz="889000">
            <a:lnSpc>
              <a:spcPct val="100000"/>
            </a:lnSpc>
            <a:spcBef>
              <a:spcPct val="0"/>
            </a:spcBef>
            <a:spcAft>
              <a:spcPct val="35000"/>
            </a:spcAft>
            <a:buNone/>
          </a:pPr>
          <a:endParaRPr lang="en-US" sz="2000" b="1" i="0" kern="1200" dirty="0">
            <a:solidFill>
              <a:prstClr val="black"/>
            </a:solidFill>
            <a:latin typeface="Helvetica" pitchFamily="2" charset="0"/>
            <a:ea typeface="+mn-ea"/>
            <a:cs typeface="+mn-cs"/>
          </a:endParaRPr>
        </a:p>
        <a:p>
          <a:pPr marL="0" lvl="0" algn="ctr" defTabSz="889000">
            <a:lnSpc>
              <a:spcPct val="100000"/>
            </a:lnSpc>
            <a:spcBef>
              <a:spcPct val="0"/>
            </a:spcBef>
            <a:spcAft>
              <a:spcPct val="35000"/>
            </a:spcAft>
            <a:buNone/>
          </a:pPr>
          <a:r>
            <a:rPr lang="en-US" sz="2000" b="1" i="0" kern="1200" dirty="0">
              <a:solidFill>
                <a:prstClr val="black"/>
              </a:solidFill>
              <a:latin typeface="Helvetica" pitchFamily="2" charset="0"/>
              <a:ea typeface="+mn-ea"/>
              <a:cs typeface="+mn-cs"/>
            </a:rPr>
            <a:t>corrected source arguments +</a:t>
          </a:r>
        </a:p>
        <a:p>
          <a:pPr marL="0" lvl="0" algn="ctr" defTabSz="889000">
            <a:lnSpc>
              <a:spcPct val="100000"/>
            </a:lnSpc>
            <a:spcBef>
              <a:spcPct val="0"/>
            </a:spcBef>
            <a:spcAft>
              <a:spcPct val="35000"/>
            </a:spcAft>
            <a:buNone/>
          </a:pPr>
          <a:r>
            <a:rPr lang="en-US" sz="2000" b="1" i="0" kern="1200" dirty="0">
              <a:solidFill>
                <a:prstClr val="black"/>
              </a:solidFill>
              <a:latin typeface="Helvetica" pitchFamily="2" charset="0"/>
              <a:ea typeface="+mn-ea"/>
              <a:cs typeface="+mn-cs"/>
            </a:rPr>
            <a:t>cross-document summary +</a:t>
          </a:r>
        </a:p>
        <a:p>
          <a:pPr marL="0" lvl="0" algn="ctr" defTabSz="889000">
            <a:lnSpc>
              <a:spcPct val="100000"/>
            </a:lnSpc>
            <a:spcBef>
              <a:spcPct val="0"/>
            </a:spcBef>
            <a:spcAft>
              <a:spcPct val="35000"/>
            </a:spcAft>
            <a:buNone/>
          </a:pPr>
          <a:r>
            <a:rPr lang="en-US" sz="2000" b="1" i="0" kern="1200" dirty="0">
              <a:solidFill>
                <a:prstClr val="black"/>
              </a:solidFill>
              <a:latin typeface="Helvetica" pitchFamily="2" charset="0"/>
              <a:ea typeface="+mn-ea"/>
              <a:cs typeface="+mn-cs"/>
            </a:rPr>
            <a:t>cross-document summary arguments</a:t>
          </a:r>
        </a:p>
        <a:p>
          <a:pPr marL="0" lvl="0" algn="ctr" defTabSz="889000">
            <a:lnSpc>
              <a:spcPct val="100000"/>
            </a:lnSpc>
            <a:spcBef>
              <a:spcPct val="0"/>
            </a:spcBef>
            <a:spcAft>
              <a:spcPct val="35000"/>
            </a:spcAft>
            <a:buNone/>
          </a:pPr>
          <a:endParaRPr lang="en-US" sz="1600" b="1" i="0" kern="1200" dirty="0">
            <a:solidFill>
              <a:prstClr val="black"/>
            </a:solidFill>
            <a:latin typeface="Helvetica" pitchFamily="2" charset="0"/>
            <a:ea typeface="+mn-ea"/>
            <a:cs typeface="+mn-cs"/>
          </a:endParaRPr>
        </a:p>
      </dgm:t>
    </dgm:pt>
    <dgm:pt modelId="{14BBACEC-67E2-624A-BC56-78B062624A68}" type="parTrans" cxnId="{ADB287FC-1148-A040-B0E8-AC328A68B40E}">
      <dgm:prSet/>
      <dgm:spPr/>
      <dgm:t>
        <a:bodyPr/>
        <a:lstStyle/>
        <a:p>
          <a:endParaRPr lang="en-US"/>
        </a:p>
      </dgm:t>
    </dgm:pt>
    <dgm:pt modelId="{DAAA8083-CBD0-7349-ADE1-AFB0AEB8FAEF}" type="sibTrans" cxnId="{ADB287FC-1148-A040-B0E8-AC328A68B40E}">
      <dgm:prSet/>
      <dgm:spPr/>
      <dgm:t>
        <a:bodyPr/>
        <a:lstStyle/>
        <a:p>
          <a:endParaRPr lang="en-US"/>
        </a:p>
      </dgm:t>
    </dgm:pt>
    <dgm:pt modelId="{3BA49911-E40F-F848-99F9-5AC546DE57E3}" type="pres">
      <dgm:prSet presAssocID="{17D6A353-7FCF-AF47-B9B8-B97A5BFF6225}" presName="Name0" presStyleCnt="0">
        <dgm:presLayoutVars>
          <dgm:dir/>
          <dgm:animLvl val="lvl"/>
          <dgm:resizeHandles val="exact"/>
        </dgm:presLayoutVars>
      </dgm:prSet>
      <dgm:spPr/>
    </dgm:pt>
    <dgm:pt modelId="{5B4D947D-1BC0-074B-A6A5-8FAD6F7B6FFF}" type="pres">
      <dgm:prSet presAssocID="{885739B0-7391-5943-B2DB-F365536E2CAE}" presName="boxAndChildren" presStyleCnt="0"/>
      <dgm:spPr/>
    </dgm:pt>
    <dgm:pt modelId="{9E8EA671-C6D3-5146-A1C7-7023A1B602D8}" type="pres">
      <dgm:prSet presAssocID="{885739B0-7391-5943-B2DB-F365536E2CAE}" presName="parentTextBox" presStyleLbl="node1" presStyleIdx="0" presStyleCnt="2"/>
      <dgm:spPr/>
    </dgm:pt>
    <dgm:pt modelId="{8A0DED72-FD5D-E34C-80B7-CC33CEBD2DD2}" type="pres">
      <dgm:prSet presAssocID="{B44EB576-EC9B-074E-B257-158BCC698057}" presName="sp" presStyleCnt="0"/>
      <dgm:spPr/>
    </dgm:pt>
    <dgm:pt modelId="{5A096D72-FC1A-D44C-8A18-8B94F2F978C1}" type="pres">
      <dgm:prSet presAssocID="{57B600F9-DE08-744E-9A92-D3F25FDFF69B}" presName="arrowAndChildren" presStyleCnt="0"/>
      <dgm:spPr/>
    </dgm:pt>
    <dgm:pt modelId="{1DE846E2-3E5D-AB4F-939E-42D8AE9BA73D}" type="pres">
      <dgm:prSet presAssocID="{57B600F9-DE08-744E-9A92-D3F25FDFF69B}" presName="parentTextArrow" presStyleLbl="node1" presStyleIdx="1" presStyleCnt="2" custScaleY="85700"/>
      <dgm:spPr/>
    </dgm:pt>
  </dgm:ptLst>
  <dgm:cxnLst>
    <dgm:cxn modelId="{9CF3FF08-45CE-F14E-B1DA-867D07B4A989}" srcId="{17D6A353-7FCF-AF47-B9B8-B97A5BFF6225}" destId="{57B600F9-DE08-744E-9A92-D3F25FDFF69B}" srcOrd="0" destOrd="0" parTransId="{392365DF-AC54-6E4A-94B7-41AF988BD79F}" sibTransId="{B44EB576-EC9B-074E-B257-158BCC698057}"/>
    <dgm:cxn modelId="{87AB8DC0-3A12-1141-9943-0688DD690CF2}" type="presOf" srcId="{57B600F9-DE08-744E-9A92-D3F25FDFF69B}" destId="{1DE846E2-3E5D-AB4F-939E-42D8AE9BA73D}" srcOrd="0" destOrd="0" presId="urn:microsoft.com/office/officeart/2005/8/layout/process4"/>
    <dgm:cxn modelId="{2D3F37FC-740E-0C46-AECD-1ED3181671BD}" type="presOf" srcId="{885739B0-7391-5943-B2DB-F365536E2CAE}" destId="{9E8EA671-C6D3-5146-A1C7-7023A1B602D8}" srcOrd="0" destOrd="0" presId="urn:microsoft.com/office/officeart/2005/8/layout/process4"/>
    <dgm:cxn modelId="{652368FC-D77B-0C42-A2B9-C3611FBAF08F}" type="presOf" srcId="{17D6A353-7FCF-AF47-B9B8-B97A5BFF6225}" destId="{3BA49911-E40F-F848-99F9-5AC546DE57E3}" srcOrd="0" destOrd="0" presId="urn:microsoft.com/office/officeart/2005/8/layout/process4"/>
    <dgm:cxn modelId="{ADB287FC-1148-A040-B0E8-AC328A68B40E}" srcId="{17D6A353-7FCF-AF47-B9B8-B97A5BFF6225}" destId="{885739B0-7391-5943-B2DB-F365536E2CAE}" srcOrd="1" destOrd="0" parTransId="{14BBACEC-67E2-624A-BC56-78B062624A68}" sibTransId="{DAAA8083-CBD0-7349-ADE1-AFB0AEB8FAEF}"/>
    <dgm:cxn modelId="{C51855A4-2912-CE40-97FF-6A4E9B9D673C}" type="presParOf" srcId="{3BA49911-E40F-F848-99F9-5AC546DE57E3}" destId="{5B4D947D-1BC0-074B-A6A5-8FAD6F7B6FFF}" srcOrd="0" destOrd="0" presId="urn:microsoft.com/office/officeart/2005/8/layout/process4"/>
    <dgm:cxn modelId="{9D813796-0F75-DA48-8990-09CF2CC351BB}" type="presParOf" srcId="{5B4D947D-1BC0-074B-A6A5-8FAD6F7B6FFF}" destId="{9E8EA671-C6D3-5146-A1C7-7023A1B602D8}" srcOrd="0" destOrd="0" presId="urn:microsoft.com/office/officeart/2005/8/layout/process4"/>
    <dgm:cxn modelId="{FDAE1B08-5019-F64D-B380-5DE735E6C3E4}" type="presParOf" srcId="{3BA49911-E40F-F848-99F9-5AC546DE57E3}" destId="{8A0DED72-FD5D-E34C-80B7-CC33CEBD2DD2}" srcOrd="1" destOrd="0" presId="urn:microsoft.com/office/officeart/2005/8/layout/process4"/>
    <dgm:cxn modelId="{8A4FF148-7A6A-344D-BE92-220E856F9C20}" type="presParOf" srcId="{3BA49911-E40F-F848-99F9-5AC546DE57E3}" destId="{5A096D72-FC1A-D44C-8A18-8B94F2F978C1}" srcOrd="2" destOrd="0" presId="urn:microsoft.com/office/officeart/2005/8/layout/process4"/>
    <dgm:cxn modelId="{AB455374-F90E-2741-8BAA-1A54430E8BB0}" type="presParOf" srcId="{5A096D72-FC1A-D44C-8A18-8B94F2F978C1}" destId="{1DE846E2-3E5D-AB4F-939E-42D8AE9BA73D}"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63316-1AF5-F049-9253-FC2584EAD445}">
      <dsp:nvSpPr>
        <dsp:cNvPr id="0" name=""/>
        <dsp:cNvSpPr/>
      </dsp:nvSpPr>
      <dsp:spPr>
        <a:xfrm>
          <a:off x="816428" y="0"/>
          <a:ext cx="9252856" cy="3717542"/>
        </a:xfrm>
        <a:prstGeom prst="rightArrow">
          <a:avLst/>
        </a:prstGeom>
        <a:solidFill>
          <a:schemeClr val="accent4">
            <a:lumMod val="40000"/>
            <a:lumOff val="60000"/>
          </a:schemeClr>
        </a:solidFill>
        <a:ln>
          <a:noFill/>
        </a:ln>
        <a:effectLst/>
      </dsp:spPr>
      <dsp:style>
        <a:lnRef idx="0">
          <a:scrgbClr r="0" g="0" b="0"/>
        </a:lnRef>
        <a:fillRef idx="1">
          <a:scrgbClr r="0" g="0" b="0"/>
        </a:fillRef>
        <a:effectRef idx="0">
          <a:scrgbClr r="0" g="0" b="0"/>
        </a:effectRef>
        <a:fontRef idx="minor"/>
      </dsp:style>
    </dsp:sp>
    <dsp:sp modelId="{0595B540-6E32-0043-A6F1-8EAFFE9A3581}">
      <dsp:nvSpPr>
        <dsp:cNvPr id="0" name=""/>
        <dsp:cNvSpPr/>
      </dsp:nvSpPr>
      <dsp:spPr>
        <a:xfrm>
          <a:off x="5747" y="1115262"/>
          <a:ext cx="2574842" cy="1487016"/>
        </a:xfrm>
        <a:prstGeom prst="roundRect">
          <a:avLst/>
        </a:prstGeom>
        <a:solidFill>
          <a:schemeClr val="l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latin typeface="Helvetica Neue Medium" panose="02000503000000020004" pitchFamily="2" charset="0"/>
              <a:ea typeface="Helvetica Neue Medium" panose="02000503000000020004" pitchFamily="2" charset="0"/>
              <a:cs typeface="Helvetica Neue Medium" panose="02000503000000020004" pitchFamily="2" charset="0"/>
            </a:rPr>
            <a:t>Task Introduction</a:t>
          </a:r>
        </a:p>
      </dsp:txBody>
      <dsp:txXfrm>
        <a:off x="78337" y="1187852"/>
        <a:ext cx="2429662" cy="1341836"/>
      </dsp:txXfrm>
    </dsp:sp>
    <dsp:sp modelId="{A842D0ED-E5D2-BF4C-B3CA-D1FE5A1C5DDA}">
      <dsp:nvSpPr>
        <dsp:cNvPr id="0" name=""/>
        <dsp:cNvSpPr/>
      </dsp:nvSpPr>
      <dsp:spPr>
        <a:xfrm>
          <a:off x="2772206" y="1115262"/>
          <a:ext cx="2574842" cy="1487016"/>
        </a:xfrm>
        <a:prstGeom prst="roundRect">
          <a:avLst/>
        </a:prstGeom>
        <a:solidFill>
          <a:schemeClr val="l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a:solidFill>
                <a:prstClr val="black">
                  <a:hueOff val="0"/>
                  <a:satOff val="0"/>
                  <a:lumOff val="0"/>
                  <a:alphaOff val="0"/>
                </a:prstClr>
              </a:solidFill>
              <a:latin typeface="Helvetica Neue Medium" panose="02000503000000020004" pitchFamily="2" charset="0"/>
              <a:ea typeface="Helvetica Neue Medium" panose="02000503000000020004" pitchFamily="2" charset="0"/>
              <a:cs typeface="Helvetica Neue Medium" panose="02000503000000020004" pitchFamily="2" charset="0"/>
            </a:rPr>
            <a:t>The building of </a:t>
          </a:r>
          <a:r>
            <a:rPr lang="en-US" sz="2700" b="0" i="0" kern="1200" err="1">
              <a:solidFill>
                <a:prstClr val="black">
                  <a:hueOff val="0"/>
                  <a:satOff val="0"/>
                  <a:lumOff val="0"/>
                  <a:alphaOff val="0"/>
                </a:prstClr>
              </a:solidFill>
              <a:latin typeface="Helvetica Neue Medium" panose="02000503000000020004" pitchFamily="2" charset="0"/>
              <a:ea typeface="Helvetica Neue Medium" panose="02000503000000020004" pitchFamily="2" charset="0"/>
              <a:cs typeface="Helvetica Neue Medium" panose="02000503000000020004" pitchFamily="2" charset="0"/>
            </a:rPr>
            <a:t>SEAMuS</a:t>
          </a:r>
          <a:endParaRPr lang="en-US" sz="2700" b="0" i="0" kern="1200">
            <a:solidFill>
              <a:prstClr val="black">
                <a:hueOff val="0"/>
                <a:satOff val="0"/>
                <a:lumOff val="0"/>
                <a:alphaOff val="0"/>
              </a:prstClr>
            </a:solidFill>
            <a:latin typeface="Helvetica Neue Medium" panose="02000503000000020004" pitchFamily="2" charset="0"/>
            <a:ea typeface="Helvetica Neue Medium" panose="02000503000000020004" pitchFamily="2" charset="0"/>
            <a:cs typeface="Helvetica Neue Medium" panose="02000503000000020004" pitchFamily="2" charset="0"/>
          </a:endParaRPr>
        </a:p>
      </dsp:txBody>
      <dsp:txXfrm>
        <a:off x="2844796" y="1187852"/>
        <a:ext cx="2429662" cy="1341836"/>
      </dsp:txXfrm>
    </dsp:sp>
    <dsp:sp modelId="{0FCC7008-B353-944D-B70D-77F76B7BBEDB}">
      <dsp:nvSpPr>
        <dsp:cNvPr id="0" name=""/>
        <dsp:cNvSpPr/>
      </dsp:nvSpPr>
      <dsp:spPr>
        <a:xfrm>
          <a:off x="5538665" y="1115262"/>
          <a:ext cx="2574842" cy="1487016"/>
        </a:xfrm>
        <a:prstGeom prst="roundRect">
          <a:avLst/>
        </a:prstGeom>
        <a:solidFill>
          <a:schemeClr val="l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a:solidFill>
                <a:prstClr val="black">
                  <a:hueOff val="0"/>
                  <a:satOff val="0"/>
                  <a:lumOff val="0"/>
                  <a:alphaOff val="0"/>
                </a:prstClr>
              </a:solidFill>
              <a:latin typeface="Helvetica Neue Medium" panose="02000503000000020004" pitchFamily="2" charset="0"/>
              <a:ea typeface="Helvetica Neue Medium" panose="02000503000000020004" pitchFamily="2" charset="0"/>
              <a:cs typeface="Helvetica Neue Medium" panose="02000503000000020004" pitchFamily="2" charset="0"/>
            </a:rPr>
            <a:t>Experiments &amp; analysis</a:t>
          </a:r>
        </a:p>
      </dsp:txBody>
      <dsp:txXfrm>
        <a:off x="5611255" y="1187852"/>
        <a:ext cx="2429662" cy="1341836"/>
      </dsp:txXfrm>
    </dsp:sp>
    <dsp:sp modelId="{2809845D-447B-234E-A4B3-F8A75A847D3D}">
      <dsp:nvSpPr>
        <dsp:cNvPr id="0" name=""/>
        <dsp:cNvSpPr/>
      </dsp:nvSpPr>
      <dsp:spPr>
        <a:xfrm>
          <a:off x="8305124" y="1115262"/>
          <a:ext cx="2574842" cy="1487016"/>
        </a:xfrm>
        <a:prstGeom prst="roundRect">
          <a:avLst/>
        </a:prstGeom>
        <a:solidFill>
          <a:schemeClr val="l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a:solidFill>
                <a:prstClr val="black">
                  <a:hueOff val="0"/>
                  <a:satOff val="0"/>
                  <a:lumOff val="0"/>
                  <a:alphaOff val="0"/>
                </a:prstClr>
              </a:solidFill>
              <a:latin typeface="Helvetica Neue Medium" panose="02000503000000020004" pitchFamily="2" charset="0"/>
              <a:ea typeface="Helvetica Neue Medium" panose="02000503000000020004" pitchFamily="2" charset="0"/>
              <a:cs typeface="Helvetica Neue Medium" panose="02000503000000020004" pitchFamily="2" charset="0"/>
            </a:rPr>
            <a:t>Conclusion</a:t>
          </a:r>
        </a:p>
      </dsp:txBody>
      <dsp:txXfrm>
        <a:off x="8377714" y="1187852"/>
        <a:ext cx="2429662" cy="13418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29638-D474-104D-AA76-B3E504CC8E2C}">
      <dsp:nvSpPr>
        <dsp:cNvPr id="0" name=""/>
        <dsp:cNvSpPr/>
      </dsp:nvSpPr>
      <dsp:spPr>
        <a:xfrm>
          <a:off x="0" y="2079691"/>
          <a:ext cx="4637315" cy="1617396"/>
        </a:xfrm>
        <a:prstGeom prst="rect">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lang="en-US" sz="2000" b="1" i="0" kern="1200" dirty="0">
              <a:solidFill>
                <a:prstClr val="black"/>
              </a:solidFill>
              <a:latin typeface="Helvetica" pitchFamily="2" charset="0"/>
              <a:ea typeface="+mn-ea"/>
              <a:cs typeface="+mn-cs"/>
            </a:rPr>
            <a:t>corrected report arguments </a:t>
          </a:r>
        </a:p>
        <a:p>
          <a:pPr marL="0" lvl="0" indent="0" algn="ctr" defTabSz="889000">
            <a:lnSpc>
              <a:spcPct val="100000"/>
            </a:lnSpc>
            <a:spcBef>
              <a:spcPct val="0"/>
            </a:spcBef>
            <a:spcAft>
              <a:spcPct val="35000"/>
            </a:spcAft>
            <a:buNone/>
          </a:pPr>
          <a:r>
            <a:rPr lang="en-US" sz="2000" b="1" i="0" kern="1200" dirty="0">
              <a:solidFill>
                <a:prstClr val="black"/>
              </a:solidFill>
              <a:latin typeface="Helvetica" pitchFamily="2" charset="0"/>
              <a:ea typeface="+mn-ea"/>
              <a:cs typeface="+mn-cs"/>
            </a:rPr>
            <a:t>+ report summary</a:t>
          </a:r>
        </a:p>
        <a:p>
          <a:pPr marL="0" lvl="0" indent="0" algn="ctr" defTabSz="889000">
            <a:lnSpc>
              <a:spcPct val="100000"/>
            </a:lnSpc>
            <a:spcBef>
              <a:spcPct val="0"/>
            </a:spcBef>
            <a:spcAft>
              <a:spcPct val="35000"/>
            </a:spcAft>
            <a:buNone/>
          </a:pPr>
          <a:r>
            <a:rPr lang="en-US" sz="2000" b="1" i="0" kern="1200" dirty="0">
              <a:solidFill>
                <a:prstClr val="black"/>
              </a:solidFill>
              <a:latin typeface="Helvetica" pitchFamily="2" charset="0"/>
              <a:ea typeface="+mn-ea"/>
              <a:cs typeface="+mn-cs"/>
            </a:rPr>
            <a:t>+ report summary arguments</a:t>
          </a:r>
        </a:p>
      </dsp:txBody>
      <dsp:txXfrm>
        <a:off x="0" y="2079691"/>
        <a:ext cx="4637315" cy="1617396"/>
      </dsp:txXfrm>
    </dsp:sp>
    <dsp:sp modelId="{1DE846E2-3E5D-AB4F-939E-42D8AE9BA73D}">
      <dsp:nvSpPr>
        <dsp:cNvPr id="0" name=""/>
        <dsp:cNvSpPr/>
      </dsp:nvSpPr>
      <dsp:spPr>
        <a:xfrm rot="10800000">
          <a:off x="0" y="803"/>
          <a:ext cx="4637315" cy="2089085"/>
        </a:xfrm>
        <a:prstGeom prst="upArrowCallout">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lang="en-US" sz="2000" b="1" i="0" kern="1200" dirty="0">
              <a:solidFill>
                <a:schemeClr val="tx1"/>
              </a:solidFill>
              <a:latin typeface="Helvetica" pitchFamily="2" charset="0"/>
            </a:rPr>
            <a:t>report + event arguments</a:t>
          </a:r>
          <a:endParaRPr lang="en-US" sz="1600" b="1" i="0" kern="1200" dirty="0">
            <a:solidFill>
              <a:schemeClr val="tx1"/>
            </a:solidFill>
            <a:latin typeface="Helvetica" pitchFamily="2" charset="0"/>
          </a:endParaRPr>
        </a:p>
      </dsp:txBody>
      <dsp:txXfrm rot="10800000">
        <a:off x="0" y="803"/>
        <a:ext cx="4637315" cy="13574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EA671-C6D3-5146-A1C7-7023A1B602D8}">
      <dsp:nvSpPr>
        <dsp:cNvPr id="0" name=""/>
        <dsp:cNvSpPr/>
      </dsp:nvSpPr>
      <dsp:spPr>
        <a:xfrm>
          <a:off x="0" y="2092184"/>
          <a:ext cx="4637315" cy="1605188"/>
        </a:xfrm>
        <a:prstGeom prst="rect">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endParaRPr lang="en-US" sz="2000" b="1" i="0" kern="1200" dirty="0">
            <a:solidFill>
              <a:prstClr val="black"/>
            </a:solidFill>
            <a:latin typeface="Helvetica" pitchFamily="2" charset="0"/>
            <a:ea typeface="+mn-ea"/>
            <a:cs typeface="+mn-cs"/>
          </a:endParaRPr>
        </a:p>
        <a:p>
          <a:pPr marL="0" lvl="0" indent="0" algn="ctr" defTabSz="889000">
            <a:lnSpc>
              <a:spcPct val="100000"/>
            </a:lnSpc>
            <a:spcBef>
              <a:spcPct val="0"/>
            </a:spcBef>
            <a:spcAft>
              <a:spcPct val="35000"/>
            </a:spcAft>
            <a:buNone/>
          </a:pPr>
          <a:r>
            <a:rPr lang="en-US" sz="2000" b="1" i="0" kern="1200" dirty="0">
              <a:solidFill>
                <a:prstClr val="black"/>
              </a:solidFill>
              <a:latin typeface="Helvetica" pitchFamily="2" charset="0"/>
              <a:ea typeface="+mn-ea"/>
              <a:cs typeface="+mn-cs"/>
            </a:rPr>
            <a:t>corrected source arguments +</a:t>
          </a:r>
        </a:p>
        <a:p>
          <a:pPr marL="0" lvl="0" indent="0" algn="ctr" defTabSz="889000">
            <a:lnSpc>
              <a:spcPct val="100000"/>
            </a:lnSpc>
            <a:spcBef>
              <a:spcPct val="0"/>
            </a:spcBef>
            <a:spcAft>
              <a:spcPct val="35000"/>
            </a:spcAft>
            <a:buNone/>
          </a:pPr>
          <a:r>
            <a:rPr lang="en-US" sz="2000" b="1" i="0" kern="1200" dirty="0">
              <a:solidFill>
                <a:prstClr val="black"/>
              </a:solidFill>
              <a:latin typeface="Helvetica" pitchFamily="2" charset="0"/>
              <a:ea typeface="+mn-ea"/>
              <a:cs typeface="+mn-cs"/>
            </a:rPr>
            <a:t>cross-document summary +</a:t>
          </a:r>
        </a:p>
        <a:p>
          <a:pPr marL="0" lvl="0" indent="0" algn="ctr" defTabSz="889000">
            <a:lnSpc>
              <a:spcPct val="100000"/>
            </a:lnSpc>
            <a:spcBef>
              <a:spcPct val="0"/>
            </a:spcBef>
            <a:spcAft>
              <a:spcPct val="35000"/>
            </a:spcAft>
            <a:buNone/>
          </a:pPr>
          <a:r>
            <a:rPr lang="en-US" sz="2000" b="1" i="0" kern="1200" dirty="0">
              <a:solidFill>
                <a:prstClr val="black"/>
              </a:solidFill>
              <a:latin typeface="Helvetica" pitchFamily="2" charset="0"/>
              <a:ea typeface="+mn-ea"/>
              <a:cs typeface="+mn-cs"/>
            </a:rPr>
            <a:t>cross-document summary arguments</a:t>
          </a:r>
        </a:p>
        <a:p>
          <a:pPr marL="0" lvl="0" indent="0" algn="ctr" defTabSz="889000">
            <a:lnSpc>
              <a:spcPct val="100000"/>
            </a:lnSpc>
            <a:spcBef>
              <a:spcPct val="0"/>
            </a:spcBef>
            <a:spcAft>
              <a:spcPct val="35000"/>
            </a:spcAft>
            <a:buNone/>
          </a:pPr>
          <a:endParaRPr lang="en-US" sz="1600" b="1" i="0" kern="1200" dirty="0">
            <a:solidFill>
              <a:prstClr val="black"/>
            </a:solidFill>
            <a:latin typeface="Helvetica" pitchFamily="2" charset="0"/>
            <a:ea typeface="+mn-ea"/>
            <a:cs typeface="+mn-cs"/>
          </a:endParaRPr>
        </a:p>
      </dsp:txBody>
      <dsp:txXfrm>
        <a:off x="0" y="2092184"/>
        <a:ext cx="4637315" cy="1605188"/>
      </dsp:txXfrm>
    </dsp:sp>
    <dsp:sp modelId="{1DE846E2-3E5D-AB4F-939E-42D8AE9BA73D}">
      <dsp:nvSpPr>
        <dsp:cNvPr id="0" name=""/>
        <dsp:cNvSpPr/>
      </dsp:nvSpPr>
      <dsp:spPr>
        <a:xfrm rot="10800000">
          <a:off x="0" y="518"/>
          <a:ext cx="4637315" cy="2115743"/>
        </a:xfrm>
        <a:prstGeom prst="upArrowCallout">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lang="en-US" sz="2000" b="1" i="0" kern="1200" dirty="0">
              <a:solidFill>
                <a:schemeClr val="tx1"/>
              </a:solidFill>
              <a:latin typeface="Helvetica" pitchFamily="2" charset="0"/>
            </a:rPr>
            <a:t>report + source</a:t>
          </a:r>
        </a:p>
        <a:p>
          <a:pPr marL="0" lvl="0" indent="0" algn="ctr" defTabSz="889000">
            <a:lnSpc>
              <a:spcPct val="100000"/>
            </a:lnSpc>
            <a:spcBef>
              <a:spcPct val="0"/>
            </a:spcBef>
            <a:spcAft>
              <a:spcPct val="35000"/>
            </a:spcAft>
            <a:buNone/>
          </a:pPr>
          <a:r>
            <a:rPr lang="en-US" sz="2000" b="1" i="0" kern="1200" dirty="0">
              <a:solidFill>
                <a:schemeClr val="tx1"/>
              </a:solidFill>
              <a:latin typeface="Helvetica" pitchFamily="2" charset="0"/>
            </a:rPr>
            <a:t>+ event arguments</a:t>
          </a:r>
          <a:endParaRPr lang="en-US" sz="1600" b="1" i="0" kern="1200" dirty="0">
            <a:solidFill>
              <a:schemeClr val="tx1"/>
            </a:solidFill>
            <a:latin typeface="Helvetica" pitchFamily="2" charset="0"/>
          </a:endParaRPr>
        </a:p>
      </dsp:txBody>
      <dsp:txXfrm rot="10800000">
        <a:off x="0" y="518"/>
        <a:ext cx="4637315" cy="13747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412841-AA28-EF4F-AD22-986E34504205}" type="datetimeFigureOut">
              <a:rPr lang="en-US" smtClean="0"/>
              <a:t>4/17/25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3D6BE-E4F7-2E44-87DE-E1B454C1B246}" type="slidenum">
              <a:rPr lang="en-US" smtClean="0"/>
              <a:t>‹#›</a:t>
            </a:fld>
            <a:endParaRPr lang="en-US"/>
          </a:p>
        </p:txBody>
      </p:sp>
    </p:spTree>
    <p:extLst>
      <p:ext uri="{BB962C8B-B14F-4D97-AF65-F5344CB8AC3E}">
        <p14:creationId xmlns:p14="http://schemas.microsoft.com/office/powerpoint/2010/main" val="3159043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09ED-33C0-AAFC-4742-7437CF4254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D0DDF6-A8AB-59C3-CF1B-9117132BF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6E050A-6F4B-C332-7CBB-55E591D49A82}"/>
              </a:ext>
            </a:extLst>
          </p:cNvPr>
          <p:cNvSpPr>
            <a:spLocks noGrp="1"/>
          </p:cNvSpPr>
          <p:nvPr>
            <p:ph type="dt" sz="half" idx="10"/>
          </p:nvPr>
        </p:nvSpPr>
        <p:spPr/>
        <p:txBody>
          <a:bodyPr/>
          <a:lstStyle/>
          <a:p>
            <a:fld id="{E0834DD8-7913-774B-A949-9DAE6FBAFCA9}" type="datetime1">
              <a:rPr lang="en-US" smtClean="0"/>
              <a:t>4/17/25</a:t>
            </a:fld>
            <a:endParaRPr lang="en-US"/>
          </a:p>
        </p:txBody>
      </p:sp>
      <p:sp>
        <p:nvSpPr>
          <p:cNvPr id="5" name="Footer Placeholder 4">
            <a:extLst>
              <a:ext uri="{FF2B5EF4-FFF2-40B4-BE49-F238E27FC236}">
                <a16:creationId xmlns:a16="http://schemas.microsoft.com/office/drawing/2014/main" id="{B9E106C8-52C0-5815-E723-47FB65C2F58E}"/>
              </a:ext>
            </a:extLst>
          </p:cNvPr>
          <p:cNvSpPr>
            <a:spLocks noGrp="1"/>
          </p:cNvSpPr>
          <p:nvPr>
            <p:ph type="ftr" sz="quarter" idx="11"/>
          </p:nvPr>
        </p:nvSpPr>
        <p:spPr/>
        <p:txBody>
          <a:bodyPr/>
          <a:lstStyle/>
          <a:p>
            <a:r>
              <a:rPr lang="en-US"/>
              <a:t>PEER 2025 @ University of Rochester</a:t>
            </a:r>
          </a:p>
        </p:txBody>
      </p:sp>
      <p:sp>
        <p:nvSpPr>
          <p:cNvPr id="6" name="Slide Number Placeholder 5">
            <a:extLst>
              <a:ext uri="{FF2B5EF4-FFF2-40B4-BE49-F238E27FC236}">
                <a16:creationId xmlns:a16="http://schemas.microsoft.com/office/drawing/2014/main" id="{D9FE48E1-A01E-4D59-B46A-087E626E15B6}"/>
              </a:ext>
            </a:extLst>
          </p:cNvPr>
          <p:cNvSpPr>
            <a:spLocks noGrp="1"/>
          </p:cNvSpPr>
          <p:nvPr>
            <p:ph type="sldNum" sz="quarter" idx="12"/>
          </p:nvPr>
        </p:nvSpPr>
        <p:spPr/>
        <p:txBody>
          <a:bodyPr/>
          <a:lstStyle/>
          <a:p>
            <a:fld id="{DEAC116C-9722-FF4F-B967-45DBF40BAE36}" type="slidenum">
              <a:rPr lang="en-US" smtClean="0"/>
              <a:t>‹#›</a:t>
            </a:fld>
            <a:endParaRPr lang="en-US"/>
          </a:p>
        </p:txBody>
      </p:sp>
    </p:spTree>
    <p:extLst>
      <p:ext uri="{BB962C8B-B14F-4D97-AF65-F5344CB8AC3E}">
        <p14:creationId xmlns:p14="http://schemas.microsoft.com/office/powerpoint/2010/main" val="272310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FCB1D-427A-2C7A-3AE2-CFD356B3EC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CD2FAB-ED80-1881-42F5-A493BF8030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ADAB0A-56BE-B2BD-C30B-7C91378D39B9}"/>
              </a:ext>
            </a:extLst>
          </p:cNvPr>
          <p:cNvSpPr>
            <a:spLocks noGrp="1"/>
          </p:cNvSpPr>
          <p:nvPr>
            <p:ph type="dt" sz="half" idx="10"/>
          </p:nvPr>
        </p:nvSpPr>
        <p:spPr/>
        <p:txBody>
          <a:bodyPr/>
          <a:lstStyle/>
          <a:p>
            <a:fld id="{FEC07E0E-DA3D-9B4D-B483-39DA7666BC64}" type="datetime1">
              <a:rPr lang="en-US" smtClean="0"/>
              <a:t>4/17/25</a:t>
            </a:fld>
            <a:endParaRPr lang="en-US"/>
          </a:p>
        </p:txBody>
      </p:sp>
      <p:sp>
        <p:nvSpPr>
          <p:cNvPr id="5" name="Footer Placeholder 4">
            <a:extLst>
              <a:ext uri="{FF2B5EF4-FFF2-40B4-BE49-F238E27FC236}">
                <a16:creationId xmlns:a16="http://schemas.microsoft.com/office/drawing/2014/main" id="{96701685-4F7B-9965-5148-89084398265B}"/>
              </a:ext>
            </a:extLst>
          </p:cNvPr>
          <p:cNvSpPr>
            <a:spLocks noGrp="1"/>
          </p:cNvSpPr>
          <p:nvPr>
            <p:ph type="ftr" sz="quarter" idx="11"/>
          </p:nvPr>
        </p:nvSpPr>
        <p:spPr/>
        <p:txBody>
          <a:bodyPr/>
          <a:lstStyle/>
          <a:p>
            <a:r>
              <a:rPr lang="en-US"/>
              <a:t>PEER 2025 @ University of Rochester</a:t>
            </a:r>
          </a:p>
        </p:txBody>
      </p:sp>
      <p:sp>
        <p:nvSpPr>
          <p:cNvPr id="6" name="Slide Number Placeholder 5">
            <a:extLst>
              <a:ext uri="{FF2B5EF4-FFF2-40B4-BE49-F238E27FC236}">
                <a16:creationId xmlns:a16="http://schemas.microsoft.com/office/drawing/2014/main" id="{5807277C-A615-BBAF-6569-757959BBEC3F}"/>
              </a:ext>
            </a:extLst>
          </p:cNvPr>
          <p:cNvSpPr>
            <a:spLocks noGrp="1"/>
          </p:cNvSpPr>
          <p:nvPr>
            <p:ph type="sldNum" sz="quarter" idx="12"/>
          </p:nvPr>
        </p:nvSpPr>
        <p:spPr/>
        <p:txBody>
          <a:bodyPr/>
          <a:lstStyle/>
          <a:p>
            <a:fld id="{DEAC116C-9722-FF4F-B967-45DBF40BAE36}" type="slidenum">
              <a:rPr lang="en-US" smtClean="0"/>
              <a:t>‹#›</a:t>
            </a:fld>
            <a:endParaRPr lang="en-US"/>
          </a:p>
        </p:txBody>
      </p:sp>
    </p:spTree>
    <p:extLst>
      <p:ext uri="{BB962C8B-B14F-4D97-AF65-F5344CB8AC3E}">
        <p14:creationId xmlns:p14="http://schemas.microsoft.com/office/powerpoint/2010/main" val="91428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94C75-DCF3-904A-F036-58720C9DC2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3A1F56-B948-00EC-E3A7-8F9413EB38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A78AA-4F71-5433-306C-9B06DD658635}"/>
              </a:ext>
            </a:extLst>
          </p:cNvPr>
          <p:cNvSpPr>
            <a:spLocks noGrp="1"/>
          </p:cNvSpPr>
          <p:nvPr>
            <p:ph type="dt" sz="half" idx="10"/>
          </p:nvPr>
        </p:nvSpPr>
        <p:spPr/>
        <p:txBody>
          <a:bodyPr/>
          <a:lstStyle/>
          <a:p>
            <a:fld id="{A9737D69-C650-B744-AE97-705F1339C756}" type="datetime1">
              <a:rPr lang="en-US" smtClean="0"/>
              <a:t>4/17/25</a:t>
            </a:fld>
            <a:endParaRPr lang="en-US"/>
          </a:p>
        </p:txBody>
      </p:sp>
      <p:sp>
        <p:nvSpPr>
          <p:cNvPr id="5" name="Footer Placeholder 4">
            <a:extLst>
              <a:ext uri="{FF2B5EF4-FFF2-40B4-BE49-F238E27FC236}">
                <a16:creationId xmlns:a16="http://schemas.microsoft.com/office/drawing/2014/main" id="{FBE7A073-BEAB-2CC9-6DC0-4E59BF967D7F}"/>
              </a:ext>
            </a:extLst>
          </p:cNvPr>
          <p:cNvSpPr>
            <a:spLocks noGrp="1"/>
          </p:cNvSpPr>
          <p:nvPr>
            <p:ph type="ftr" sz="quarter" idx="11"/>
          </p:nvPr>
        </p:nvSpPr>
        <p:spPr/>
        <p:txBody>
          <a:bodyPr/>
          <a:lstStyle/>
          <a:p>
            <a:r>
              <a:rPr lang="en-US"/>
              <a:t>PEER 2025 @ University of Rochester</a:t>
            </a:r>
          </a:p>
        </p:txBody>
      </p:sp>
      <p:sp>
        <p:nvSpPr>
          <p:cNvPr id="6" name="Slide Number Placeholder 5">
            <a:extLst>
              <a:ext uri="{FF2B5EF4-FFF2-40B4-BE49-F238E27FC236}">
                <a16:creationId xmlns:a16="http://schemas.microsoft.com/office/drawing/2014/main" id="{E011789E-E797-EA5C-13AD-EB79CD2730BE}"/>
              </a:ext>
            </a:extLst>
          </p:cNvPr>
          <p:cNvSpPr>
            <a:spLocks noGrp="1"/>
          </p:cNvSpPr>
          <p:nvPr>
            <p:ph type="sldNum" sz="quarter" idx="12"/>
          </p:nvPr>
        </p:nvSpPr>
        <p:spPr/>
        <p:txBody>
          <a:bodyPr/>
          <a:lstStyle/>
          <a:p>
            <a:fld id="{DEAC116C-9722-FF4F-B967-45DBF40BAE36}" type="slidenum">
              <a:rPr lang="en-US" smtClean="0"/>
              <a:t>‹#›</a:t>
            </a:fld>
            <a:endParaRPr lang="en-US"/>
          </a:p>
        </p:txBody>
      </p:sp>
    </p:spTree>
    <p:extLst>
      <p:ext uri="{BB962C8B-B14F-4D97-AF65-F5344CB8AC3E}">
        <p14:creationId xmlns:p14="http://schemas.microsoft.com/office/powerpoint/2010/main" val="84275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A76623-4A0C-33BE-BBF6-F24F64471A78}"/>
              </a:ext>
            </a:extLst>
          </p:cNvPr>
          <p:cNvSpPr/>
          <p:nvPr userDrawn="1"/>
        </p:nvSpPr>
        <p:spPr>
          <a:xfrm>
            <a:off x="-175591" y="-323574"/>
            <a:ext cx="12543182" cy="1843157"/>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4171860-2017-12CB-7116-B41F383BC394}"/>
              </a:ext>
            </a:extLst>
          </p:cNvPr>
          <p:cNvSpPr/>
          <p:nvPr userDrawn="1"/>
        </p:nvSpPr>
        <p:spPr>
          <a:xfrm>
            <a:off x="-109330" y="6351655"/>
            <a:ext cx="12543182" cy="765313"/>
          </a:xfrm>
          <a:prstGeom prst="rect">
            <a:avLst/>
          </a:prstGeom>
          <a:solidFill>
            <a:srgbClr val="FFD4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CA6007-E6BA-E9D1-9DBF-46CF5A9BE0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8397F0-F206-DB9C-37B0-B922BFBDB9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D1C7A-732B-4513-C94E-EF7E91A3A139}"/>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5D22B2C2-F66A-6BA7-A674-8A3AFCF5969A}"/>
              </a:ext>
            </a:extLst>
          </p:cNvPr>
          <p:cNvSpPr>
            <a:spLocks noGrp="1"/>
          </p:cNvSpPr>
          <p:nvPr>
            <p:ph type="ftr" sz="quarter" idx="11"/>
          </p:nvPr>
        </p:nvSpPr>
        <p:spPr/>
        <p:txBody>
          <a:bodyPr/>
          <a:lstStyle/>
          <a:p>
            <a:r>
              <a:rPr lang="en-US" dirty="0">
                <a:latin typeface="Arial" panose="020B0604020202020204" pitchFamily="34" charset="0"/>
                <a:ea typeface="Helvetica Neue" panose="02000503000000020004" pitchFamily="2" charset="0"/>
                <a:cs typeface="Arial" panose="020B0604020202020204" pitchFamily="34" charset="0"/>
              </a:rPr>
              <a:t>PEER 2025 @ University of Rochester</a:t>
            </a:r>
          </a:p>
        </p:txBody>
      </p:sp>
      <p:sp>
        <p:nvSpPr>
          <p:cNvPr id="6" name="Slide Number Placeholder 5">
            <a:extLst>
              <a:ext uri="{FF2B5EF4-FFF2-40B4-BE49-F238E27FC236}">
                <a16:creationId xmlns:a16="http://schemas.microsoft.com/office/drawing/2014/main" id="{747FACF7-935F-B71D-2CEE-F8417A6EA8DF}"/>
              </a:ext>
            </a:extLst>
          </p:cNvPr>
          <p:cNvSpPr>
            <a:spLocks noGrp="1"/>
          </p:cNvSpPr>
          <p:nvPr>
            <p:ph type="sldNum" sz="quarter" idx="12"/>
          </p:nvPr>
        </p:nvSpPr>
        <p:spPr/>
        <p:txBody>
          <a:bodyPr/>
          <a:lstStyle/>
          <a:p>
            <a:fld id="{DEAC116C-9722-FF4F-B967-45DBF40BAE36}" type="slidenum">
              <a:rPr lang="en-US" smtClean="0"/>
              <a:t>‹#›</a:t>
            </a:fld>
            <a:endParaRPr lang="en-US" dirty="0"/>
          </a:p>
        </p:txBody>
      </p:sp>
    </p:spTree>
    <p:extLst>
      <p:ext uri="{BB962C8B-B14F-4D97-AF65-F5344CB8AC3E}">
        <p14:creationId xmlns:p14="http://schemas.microsoft.com/office/powerpoint/2010/main" val="189390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C6B7-5AE3-88FD-E31B-CBF0C576BA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598B4D-7B9C-59DD-66C7-9FE91EDD8D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29518C-65B0-9364-B245-4FB7EA33A70B}"/>
              </a:ext>
            </a:extLst>
          </p:cNvPr>
          <p:cNvSpPr>
            <a:spLocks noGrp="1"/>
          </p:cNvSpPr>
          <p:nvPr>
            <p:ph type="dt" sz="half" idx="10"/>
          </p:nvPr>
        </p:nvSpPr>
        <p:spPr/>
        <p:txBody>
          <a:bodyPr/>
          <a:lstStyle/>
          <a:p>
            <a:fld id="{E87D24FF-AB33-CF40-AEF0-4BBCA6308033}" type="datetime1">
              <a:rPr lang="en-US" smtClean="0"/>
              <a:t>4/17/25</a:t>
            </a:fld>
            <a:endParaRPr lang="en-US"/>
          </a:p>
        </p:txBody>
      </p:sp>
      <p:sp>
        <p:nvSpPr>
          <p:cNvPr id="5" name="Footer Placeholder 4">
            <a:extLst>
              <a:ext uri="{FF2B5EF4-FFF2-40B4-BE49-F238E27FC236}">
                <a16:creationId xmlns:a16="http://schemas.microsoft.com/office/drawing/2014/main" id="{7E1C7E8E-391C-D8FF-988B-7339D9A493A8}"/>
              </a:ext>
            </a:extLst>
          </p:cNvPr>
          <p:cNvSpPr>
            <a:spLocks noGrp="1"/>
          </p:cNvSpPr>
          <p:nvPr>
            <p:ph type="ftr" sz="quarter" idx="11"/>
          </p:nvPr>
        </p:nvSpPr>
        <p:spPr/>
        <p:txBody>
          <a:bodyPr/>
          <a:lstStyle/>
          <a:p>
            <a:r>
              <a:rPr lang="en-US"/>
              <a:t>PEER 2025 @ University of Rochester</a:t>
            </a:r>
          </a:p>
        </p:txBody>
      </p:sp>
      <p:sp>
        <p:nvSpPr>
          <p:cNvPr id="6" name="Slide Number Placeholder 5">
            <a:extLst>
              <a:ext uri="{FF2B5EF4-FFF2-40B4-BE49-F238E27FC236}">
                <a16:creationId xmlns:a16="http://schemas.microsoft.com/office/drawing/2014/main" id="{DA1BD17D-034C-D9ED-45E3-BAF85EBB900F}"/>
              </a:ext>
            </a:extLst>
          </p:cNvPr>
          <p:cNvSpPr>
            <a:spLocks noGrp="1"/>
          </p:cNvSpPr>
          <p:nvPr>
            <p:ph type="sldNum" sz="quarter" idx="12"/>
          </p:nvPr>
        </p:nvSpPr>
        <p:spPr/>
        <p:txBody>
          <a:bodyPr/>
          <a:lstStyle/>
          <a:p>
            <a:fld id="{DEAC116C-9722-FF4F-B967-45DBF40BAE36}" type="slidenum">
              <a:rPr lang="en-US" smtClean="0"/>
              <a:t>‹#›</a:t>
            </a:fld>
            <a:endParaRPr lang="en-US"/>
          </a:p>
        </p:txBody>
      </p:sp>
    </p:spTree>
    <p:extLst>
      <p:ext uri="{BB962C8B-B14F-4D97-AF65-F5344CB8AC3E}">
        <p14:creationId xmlns:p14="http://schemas.microsoft.com/office/powerpoint/2010/main" val="1022290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B1D-FAAF-8844-E468-218F98055C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5DD11-62BA-B1D3-6213-373AD09F6E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5CDEEF-D890-3D03-7FC1-063F0E444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18EF8A-813D-DA63-5BB7-7BE7BD1EE23A}"/>
              </a:ext>
            </a:extLst>
          </p:cNvPr>
          <p:cNvSpPr>
            <a:spLocks noGrp="1"/>
          </p:cNvSpPr>
          <p:nvPr>
            <p:ph type="dt" sz="half" idx="10"/>
          </p:nvPr>
        </p:nvSpPr>
        <p:spPr/>
        <p:txBody>
          <a:bodyPr/>
          <a:lstStyle/>
          <a:p>
            <a:fld id="{9663B95F-42A1-2248-BC1E-D6A0BD1DA54E}" type="datetime1">
              <a:rPr lang="en-US" smtClean="0"/>
              <a:t>4/17/25</a:t>
            </a:fld>
            <a:endParaRPr lang="en-US"/>
          </a:p>
        </p:txBody>
      </p:sp>
      <p:sp>
        <p:nvSpPr>
          <p:cNvPr id="6" name="Footer Placeholder 5">
            <a:extLst>
              <a:ext uri="{FF2B5EF4-FFF2-40B4-BE49-F238E27FC236}">
                <a16:creationId xmlns:a16="http://schemas.microsoft.com/office/drawing/2014/main" id="{8359D10B-316C-45EF-93AA-1C9FE4DFD66F}"/>
              </a:ext>
            </a:extLst>
          </p:cNvPr>
          <p:cNvSpPr>
            <a:spLocks noGrp="1"/>
          </p:cNvSpPr>
          <p:nvPr>
            <p:ph type="ftr" sz="quarter" idx="11"/>
          </p:nvPr>
        </p:nvSpPr>
        <p:spPr/>
        <p:txBody>
          <a:bodyPr/>
          <a:lstStyle/>
          <a:p>
            <a:r>
              <a:rPr lang="en-US"/>
              <a:t>PEER 2025 @ University of Rochester</a:t>
            </a:r>
          </a:p>
        </p:txBody>
      </p:sp>
      <p:sp>
        <p:nvSpPr>
          <p:cNvPr id="7" name="Slide Number Placeholder 6">
            <a:extLst>
              <a:ext uri="{FF2B5EF4-FFF2-40B4-BE49-F238E27FC236}">
                <a16:creationId xmlns:a16="http://schemas.microsoft.com/office/drawing/2014/main" id="{EC9061AC-C51E-EA13-91B6-FE51690CD44F}"/>
              </a:ext>
            </a:extLst>
          </p:cNvPr>
          <p:cNvSpPr>
            <a:spLocks noGrp="1"/>
          </p:cNvSpPr>
          <p:nvPr>
            <p:ph type="sldNum" sz="quarter" idx="12"/>
          </p:nvPr>
        </p:nvSpPr>
        <p:spPr/>
        <p:txBody>
          <a:bodyPr/>
          <a:lstStyle/>
          <a:p>
            <a:fld id="{DEAC116C-9722-FF4F-B967-45DBF40BAE36}" type="slidenum">
              <a:rPr lang="en-US" smtClean="0"/>
              <a:t>‹#›</a:t>
            </a:fld>
            <a:endParaRPr lang="en-US"/>
          </a:p>
        </p:txBody>
      </p:sp>
    </p:spTree>
    <p:extLst>
      <p:ext uri="{BB962C8B-B14F-4D97-AF65-F5344CB8AC3E}">
        <p14:creationId xmlns:p14="http://schemas.microsoft.com/office/powerpoint/2010/main" val="3186598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AD66-018B-BE48-834D-49014B523E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123EF8-C6F7-7A06-0DD0-8BFA4D954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598D7A-E9D7-4DCC-825F-7BB3A64295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3126A5-0080-636F-2AA5-21C72BC45C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A98AB4-8D6B-B782-E8AC-327EAD81BE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A336D2-67B3-409E-78E6-F74671C24CB6}"/>
              </a:ext>
            </a:extLst>
          </p:cNvPr>
          <p:cNvSpPr>
            <a:spLocks noGrp="1"/>
          </p:cNvSpPr>
          <p:nvPr>
            <p:ph type="dt" sz="half" idx="10"/>
          </p:nvPr>
        </p:nvSpPr>
        <p:spPr/>
        <p:txBody>
          <a:bodyPr/>
          <a:lstStyle/>
          <a:p>
            <a:fld id="{FCE0CAE5-FA2D-EC41-8A30-C19E6A279C7C}" type="datetime1">
              <a:rPr lang="en-US" smtClean="0"/>
              <a:t>4/17/25</a:t>
            </a:fld>
            <a:endParaRPr lang="en-US"/>
          </a:p>
        </p:txBody>
      </p:sp>
      <p:sp>
        <p:nvSpPr>
          <p:cNvPr id="8" name="Footer Placeholder 7">
            <a:extLst>
              <a:ext uri="{FF2B5EF4-FFF2-40B4-BE49-F238E27FC236}">
                <a16:creationId xmlns:a16="http://schemas.microsoft.com/office/drawing/2014/main" id="{CC70B41E-848B-0072-054D-F0F4E7880819}"/>
              </a:ext>
            </a:extLst>
          </p:cNvPr>
          <p:cNvSpPr>
            <a:spLocks noGrp="1"/>
          </p:cNvSpPr>
          <p:nvPr>
            <p:ph type="ftr" sz="quarter" idx="11"/>
          </p:nvPr>
        </p:nvSpPr>
        <p:spPr/>
        <p:txBody>
          <a:bodyPr/>
          <a:lstStyle/>
          <a:p>
            <a:r>
              <a:rPr lang="en-US"/>
              <a:t>PEER 2025 @ University of Rochester</a:t>
            </a:r>
          </a:p>
        </p:txBody>
      </p:sp>
      <p:sp>
        <p:nvSpPr>
          <p:cNvPr id="9" name="Slide Number Placeholder 8">
            <a:extLst>
              <a:ext uri="{FF2B5EF4-FFF2-40B4-BE49-F238E27FC236}">
                <a16:creationId xmlns:a16="http://schemas.microsoft.com/office/drawing/2014/main" id="{CC16E990-089F-D30E-CA25-5233F4EFB26F}"/>
              </a:ext>
            </a:extLst>
          </p:cNvPr>
          <p:cNvSpPr>
            <a:spLocks noGrp="1"/>
          </p:cNvSpPr>
          <p:nvPr>
            <p:ph type="sldNum" sz="quarter" idx="12"/>
          </p:nvPr>
        </p:nvSpPr>
        <p:spPr/>
        <p:txBody>
          <a:bodyPr/>
          <a:lstStyle/>
          <a:p>
            <a:fld id="{DEAC116C-9722-FF4F-B967-45DBF40BAE36}" type="slidenum">
              <a:rPr lang="en-US" smtClean="0"/>
              <a:t>‹#›</a:t>
            </a:fld>
            <a:endParaRPr lang="en-US"/>
          </a:p>
        </p:txBody>
      </p:sp>
    </p:spTree>
    <p:extLst>
      <p:ext uri="{BB962C8B-B14F-4D97-AF65-F5344CB8AC3E}">
        <p14:creationId xmlns:p14="http://schemas.microsoft.com/office/powerpoint/2010/main" val="2589777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C140-8DA6-BBE8-7017-7FBD1F155B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AB92DE-3460-FB40-5166-92497CA6375A}"/>
              </a:ext>
            </a:extLst>
          </p:cNvPr>
          <p:cNvSpPr>
            <a:spLocks noGrp="1"/>
          </p:cNvSpPr>
          <p:nvPr>
            <p:ph type="dt" sz="half" idx="10"/>
          </p:nvPr>
        </p:nvSpPr>
        <p:spPr/>
        <p:txBody>
          <a:bodyPr/>
          <a:lstStyle/>
          <a:p>
            <a:fld id="{2B1E75A1-CFD3-7C42-9A13-5045ABF4342C}" type="datetime1">
              <a:rPr lang="en-US" smtClean="0"/>
              <a:t>4/17/25</a:t>
            </a:fld>
            <a:endParaRPr lang="en-US"/>
          </a:p>
        </p:txBody>
      </p:sp>
      <p:sp>
        <p:nvSpPr>
          <p:cNvPr id="4" name="Footer Placeholder 3">
            <a:extLst>
              <a:ext uri="{FF2B5EF4-FFF2-40B4-BE49-F238E27FC236}">
                <a16:creationId xmlns:a16="http://schemas.microsoft.com/office/drawing/2014/main" id="{AD490DAF-EB03-D267-18D7-22453549DBCF}"/>
              </a:ext>
            </a:extLst>
          </p:cNvPr>
          <p:cNvSpPr>
            <a:spLocks noGrp="1"/>
          </p:cNvSpPr>
          <p:nvPr>
            <p:ph type="ftr" sz="quarter" idx="11"/>
          </p:nvPr>
        </p:nvSpPr>
        <p:spPr/>
        <p:txBody>
          <a:bodyPr/>
          <a:lstStyle/>
          <a:p>
            <a:r>
              <a:rPr lang="en-US"/>
              <a:t>PEER 2025 @ University of Rochester</a:t>
            </a:r>
          </a:p>
        </p:txBody>
      </p:sp>
      <p:sp>
        <p:nvSpPr>
          <p:cNvPr id="5" name="Slide Number Placeholder 4">
            <a:extLst>
              <a:ext uri="{FF2B5EF4-FFF2-40B4-BE49-F238E27FC236}">
                <a16:creationId xmlns:a16="http://schemas.microsoft.com/office/drawing/2014/main" id="{B393D45C-7541-D44F-C926-83B44E39A8B4}"/>
              </a:ext>
            </a:extLst>
          </p:cNvPr>
          <p:cNvSpPr>
            <a:spLocks noGrp="1"/>
          </p:cNvSpPr>
          <p:nvPr>
            <p:ph type="sldNum" sz="quarter" idx="12"/>
          </p:nvPr>
        </p:nvSpPr>
        <p:spPr/>
        <p:txBody>
          <a:bodyPr/>
          <a:lstStyle/>
          <a:p>
            <a:fld id="{DEAC116C-9722-FF4F-B967-45DBF40BAE36}" type="slidenum">
              <a:rPr lang="en-US" smtClean="0"/>
              <a:t>‹#›</a:t>
            </a:fld>
            <a:endParaRPr lang="en-US"/>
          </a:p>
        </p:txBody>
      </p:sp>
    </p:spTree>
    <p:extLst>
      <p:ext uri="{BB962C8B-B14F-4D97-AF65-F5344CB8AC3E}">
        <p14:creationId xmlns:p14="http://schemas.microsoft.com/office/powerpoint/2010/main" val="3743973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163C77-5FB0-3850-3AC3-4C3027EC0EC0}"/>
              </a:ext>
            </a:extLst>
          </p:cNvPr>
          <p:cNvSpPr>
            <a:spLocks noGrp="1"/>
          </p:cNvSpPr>
          <p:nvPr>
            <p:ph type="dt" sz="half" idx="10"/>
          </p:nvPr>
        </p:nvSpPr>
        <p:spPr/>
        <p:txBody>
          <a:bodyPr/>
          <a:lstStyle/>
          <a:p>
            <a:fld id="{C62AE3C3-598D-5A43-83D0-4C3A6D85ED80}" type="datetime1">
              <a:rPr lang="en-US" smtClean="0"/>
              <a:t>4/17/25</a:t>
            </a:fld>
            <a:endParaRPr lang="en-US"/>
          </a:p>
        </p:txBody>
      </p:sp>
      <p:sp>
        <p:nvSpPr>
          <p:cNvPr id="3" name="Footer Placeholder 2">
            <a:extLst>
              <a:ext uri="{FF2B5EF4-FFF2-40B4-BE49-F238E27FC236}">
                <a16:creationId xmlns:a16="http://schemas.microsoft.com/office/drawing/2014/main" id="{629D9F6B-7337-13DB-F1F5-89E7DBD47F71}"/>
              </a:ext>
            </a:extLst>
          </p:cNvPr>
          <p:cNvSpPr>
            <a:spLocks noGrp="1"/>
          </p:cNvSpPr>
          <p:nvPr>
            <p:ph type="ftr" sz="quarter" idx="11"/>
          </p:nvPr>
        </p:nvSpPr>
        <p:spPr/>
        <p:txBody>
          <a:bodyPr/>
          <a:lstStyle/>
          <a:p>
            <a:r>
              <a:rPr lang="en-US"/>
              <a:t>PEER 2025 @ University of Rochester</a:t>
            </a:r>
          </a:p>
        </p:txBody>
      </p:sp>
      <p:sp>
        <p:nvSpPr>
          <p:cNvPr id="4" name="Slide Number Placeholder 3">
            <a:extLst>
              <a:ext uri="{FF2B5EF4-FFF2-40B4-BE49-F238E27FC236}">
                <a16:creationId xmlns:a16="http://schemas.microsoft.com/office/drawing/2014/main" id="{2E769D64-48CB-F3D3-133C-9BD3459980D5}"/>
              </a:ext>
            </a:extLst>
          </p:cNvPr>
          <p:cNvSpPr>
            <a:spLocks noGrp="1"/>
          </p:cNvSpPr>
          <p:nvPr>
            <p:ph type="sldNum" sz="quarter" idx="12"/>
          </p:nvPr>
        </p:nvSpPr>
        <p:spPr/>
        <p:txBody>
          <a:bodyPr/>
          <a:lstStyle/>
          <a:p>
            <a:fld id="{DEAC116C-9722-FF4F-B967-45DBF40BAE36}" type="slidenum">
              <a:rPr lang="en-US" smtClean="0"/>
              <a:t>‹#›</a:t>
            </a:fld>
            <a:endParaRPr lang="en-US"/>
          </a:p>
        </p:txBody>
      </p:sp>
    </p:spTree>
    <p:extLst>
      <p:ext uri="{BB962C8B-B14F-4D97-AF65-F5344CB8AC3E}">
        <p14:creationId xmlns:p14="http://schemas.microsoft.com/office/powerpoint/2010/main" val="2800572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EEE8-4DF9-5F84-2A03-7CE669E37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5AD93F-A054-BFFF-7EBC-962A02D017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E74B37-EC91-C5BC-1042-CC109D9A8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8BFF83-116F-632E-D551-7B30D31EC2C2}"/>
              </a:ext>
            </a:extLst>
          </p:cNvPr>
          <p:cNvSpPr>
            <a:spLocks noGrp="1"/>
          </p:cNvSpPr>
          <p:nvPr>
            <p:ph type="dt" sz="half" idx="10"/>
          </p:nvPr>
        </p:nvSpPr>
        <p:spPr/>
        <p:txBody>
          <a:bodyPr/>
          <a:lstStyle/>
          <a:p>
            <a:fld id="{D78AEA29-6AEC-EB4F-AA46-973B5DAEA69E}" type="datetime1">
              <a:rPr lang="en-US" smtClean="0"/>
              <a:t>4/17/25</a:t>
            </a:fld>
            <a:endParaRPr lang="en-US"/>
          </a:p>
        </p:txBody>
      </p:sp>
      <p:sp>
        <p:nvSpPr>
          <p:cNvPr id="6" name="Footer Placeholder 5">
            <a:extLst>
              <a:ext uri="{FF2B5EF4-FFF2-40B4-BE49-F238E27FC236}">
                <a16:creationId xmlns:a16="http://schemas.microsoft.com/office/drawing/2014/main" id="{AF60F618-229E-0B8B-C8F6-3899867326D8}"/>
              </a:ext>
            </a:extLst>
          </p:cNvPr>
          <p:cNvSpPr>
            <a:spLocks noGrp="1"/>
          </p:cNvSpPr>
          <p:nvPr>
            <p:ph type="ftr" sz="quarter" idx="11"/>
          </p:nvPr>
        </p:nvSpPr>
        <p:spPr/>
        <p:txBody>
          <a:bodyPr/>
          <a:lstStyle/>
          <a:p>
            <a:r>
              <a:rPr lang="en-US"/>
              <a:t>PEER 2025 @ University of Rochester</a:t>
            </a:r>
          </a:p>
        </p:txBody>
      </p:sp>
      <p:sp>
        <p:nvSpPr>
          <p:cNvPr id="7" name="Slide Number Placeholder 6">
            <a:extLst>
              <a:ext uri="{FF2B5EF4-FFF2-40B4-BE49-F238E27FC236}">
                <a16:creationId xmlns:a16="http://schemas.microsoft.com/office/drawing/2014/main" id="{56BD29BB-1184-62B5-28B4-309CA0E4270E}"/>
              </a:ext>
            </a:extLst>
          </p:cNvPr>
          <p:cNvSpPr>
            <a:spLocks noGrp="1"/>
          </p:cNvSpPr>
          <p:nvPr>
            <p:ph type="sldNum" sz="quarter" idx="12"/>
          </p:nvPr>
        </p:nvSpPr>
        <p:spPr/>
        <p:txBody>
          <a:bodyPr/>
          <a:lstStyle/>
          <a:p>
            <a:fld id="{DEAC116C-9722-FF4F-B967-45DBF40BAE36}" type="slidenum">
              <a:rPr lang="en-US" smtClean="0"/>
              <a:t>‹#›</a:t>
            </a:fld>
            <a:endParaRPr lang="en-US"/>
          </a:p>
        </p:txBody>
      </p:sp>
    </p:spTree>
    <p:extLst>
      <p:ext uri="{BB962C8B-B14F-4D97-AF65-F5344CB8AC3E}">
        <p14:creationId xmlns:p14="http://schemas.microsoft.com/office/powerpoint/2010/main" val="270583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F29A-49B1-81A5-F551-7420F40C28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2B648D-74BE-FB82-9877-BFA2F65FAF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1869CE-CA42-9F8F-8C19-9D5608935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31E97E-50D9-EF8E-CDAB-CA058A89EE15}"/>
              </a:ext>
            </a:extLst>
          </p:cNvPr>
          <p:cNvSpPr>
            <a:spLocks noGrp="1"/>
          </p:cNvSpPr>
          <p:nvPr>
            <p:ph type="dt" sz="half" idx="10"/>
          </p:nvPr>
        </p:nvSpPr>
        <p:spPr/>
        <p:txBody>
          <a:bodyPr/>
          <a:lstStyle/>
          <a:p>
            <a:fld id="{55461ECB-8504-B846-9DF4-AAA9BDC58B09}" type="datetime1">
              <a:rPr lang="en-US" smtClean="0"/>
              <a:t>4/17/25</a:t>
            </a:fld>
            <a:endParaRPr lang="en-US"/>
          </a:p>
        </p:txBody>
      </p:sp>
      <p:sp>
        <p:nvSpPr>
          <p:cNvPr id="6" name="Footer Placeholder 5">
            <a:extLst>
              <a:ext uri="{FF2B5EF4-FFF2-40B4-BE49-F238E27FC236}">
                <a16:creationId xmlns:a16="http://schemas.microsoft.com/office/drawing/2014/main" id="{8761F395-BE3B-47F0-2BA6-7F2A3DEEE4F0}"/>
              </a:ext>
            </a:extLst>
          </p:cNvPr>
          <p:cNvSpPr>
            <a:spLocks noGrp="1"/>
          </p:cNvSpPr>
          <p:nvPr>
            <p:ph type="ftr" sz="quarter" idx="11"/>
          </p:nvPr>
        </p:nvSpPr>
        <p:spPr/>
        <p:txBody>
          <a:bodyPr/>
          <a:lstStyle/>
          <a:p>
            <a:r>
              <a:rPr lang="en-US"/>
              <a:t>PEER 2025 @ University of Rochester</a:t>
            </a:r>
          </a:p>
        </p:txBody>
      </p:sp>
      <p:sp>
        <p:nvSpPr>
          <p:cNvPr id="7" name="Slide Number Placeholder 6">
            <a:extLst>
              <a:ext uri="{FF2B5EF4-FFF2-40B4-BE49-F238E27FC236}">
                <a16:creationId xmlns:a16="http://schemas.microsoft.com/office/drawing/2014/main" id="{6D39A734-7020-2EA2-DAE9-5AC7A6FD330D}"/>
              </a:ext>
            </a:extLst>
          </p:cNvPr>
          <p:cNvSpPr>
            <a:spLocks noGrp="1"/>
          </p:cNvSpPr>
          <p:nvPr>
            <p:ph type="sldNum" sz="quarter" idx="12"/>
          </p:nvPr>
        </p:nvSpPr>
        <p:spPr/>
        <p:txBody>
          <a:bodyPr/>
          <a:lstStyle/>
          <a:p>
            <a:fld id="{DEAC116C-9722-FF4F-B967-45DBF40BAE36}" type="slidenum">
              <a:rPr lang="en-US" smtClean="0"/>
              <a:t>‹#›</a:t>
            </a:fld>
            <a:endParaRPr lang="en-US"/>
          </a:p>
        </p:txBody>
      </p:sp>
    </p:spTree>
    <p:extLst>
      <p:ext uri="{BB962C8B-B14F-4D97-AF65-F5344CB8AC3E}">
        <p14:creationId xmlns:p14="http://schemas.microsoft.com/office/powerpoint/2010/main" val="2591254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D31878-EC5E-33EC-BC8B-88DAC8BB3A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BB7F87-C35C-1E62-D1D1-5A957DC88F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F7EC0-D0BF-880E-2BE0-3C66BCE48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0A50B-30DE-0648-B27C-AB2671753FE0}" type="datetime1">
              <a:rPr lang="en-US" smtClean="0"/>
              <a:t>4/17/25</a:t>
            </a:fld>
            <a:endParaRPr lang="en-US"/>
          </a:p>
        </p:txBody>
      </p:sp>
      <p:sp>
        <p:nvSpPr>
          <p:cNvPr id="5" name="Footer Placeholder 4">
            <a:extLst>
              <a:ext uri="{FF2B5EF4-FFF2-40B4-BE49-F238E27FC236}">
                <a16:creationId xmlns:a16="http://schemas.microsoft.com/office/drawing/2014/main" id="{8284F69E-84C7-7A25-7C9F-94A46F220C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PEER 2025 @ University of Rochester</a:t>
            </a:r>
          </a:p>
        </p:txBody>
      </p:sp>
      <p:sp>
        <p:nvSpPr>
          <p:cNvPr id="6" name="Slide Number Placeholder 5">
            <a:extLst>
              <a:ext uri="{FF2B5EF4-FFF2-40B4-BE49-F238E27FC236}">
                <a16:creationId xmlns:a16="http://schemas.microsoft.com/office/drawing/2014/main" id="{10508A39-EEC3-70FC-FA42-63F29FBCB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AC116C-9722-FF4F-B967-45DBF40BAE36}" type="slidenum">
              <a:rPr lang="en-US" smtClean="0"/>
              <a:t>‹#›</a:t>
            </a:fld>
            <a:endParaRPr lang="en-US"/>
          </a:p>
        </p:txBody>
      </p:sp>
    </p:spTree>
    <p:extLst>
      <p:ext uri="{BB962C8B-B14F-4D97-AF65-F5344CB8AC3E}">
        <p14:creationId xmlns:p14="http://schemas.microsoft.com/office/powerpoint/2010/main" val="145922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C1A7-CA4C-2834-C2DF-779A9AD0A790}"/>
              </a:ext>
            </a:extLst>
          </p:cNvPr>
          <p:cNvSpPr>
            <a:spLocks noGrp="1"/>
          </p:cNvSpPr>
          <p:nvPr>
            <p:ph type="ctrTitle"/>
          </p:nvPr>
        </p:nvSpPr>
        <p:spPr>
          <a:xfrm>
            <a:off x="625089" y="1000262"/>
            <a:ext cx="11784625" cy="1920382"/>
          </a:xfrm>
        </p:spPr>
        <p:txBody>
          <a:bodyPr>
            <a:normAutofit/>
          </a:bodyPr>
          <a:lstStyle/>
          <a:p>
            <a:pPr algn="l"/>
            <a:r>
              <a:rPr lang="en-US" sz="4800" b="1" dirty="0">
                <a:latin typeface="Helvetica Neue" panose="02000503000000020004" pitchFamily="2" charset="0"/>
                <a:ea typeface="Helvetica Neue" panose="02000503000000020004" pitchFamily="2" charset="0"/>
                <a:cs typeface="Helvetica Neue" panose="02000503000000020004" pitchFamily="2" charset="0"/>
              </a:rPr>
              <a:t>Cross-Document Event-Keyed Summarization</a:t>
            </a:r>
          </a:p>
        </p:txBody>
      </p:sp>
      <p:sp>
        <p:nvSpPr>
          <p:cNvPr id="4" name="TextBox 3">
            <a:extLst>
              <a:ext uri="{FF2B5EF4-FFF2-40B4-BE49-F238E27FC236}">
                <a16:creationId xmlns:a16="http://schemas.microsoft.com/office/drawing/2014/main" id="{4B53AFD3-3FC8-D414-19D7-B7D380B6DD06}"/>
              </a:ext>
            </a:extLst>
          </p:cNvPr>
          <p:cNvSpPr txBox="1"/>
          <p:nvPr/>
        </p:nvSpPr>
        <p:spPr>
          <a:xfrm>
            <a:off x="625089" y="3332954"/>
            <a:ext cx="6484882" cy="1200329"/>
          </a:xfrm>
          <a:prstGeom prst="rect">
            <a:avLst/>
          </a:prstGeom>
          <a:noFill/>
        </p:spPr>
        <p:txBody>
          <a:bodyPr wrap="square" rtlCol="0">
            <a:spAutoFit/>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William Gantt Walden</a:t>
            </a:r>
            <a:r>
              <a:rPr lang="en-US" dirty="0">
                <a:latin typeface="Helvetica Neue Light" panose="02000403000000020004" pitchFamily="2" charset="0"/>
                <a:ea typeface="Helvetica Neue Light" panose="02000403000000020004" pitchFamily="2" charset="0"/>
                <a:cs typeface="Times New Roman" panose="02020603050405020304" pitchFamily="18" charset="0"/>
              </a:rPr>
              <a:t> (JHU), </a:t>
            </a: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Pavlo </a:t>
            </a:r>
            <a:r>
              <a:rPr lang="en-US" dirty="0" err="1">
                <a:latin typeface="Helvetica Neue Medium" panose="02000503000000020004" pitchFamily="2" charset="0"/>
                <a:ea typeface="Helvetica Neue Medium" panose="02000503000000020004" pitchFamily="2" charset="0"/>
                <a:cs typeface="Helvetica Neue Medium" panose="02000503000000020004" pitchFamily="2" charset="0"/>
              </a:rPr>
              <a:t>Kuchmiichuk</a:t>
            </a: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 </a:t>
            </a:r>
            <a:r>
              <a:rPr lang="en-US" dirty="0">
                <a:latin typeface="Helvetica Neue Light" panose="02000403000000020004" pitchFamily="2" charset="0"/>
                <a:ea typeface="Helvetica Neue Light" panose="02000403000000020004" pitchFamily="2" charset="0"/>
                <a:cs typeface="Times New Roman" panose="02020603050405020304" pitchFamily="18" charset="0"/>
              </a:rPr>
              <a:t>(Rochester), </a:t>
            </a: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Alexander Martin </a:t>
            </a:r>
            <a:r>
              <a:rPr lang="en-US" dirty="0">
                <a:latin typeface="Helvetica Neue Light" panose="02000403000000020004" pitchFamily="2" charset="0"/>
                <a:ea typeface="Helvetica Neue Light" panose="02000403000000020004" pitchFamily="2" charset="0"/>
                <a:cs typeface="Times New Roman" panose="02020603050405020304" pitchFamily="18" charset="0"/>
              </a:rPr>
              <a:t>(JHU), </a:t>
            </a:r>
            <a:r>
              <a:rPr lang="en-US" dirty="0">
                <a:solidFill>
                  <a:schemeClr val="accent2">
                    <a:lumMod val="75000"/>
                  </a:schemeClr>
                </a:solidFill>
                <a:latin typeface="Helvetica Neue Medium" panose="02000503000000020004" pitchFamily="2" charset="0"/>
                <a:ea typeface="Helvetica Neue Medium" panose="02000503000000020004" pitchFamily="2" charset="0"/>
                <a:cs typeface="Helvetica Neue Medium" panose="02000503000000020004" pitchFamily="2" charset="0"/>
              </a:rPr>
              <a:t>Chihsheng Jin </a:t>
            </a:r>
            <a:r>
              <a:rPr lang="en-US" dirty="0">
                <a:solidFill>
                  <a:schemeClr val="accent2">
                    <a:lumMod val="75000"/>
                  </a:schemeClr>
                </a:solidFill>
                <a:latin typeface="Helvetica Neue Light" panose="02000403000000020004" pitchFamily="2" charset="0"/>
                <a:ea typeface="Helvetica Neue Light" panose="02000403000000020004" pitchFamily="2" charset="0"/>
                <a:cs typeface="Times New Roman" panose="02020603050405020304" pitchFamily="18" charset="0"/>
              </a:rPr>
              <a:t>(Rochester)</a:t>
            </a:r>
            <a:r>
              <a:rPr lang="en-US" dirty="0">
                <a:latin typeface="Helvetica Neue Light" panose="02000403000000020004" pitchFamily="2" charset="0"/>
                <a:ea typeface="Helvetica Neue Light" panose="02000403000000020004" pitchFamily="2" charset="0"/>
                <a:cs typeface="Times New Roman" panose="02020603050405020304" pitchFamily="18" charset="0"/>
              </a:rPr>
              <a:t>,</a:t>
            </a:r>
            <a:r>
              <a:rPr lang="en-US" dirty="0">
                <a:solidFill>
                  <a:schemeClr val="accent2">
                    <a:lumMod val="75000"/>
                  </a:schemeClr>
                </a:solidFill>
                <a:latin typeface="Helvetica Neue Light" panose="02000403000000020004" pitchFamily="2" charset="0"/>
                <a:ea typeface="Helvetica Neue Light" panose="02000403000000020004" pitchFamily="2" charset="0"/>
                <a:cs typeface="Times New Roman" panose="02020603050405020304" pitchFamily="18" charset="0"/>
              </a:rPr>
              <a:t> </a:t>
            </a: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Angela Cao </a:t>
            </a:r>
            <a:r>
              <a:rPr lang="en-US" dirty="0">
                <a:latin typeface="Helvetica Neue Light" panose="02000403000000020004" pitchFamily="2" charset="0"/>
                <a:ea typeface="Helvetica Neue Light" panose="02000403000000020004" pitchFamily="2" charset="0"/>
                <a:cs typeface="Times New Roman" panose="02020603050405020304" pitchFamily="18" charset="0"/>
              </a:rPr>
              <a:t>(Rochester), </a:t>
            </a: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Claire Sun </a:t>
            </a:r>
            <a:r>
              <a:rPr lang="en-US" dirty="0">
                <a:latin typeface="Helvetica Neue Light" panose="02000403000000020004" pitchFamily="2" charset="0"/>
                <a:ea typeface="Helvetica Neue Light" panose="02000403000000020004" pitchFamily="2" charset="0"/>
                <a:cs typeface="Times New Roman" panose="02020603050405020304" pitchFamily="18" charset="0"/>
              </a:rPr>
              <a:t>(Rochester), </a:t>
            </a:r>
            <a:r>
              <a:rPr lang="en-US" dirty="0" err="1">
                <a:latin typeface="Helvetica Neue Medium" panose="02000503000000020004" pitchFamily="2" charset="0"/>
                <a:ea typeface="Helvetica Neue Medium" panose="02000503000000020004" pitchFamily="2" charset="0"/>
                <a:cs typeface="Helvetica Neue Medium" panose="02000503000000020004" pitchFamily="2" charset="0"/>
              </a:rPr>
              <a:t>Curisia</a:t>
            </a: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 Allen </a:t>
            </a:r>
            <a:r>
              <a:rPr lang="en-US" dirty="0">
                <a:latin typeface="Helvetica Neue Light" panose="02000403000000020004" pitchFamily="2" charset="0"/>
                <a:ea typeface="Helvetica Neue Light" panose="02000403000000020004" pitchFamily="2" charset="0"/>
                <a:cs typeface="Times New Roman" panose="02020603050405020304" pitchFamily="18" charset="0"/>
              </a:rPr>
              <a:t>(Rochester), </a:t>
            </a: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Aaron Steven White </a:t>
            </a:r>
            <a:r>
              <a:rPr lang="en-US" dirty="0">
                <a:latin typeface="Helvetica Neue Light" panose="02000403000000020004" pitchFamily="2" charset="0"/>
                <a:ea typeface="Helvetica Neue Light" panose="02000403000000020004" pitchFamily="2" charset="0"/>
                <a:cs typeface="Times New Roman" panose="02020603050405020304" pitchFamily="18" charset="0"/>
              </a:rPr>
              <a:t>(Rochester)</a:t>
            </a:r>
          </a:p>
        </p:txBody>
      </p:sp>
      <p:sp>
        <p:nvSpPr>
          <p:cNvPr id="5" name="TextBox 4">
            <a:extLst>
              <a:ext uri="{FF2B5EF4-FFF2-40B4-BE49-F238E27FC236}">
                <a16:creationId xmlns:a16="http://schemas.microsoft.com/office/drawing/2014/main" id="{5397C073-475B-F625-0AFF-5C41DB87EA21}"/>
              </a:ext>
            </a:extLst>
          </p:cNvPr>
          <p:cNvSpPr txBox="1"/>
          <p:nvPr/>
        </p:nvSpPr>
        <p:spPr>
          <a:xfrm>
            <a:off x="3536732" y="6047949"/>
            <a:ext cx="5118537" cy="261610"/>
          </a:xfrm>
          <a:prstGeom prst="rect">
            <a:avLst/>
          </a:prstGeom>
          <a:noFill/>
        </p:spPr>
        <p:txBody>
          <a:bodyPr wrap="square" rtlCol="0">
            <a:spAutoFit/>
          </a:bodyPr>
          <a:lstStyle/>
          <a:p>
            <a:pPr algn="ctr"/>
            <a:r>
              <a:rPr lang="en-US" sz="1100" dirty="0">
                <a:latin typeface="Arial" panose="020B0604020202020204" pitchFamily="34" charset="0"/>
                <a:ea typeface="Helvetica Neue" panose="02000503000000020004" pitchFamily="2" charset="0"/>
                <a:cs typeface="Arial" panose="020B0604020202020204" pitchFamily="34" charset="0"/>
              </a:rPr>
              <a:t>PEER 2025 @ University of Rochester</a:t>
            </a:r>
          </a:p>
        </p:txBody>
      </p:sp>
      <p:cxnSp>
        <p:nvCxnSpPr>
          <p:cNvPr id="11" name="Straight Connector 10">
            <a:extLst>
              <a:ext uri="{FF2B5EF4-FFF2-40B4-BE49-F238E27FC236}">
                <a16:creationId xmlns:a16="http://schemas.microsoft.com/office/drawing/2014/main" id="{426F636F-1E4A-91CE-0F9B-E63056C8851B}"/>
              </a:ext>
            </a:extLst>
          </p:cNvPr>
          <p:cNvCxnSpPr>
            <a:cxnSpLocks/>
          </p:cNvCxnSpPr>
          <p:nvPr/>
        </p:nvCxnSpPr>
        <p:spPr>
          <a:xfrm>
            <a:off x="702788" y="3237151"/>
            <a:ext cx="7036955" cy="0"/>
          </a:xfrm>
          <a:prstGeom prst="line">
            <a:avLst/>
          </a:prstGeom>
          <a:ln w="57150">
            <a:solidFill>
              <a:srgbClr val="FFD427"/>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9FC0FBB8-CF61-EC03-EED4-BF026DA989B2}"/>
              </a:ext>
            </a:extLst>
          </p:cNvPr>
          <p:cNvPicPr>
            <a:picLocks noChangeAspect="1"/>
          </p:cNvPicPr>
          <p:nvPr/>
        </p:nvPicPr>
        <p:blipFill>
          <a:blip r:embed="rId2">
            <a:alphaModFix/>
          </a:blip>
          <a:stretch>
            <a:fillRect/>
          </a:stretch>
        </p:blipFill>
        <p:spPr>
          <a:xfrm>
            <a:off x="8671597" y="2554457"/>
            <a:ext cx="2895314" cy="3710139"/>
          </a:xfrm>
          <a:prstGeom prst="rect">
            <a:avLst/>
          </a:prstGeom>
        </p:spPr>
      </p:pic>
    </p:spTree>
    <p:extLst>
      <p:ext uri="{BB962C8B-B14F-4D97-AF65-F5344CB8AC3E}">
        <p14:creationId xmlns:p14="http://schemas.microsoft.com/office/powerpoint/2010/main" val="756254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D3B9C-2D84-AEE1-0AFE-D249F0B0CD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D8C9F4-75F4-7D1E-F3D2-73DE25BBA897}"/>
              </a:ext>
            </a:extLst>
          </p:cNvPr>
          <p:cNvSpPr>
            <a:spLocks noGrp="1"/>
          </p:cNvSpPr>
          <p:nvPr>
            <p:ph type="title"/>
          </p:nvPr>
        </p:nvSpPr>
        <p:spPr/>
        <p:txBody>
          <a:bodyPr>
            <a:normAutofit/>
          </a:bodyPr>
          <a:lstStyle/>
          <a:p>
            <a:pPr>
              <a:buNone/>
            </a:pPr>
            <a:r>
              <a:rPr lang="en-US" b="1" err="1">
                <a:solidFill>
                  <a:schemeClr val="bg1"/>
                </a:solidFill>
                <a:latin typeface="Arial" panose="020B0604020202020204" pitchFamily="34" charset="0"/>
                <a:cs typeface="Arial" panose="020B0604020202020204" pitchFamily="34" charset="0"/>
              </a:rPr>
              <a:t>SEAMuS</a:t>
            </a:r>
            <a:r>
              <a:rPr lang="en-US" b="1">
                <a:solidFill>
                  <a:schemeClr val="bg1"/>
                </a:solidFill>
                <a:latin typeface="Arial" panose="020B0604020202020204" pitchFamily="34" charset="0"/>
                <a:cs typeface="Arial" panose="020B0604020202020204" pitchFamily="34" charset="0"/>
              </a:rPr>
              <a:t> </a:t>
            </a:r>
            <a:r>
              <a:rPr lang="en-US" sz="2200" b="1">
                <a:solidFill>
                  <a:schemeClr val="bg1"/>
                </a:solidFill>
                <a:latin typeface="Arial" panose="020B0604020202020204" pitchFamily="34" charset="0"/>
                <a:cs typeface="Arial" panose="020B0604020202020204" pitchFamily="34" charset="0"/>
              </a:rPr>
              <a:t>(</a:t>
            </a:r>
            <a:r>
              <a:rPr lang="en-US" sz="2200" b="1">
                <a:solidFill>
                  <a:schemeClr val="bg1"/>
                </a:solidFill>
                <a:effectLst/>
                <a:latin typeface="Arial" panose="020B0604020202020204" pitchFamily="34" charset="0"/>
                <a:cs typeface="Arial" panose="020B0604020202020204" pitchFamily="34" charset="0"/>
              </a:rPr>
              <a:t>Summaries of Events Across Multiple Sources</a:t>
            </a:r>
            <a:r>
              <a:rPr lang="en-US" sz="2200" b="1">
                <a:solidFill>
                  <a:schemeClr val="bg1"/>
                </a:solidFill>
                <a:latin typeface="Arial" panose="020B0604020202020204" pitchFamily="34" charset="0"/>
                <a:cs typeface="Arial" panose="020B0604020202020204" pitchFamily="34" charset="0"/>
              </a:rPr>
              <a:t>)</a:t>
            </a:r>
            <a:endParaRPr lang="en-US" b="1">
              <a:solidFill>
                <a:schemeClr val="bg1"/>
              </a:solidFill>
              <a:latin typeface="Arial" panose="020B0604020202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4273E8CF-4C7B-9EFF-9153-796D1FF6FEEB}"/>
              </a:ext>
            </a:extLst>
          </p:cNvPr>
          <p:cNvGrpSpPr/>
          <p:nvPr/>
        </p:nvGrpSpPr>
        <p:grpSpPr>
          <a:xfrm>
            <a:off x="870857" y="2558500"/>
            <a:ext cx="4575629" cy="365874"/>
            <a:chOff x="605970" y="2705461"/>
            <a:chExt cx="4575629" cy="365874"/>
          </a:xfrm>
        </p:grpSpPr>
        <p:sp>
          <p:nvSpPr>
            <p:cNvPr id="8" name="Rounded Rectangle 7">
              <a:extLst>
                <a:ext uri="{FF2B5EF4-FFF2-40B4-BE49-F238E27FC236}">
                  <a16:creationId xmlns:a16="http://schemas.microsoft.com/office/drawing/2014/main" id="{6CDB0A83-5F06-0C46-338A-56545E2D0943}"/>
                </a:ext>
              </a:extLst>
            </p:cNvPr>
            <p:cNvSpPr/>
            <p:nvPr/>
          </p:nvSpPr>
          <p:spPr>
            <a:xfrm>
              <a:off x="605970" y="2723647"/>
              <a:ext cx="4575629" cy="347688"/>
            </a:xfrm>
            <a:prstGeom prst="roundRect">
              <a:avLst>
                <a:gd name="adj" fmla="val 500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Arial" panose="020B0604020202020204" pitchFamily="34" charset="0"/>
                  <a:cs typeface="Arial" panose="020B0604020202020204" pitchFamily="34" charset="0"/>
                </a:rPr>
                <a:t>FAMuS</a:t>
              </a:r>
              <a:r>
                <a:rPr lang="en-US" b="1" dirty="0">
                  <a:solidFill>
                    <a:schemeClr val="tx1"/>
                  </a:solidFill>
                  <a:latin typeface="Arial" panose="020B0604020202020204" pitchFamily="34" charset="0"/>
                  <a:cs typeface="Arial" panose="020B0604020202020204" pitchFamily="34" charset="0"/>
                </a:rPr>
                <a:t> documents </a:t>
              </a:r>
            </a:p>
          </p:txBody>
        </p:sp>
        <p:cxnSp>
          <p:nvCxnSpPr>
            <p:cNvPr id="16" name="Straight Connector 15">
              <a:extLst>
                <a:ext uri="{FF2B5EF4-FFF2-40B4-BE49-F238E27FC236}">
                  <a16:creationId xmlns:a16="http://schemas.microsoft.com/office/drawing/2014/main" id="{84EB9D49-423D-F35E-BD6E-4ECABB7AE255}"/>
                </a:ext>
              </a:extLst>
            </p:cNvPr>
            <p:cNvCxnSpPr>
              <a:cxnSpLocks/>
            </p:cNvCxnSpPr>
            <p:nvPr/>
          </p:nvCxnSpPr>
          <p:spPr>
            <a:xfrm>
              <a:off x="605971" y="2705461"/>
              <a:ext cx="0" cy="347688"/>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3BE7BECC-DD0B-8D48-DAF0-6E5EFA073B99}"/>
              </a:ext>
            </a:extLst>
          </p:cNvPr>
          <p:cNvGrpSpPr/>
          <p:nvPr/>
        </p:nvGrpSpPr>
        <p:grpSpPr>
          <a:xfrm>
            <a:off x="6480632" y="2547658"/>
            <a:ext cx="4575629" cy="347688"/>
            <a:chOff x="6480632" y="2547658"/>
            <a:chExt cx="4575629" cy="347688"/>
          </a:xfrm>
        </p:grpSpPr>
        <p:sp>
          <p:nvSpPr>
            <p:cNvPr id="14" name="Rounded Rectangle 13">
              <a:extLst>
                <a:ext uri="{FF2B5EF4-FFF2-40B4-BE49-F238E27FC236}">
                  <a16:creationId xmlns:a16="http://schemas.microsoft.com/office/drawing/2014/main" id="{80DB33A3-190F-BED3-F129-2BE5DAE3E769}"/>
                </a:ext>
              </a:extLst>
            </p:cNvPr>
            <p:cNvSpPr/>
            <p:nvPr/>
          </p:nvSpPr>
          <p:spPr>
            <a:xfrm>
              <a:off x="6480632" y="2547658"/>
              <a:ext cx="4575629" cy="347688"/>
            </a:xfrm>
            <a:prstGeom prst="roundRect">
              <a:avLst>
                <a:gd name="adj" fmla="val 500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Arial" panose="020B0604020202020204" pitchFamily="34" charset="0"/>
                  <a:cs typeface="Arial" panose="020B0604020202020204" pitchFamily="34" charset="0"/>
                </a:rPr>
                <a:t>SEAMuS</a:t>
              </a:r>
              <a:r>
                <a:rPr lang="en-US" b="1" dirty="0">
                  <a:solidFill>
                    <a:schemeClr val="tx1"/>
                  </a:solidFill>
                  <a:latin typeface="Arial" panose="020B0604020202020204" pitchFamily="34" charset="0"/>
                  <a:cs typeface="Arial" panose="020B0604020202020204" pitchFamily="34" charset="0"/>
                </a:rPr>
                <a:t> summaries</a:t>
              </a:r>
            </a:p>
          </p:txBody>
        </p:sp>
        <p:cxnSp>
          <p:nvCxnSpPr>
            <p:cNvPr id="17" name="Straight Connector 16">
              <a:extLst>
                <a:ext uri="{FF2B5EF4-FFF2-40B4-BE49-F238E27FC236}">
                  <a16:creationId xmlns:a16="http://schemas.microsoft.com/office/drawing/2014/main" id="{10814DD3-21A6-841B-865A-B1D8EC219DD5}"/>
                </a:ext>
              </a:extLst>
            </p:cNvPr>
            <p:cNvCxnSpPr>
              <a:cxnSpLocks/>
            </p:cNvCxnSpPr>
            <p:nvPr/>
          </p:nvCxnSpPr>
          <p:spPr>
            <a:xfrm>
              <a:off x="6480632" y="2547658"/>
              <a:ext cx="0" cy="347688"/>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20" name="Picture 19">
            <a:extLst>
              <a:ext uri="{FF2B5EF4-FFF2-40B4-BE49-F238E27FC236}">
                <a16:creationId xmlns:a16="http://schemas.microsoft.com/office/drawing/2014/main" id="{8EE2F267-3FFD-CC0D-E567-17E4AACC110B}"/>
              </a:ext>
            </a:extLst>
          </p:cNvPr>
          <p:cNvPicPr>
            <a:picLocks noChangeAspect="1"/>
          </p:cNvPicPr>
          <p:nvPr/>
        </p:nvPicPr>
        <p:blipFill>
          <a:blip r:embed="rId2"/>
          <a:srcRect t="5798" b="4933"/>
          <a:stretch/>
        </p:blipFill>
        <p:spPr>
          <a:xfrm>
            <a:off x="6360887" y="3077589"/>
            <a:ext cx="5175499" cy="2322286"/>
          </a:xfrm>
          <a:prstGeom prst="rect">
            <a:avLst/>
          </a:prstGeom>
        </p:spPr>
      </p:pic>
      <p:pic>
        <p:nvPicPr>
          <p:cNvPr id="21" name="Picture 20">
            <a:extLst>
              <a:ext uri="{FF2B5EF4-FFF2-40B4-BE49-F238E27FC236}">
                <a16:creationId xmlns:a16="http://schemas.microsoft.com/office/drawing/2014/main" id="{6EB6A17D-1FB9-134C-CC73-CA965F0CF3CA}"/>
              </a:ext>
            </a:extLst>
          </p:cNvPr>
          <p:cNvPicPr>
            <a:picLocks noChangeAspect="1"/>
          </p:cNvPicPr>
          <p:nvPr/>
        </p:nvPicPr>
        <p:blipFill>
          <a:blip r:embed="rId3"/>
          <a:srcRect t="5152" b="5579"/>
          <a:stretch/>
        </p:blipFill>
        <p:spPr>
          <a:xfrm>
            <a:off x="758370" y="3046182"/>
            <a:ext cx="5283202" cy="2370613"/>
          </a:xfrm>
          <a:prstGeom prst="rect">
            <a:avLst/>
          </a:prstGeom>
        </p:spPr>
      </p:pic>
      <p:sp>
        <p:nvSpPr>
          <p:cNvPr id="24" name="Date Placeholder 23">
            <a:extLst>
              <a:ext uri="{FF2B5EF4-FFF2-40B4-BE49-F238E27FC236}">
                <a16:creationId xmlns:a16="http://schemas.microsoft.com/office/drawing/2014/main" id="{CF911E02-A208-68B0-3C13-8A9BF55636BC}"/>
              </a:ext>
            </a:extLst>
          </p:cNvPr>
          <p:cNvSpPr>
            <a:spLocks noGrp="1"/>
          </p:cNvSpPr>
          <p:nvPr>
            <p:ph type="dt" sz="half" idx="10"/>
          </p:nvPr>
        </p:nvSpPr>
        <p:spPr/>
        <p:txBody>
          <a:bodyPr/>
          <a:lstStyle/>
          <a:p>
            <a:fld id="{BB294A27-4FD5-D848-A712-DCAADDC323D9}" type="datetime1">
              <a:rPr lang="en-US" smtClean="0"/>
              <a:t>4/17/25</a:t>
            </a:fld>
            <a:endParaRPr lang="en-US" dirty="0"/>
          </a:p>
        </p:txBody>
      </p:sp>
      <p:sp>
        <p:nvSpPr>
          <p:cNvPr id="25" name="Footer Placeholder 24">
            <a:extLst>
              <a:ext uri="{FF2B5EF4-FFF2-40B4-BE49-F238E27FC236}">
                <a16:creationId xmlns:a16="http://schemas.microsoft.com/office/drawing/2014/main" id="{BA132A64-49E4-CA01-5B3D-0911E8C7CD0C}"/>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26" name="Slide Number Placeholder 25">
            <a:extLst>
              <a:ext uri="{FF2B5EF4-FFF2-40B4-BE49-F238E27FC236}">
                <a16:creationId xmlns:a16="http://schemas.microsoft.com/office/drawing/2014/main" id="{7C122C52-45FC-9B0B-6F9F-0365CDC3BC32}"/>
              </a:ext>
            </a:extLst>
          </p:cNvPr>
          <p:cNvSpPr>
            <a:spLocks noGrp="1"/>
          </p:cNvSpPr>
          <p:nvPr>
            <p:ph type="sldNum" sz="quarter" idx="12"/>
          </p:nvPr>
        </p:nvSpPr>
        <p:spPr/>
        <p:txBody>
          <a:bodyPr/>
          <a:lstStyle/>
          <a:p>
            <a:fld id="{DEAC116C-9722-FF4F-B967-45DBF40BAE36}" type="slidenum">
              <a:rPr lang="en-US" smtClean="0"/>
              <a:t>10</a:t>
            </a:fld>
            <a:endParaRPr lang="en-US" dirty="0"/>
          </a:p>
        </p:txBody>
      </p:sp>
      <p:sp>
        <p:nvSpPr>
          <p:cNvPr id="27" name="Rounded Rectangle 26">
            <a:extLst>
              <a:ext uri="{FF2B5EF4-FFF2-40B4-BE49-F238E27FC236}">
                <a16:creationId xmlns:a16="http://schemas.microsoft.com/office/drawing/2014/main" id="{32D7606A-2333-57BE-36EA-DB4FA3B0C0A2}"/>
              </a:ext>
            </a:extLst>
          </p:cNvPr>
          <p:cNvSpPr/>
          <p:nvPr/>
        </p:nvSpPr>
        <p:spPr>
          <a:xfrm>
            <a:off x="867234" y="1823262"/>
            <a:ext cx="3020429" cy="460679"/>
          </a:xfrm>
          <a:prstGeom prst="roundRect">
            <a:avLst>
              <a:gd name="adj" fmla="val 3677"/>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i="1" dirty="0">
                <a:solidFill>
                  <a:schemeClr val="tx1"/>
                </a:solidFill>
                <a:latin typeface="Arial" panose="020B0604020202020204" pitchFamily="34" charset="0"/>
                <a:cs typeface="Arial" panose="020B0604020202020204" pitchFamily="34" charset="0"/>
              </a:rPr>
              <a:t>Statistics</a:t>
            </a:r>
          </a:p>
        </p:txBody>
      </p:sp>
    </p:spTree>
    <p:extLst>
      <p:ext uri="{BB962C8B-B14F-4D97-AF65-F5344CB8AC3E}">
        <p14:creationId xmlns:p14="http://schemas.microsoft.com/office/powerpoint/2010/main" val="258075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E118-69EC-6FC0-7C75-D9B12FED31C5}"/>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Annotation</a:t>
            </a:r>
          </a:p>
        </p:txBody>
      </p:sp>
      <p:graphicFrame>
        <p:nvGraphicFramePr>
          <p:cNvPr id="4" name="Diagram 3">
            <a:extLst>
              <a:ext uri="{FF2B5EF4-FFF2-40B4-BE49-F238E27FC236}">
                <a16:creationId xmlns:a16="http://schemas.microsoft.com/office/drawing/2014/main" id="{A8670B80-CE4B-744A-11B0-5539E43C732F}"/>
              </a:ext>
            </a:extLst>
          </p:cNvPr>
          <p:cNvGraphicFramePr/>
          <p:nvPr/>
        </p:nvGraphicFramePr>
        <p:xfrm>
          <a:off x="821872" y="2326142"/>
          <a:ext cx="4637315" cy="3697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a:extLst>
              <a:ext uri="{FF2B5EF4-FFF2-40B4-BE49-F238E27FC236}">
                <a16:creationId xmlns:a16="http://schemas.microsoft.com/office/drawing/2014/main" id="{36B0243B-D0B9-56FB-224C-9D0EC38D6688}"/>
              </a:ext>
            </a:extLst>
          </p:cNvPr>
          <p:cNvSpPr/>
          <p:nvPr/>
        </p:nvSpPr>
        <p:spPr>
          <a:xfrm>
            <a:off x="821872" y="1828801"/>
            <a:ext cx="4637315" cy="359228"/>
          </a:xfrm>
          <a:prstGeom prst="roundRect">
            <a:avLst>
              <a:gd name="adj" fmla="val 3677"/>
            </a:avLst>
          </a:prstGeom>
          <a:solidFill>
            <a:srgbClr val="2F55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rial" panose="020B0604020202020204" pitchFamily="34" charset="0"/>
                <a:cs typeface="Arial" panose="020B0604020202020204" pitchFamily="34" charset="0"/>
              </a:rPr>
              <a:t>Phase 1</a:t>
            </a:r>
          </a:p>
        </p:txBody>
      </p:sp>
      <p:sp>
        <p:nvSpPr>
          <p:cNvPr id="7" name="Rounded Rectangle 6">
            <a:extLst>
              <a:ext uri="{FF2B5EF4-FFF2-40B4-BE49-F238E27FC236}">
                <a16:creationId xmlns:a16="http://schemas.microsoft.com/office/drawing/2014/main" id="{3C16AC0B-37D6-DF54-C599-4A3FD29F5F56}"/>
              </a:ext>
            </a:extLst>
          </p:cNvPr>
          <p:cNvSpPr/>
          <p:nvPr/>
        </p:nvSpPr>
        <p:spPr>
          <a:xfrm>
            <a:off x="6493329" y="1828801"/>
            <a:ext cx="4637315" cy="359228"/>
          </a:xfrm>
          <a:prstGeom prst="roundRect">
            <a:avLst>
              <a:gd name="adj" fmla="val 3677"/>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rial" panose="020B0604020202020204" pitchFamily="34" charset="0"/>
                <a:cs typeface="Arial" panose="020B0604020202020204" pitchFamily="34" charset="0"/>
              </a:rPr>
              <a:t>Phase 2</a:t>
            </a:r>
          </a:p>
        </p:txBody>
      </p:sp>
      <p:graphicFrame>
        <p:nvGraphicFramePr>
          <p:cNvPr id="9" name="Diagram 8">
            <a:extLst>
              <a:ext uri="{FF2B5EF4-FFF2-40B4-BE49-F238E27FC236}">
                <a16:creationId xmlns:a16="http://schemas.microsoft.com/office/drawing/2014/main" id="{C7331B65-190C-93F4-C464-F83ACCAB990B}"/>
              </a:ext>
            </a:extLst>
          </p:cNvPr>
          <p:cNvGraphicFramePr/>
          <p:nvPr/>
        </p:nvGraphicFramePr>
        <p:xfrm>
          <a:off x="6493328" y="2306413"/>
          <a:ext cx="4637315" cy="369789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Date Placeholder 9">
            <a:extLst>
              <a:ext uri="{FF2B5EF4-FFF2-40B4-BE49-F238E27FC236}">
                <a16:creationId xmlns:a16="http://schemas.microsoft.com/office/drawing/2014/main" id="{0C5A09D1-DC00-2D02-3666-6AFD2D120330}"/>
              </a:ext>
            </a:extLst>
          </p:cNvPr>
          <p:cNvSpPr>
            <a:spLocks noGrp="1"/>
          </p:cNvSpPr>
          <p:nvPr>
            <p:ph type="dt" sz="half" idx="10"/>
          </p:nvPr>
        </p:nvSpPr>
        <p:spPr/>
        <p:txBody>
          <a:bodyPr/>
          <a:lstStyle/>
          <a:p>
            <a:fld id="{2BA121E8-9AEF-FE47-AB84-B837885FFF19}" type="datetime1">
              <a:rPr lang="en-US" smtClean="0"/>
              <a:t>4/17/25</a:t>
            </a:fld>
            <a:endParaRPr lang="en-US" dirty="0"/>
          </a:p>
        </p:txBody>
      </p:sp>
      <p:sp>
        <p:nvSpPr>
          <p:cNvPr id="11" name="Footer Placeholder 10">
            <a:extLst>
              <a:ext uri="{FF2B5EF4-FFF2-40B4-BE49-F238E27FC236}">
                <a16:creationId xmlns:a16="http://schemas.microsoft.com/office/drawing/2014/main" id="{F8C2F113-89D1-F6F6-BA62-106CECC34351}"/>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12" name="Slide Number Placeholder 11">
            <a:extLst>
              <a:ext uri="{FF2B5EF4-FFF2-40B4-BE49-F238E27FC236}">
                <a16:creationId xmlns:a16="http://schemas.microsoft.com/office/drawing/2014/main" id="{8BC4F5DD-8249-F7F7-1453-0D3BC450A23C}"/>
              </a:ext>
            </a:extLst>
          </p:cNvPr>
          <p:cNvSpPr>
            <a:spLocks noGrp="1"/>
          </p:cNvSpPr>
          <p:nvPr>
            <p:ph type="sldNum" sz="quarter" idx="12"/>
          </p:nvPr>
        </p:nvSpPr>
        <p:spPr/>
        <p:txBody>
          <a:bodyPr/>
          <a:lstStyle/>
          <a:p>
            <a:fld id="{DEAC116C-9722-FF4F-B967-45DBF40BAE36}" type="slidenum">
              <a:rPr lang="en-US" smtClean="0"/>
              <a:t>11</a:t>
            </a:fld>
            <a:endParaRPr lang="en-US" dirty="0"/>
          </a:p>
        </p:txBody>
      </p:sp>
    </p:spTree>
    <p:extLst>
      <p:ext uri="{BB962C8B-B14F-4D97-AF65-F5344CB8AC3E}">
        <p14:creationId xmlns:p14="http://schemas.microsoft.com/office/powerpoint/2010/main" val="424359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1">
        <p:bldAsOne/>
      </p:bldGraphic>
      <p:bldP spid="5" grpId="0" animBg="1"/>
      <p:bldP spid="7" grpId="0" animBg="1"/>
      <p:bldGraphic spid="9" grpId="1">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EF4E684-7AE5-5AD4-E33E-D4FE901D4ED8}"/>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F2AEAC65-CCCA-B6D3-8305-F2DB8CE1A171}"/>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283DD78B-C92A-7F2E-94B7-7123EB1A4BBB}"/>
              </a:ext>
            </a:extLst>
          </p:cNvPr>
          <p:cNvSpPr>
            <a:spLocks noGrp="1"/>
          </p:cNvSpPr>
          <p:nvPr>
            <p:ph type="sldNum" sz="quarter" idx="12"/>
          </p:nvPr>
        </p:nvSpPr>
        <p:spPr/>
        <p:txBody>
          <a:bodyPr/>
          <a:lstStyle/>
          <a:p>
            <a:fld id="{DEAC116C-9722-FF4F-B967-45DBF40BAE36}" type="slidenum">
              <a:rPr lang="en-US" smtClean="0"/>
              <a:t>12</a:t>
            </a:fld>
            <a:endParaRPr lang="en-US" dirty="0"/>
          </a:p>
        </p:txBody>
      </p:sp>
      <p:sp>
        <p:nvSpPr>
          <p:cNvPr id="7" name="Title 1">
            <a:extLst>
              <a:ext uri="{FF2B5EF4-FFF2-40B4-BE49-F238E27FC236}">
                <a16:creationId xmlns:a16="http://schemas.microsoft.com/office/drawing/2014/main" id="{949A36D3-028F-3F37-F029-24B2520FBA34}"/>
              </a:ext>
            </a:extLst>
          </p:cNvPr>
          <p:cNvSpPr>
            <a:spLocks noGrp="1"/>
          </p:cNvSpPr>
          <p:nvPr>
            <p:ph type="title"/>
          </p:nvPr>
        </p:nvSpPr>
        <p:spPr>
          <a:xfrm>
            <a:off x="838200" y="365125"/>
            <a:ext cx="10515600" cy="1325563"/>
          </a:xfrm>
        </p:spPr>
        <p:txBody>
          <a:bodyPr/>
          <a:lstStyle/>
          <a:p>
            <a:r>
              <a:rPr lang="en-US" b="1" dirty="0">
                <a:solidFill>
                  <a:schemeClr val="bg1"/>
                </a:solidFill>
                <a:latin typeface="Arial" panose="020B0604020202020204" pitchFamily="34" charset="0"/>
                <a:cs typeface="Arial" panose="020B0604020202020204" pitchFamily="34" charset="0"/>
              </a:rPr>
              <a:t>Annotation</a:t>
            </a:r>
          </a:p>
        </p:txBody>
      </p:sp>
      <p:sp>
        <p:nvSpPr>
          <p:cNvPr id="8" name="TextBox 7">
            <a:extLst>
              <a:ext uri="{FF2B5EF4-FFF2-40B4-BE49-F238E27FC236}">
                <a16:creationId xmlns:a16="http://schemas.microsoft.com/office/drawing/2014/main" id="{3C777CE5-5639-57D4-F81B-A4173110F07E}"/>
              </a:ext>
            </a:extLst>
          </p:cNvPr>
          <p:cNvSpPr txBox="1"/>
          <p:nvPr/>
        </p:nvSpPr>
        <p:spPr>
          <a:xfrm>
            <a:off x="949775" y="2960049"/>
            <a:ext cx="4668151" cy="2031325"/>
          </a:xfrm>
          <a:prstGeom prst="rect">
            <a:avLst/>
          </a:prstGeom>
          <a:noFill/>
        </p:spPr>
        <p:txBody>
          <a:bodyPr wrap="square" rtlCol="0">
            <a:spAutoFit/>
          </a:bodyPr>
          <a:lstStyle/>
          <a:p>
            <a:r>
              <a:rPr lang="en-US" dirty="0">
                <a:latin typeface="Helvetica Neue Light" panose="02000403000000020004" pitchFamily="2" charset="0"/>
                <a:ea typeface="Helvetica Neue Light" panose="02000403000000020004" pitchFamily="2" charset="0"/>
              </a:rPr>
              <a:t>Ideal summaries are:</a:t>
            </a:r>
          </a:p>
          <a:p>
            <a:pPr marL="342900" indent="-342900">
              <a:buFont typeface="+mj-lt"/>
              <a:buAutoNum type="arabicPeriod"/>
            </a:pPr>
            <a:r>
              <a:rPr lang="en-US" u="none" strike="noStrike" dirty="0">
                <a:solidFill>
                  <a:srgbClr val="1F2328"/>
                </a:solidFill>
                <a:effectLst/>
                <a:latin typeface="Helvetica Neue Light" panose="02000403000000020004" pitchFamily="2" charset="0"/>
                <a:ea typeface="Helvetica Neue Light" panose="02000403000000020004" pitchFamily="2" charset="0"/>
              </a:rPr>
              <a:t>Focus only on the annotated event;</a:t>
            </a:r>
          </a:p>
          <a:p>
            <a:pPr marL="342900" indent="-342900">
              <a:buFont typeface="+mj-lt"/>
              <a:buAutoNum type="arabicPeriod"/>
            </a:pPr>
            <a:r>
              <a:rPr lang="en-US" dirty="0">
                <a:solidFill>
                  <a:srgbClr val="1F2328"/>
                </a:solidFill>
                <a:latin typeface="Helvetica Neue Light" panose="02000403000000020004" pitchFamily="2" charset="0"/>
                <a:ea typeface="Helvetica Neue Light" panose="02000403000000020004" pitchFamily="2" charset="0"/>
              </a:rPr>
              <a:t>Convey</a:t>
            </a:r>
            <a:r>
              <a:rPr lang="en-US" u="none" strike="noStrike" dirty="0">
                <a:solidFill>
                  <a:srgbClr val="1F2328"/>
                </a:solidFill>
                <a:effectLst/>
                <a:latin typeface="Helvetica Neue Light" panose="02000403000000020004" pitchFamily="2" charset="0"/>
                <a:ea typeface="Helvetica Neue Light" panose="02000403000000020004" pitchFamily="2" charset="0"/>
              </a:rPr>
              <a:t> the same information as is conveyed by the event argument annotations</a:t>
            </a:r>
          </a:p>
          <a:p>
            <a:pPr marL="800100" lvl="1" indent="-342900">
              <a:buFont typeface="Arial" panose="020B0604020202020204" pitchFamily="34" charset="0"/>
              <a:buChar char="•"/>
            </a:pPr>
            <a:r>
              <a:rPr lang="en-US" dirty="0">
                <a:solidFill>
                  <a:srgbClr val="1F2328"/>
                </a:solidFill>
                <a:latin typeface="Helvetica Neue Light" panose="02000403000000020004" pitchFamily="2" charset="0"/>
                <a:ea typeface="Helvetica Neue Light" panose="02000403000000020004" pitchFamily="2" charset="0"/>
              </a:rPr>
              <a:t>Who the participants are + their roles</a:t>
            </a:r>
            <a:endParaRPr lang="en-US" u="none" strike="noStrike" dirty="0">
              <a:solidFill>
                <a:srgbClr val="1F2328"/>
              </a:solidFill>
              <a:effectLst/>
              <a:latin typeface="Helvetica Neue Light" panose="02000403000000020004" pitchFamily="2" charset="0"/>
              <a:ea typeface="Helvetica Neue Light" panose="02000403000000020004" pitchFamily="2" charset="0"/>
            </a:endParaRPr>
          </a:p>
          <a:p>
            <a:pPr marL="342900" indent="-342900">
              <a:buFont typeface="+mj-lt"/>
              <a:buAutoNum type="arabicPeriod"/>
            </a:pPr>
            <a:r>
              <a:rPr lang="en-US" dirty="0">
                <a:solidFill>
                  <a:srgbClr val="1F2328"/>
                </a:solidFill>
                <a:latin typeface="Helvetica Neue Light" panose="02000403000000020004" pitchFamily="2" charset="0"/>
                <a:ea typeface="Helvetica Neue Light" panose="02000403000000020004" pitchFamily="2" charset="0"/>
              </a:rPr>
              <a:t>Be natural</a:t>
            </a:r>
            <a:endParaRPr lang="en-US" u="none" strike="noStrike" dirty="0">
              <a:solidFill>
                <a:srgbClr val="1F2328"/>
              </a:solidFill>
              <a:effectLst/>
              <a:latin typeface="Helvetica Neue Light" panose="02000403000000020004" pitchFamily="2" charset="0"/>
              <a:ea typeface="Helvetica Neue Light" panose="02000403000000020004" pitchFamily="2" charset="0"/>
            </a:endParaRPr>
          </a:p>
        </p:txBody>
      </p:sp>
      <p:sp>
        <p:nvSpPr>
          <p:cNvPr id="9" name="Rounded Rectangle 8">
            <a:extLst>
              <a:ext uri="{FF2B5EF4-FFF2-40B4-BE49-F238E27FC236}">
                <a16:creationId xmlns:a16="http://schemas.microsoft.com/office/drawing/2014/main" id="{7CBF49AB-4245-3A07-14D5-E35E08E150D6}"/>
              </a:ext>
            </a:extLst>
          </p:cNvPr>
          <p:cNvSpPr/>
          <p:nvPr/>
        </p:nvSpPr>
        <p:spPr>
          <a:xfrm>
            <a:off x="867234" y="1823262"/>
            <a:ext cx="4194623" cy="460679"/>
          </a:xfrm>
          <a:prstGeom prst="roundRect">
            <a:avLst>
              <a:gd name="adj" fmla="val 3677"/>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i="1" dirty="0">
                <a:solidFill>
                  <a:schemeClr val="tx1"/>
                </a:solidFill>
                <a:latin typeface="Arial" panose="020B0604020202020204" pitchFamily="34" charset="0"/>
                <a:cs typeface="Arial" panose="020B0604020202020204" pitchFamily="34" charset="0"/>
              </a:rPr>
              <a:t>Details of the workflow</a:t>
            </a:r>
          </a:p>
        </p:txBody>
      </p:sp>
      <p:pic>
        <p:nvPicPr>
          <p:cNvPr id="10" name="Picture 9">
            <a:extLst>
              <a:ext uri="{FF2B5EF4-FFF2-40B4-BE49-F238E27FC236}">
                <a16:creationId xmlns:a16="http://schemas.microsoft.com/office/drawing/2014/main" id="{ADF16D46-5DED-1FB2-1C0A-62274DD0127E}"/>
              </a:ext>
            </a:extLst>
          </p:cNvPr>
          <p:cNvPicPr>
            <a:picLocks noChangeAspect="1"/>
          </p:cNvPicPr>
          <p:nvPr/>
        </p:nvPicPr>
        <p:blipFill>
          <a:blip r:embed="rId2"/>
          <a:stretch>
            <a:fillRect/>
          </a:stretch>
        </p:blipFill>
        <p:spPr>
          <a:xfrm>
            <a:off x="5816599" y="1625285"/>
            <a:ext cx="4575611" cy="4549687"/>
          </a:xfrm>
          <a:prstGeom prst="rect">
            <a:avLst/>
          </a:prstGeom>
        </p:spPr>
      </p:pic>
      <p:grpSp>
        <p:nvGrpSpPr>
          <p:cNvPr id="11" name="Group 10">
            <a:extLst>
              <a:ext uri="{FF2B5EF4-FFF2-40B4-BE49-F238E27FC236}">
                <a16:creationId xmlns:a16="http://schemas.microsoft.com/office/drawing/2014/main" id="{602502B2-2E5E-F528-8BD1-72C9BECB9D5B}"/>
              </a:ext>
            </a:extLst>
          </p:cNvPr>
          <p:cNvGrpSpPr/>
          <p:nvPr/>
        </p:nvGrpSpPr>
        <p:grpSpPr>
          <a:xfrm>
            <a:off x="884460" y="2494842"/>
            <a:ext cx="4575629" cy="355363"/>
            <a:chOff x="605970" y="2705461"/>
            <a:chExt cx="4575629" cy="355363"/>
          </a:xfrm>
        </p:grpSpPr>
        <p:sp>
          <p:nvSpPr>
            <p:cNvPr id="12" name="Rounded Rectangle 11">
              <a:extLst>
                <a:ext uri="{FF2B5EF4-FFF2-40B4-BE49-F238E27FC236}">
                  <a16:creationId xmlns:a16="http://schemas.microsoft.com/office/drawing/2014/main" id="{5277F4B5-7E7B-ADB3-1869-F073CB568562}"/>
                </a:ext>
              </a:extLst>
            </p:cNvPr>
            <p:cNvSpPr/>
            <p:nvPr/>
          </p:nvSpPr>
          <p:spPr>
            <a:xfrm>
              <a:off x="605970" y="2713136"/>
              <a:ext cx="4575629" cy="347688"/>
            </a:xfrm>
            <a:prstGeom prst="roundRect">
              <a:avLst>
                <a:gd name="adj" fmla="val 500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panose="020B0604020202020204" pitchFamily="34" charset="0"/>
                  <a:cs typeface="Arial" panose="020B0604020202020204" pitchFamily="34" charset="0"/>
                </a:rPr>
                <a:t>Instructions for annotators</a:t>
              </a:r>
            </a:p>
          </p:txBody>
        </p:sp>
        <p:cxnSp>
          <p:nvCxnSpPr>
            <p:cNvPr id="13" name="Straight Connector 12">
              <a:extLst>
                <a:ext uri="{FF2B5EF4-FFF2-40B4-BE49-F238E27FC236}">
                  <a16:creationId xmlns:a16="http://schemas.microsoft.com/office/drawing/2014/main" id="{66F53817-5A19-E642-AB35-FD6CE7D72D75}"/>
                </a:ext>
              </a:extLst>
            </p:cNvPr>
            <p:cNvCxnSpPr>
              <a:cxnSpLocks/>
            </p:cNvCxnSpPr>
            <p:nvPr/>
          </p:nvCxnSpPr>
          <p:spPr>
            <a:xfrm>
              <a:off x="605971" y="2705461"/>
              <a:ext cx="0" cy="347688"/>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D294F889-0653-FDCE-E38D-36238915E655}"/>
              </a:ext>
            </a:extLst>
          </p:cNvPr>
          <p:cNvGrpSpPr/>
          <p:nvPr/>
        </p:nvGrpSpPr>
        <p:grpSpPr>
          <a:xfrm>
            <a:off x="9294139" y="5312825"/>
            <a:ext cx="2127244" cy="888806"/>
            <a:chOff x="1427421" y="855903"/>
            <a:chExt cx="2127244" cy="888806"/>
          </a:xfrm>
        </p:grpSpPr>
        <p:sp>
          <p:nvSpPr>
            <p:cNvPr id="15" name="Rounded Rectangle 14">
              <a:extLst>
                <a:ext uri="{FF2B5EF4-FFF2-40B4-BE49-F238E27FC236}">
                  <a16:creationId xmlns:a16="http://schemas.microsoft.com/office/drawing/2014/main" id="{ADC36F0E-817E-FBC3-8029-F57C3E8DCF88}"/>
                </a:ext>
              </a:extLst>
            </p:cNvPr>
            <p:cNvSpPr/>
            <p:nvPr/>
          </p:nvSpPr>
          <p:spPr>
            <a:xfrm>
              <a:off x="1427421" y="855903"/>
              <a:ext cx="2127244" cy="888806"/>
            </a:xfrm>
            <a:prstGeom prst="roundRect">
              <a:avLst>
                <a:gd name="adj" fmla="val 500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b="1" dirty="0">
                  <a:solidFill>
                    <a:schemeClr val="tx1"/>
                  </a:solidFill>
                  <a:latin typeface="Arial" panose="020B0604020202020204" pitchFamily="34" charset="0"/>
                  <a:cs typeface="Arial" panose="020B0604020202020204" pitchFamily="34" charset="0"/>
                </a:rPr>
                <a:t>A snapshot of our interface</a:t>
              </a:r>
            </a:p>
          </p:txBody>
        </p:sp>
        <p:cxnSp>
          <p:nvCxnSpPr>
            <p:cNvPr id="16" name="Straight Connector 15">
              <a:extLst>
                <a:ext uri="{FF2B5EF4-FFF2-40B4-BE49-F238E27FC236}">
                  <a16:creationId xmlns:a16="http://schemas.microsoft.com/office/drawing/2014/main" id="{449CBFE7-FB83-0ADE-85BB-50B31930BAAE}"/>
                </a:ext>
              </a:extLst>
            </p:cNvPr>
            <p:cNvCxnSpPr>
              <a:cxnSpLocks/>
            </p:cNvCxnSpPr>
            <p:nvPr/>
          </p:nvCxnSpPr>
          <p:spPr>
            <a:xfrm>
              <a:off x="3480719" y="1061502"/>
              <a:ext cx="10886" cy="553818"/>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092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C1A0-5A0E-F370-DFEE-63652DC11C8F}"/>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Experiments</a:t>
            </a:r>
          </a:p>
        </p:txBody>
      </p:sp>
      <p:sp>
        <p:nvSpPr>
          <p:cNvPr id="4" name="Date Placeholder 3">
            <a:extLst>
              <a:ext uri="{FF2B5EF4-FFF2-40B4-BE49-F238E27FC236}">
                <a16:creationId xmlns:a16="http://schemas.microsoft.com/office/drawing/2014/main" id="{01B5B27F-9BD1-96D0-C592-C9CB941AB70A}"/>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4482C7EE-4116-8A15-B828-EC3E9E42B9F6}"/>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0AE0251A-BC6F-6A0C-D2E9-A9629902BC9B}"/>
              </a:ext>
            </a:extLst>
          </p:cNvPr>
          <p:cNvSpPr>
            <a:spLocks noGrp="1"/>
          </p:cNvSpPr>
          <p:nvPr>
            <p:ph type="sldNum" sz="quarter" idx="12"/>
          </p:nvPr>
        </p:nvSpPr>
        <p:spPr/>
        <p:txBody>
          <a:bodyPr/>
          <a:lstStyle/>
          <a:p>
            <a:fld id="{DEAC116C-9722-FF4F-B967-45DBF40BAE36}" type="slidenum">
              <a:rPr lang="en-US" smtClean="0"/>
              <a:t>13</a:t>
            </a:fld>
            <a:endParaRPr lang="en-US" dirty="0"/>
          </a:p>
        </p:txBody>
      </p:sp>
      <p:sp>
        <p:nvSpPr>
          <p:cNvPr id="7" name="Rounded Rectangle 6">
            <a:extLst>
              <a:ext uri="{FF2B5EF4-FFF2-40B4-BE49-F238E27FC236}">
                <a16:creationId xmlns:a16="http://schemas.microsoft.com/office/drawing/2014/main" id="{BDFA4FC7-4CD8-FE20-71BC-860AA2365617}"/>
              </a:ext>
            </a:extLst>
          </p:cNvPr>
          <p:cNvSpPr/>
          <p:nvPr/>
        </p:nvSpPr>
        <p:spPr>
          <a:xfrm>
            <a:off x="6324601" y="1860334"/>
            <a:ext cx="2498271" cy="4143035"/>
          </a:xfrm>
          <a:prstGeom prst="roundRect">
            <a:avLst>
              <a:gd name="adj" fmla="val 7369"/>
            </a:avLst>
          </a:prstGeom>
          <a:solidFill>
            <a:srgbClr val="FFD4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Black" panose="020B0604020202020204" pitchFamily="34" charset="0"/>
                <a:ea typeface="HELVETICA NEUE MEDIUM" panose="02000503000000020004" pitchFamily="2" charset="0"/>
                <a:cs typeface="Arial Black" panose="020B0604020202020204" pitchFamily="34" charset="0"/>
              </a:rPr>
              <a:t>Encoder-decoder </a:t>
            </a:r>
            <a:r>
              <a:rPr lang="en-US" sz="2000" b="1" dirty="0">
                <a:solidFill>
                  <a:schemeClr val="tx1"/>
                </a:solidFill>
                <a:latin typeface="Arial Black" panose="020B0604020202020204" pitchFamily="34" charset="0"/>
                <a:ea typeface="HELVETICA NEUE MEDIUM" panose="02000503000000020004" pitchFamily="2" charset="0"/>
                <a:cs typeface="Arial Black" panose="020B0604020202020204" pitchFamily="34" charset="0"/>
              </a:rPr>
              <a:t>models:</a:t>
            </a:r>
          </a:p>
          <a:p>
            <a:pPr algn="ctr"/>
            <a:endParaRPr lang="en-US" sz="200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endParaRPr>
          </a:p>
          <a:p>
            <a:pPr algn="ctr"/>
            <a:r>
              <a:rPr lang="en-US" sz="200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rPr>
              <a:t>BART (large)</a:t>
            </a:r>
          </a:p>
          <a:p>
            <a:pPr algn="ctr"/>
            <a:r>
              <a:rPr lang="en-US" sz="200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rPr>
              <a:t>PEGASUS (large)</a:t>
            </a:r>
          </a:p>
          <a:p>
            <a:pPr algn="ctr"/>
            <a:r>
              <a:rPr lang="en-US" sz="200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rPr>
              <a:t>T5 (large)</a:t>
            </a:r>
          </a:p>
          <a:p>
            <a:pPr algn="ctr"/>
            <a:endParaRPr lang="en-US" sz="200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endParaRPr>
          </a:p>
          <a:p>
            <a:pPr algn="ctr"/>
            <a:r>
              <a:rPr lang="en-US" sz="200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rPr>
              <a:t>Method:</a:t>
            </a:r>
          </a:p>
          <a:p>
            <a:pPr algn="ctr"/>
            <a:r>
              <a:rPr lang="en-US" sz="2000" dirty="0">
                <a:solidFill>
                  <a:schemeClr val="tx1"/>
                </a:solidFill>
                <a:latin typeface="Helvetica Neue Light" panose="02000403000000020004" pitchFamily="2" charset="0"/>
                <a:ea typeface="Helvetica Neue Light" panose="02000403000000020004" pitchFamily="2" charset="0"/>
                <a:cs typeface="Helvetica Neue Medium" panose="02000503000000020004" pitchFamily="2" charset="0"/>
              </a:rPr>
              <a:t>Fine-tuned on </a:t>
            </a:r>
            <a:r>
              <a:rPr lang="en-US" sz="2000" dirty="0" err="1">
                <a:solidFill>
                  <a:schemeClr val="tx1"/>
                </a:solidFill>
                <a:latin typeface="Helvetica Neue Light" panose="02000403000000020004" pitchFamily="2" charset="0"/>
                <a:ea typeface="Helvetica Neue Light" panose="02000403000000020004" pitchFamily="2" charset="0"/>
                <a:cs typeface="Helvetica Neue Medium" panose="02000503000000020004" pitchFamily="2" charset="0"/>
              </a:rPr>
              <a:t>SEAMuS</a:t>
            </a:r>
            <a:r>
              <a:rPr lang="en-US" sz="2000" dirty="0">
                <a:solidFill>
                  <a:schemeClr val="tx1"/>
                </a:solidFill>
                <a:latin typeface="Helvetica Neue Light" panose="02000403000000020004" pitchFamily="2" charset="0"/>
                <a:ea typeface="Helvetica Neue Light" panose="02000403000000020004" pitchFamily="2" charset="0"/>
                <a:cs typeface="Helvetica Neue Medium" panose="02000503000000020004" pitchFamily="2" charset="0"/>
              </a:rPr>
              <a:t> train split</a:t>
            </a:r>
          </a:p>
          <a:p>
            <a:pPr algn="ctr"/>
            <a:endParaRPr lang="en-US" dirty="0">
              <a:solidFill>
                <a:schemeClr val="tx1"/>
              </a:solidFill>
            </a:endParaRPr>
          </a:p>
        </p:txBody>
      </p:sp>
      <p:sp>
        <p:nvSpPr>
          <p:cNvPr id="8" name="Rounded Rectangle 7">
            <a:extLst>
              <a:ext uri="{FF2B5EF4-FFF2-40B4-BE49-F238E27FC236}">
                <a16:creationId xmlns:a16="http://schemas.microsoft.com/office/drawing/2014/main" id="{98058D22-4B7C-2770-731C-A535B29D2943}"/>
              </a:ext>
            </a:extLst>
          </p:cNvPr>
          <p:cNvSpPr/>
          <p:nvPr/>
        </p:nvSpPr>
        <p:spPr>
          <a:xfrm>
            <a:off x="9067801" y="1860332"/>
            <a:ext cx="2498271" cy="4143035"/>
          </a:xfrm>
          <a:prstGeom prst="roundRect">
            <a:avLst>
              <a:gd name="adj" fmla="val 7369"/>
            </a:avLst>
          </a:prstGeom>
          <a:solidFill>
            <a:srgbClr val="FFD4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Black" panose="020B0604020202020204" pitchFamily="34" charset="0"/>
                <a:ea typeface="Helvetica Neue Medium" panose="02000503000000020004" pitchFamily="2" charset="0"/>
                <a:cs typeface="Arial Black" panose="020B0604020202020204" pitchFamily="34" charset="0"/>
              </a:rPr>
              <a:t>Proprietary LLMs:</a:t>
            </a:r>
            <a:endParaRPr lang="en-US" sz="2000" b="1" dirty="0">
              <a:solidFill>
                <a:schemeClr val="tx1"/>
              </a:solidFill>
              <a:latin typeface="Arial Black" panose="020B0604020202020204" pitchFamily="34" charset="0"/>
              <a:ea typeface="HELVETICA NEUE MEDIUM" panose="02000503000000020004" pitchFamily="2" charset="0"/>
              <a:cs typeface="Arial Black" panose="020B0604020202020204" pitchFamily="34" charset="0"/>
            </a:endParaRPr>
          </a:p>
          <a:p>
            <a:pPr algn="ctr"/>
            <a:endParaRPr lang="en-US" sz="200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endParaRPr>
          </a:p>
          <a:p>
            <a:pPr algn="ctr"/>
            <a:r>
              <a:rPr lang="en-US" sz="200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rPr>
              <a:t>GPT4o</a:t>
            </a:r>
          </a:p>
          <a:p>
            <a:pPr algn="ctr"/>
            <a:r>
              <a:rPr lang="en-US" sz="200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rPr>
              <a:t>GPT4o Mini</a:t>
            </a:r>
          </a:p>
          <a:p>
            <a:pPr algn="ctr"/>
            <a:r>
              <a:rPr lang="en-US" sz="200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rPr>
              <a:t>Claude 3 Haiku</a:t>
            </a:r>
          </a:p>
          <a:p>
            <a:pPr algn="ctr"/>
            <a:r>
              <a:rPr lang="en-US" sz="200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rPr>
              <a:t>Claude 3.5 Sonnet</a:t>
            </a:r>
          </a:p>
          <a:p>
            <a:pPr algn="ctr"/>
            <a:endParaRPr lang="en-US" sz="200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endParaRPr>
          </a:p>
          <a:p>
            <a:pPr algn="ctr"/>
            <a:r>
              <a:rPr lang="en-US" sz="200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rPr>
              <a:t>Method:</a:t>
            </a:r>
          </a:p>
          <a:p>
            <a:pPr algn="ctr"/>
            <a:r>
              <a:rPr lang="en-US" sz="2000" dirty="0">
                <a:solidFill>
                  <a:schemeClr val="tx1"/>
                </a:solidFill>
                <a:latin typeface="Helvetica Neue Light" panose="02000403000000020004" pitchFamily="2" charset="0"/>
                <a:ea typeface="Helvetica Neue Light" panose="02000403000000020004" pitchFamily="2" charset="0"/>
                <a:cs typeface="Helvetica Neue Medium" panose="02000503000000020004" pitchFamily="2" charset="0"/>
              </a:rPr>
              <a:t>Zero-shot</a:t>
            </a:r>
          </a:p>
          <a:p>
            <a:pPr algn="ctr"/>
            <a:r>
              <a:rPr lang="en-US" sz="2000" dirty="0">
                <a:solidFill>
                  <a:schemeClr val="tx1"/>
                </a:solidFill>
                <a:latin typeface="Helvetica Neue Light" panose="02000403000000020004" pitchFamily="2" charset="0"/>
                <a:ea typeface="Helvetica Neue Light" panose="02000403000000020004" pitchFamily="2" charset="0"/>
                <a:cs typeface="Helvetica Neue Medium" panose="02000503000000020004" pitchFamily="2" charset="0"/>
              </a:rPr>
              <a:t>Few-shot (3 examples)</a:t>
            </a:r>
          </a:p>
          <a:p>
            <a:pPr algn="ctr"/>
            <a:endParaRPr lang="en-US" dirty="0">
              <a:solidFill>
                <a:schemeClr val="tx1"/>
              </a:solidFill>
            </a:endParaRPr>
          </a:p>
        </p:txBody>
      </p:sp>
      <p:sp>
        <p:nvSpPr>
          <p:cNvPr id="9" name="Rounded Rectangle 8">
            <a:extLst>
              <a:ext uri="{FF2B5EF4-FFF2-40B4-BE49-F238E27FC236}">
                <a16:creationId xmlns:a16="http://schemas.microsoft.com/office/drawing/2014/main" id="{DFFC89B5-EB31-7C2D-A2B6-D9197D434B92}"/>
              </a:ext>
            </a:extLst>
          </p:cNvPr>
          <p:cNvSpPr/>
          <p:nvPr/>
        </p:nvSpPr>
        <p:spPr>
          <a:xfrm>
            <a:off x="3581400" y="1860334"/>
            <a:ext cx="2498271" cy="4167911"/>
          </a:xfrm>
          <a:prstGeom prst="roundRect">
            <a:avLst>
              <a:gd name="adj" fmla="val 7369"/>
            </a:avLst>
          </a:prstGeom>
          <a:solidFill>
            <a:srgbClr val="FFD445">
              <a:alpha val="9372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Black" panose="020B0604020202020204" pitchFamily="34" charset="0"/>
                <a:ea typeface="Helvetica Neue Medium" panose="02000503000000020004" pitchFamily="2" charset="0"/>
                <a:cs typeface="Arial Black" panose="020B0604020202020204" pitchFamily="34" charset="0"/>
              </a:rPr>
              <a:t>Baseline:</a:t>
            </a:r>
            <a:endParaRPr lang="en-US" sz="2000" b="1" dirty="0">
              <a:solidFill>
                <a:schemeClr val="tx1"/>
              </a:solidFill>
              <a:latin typeface="Arial Black" panose="020B0604020202020204" pitchFamily="34" charset="0"/>
              <a:ea typeface="HELVETICA NEUE MEDIUM" panose="02000503000000020004" pitchFamily="2" charset="0"/>
              <a:cs typeface="Arial Black" panose="020B0604020202020204" pitchFamily="34" charset="0"/>
            </a:endParaRPr>
          </a:p>
          <a:p>
            <a:pPr algn="ctr"/>
            <a:endParaRPr lang="en-US" sz="200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endParaRPr>
          </a:p>
          <a:p>
            <a:pPr algn="ctr"/>
            <a:endParaRPr lang="en-US" sz="200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endParaRPr>
          </a:p>
          <a:p>
            <a:pPr algn="ctr"/>
            <a:r>
              <a:rPr lang="en-US" sz="200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rPr>
              <a:t>Report text</a:t>
            </a:r>
          </a:p>
          <a:p>
            <a:pPr algn="ctr"/>
            <a:endParaRPr lang="en-US" sz="200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endParaRPr>
          </a:p>
          <a:p>
            <a:pPr algn="ctr"/>
            <a:endParaRPr lang="en-US" sz="200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endParaRPr>
          </a:p>
          <a:p>
            <a:pPr algn="ctr"/>
            <a:r>
              <a:rPr lang="en-US" sz="200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rPr>
              <a:t>Method:</a:t>
            </a:r>
          </a:p>
          <a:p>
            <a:pPr algn="ctr"/>
            <a:r>
              <a:rPr lang="en-US" sz="2000" dirty="0">
                <a:solidFill>
                  <a:schemeClr val="tx1"/>
                </a:solidFill>
                <a:latin typeface="Helvetica Neue Light" panose="02000403000000020004" pitchFamily="2" charset="0"/>
                <a:ea typeface="Helvetica Neue Light" panose="02000403000000020004" pitchFamily="2" charset="0"/>
                <a:cs typeface="Helvetica Neue Medium" panose="02000503000000020004" pitchFamily="2" charset="0"/>
              </a:rPr>
              <a:t>Using the report text as the summary</a:t>
            </a:r>
          </a:p>
          <a:p>
            <a:pPr algn="ctr"/>
            <a:endParaRPr lang="en-US" dirty="0">
              <a:solidFill>
                <a:schemeClr val="tx1"/>
              </a:solidFill>
            </a:endParaRPr>
          </a:p>
        </p:txBody>
      </p:sp>
      <p:sp>
        <p:nvSpPr>
          <p:cNvPr id="16" name="TextBox 15">
            <a:extLst>
              <a:ext uri="{FF2B5EF4-FFF2-40B4-BE49-F238E27FC236}">
                <a16:creationId xmlns:a16="http://schemas.microsoft.com/office/drawing/2014/main" id="{FA28B409-E919-0C09-946E-B98993FB693E}"/>
              </a:ext>
            </a:extLst>
          </p:cNvPr>
          <p:cNvSpPr txBox="1"/>
          <p:nvPr/>
        </p:nvSpPr>
        <p:spPr>
          <a:xfrm>
            <a:off x="642255" y="2408710"/>
            <a:ext cx="2694211" cy="2246769"/>
          </a:xfrm>
          <a:prstGeom prst="rect">
            <a:avLst/>
          </a:prstGeom>
          <a:noFill/>
        </p:spPr>
        <p:txBody>
          <a:bodyPr wrap="square" rtlCol="0">
            <a:spAutoFit/>
          </a:bodyPr>
          <a:lstStyle/>
          <a:p>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Single Document Summarization </a:t>
            </a:r>
            <a:r>
              <a:rPr lang="en-US" sz="2000" i="1" dirty="0">
                <a:latin typeface="Helvetica Neue Thin" panose="020B0403020202020204" pitchFamily="34" charset="0"/>
                <a:ea typeface="Helvetica Neue Thin" panose="020B0403020202020204" pitchFamily="34" charset="0"/>
              </a:rPr>
              <a:t>(Report)</a:t>
            </a:r>
          </a:p>
          <a:p>
            <a:endParaRPr lang="en-US" sz="2000" dirty="0">
              <a:latin typeface="Helvetica Neue Light" panose="02000403000000020004" pitchFamily="2" charset="0"/>
              <a:ea typeface="Helvetica Neue Light" panose="02000403000000020004" pitchFamily="2" charset="0"/>
            </a:endParaRPr>
          </a:p>
          <a:p>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Cross Document Summarization </a:t>
            </a:r>
            <a:r>
              <a:rPr lang="en-US" sz="2000" i="1" dirty="0">
                <a:latin typeface="Helvetica Neue Thin" panose="020B0403020202020204" pitchFamily="34" charset="0"/>
                <a:ea typeface="Helvetica Neue Thin" panose="020B0403020202020204" pitchFamily="34" charset="0"/>
              </a:rPr>
              <a:t>(Cross-Document)</a:t>
            </a:r>
          </a:p>
        </p:txBody>
      </p:sp>
      <p:sp>
        <p:nvSpPr>
          <p:cNvPr id="21" name="Rounded Rectangle 20">
            <a:extLst>
              <a:ext uri="{FF2B5EF4-FFF2-40B4-BE49-F238E27FC236}">
                <a16:creationId xmlns:a16="http://schemas.microsoft.com/office/drawing/2014/main" id="{C32963B3-26D6-BE92-2FFE-45D829FE1C43}"/>
              </a:ext>
            </a:extLst>
          </p:cNvPr>
          <p:cNvSpPr/>
          <p:nvPr/>
        </p:nvSpPr>
        <p:spPr>
          <a:xfrm>
            <a:off x="495300" y="1772687"/>
            <a:ext cx="3053442" cy="624977"/>
          </a:xfrm>
          <a:prstGeom prst="roundRect">
            <a:avLst>
              <a:gd name="adj" fmla="val 500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Arial" panose="020B0604020202020204" pitchFamily="34" charset="0"/>
                <a:cs typeface="Arial" panose="020B0604020202020204" pitchFamily="34" charset="0"/>
              </a:rPr>
              <a:t>Tasks:</a:t>
            </a:r>
          </a:p>
        </p:txBody>
      </p:sp>
      <p:cxnSp>
        <p:nvCxnSpPr>
          <p:cNvPr id="22" name="Straight Connector 21">
            <a:extLst>
              <a:ext uri="{FF2B5EF4-FFF2-40B4-BE49-F238E27FC236}">
                <a16:creationId xmlns:a16="http://schemas.microsoft.com/office/drawing/2014/main" id="{1D54FCE1-3676-35B3-49E5-87BBB9B8C164}"/>
              </a:ext>
            </a:extLst>
          </p:cNvPr>
          <p:cNvCxnSpPr>
            <a:cxnSpLocks/>
          </p:cNvCxnSpPr>
          <p:nvPr/>
        </p:nvCxnSpPr>
        <p:spPr>
          <a:xfrm>
            <a:off x="544286" y="1888521"/>
            <a:ext cx="0" cy="377587"/>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42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6" grpId="0"/>
      <p:bldP spid="2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72E33-48C0-7D5D-3FBA-55C34ADEBE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AC42A9-6FA1-1FB4-F20A-A454BC1A8013}"/>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Experiments</a:t>
            </a:r>
          </a:p>
        </p:txBody>
      </p:sp>
      <p:sp>
        <p:nvSpPr>
          <p:cNvPr id="4" name="Date Placeholder 3">
            <a:extLst>
              <a:ext uri="{FF2B5EF4-FFF2-40B4-BE49-F238E27FC236}">
                <a16:creationId xmlns:a16="http://schemas.microsoft.com/office/drawing/2014/main" id="{EB59359E-2393-53BC-750E-DD973962E448}"/>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09887429-3F92-564F-22AD-0C9C07057535}"/>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9C0F89B4-F03D-5776-AD6B-466C199A0F1F}"/>
              </a:ext>
            </a:extLst>
          </p:cNvPr>
          <p:cNvSpPr>
            <a:spLocks noGrp="1"/>
          </p:cNvSpPr>
          <p:nvPr>
            <p:ph type="sldNum" sz="quarter" idx="12"/>
          </p:nvPr>
        </p:nvSpPr>
        <p:spPr/>
        <p:txBody>
          <a:bodyPr/>
          <a:lstStyle/>
          <a:p>
            <a:fld id="{DEAC116C-9722-FF4F-B967-45DBF40BAE36}" type="slidenum">
              <a:rPr lang="en-US" smtClean="0"/>
              <a:t>14</a:t>
            </a:fld>
            <a:endParaRPr lang="en-US" dirty="0"/>
          </a:p>
        </p:txBody>
      </p:sp>
      <p:sp>
        <p:nvSpPr>
          <p:cNvPr id="7" name="Rounded Rectangle 6">
            <a:extLst>
              <a:ext uri="{FF2B5EF4-FFF2-40B4-BE49-F238E27FC236}">
                <a16:creationId xmlns:a16="http://schemas.microsoft.com/office/drawing/2014/main" id="{A6DB485F-6317-1680-CF0C-803154B899ED}"/>
              </a:ext>
            </a:extLst>
          </p:cNvPr>
          <p:cNvSpPr/>
          <p:nvPr/>
        </p:nvSpPr>
        <p:spPr>
          <a:xfrm>
            <a:off x="913182" y="2397665"/>
            <a:ext cx="2320020" cy="3653182"/>
          </a:xfrm>
          <a:prstGeom prst="roundRect">
            <a:avLst>
              <a:gd name="adj" fmla="val 7369"/>
            </a:avLst>
          </a:prstGeom>
          <a:solidFill>
            <a:srgbClr val="FFD4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Arial Black" panose="020B0604020202020204" pitchFamily="34" charset="0"/>
                <a:ea typeface="HELVETICA NEUE MEDIUM" panose="02000503000000020004" pitchFamily="2" charset="0"/>
                <a:cs typeface="Arial Black" panose="020B0604020202020204" pitchFamily="34" charset="0"/>
              </a:rPr>
              <a:t>BERTScore</a:t>
            </a:r>
            <a:r>
              <a:rPr lang="en-US" sz="2000" b="1" dirty="0">
                <a:solidFill>
                  <a:schemeClr val="tx1"/>
                </a:solidFill>
                <a:latin typeface="Arial Black" panose="020B0604020202020204" pitchFamily="34" charset="0"/>
                <a:ea typeface="HELVETICA NEUE MEDIUM" panose="02000503000000020004" pitchFamily="2" charset="0"/>
                <a:cs typeface="Arial Black" panose="020B0604020202020204" pitchFamily="34" charset="0"/>
              </a:rPr>
              <a:t> </a:t>
            </a:r>
            <a:r>
              <a:rPr lang="en-US" sz="1600" i="1" dirty="0">
                <a:solidFill>
                  <a:schemeClr val="tx1"/>
                </a:solidFill>
                <a:latin typeface="Helvetica Neue Thin" panose="020B0403020202020204" pitchFamily="34" charset="0"/>
                <a:ea typeface="Helvetica Neue Thin" panose="020B0403020202020204" pitchFamily="34" charset="0"/>
                <a:cs typeface="Arial Black" panose="020B0604020202020204" pitchFamily="34" charset="0"/>
              </a:rPr>
              <a:t>(Zhang et al., 2019)</a:t>
            </a:r>
          </a:p>
          <a:p>
            <a:pPr algn="ctr"/>
            <a:endParaRPr lang="en-US" sz="2000" b="1" dirty="0">
              <a:solidFill>
                <a:schemeClr val="tx1"/>
              </a:solidFill>
              <a:latin typeface="Arial Black" panose="020B0604020202020204" pitchFamily="34" charset="0"/>
              <a:ea typeface="HELVETICA NEUE MEDIUM" panose="02000503000000020004" pitchFamily="2" charset="0"/>
              <a:cs typeface="Arial Black" panose="020B0604020202020204" pitchFamily="34" charset="0"/>
            </a:endParaRPr>
          </a:p>
          <a:p>
            <a:pPr algn="ctr"/>
            <a:r>
              <a:rPr lang="en-US" sz="20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Evaluation:</a:t>
            </a:r>
          </a:p>
          <a:p>
            <a:pPr algn="ctr"/>
            <a:r>
              <a:rPr lang="en-US" dirty="0">
                <a:solidFill>
                  <a:schemeClr val="tx1"/>
                </a:solidFill>
                <a:latin typeface="Helvetica Neue Light" panose="02000403000000020004" pitchFamily="2" charset="0"/>
                <a:ea typeface="Helvetica Neue Light" panose="02000403000000020004" pitchFamily="2" charset="0"/>
                <a:cs typeface="Arial" panose="020B0604020202020204" pitchFamily="34" charset="0"/>
              </a:rPr>
              <a:t>text generation quality</a:t>
            </a:r>
          </a:p>
          <a:p>
            <a:pPr algn="ctr"/>
            <a:endParaRPr lang="en-US" sz="2000" dirty="0">
              <a:solidFill>
                <a:schemeClr val="tx1"/>
              </a:solidFill>
              <a:latin typeface="Helvetica Neue Light" panose="02000403000000020004" pitchFamily="2" charset="0"/>
              <a:ea typeface="Helvetica Neue Light" panose="02000403000000020004" pitchFamily="2" charset="0"/>
              <a:cs typeface="Arial" panose="020B0604020202020204" pitchFamily="34" charset="0"/>
            </a:endParaRPr>
          </a:p>
          <a:p>
            <a:pPr algn="ctr"/>
            <a:r>
              <a:rPr lang="en-US" sz="20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How it works:</a:t>
            </a:r>
          </a:p>
          <a:p>
            <a:pPr algn="ctr"/>
            <a:r>
              <a:rPr lang="en-US" sz="1400" dirty="0">
                <a:solidFill>
                  <a:schemeClr val="tx1"/>
                </a:solidFill>
                <a:latin typeface="Helvetica Neue Light" panose="02000403000000020004" pitchFamily="2" charset="0"/>
                <a:ea typeface="Helvetica Neue Light" panose="02000403000000020004" pitchFamily="2" charset="0"/>
                <a:cs typeface="Arial" panose="020B0604020202020204" pitchFamily="34" charset="0"/>
              </a:rPr>
              <a:t>Calculating the similarity between the predicted summary embedding and the gold summary embedding</a:t>
            </a:r>
          </a:p>
        </p:txBody>
      </p:sp>
      <p:sp>
        <p:nvSpPr>
          <p:cNvPr id="8" name="Rounded Rectangle 7">
            <a:extLst>
              <a:ext uri="{FF2B5EF4-FFF2-40B4-BE49-F238E27FC236}">
                <a16:creationId xmlns:a16="http://schemas.microsoft.com/office/drawing/2014/main" id="{2359B8B6-5C44-2DFB-6DA8-D28108755FF3}"/>
              </a:ext>
            </a:extLst>
          </p:cNvPr>
          <p:cNvSpPr/>
          <p:nvPr/>
        </p:nvSpPr>
        <p:spPr>
          <a:xfrm>
            <a:off x="6248540" y="2397666"/>
            <a:ext cx="2320020" cy="3653177"/>
          </a:xfrm>
          <a:prstGeom prst="roundRect">
            <a:avLst>
              <a:gd name="adj" fmla="val 7369"/>
            </a:avLst>
          </a:prstGeom>
          <a:solidFill>
            <a:srgbClr val="FFD4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Arial Black" panose="020B0604020202020204" pitchFamily="34" charset="0"/>
                <a:ea typeface="Helvetica Neue Medium" panose="02000503000000020004" pitchFamily="2" charset="0"/>
                <a:cs typeface="Arial Black" panose="020B0604020202020204" pitchFamily="34" charset="0"/>
              </a:rPr>
              <a:t>AlignScore</a:t>
            </a:r>
            <a:r>
              <a:rPr lang="en-US" sz="2000" b="1" dirty="0">
                <a:solidFill>
                  <a:schemeClr val="tx1"/>
                </a:solidFill>
                <a:latin typeface="Arial Black" panose="020B0604020202020204" pitchFamily="34" charset="0"/>
                <a:ea typeface="Helvetica Neue Medium" panose="02000503000000020004" pitchFamily="2" charset="0"/>
                <a:cs typeface="Arial Black" panose="020B0604020202020204" pitchFamily="34" charset="0"/>
              </a:rPr>
              <a:t> </a:t>
            </a:r>
          </a:p>
          <a:p>
            <a:pPr algn="ctr"/>
            <a:r>
              <a:rPr lang="en-US" sz="1600" i="1" dirty="0">
                <a:solidFill>
                  <a:schemeClr val="tx1"/>
                </a:solidFill>
                <a:latin typeface="Helvetica Neue Thin" panose="020B0403020202020204" pitchFamily="34" charset="0"/>
                <a:ea typeface="Helvetica Neue Thin" panose="020B0403020202020204" pitchFamily="34" charset="0"/>
                <a:cs typeface="Arial Black" panose="020B0604020202020204" pitchFamily="34" charset="0"/>
              </a:rPr>
              <a:t>(Zha et al., 2023)</a:t>
            </a:r>
          </a:p>
          <a:p>
            <a:pPr algn="ctr"/>
            <a:endParaRPr lang="en-US" sz="20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a:p>
            <a:pPr algn="ctr"/>
            <a:r>
              <a:rPr lang="en-US" sz="20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Evaluation:</a:t>
            </a:r>
          </a:p>
          <a:p>
            <a:pPr algn="ctr"/>
            <a:r>
              <a:rPr lang="en-US" dirty="0">
                <a:solidFill>
                  <a:schemeClr val="tx1"/>
                </a:solidFill>
                <a:latin typeface="Helvetica Neue Light" panose="02000403000000020004" pitchFamily="2" charset="0"/>
                <a:ea typeface="Helvetica Neue Light" panose="02000403000000020004" pitchFamily="2" charset="0"/>
                <a:cs typeface="Arial" panose="020B0604020202020204" pitchFamily="34" charset="0"/>
              </a:rPr>
              <a:t>factual consistency</a:t>
            </a:r>
          </a:p>
          <a:p>
            <a:pPr algn="ctr"/>
            <a:endParaRPr lang="en-US" dirty="0">
              <a:solidFill>
                <a:schemeClr val="tx1"/>
              </a:solidFill>
              <a:latin typeface="Helvetica Neue Light" panose="02000403000000020004" pitchFamily="2" charset="0"/>
              <a:ea typeface="Helvetica Neue Light" panose="02000403000000020004" pitchFamily="2" charset="0"/>
              <a:cs typeface="Arial" panose="020B0604020202020204" pitchFamily="34" charset="0"/>
            </a:endParaRPr>
          </a:p>
          <a:p>
            <a:pPr algn="ctr"/>
            <a:r>
              <a:rPr lang="en-US" sz="20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How it works:</a:t>
            </a:r>
          </a:p>
          <a:p>
            <a:pPr algn="ctr"/>
            <a:r>
              <a:rPr lang="en-US" sz="1050" dirty="0">
                <a:solidFill>
                  <a:schemeClr val="tx1"/>
                </a:solidFill>
                <a:latin typeface="Helvetica Neue Light" panose="02000403000000020004" pitchFamily="2" charset="0"/>
                <a:ea typeface="Helvetica Neue Light" panose="02000403000000020004" pitchFamily="2" charset="0"/>
                <a:cs typeface="Arial" panose="020B0604020202020204" pitchFamily="34" charset="0"/>
              </a:rPr>
              <a:t>Using a fine-tuned model to evaluate the factual consistency between a context and a predicted summary, the context being the report and the report and the source texts concatenated for two types of summaries</a:t>
            </a:r>
          </a:p>
        </p:txBody>
      </p:sp>
      <p:sp>
        <p:nvSpPr>
          <p:cNvPr id="9" name="Rounded Rectangle 8">
            <a:extLst>
              <a:ext uri="{FF2B5EF4-FFF2-40B4-BE49-F238E27FC236}">
                <a16:creationId xmlns:a16="http://schemas.microsoft.com/office/drawing/2014/main" id="{980BAB2D-B95F-8CF7-B110-6484A3B4CE7E}"/>
              </a:ext>
            </a:extLst>
          </p:cNvPr>
          <p:cNvSpPr/>
          <p:nvPr/>
        </p:nvSpPr>
        <p:spPr>
          <a:xfrm>
            <a:off x="3599234" y="2397665"/>
            <a:ext cx="2320020" cy="3653178"/>
          </a:xfrm>
          <a:prstGeom prst="roundRect">
            <a:avLst>
              <a:gd name="adj" fmla="val 7369"/>
            </a:avLst>
          </a:prstGeom>
          <a:solidFill>
            <a:srgbClr val="FFD445">
              <a:alpha val="9372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Black" panose="020B0604020202020204" pitchFamily="34" charset="0"/>
                <a:ea typeface="Helvetica Neue Medium" panose="02000503000000020004" pitchFamily="2" charset="0"/>
                <a:cs typeface="Arial Black" panose="020B0604020202020204" pitchFamily="34" charset="0"/>
              </a:rPr>
              <a:t>CEAF-REE </a:t>
            </a:r>
          </a:p>
          <a:p>
            <a:pPr algn="ctr"/>
            <a:r>
              <a:rPr lang="en-US" sz="1600" i="1" dirty="0">
                <a:solidFill>
                  <a:schemeClr val="tx1"/>
                </a:solidFill>
                <a:latin typeface="Helvetica Neue Thin" panose="020B0403020202020204" pitchFamily="34" charset="0"/>
                <a:ea typeface="Helvetica Neue Thin" panose="020B0403020202020204" pitchFamily="34" charset="0"/>
                <a:cs typeface="Arial Black" panose="020B0604020202020204" pitchFamily="34" charset="0"/>
              </a:rPr>
              <a:t>(Du et al., 2021)</a:t>
            </a:r>
          </a:p>
          <a:p>
            <a:pPr algn="ctr"/>
            <a:endParaRPr lang="en-US" sz="1600" i="1" dirty="0">
              <a:solidFill>
                <a:schemeClr val="tx1"/>
              </a:solidFill>
              <a:latin typeface="Helvetica Neue Thin" panose="020B0403020202020204" pitchFamily="34" charset="0"/>
              <a:ea typeface="Helvetica Neue Thin" panose="020B0403020202020204" pitchFamily="34" charset="0"/>
              <a:cs typeface="Arial Black" panose="020B0604020202020204" pitchFamily="34" charset="0"/>
            </a:endParaRPr>
          </a:p>
          <a:p>
            <a:pPr algn="ctr"/>
            <a:r>
              <a:rPr lang="en-US" sz="20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Evaluation:</a:t>
            </a:r>
          </a:p>
          <a:p>
            <a:pPr algn="ctr"/>
            <a:r>
              <a:rPr lang="en-US" dirty="0">
                <a:solidFill>
                  <a:schemeClr val="tx1"/>
                </a:solidFill>
                <a:latin typeface="Helvetica Neue Light" panose="02000403000000020004" pitchFamily="2" charset="0"/>
                <a:ea typeface="Helvetica Neue Light" panose="02000403000000020004" pitchFamily="2" charset="0"/>
                <a:cs typeface="Arial" panose="020B0604020202020204" pitchFamily="34" charset="0"/>
              </a:rPr>
              <a:t>argument extraction quality </a:t>
            </a:r>
          </a:p>
          <a:p>
            <a:pPr algn="ctr"/>
            <a:endParaRPr lang="en-US" sz="2000" dirty="0">
              <a:solidFill>
                <a:schemeClr val="tx1"/>
              </a:solidFill>
              <a:latin typeface="Helvetica Neue Light" panose="02000403000000020004" pitchFamily="2" charset="0"/>
              <a:ea typeface="Helvetica Neue Light" panose="02000403000000020004" pitchFamily="2" charset="0"/>
              <a:cs typeface="Arial" panose="020B0604020202020204" pitchFamily="34" charset="0"/>
            </a:endParaRPr>
          </a:p>
          <a:p>
            <a:pPr algn="ctr"/>
            <a:r>
              <a:rPr lang="en-US" sz="20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How it works:</a:t>
            </a:r>
          </a:p>
          <a:p>
            <a:pPr algn="ctr"/>
            <a:r>
              <a:rPr lang="en-US" sz="1200" dirty="0">
                <a:solidFill>
                  <a:schemeClr val="tx1"/>
                </a:solidFill>
                <a:latin typeface="Helvetica Neue Light" panose="02000403000000020004" pitchFamily="2" charset="0"/>
                <a:ea typeface="Helvetica Neue Light" panose="02000403000000020004" pitchFamily="2" charset="0"/>
                <a:cs typeface="Arial" panose="020B0604020202020204" pitchFamily="34" charset="0"/>
              </a:rPr>
              <a:t>Extract arguments from predicted and gold summaries using LOME and evaluate how many entities in the predicted summary match the gold</a:t>
            </a:r>
          </a:p>
        </p:txBody>
      </p:sp>
      <p:sp>
        <p:nvSpPr>
          <p:cNvPr id="3" name="Rounded Rectangle 2">
            <a:extLst>
              <a:ext uri="{FF2B5EF4-FFF2-40B4-BE49-F238E27FC236}">
                <a16:creationId xmlns:a16="http://schemas.microsoft.com/office/drawing/2014/main" id="{F8265DB0-301D-2B04-5AEC-CC3B1A8104F8}"/>
              </a:ext>
            </a:extLst>
          </p:cNvPr>
          <p:cNvSpPr/>
          <p:nvPr/>
        </p:nvSpPr>
        <p:spPr>
          <a:xfrm>
            <a:off x="8873361" y="2397664"/>
            <a:ext cx="2320020" cy="3653177"/>
          </a:xfrm>
          <a:prstGeom prst="roundRect">
            <a:avLst>
              <a:gd name="adj" fmla="val 7369"/>
            </a:avLst>
          </a:prstGeom>
          <a:solidFill>
            <a:srgbClr val="FFD4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Arial Black" panose="020B0604020202020204" pitchFamily="34" charset="0"/>
                <a:ea typeface="Helvetica Neue Medium" panose="02000503000000020004" pitchFamily="2" charset="0"/>
                <a:cs typeface="Arial Black" panose="020B0604020202020204" pitchFamily="34" charset="0"/>
              </a:rPr>
              <a:t>FActScore</a:t>
            </a:r>
            <a:r>
              <a:rPr lang="en-US" sz="2000" b="1" dirty="0">
                <a:solidFill>
                  <a:schemeClr val="tx1"/>
                </a:solidFill>
                <a:latin typeface="Arial Black" panose="020B0604020202020204" pitchFamily="34" charset="0"/>
                <a:ea typeface="Helvetica Neue Medium" panose="02000503000000020004" pitchFamily="2" charset="0"/>
                <a:cs typeface="Arial Black" panose="020B0604020202020204" pitchFamily="34" charset="0"/>
              </a:rPr>
              <a:t> </a:t>
            </a:r>
          </a:p>
          <a:p>
            <a:pPr algn="ctr"/>
            <a:r>
              <a:rPr lang="en-US" sz="1600" i="1" dirty="0">
                <a:solidFill>
                  <a:schemeClr val="tx1"/>
                </a:solidFill>
                <a:latin typeface="Helvetica Neue Thin" panose="020B0403020202020204" pitchFamily="34" charset="0"/>
                <a:ea typeface="Helvetica Neue Thin" panose="020B0403020202020204" pitchFamily="34" charset="0"/>
                <a:cs typeface="Arial Black" panose="020B0604020202020204" pitchFamily="34" charset="0"/>
              </a:rPr>
              <a:t>(Min et al., 2023)</a:t>
            </a:r>
          </a:p>
          <a:p>
            <a:pPr algn="ctr"/>
            <a:endParaRPr lang="en-US" sz="1600" i="1" dirty="0">
              <a:solidFill>
                <a:schemeClr val="tx1"/>
              </a:solidFill>
              <a:latin typeface="Helvetica Neue Thin" panose="020B0403020202020204" pitchFamily="34" charset="0"/>
              <a:ea typeface="Helvetica Neue Thin" panose="020B0403020202020204" pitchFamily="34" charset="0"/>
              <a:cs typeface="Arial Black" panose="020B0604020202020204" pitchFamily="34" charset="0"/>
            </a:endParaRPr>
          </a:p>
          <a:p>
            <a:pPr algn="ctr"/>
            <a:r>
              <a:rPr lang="en-US" sz="20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Evaluation:</a:t>
            </a:r>
          </a:p>
          <a:p>
            <a:pPr algn="ctr"/>
            <a:r>
              <a:rPr lang="en-US" dirty="0">
                <a:solidFill>
                  <a:schemeClr val="tx1"/>
                </a:solidFill>
                <a:latin typeface="Helvetica Neue Light" panose="02000403000000020004" pitchFamily="2" charset="0"/>
                <a:ea typeface="Helvetica Neue Light" panose="02000403000000020004" pitchFamily="2" charset="0"/>
                <a:cs typeface="Arial" panose="020B0604020202020204" pitchFamily="34" charset="0"/>
              </a:rPr>
              <a:t>factual consistency</a:t>
            </a:r>
          </a:p>
          <a:p>
            <a:pPr algn="ctr"/>
            <a:endParaRPr lang="en-US" sz="1600" dirty="0">
              <a:solidFill>
                <a:schemeClr val="tx1"/>
              </a:solidFill>
              <a:latin typeface="Helvetica Neue Light" panose="02000403000000020004" pitchFamily="2" charset="0"/>
              <a:ea typeface="Helvetica Neue Light" panose="02000403000000020004" pitchFamily="2" charset="0"/>
              <a:cs typeface="Arial" panose="020B0604020202020204" pitchFamily="34" charset="0"/>
            </a:endParaRPr>
          </a:p>
          <a:p>
            <a:pPr algn="ctr"/>
            <a:r>
              <a:rPr lang="en-US" sz="20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How it works:</a:t>
            </a:r>
          </a:p>
          <a:p>
            <a:pPr algn="ctr">
              <a:buNone/>
            </a:pPr>
            <a:r>
              <a:rPr lang="en-US" sz="1050" dirty="0">
                <a:solidFill>
                  <a:schemeClr val="tx1"/>
                </a:solidFill>
                <a:latin typeface="Helvetica Neue Light" panose="02000403000000020004" pitchFamily="2" charset="0"/>
                <a:ea typeface="Helvetica Neue Light" panose="02000403000000020004" pitchFamily="2" charset="0"/>
                <a:cs typeface="Arial" panose="020B0604020202020204" pitchFamily="34" charset="0"/>
              </a:rPr>
              <a:t>Calculating the factual precision of atomic facts in a predicted summary generated by an LM with the context being the report and the report and the source texts concatenated for two types of summaries</a:t>
            </a:r>
            <a:endParaRPr lang="en-US" sz="16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0" name="Group 9">
            <a:extLst>
              <a:ext uri="{FF2B5EF4-FFF2-40B4-BE49-F238E27FC236}">
                <a16:creationId xmlns:a16="http://schemas.microsoft.com/office/drawing/2014/main" id="{2050097D-F966-06D9-4E0F-8F78AC58E007}"/>
              </a:ext>
            </a:extLst>
          </p:cNvPr>
          <p:cNvGrpSpPr/>
          <p:nvPr/>
        </p:nvGrpSpPr>
        <p:grpSpPr>
          <a:xfrm>
            <a:off x="495300" y="1772687"/>
            <a:ext cx="3053442" cy="624977"/>
            <a:chOff x="495300" y="1772687"/>
            <a:chExt cx="3053442" cy="624977"/>
          </a:xfrm>
        </p:grpSpPr>
        <p:sp>
          <p:nvSpPr>
            <p:cNvPr id="11" name="Rounded Rectangle 10">
              <a:extLst>
                <a:ext uri="{FF2B5EF4-FFF2-40B4-BE49-F238E27FC236}">
                  <a16:creationId xmlns:a16="http://schemas.microsoft.com/office/drawing/2014/main" id="{AC5899DB-C245-23E2-E12C-144BFD2E8218}"/>
                </a:ext>
              </a:extLst>
            </p:cNvPr>
            <p:cNvSpPr/>
            <p:nvPr/>
          </p:nvSpPr>
          <p:spPr>
            <a:xfrm>
              <a:off x="495300" y="1772687"/>
              <a:ext cx="3053442" cy="624977"/>
            </a:xfrm>
            <a:prstGeom prst="roundRect">
              <a:avLst>
                <a:gd name="adj" fmla="val 500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Arial" panose="020B0604020202020204" pitchFamily="34" charset="0"/>
                  <a:cs typeface="Arial" panose="020B0604020202020204" pitchFamily="34" charset="0"/>
                </a:rPr>
                <a:t>Metrics:</a:t>
              </a:r>
            </a:p>
          </p:txBody>
        </p:sp>
        <p:cxnSp>
          <p:nvCxnSpPr>
            <p:cNvPr id="12" name="Straight Connector 11">
              <a:extLst>
                <a:ext uri="{FF2B5EF4-FFF2-40B4-BE49-F238E27FC236}">
                  <a16:creationId xmlns:a16="http://schemas.microsoft.com/office/drawing/2014/main" id="{C3B3CD0D-ED51-3E96-BDDC-4EBEBB145879}"/>
                </a:ext>
              </a:extLst>
            </p:cNvPr>
            <p:cNvCxnSpPr>
              <a:cxnSpLocks/>
            </p:cNvCxnSpPr>
            <p:nvPr/>
          </p:nvCxnSpPr>
          <p:spPr>
            <a:xfrm>
              <a:off x="544286" y="1888521"/>
              <a:ext cx="0" cy="377587"/>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887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EE2C2-3352-F7A0-4552-70DC7AB3715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DADBAC3-AA9D-3060-AA32-1618395E2D5E}"/>
              </a:ext>
            </a:extLst>
          </p:cNvPr>
          <p:cNvPicPr>
            <a:picLocks noChangeAspect="1"/>
          </p:cNvPicPr>
          <p:nvPr/>
        </p:nvPicPr>
        <p:blipFill>
          <a:blip r:embed="rId2"/>
          <a:srcRect/>
          <a:stretch/>
        </p:blipFill>
        <p:spPr>
          <a:xfrm>
            <a:off x="2903482" y="2135760"/>
            <a:ext cx="9117875" cy="3911926"/>
          </a:xfrm>
          <a:prstGeom prst="rect">
            <a:avLst/>
          </a:prstGeom>
        </p:spPr>
      </p:pic>
      <p:sp>
        <p:nvSpPr>
          <p:cNvPr id="2" name="Title 1">
            <a:extLst>
              <a:ext uri="{FF2B5EF4-FFF2-40B4-BE49-F238E27FC236}">
                <a16:creationId xmlns:a16="http://schemas.microsoft.com/office/drawing/2014/main" id="{3ADC4FC3-5F98-8247-F055-05DF428AAC67}"/>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Experiments</a:t>
            </a:r>
          </a:p>
        </p:txBody>
      </p:sp>
      <p:sp>
        <p:nvSpPr>
          <p:cNvPr id="4" name="Date Placeholder 3">
            <a:extLst>
              <a:ext uri="{FF2B5EF4-FFF2-40B4-BE49-F238E27FC236}">
                <a16:creationId xmlns:a16="http://schemas.microsoft.com/office/drawing/2014/main" id="{1B5D1840-3DDA-8B2F-56DA-4F7DDF202688}"/>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E6AF8B12-56FC-E026-603F-BCE27380835D}"/>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62151716-2A2F-3FBF-FD7C-793BEEA92542}"/>
              </a:ext>
            </a:extLst>
          </p:cNvPr>
          <p:cNvSpPr>
            <a:spLocks noGrp="1"/>
          </p:cNvSpPr>
          <p:nvPr>
            <p:ph type="sldNum" sz="quarter" idx="12"/>
          </p:nvPr>
        </p:nvSpPr>
        <p:spPr/>
        <p:txBody>
          <a:bodyPr/>
          <a:lstStyle/>
          <a:p>
            <a:fld id="{DEAC116C-9722-FF4F-B967-45DBF40BAE36}" type="slidenum">
              <a:rPr lang="en-US" smtClean="0"/>
              <a:t>15</a:t>
            </a:fld>
            <a:endParaRPr lang="en-US" dirty="0"/>
          </a:p>
        </p:txBody>
      </p:sp>
      <p:grpSp>
        <p:nvGrpSpPr>
          <p:cNvPr id="10" name="Group 9">
            <a:extLst>
              <a:ext uri="{FF2B5EF4-FFF2-40B4-BE49-F238E27FC236}">
                <a16:creationId xmlns:a16="http://schemas.microsoft.com/office/drawing/2014/main" id="{505855A3-CA67-735A-45F9-92A5E7AED24E}"/>
              </a:ext>
            </a:extLst>
          </p:cNvPr>
          <p:cNvGrpSpPr/>
          <p:nvPr/>
        </p:nvGrpSpPr>
        <p:grpSpPr>
          <a:xfrm>
            <a:off x="453492" y="1690688"/>
            <a:ext cx="2909817" cy="926483"/>
            <a:chOff x="605970" y="2713135"/>
            <a:chExt cx="2909817" cy="926483"/>
          </a:xfrm>
        </p:grpSpPr>
        <p:sp>
          <p:nvSpPr>
            <p:cNvPr id="11" name="Rounded Rectangle 10">
              <a:extLst>
                <a:ext uri="{FF2B5EF4-FFF2-40B4-BE49-F238E27FC236}">
                  <a16:creationId xmlns:a16="http://schemas.microsoft.com/office/drawing/2014/main" id="{D0B9DA29-C915-E466-6A3C-1A4C85FC0E9E}"/>
                </a:ext>
              </a:extLst>
            </p:cNvPr>
            <p:cNvSpPr/>
            <p:nvPr/>
          </p:nvSpPr>
          <p:spPr>
            <a:xfrm>
              <a:off x="605970" y="2713135"/>
              <a:ext cx="2909817" cy="926483"/>
            </a:xfrm>
            <a:prstGeom prst="roundRect">
              <a:avLst>
                <a:gd name="adj" fmla="val 500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panose="020B0604020202020204" pitchFamily="34" charset="0"/>
                  <a:cs typeface="Arial" panose="020B0604020202020204" pitchFamily="34" charset="0"/>
                </a:rPr>
                <a:t>Single-document Summarization </a:t>
              </a:r>
            </a:p>
            <a:p>
              <a:r>
                <a:rPr lang="en-US" b="1" dirty="0">
                  <a:solidFill>
                    <a:schemeClr val="tx1"/>
                  </a:solidFill>
                  <a:latin typeface="Arial" panose="020B0604020202020204" pitchFamily="34" charset="0"/>
                  <a:cs typeface="Arial" panose="020B0604020202020204" pitchFamily="34" charset="0"/>
                </a:rPr>
                <a:t>(Model comparison)</a:t>
              </a:r>
            </a:p>
          </p:txBody>
        </p:sp>
        <p:cxnSp>
          <p:nvCxnSpPr>
            <p:cNvPr id="12" name="Straight Connector 11">
              <a:extLst>
                <a:ext uri="{FF2B5EF4-FFF2-40B4-BE49-F238E27FC236}">
                  <a16:creationId xmlns:a16="http://schemas.microsoft.com/office/drawing/2014/main" id="{8AEDBAE0-5F6F-22D0-28B8-7C554FAE3A90}"/>
                </a:ext>
              </a:extLst>
            </p:cNvPr>
            <p:cNvCxnSpPr>
              <a:cxnSpLocks/>
            </p:cNvCxnSpPr>
            <p:nvPr/>
          </p:nvCxnSpPr>
          <p:spPr>
            <a:xfrm>
              <a:off x="700564" y="2789544"/>
              <a:ext cx="0" cy="850074"/>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034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D3D54-C3DC-E66A-C46A-14DACE85391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C6D48AD4-91B5-2982-10C9-E8F7CB15C314}"/>
              </a:ext>
            </a:extLst>
          </p:cNvPr>
          <p:cNvPicPr>
            <a:picLocks noChangeAspect="1"/>
          </p:cNvPicPr>
          <p:nvPr/>
        </p:nvPicPr>
        <p:blipFill>
          <a:blip r:embed="rId2"/>
          <a:srcRect/>
          <a:stretch/>
        </p:blipFill>
        <p:spPr>
          <a:xfrm>
            <a:off x="2903482" y="2135760"/>
            <a:ext cx="9117875" cy="3911926"/>
          </a:xfrm>
          <a:prstGeom prst="rect">
            <a:avLst/>
          </a:prstGeom>
        </p:spPr>
      </p:pic>
      <p:sp>
        <p:nvSpPr>
          <p:cNvPr id="2" name="Title 1">
            <a:extLst>
              <a:ext uri="{FF2B5EF4-FFF2-40B4-BE49-F238E27FC236}">
                <a16:creationId xmlns:a16="http://schemas.microsoft.com/office/drawing/2014/main" id="{F8EA4BE5-1827-D378-93A0-0805D20CC360}"/>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Experiments</a:t>
            </a:r>
          </a:p>
        </p:txBody>
      </p:sp>
      <p:sp>
        <p:nvSpPr>
          <p:cNvPr id="4" name="Date Placeholder 3">
            <a:extLst>
              <a:ext uri="{FF2B5EF4-FFF2-40B4-BE49-F238E27FC236}">
                <a16:creationId xmlns:a16="http://schemas.microsoft.com/office/drawing/2014/main" id="{516508E3-4F7C-6341-D627-CF7C871CDFB0}"/>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F0EAEC04-4F29-6CD6-7D1A-57442E4E24F7}"/>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3C7D34FD-ADFF-651E-4CBB-4352D43ADBDF}"/>
              </a:ext>
            </a:extLst>
          </p:cNvPr>
          <p:cNvSpPr>
            <a:spLocks noGrp="1"/>
          </p:cNvSpPr>
          <p:nvPr>
            <p:ph type="sldNum" sz="quarter" idx="12"/>
          </p:nvPr>
        </p:nvSpPr>
        <p:spPr/>
        <p:txBody>
          <a:bodyPr/>
          <a:lstStyle/>
          <a:p>
            <a:fld id="{DEAC116C-9722-FF4F-B967-45DBF40BAE36}" type="slidenum">
              <a:rPr lang="en-US" smtClean="0"/>
              <a:t>16</a:t>
            </a:fld>
            <a:endParaRPr lang="en-US" dirty="0"/>
          </a:p>
        </p:txBody>
      </p:sp>
      <p:grpSp>
        <p:nvGrpSpPr>
          <p:cNvPr id="10" name="Group 9">
            <a:extLst>
              <a:ext uri="{FF2B5EF4-FFF2-40B4-BE49-F238E27FC236}">
                <a16:creationId xmlns:a16="http://schemas.microsoft.com/office/drawing/2014/main" id="{EA33EACC-3324-D3ED-DC7F-FB5214031EA3}"/>
              </a:ext>
            </a:extLst>
          </p:cNvPr>
          <p:cNvGrpSpPr/>
          <p:nvPr/>
        </p:nvGrpSpPr>
        <p:grpSpPr>
          <a:xfrm>
            <a:off x="453492" y="1690688"/>
            <a:ext cx="2909817" cy="926483"/>
            <a:chOff x="605970" y="2713135"/>
            <a:chExt cx="2909817" cy="926483"/>
          </a:xfrm>
        </p:grpSpPr>
        <p:sp>
          <p:nvSpPr>
            <p:cNvPr id="11" name="Rounded Rectangle 10">
              <a:extLst>
                <a:ext uri="{FF2B5EF4-FFF2-40B4-BE49-F238E27FC236}">
                  <a16:creationId xmlns:a16="http://schemas.microsoft.com/office/drawing/2014/main" id="{8B2543D9-7639-4119-9DDD-D13E10F2C964}"/>
                </a:ext>
              </a:extLst>
            </p:cNvPr>
            <p:cNvSpPr/>
            <p:nvPr/>
          </p:nvSpPr>
          <p:spPr>
            <a:xfrm>
              <a:off x="605970" y="2713135"/>
              <a:ext cx="2909817" cy="926483"/>
            </a:xfrm>
            <a:prstGeom prst="roundRect">
              <a:avLst>
                <a:gd name="adj" fmla="val 500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panose="020B0604020202020204" pitchFamily="34" charset="0"/>
                  <a:cs typeface="Arial" panose="020B0604020202020204" pitchFamily="34" charset="0"/>
                </a:rPr>
                <a:t>Cross-document Summarization </a:t>
              </a:r>
            </a:p>
            <a:p>
              <a:r>
                <a:rPr lang="en-US" b="1" dirty="0">
                  <a:solidFill>
                    <a:schemeClr val="tx1"/>
                  </a:solidFill>
                  <a:latin typeface="Arial" panose="020B0604020202020204" pitchFamily="34" charset="0"/>
                  <a:cs typeface="Arial" panose="020B0604020202020204" pitchFamily="34" charset="0"/>
                </a:rPr>
                <a:t>(Model comparison)</a:t>
              </a:r>
            </a:p>
          </p:txBody>
        </p:sp>
        <p:cxnSp>
          <p:nvCxnSpPr>
            <p:cNvPr id="12" name="Straight Connector 11">
              <a:extLst>
                <a:ext uri="{FF2B5EF4-FFF2-40B4-BE49-F238E27FC236}">
                  <a16:creationId xmlns:a16="http://schemas.microsoft.com/office/drawing/2014/main" id="{104BF09F-1167-17FA-6D24-F93AD659CF23}"/>
                </a:ext>
              </a:extLst>
            </p:cNvPr>
            <p:cNvCxnSpPr>
              <a:cxnSpLocks/>
            </p:cNvCxnSpPr>
            <p:nvPr/>
          </p:nvCxnSpPr>
          <p:spPr>
            <a:xfrm>
              <a:off x="700564" y="2789544"/>
              <a:ext cx="0" cy="850074"/>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55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F0194-6ED9-FA96-083A-7DED665637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C68E4-0CBE-236F-A99B-ADB239A0A89E}"/>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Experiments</a:t>
            </a:r>
          </a:p>
        </p:txBody>
      </p:sp>
      <p:sp>
        <p:nvSpPr>
          <p:cNvPr id="4" name="Date Placeholder 3">
            <a:extLst>
              <a:ext uri="{FF2B5EF4-FFF2-40B4-BE49-F238E27FC236}">
                <a16:creationId xmlns:a16="http://schemas.microsoft.com/office/drawing/2014/main" id="{A29C6792-F6BA-E25C-E94F-BF170101DCEC}"/>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173F3844-9733-8D60-10CE-3933E6C4D253}"/>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F07BD9CD-9EBC-552A-6271-AABD2AE31FC0}"/>
              </a:ext>
            </a:extLst>
          </p:cNvPr>
          <p:cNvSpPr>
            <a:spLocks noGrp="1"/>
          </p:cNvSpPr>
          <p:nvPr>
            <p:ph type="sldNum" sz="quarter" idx="12"/>
          </p:nvPr>
        </p:nvSpPr>
        <p:spPr/>
        <p:txBody>
          <a:bodyPr/>
          <a:lstStyle/>
          <a:p>
            <a:fld id="{DEAC116C-9722-FF4F-B967-45DBF40BAE36}" type="slidenum">
              <a:rPr lang="en-US" smtClean="0"/>
              <a:t>17</a:t>
            </a:fld>
            <a:endParaRPr lang="en-US" dirty="0"/>
          </a:p>
        </p:txBody>
      </p:sp>
      <p:grpSp>
        <p:nvGrpSpPr>
          <p:cNvPr id="8" name="Group 7">
            <a:extLst>
              <a:ext uri="{FF2B5EF4-FFF2-40B4-BE49-F238E27FC236}">
                <a16:creationId xmlns:a16="http://schemas.microsoft.com/office/drawing/2014/main" id="{7F73A42A-4AA1-5C57-8CC6-0A36717CDBBE}"/>
              </a:ext>
            </a:extLst>
          </p:cNvPr>
          <p:cNvGrpSpPr/>
          <p:nvPr/>
        </p:nvGrpSpPr>
        <p:grpSpPr>
          <a:xfrm>
            <a:off x="495300" y="1772687"/>
            <a:ext cx="3053442" cy="624977"/>
            <a:chOff x="495300" y="1772687"/>
            <a:chExt cx="3053442" cy="624977"/>
          </a:xfrm>
        </p:grpSpPr>
        <p:sp>
          <p:nvSpPr>
            <p:cNvPr id="9" name="Rounded Rectangle 8">
              <a:extLst>
                <a:ext uri="{FF2B5EF4-FFF2-40B4-BE49-F238E27FC236}">
                  <a16:creationId xmlns:a16="http://schemas.microsoft.com/office/drawing/2014/main" id="{F233504D-5CEA-C02A-7E42-353BF375B7F8}"/>
                </a:ext>
              </a:extLst>
            </p:cNvPr>
            <p:cNvSpPr/>
            <p:nvPr/>
          </p:nvSpPr>
          <p:spPr>
            <a:xfrm>
              <a:off x="495300" y="1772687"/>
              <a:ext cx="3053442" cy="624977"/>
            </a:xfrm>
            <a:prstGeom prst="roundRect">
              <a:avLst>
                <a:gd name="adj" fmla="val 500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Arial" panose="020B0604020202020204" pitchFamily="34" charset="0"/>
                  <a:cs typeface="Arial" panose="020B0604020202020204" pitchFamily="34" charset="0"/>
                </a:rPr>
                <a:t>Ablation 1:</a:t>
              </a:r>
            </a:p>
          </p:txBody>
        </p:sp>
        <p:cxnSp>
          <p:nvCxnSpPr>
            <p:cNvPr id="10" name="Straight Connector 9">
              <a:extLst>
                <a:ext uri="{FF2B5EF4-FFF2-40B4-BE49-F238E27FC236}">
                  <a16:creationId xmlns:a16="http://schemas.microsoft.com/office/drawing/2014/main" id="{6CAAC362-7B6B-68F4-87B0-167F265B5D76}"/>
                </a:ext>
              </a:extLst>
            </p:cNvPr>
            <p:cNvCxnSpPr>
              <a:cxnSpLocks/>
            </p:cNvCxnSpPr>
            <p:nvPr/>
          </p:nvCxnSpPr>
          <p:spPr>
            <a:xfrm>
              <a:off x="544286" y="1888521"/>
              <a:ext cx="0" cy="377587"/>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B7B9C1B9-E2E1-10F6-E0DF-A165D12AA40D}"/>
              </a:ext>
            </a:extLst>
          </p:cNvPr>
          <p:cNvSpPr txBox="1"/>
          <p:nvPr/>
        </p:nvSpPr>
        <p:spPr>
          <a:xfrm>
            <a:off x="642254" y="2408710"/>
            <a:ext cx="2547260" cy="338554"/>
          </a:xfrm>
          <a:prstGeom prst="rect">
            <a:avLst/>
          </a:prstGeom>
          <a:noFill/>
        </p:spPr>
        <p:txBody>
          <a:bodyPr wrap="square" rtlCol="0">
            <a:spAutoFit/>
          </a:bodyPr>
          <a:lstStyle/>
          <a:p>
            <a:r>
              <a:rPr lang="en-US" sz="1600" dirty="0">
                <a:latin typeface="Helvetica Neue Medium" panose="02000503000000020004" pitchFamily="2" charset="0"/>
                <a:ea typeface="Helvetica Neue Medium" panose="02000503000000020004" pitchFamily="2" charset="0"/>
                <a:cs typeface="Helvetica Neue Medium" panose="02000503000000020004" pitchFamily="2" charset="0"/>
              </a:rPr>
              <a:t>Text only: </a:t>
            </a:r>
            <a:r>
              <a:rPr lang="en-US" sz="1600" i="1" dirty="0">
                <a:latin typeface="Helvetica Neue Thin" panose="020B0403020202020204" pitchFamily="34" charset="0"/>
                <a:ea typeface="Helvetica Neue Thin" panose="020B0403020202020204" pitchFamily="34" charset="0"/>
                <a:cs typeface="Helvetica Neue Medium" panose="02000503000000020004" pitchFamily="2" charset="0"/>
              </a:rPr>
              <a:t>only texts</a:t>
            </a:r>
            <a:endParaRPr lang="en-US" sz="1600" i="1"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5B632B6D-2AA1-D215-4962-12C1EDABF080}"/>
              </a:ext>
            </a:extLst>
          </p:cNvPr>
          <p:cNvSpPr txBox="1"/>
          <p:nvPr/>
        </p:nvSpPr>
        <p:spPr>
          <a:xfrm>
            <a:off x="3581400" y="2408710"/>
            <a:ext cx="2242457" cy="584775"/>
          </a:xfrm>
          <a:prstGeom prst="rect">
            <a:avLst/>
          </a:prstGeom>
          <a:noFill/>
        </p:spPr>
        <p:txBody>
          <a:bodyPr wrap="square" rtlCol="0">
            <a:spAutoFit/>
          </a:bodyPr>
          <a:lstStyle/>
          <a:p>
            <a:r>
              <a:rPr lang="en-US" sz="1600" dirty="0">
                <a:latin typeface="Helvetica Neue Medium" panose="02000503000000020004" pitchFamily="2" charset="0"/>
                <a:ea typeface="Helvetica Neue Medium" panose="02000503000000020004" pitchFamily="2" charset="0"/>
                <a:cs typeface="Helvetica Neue Medium" panose="02000503000000020004" pitchFamily="2" charset="0"/>
              </a:rPr>
              <a:t>Event only: </a:t>
            </a:r>
            <a:r>
              <a:rPr lang="en-US" sz="1600" i="1" dirty="0">
                <a:latin typeface="Helvetica Neue Thin" panose="020B0403020202020204" pitchFamily="34" charset="0"/>
                <a:ea typeface="Helvetica Neue Thin" panose="020B0403020202020204" pitchFamily="34" charset="0"/>
                <a:cs typeface="Helvetica Neue Medium" panose="02000503000000020004" pitchFamily="2" charset="0"/>
              </a:rPr>
              <a:t>only event argument annotations</a:t>
            </a:r>
          </a:p>
        </p:txBody>
      </p:sp>
      <p:sp>
        <p:nvSpPr>
          <p:cNvPr id="13" name="TextBox 12">
            <a:extLst>
              <a:ext uri="{FF2B5EF4-FFF2-40B4-BE49-F238E27FC236}">
                <a16:creationId xmlns:a16="http://schemas.microsoft.com/office/drawing/2014/main" id="{C40A78B6-ED64-E805-539B-4A2C5EFB115F}"/>
              </a:ext>
            </a:extLst>
          </p:cNvPr>
          <p:cNvSpPr txBox="1"/>
          <p:nvPr/>
        </p:nvSpPr>
        <p:spPr>
          <a:xfrm>
            <a:off x="6393347" y="2408710"/>
            <a:ext cx="2862945" cy="830997"/>
          </a:xfrm>
          <a:prstGeom prst="rect">
            <a:avLst/>
          </a:prstGeom>
          <a:noFill/>
        </p:spPr>
        <p:txBody>
          <a:bodyPr wrap="square">
            <a:spAutoFit/>
          </a:bodyPr>
          <a:lstStyle/>
          <a:p>
            <a:r>
              <a:rPr lang="en-US" sz="1600" dirty="0">
                <a:latin typeface="Helvetica Neue Medium" panose="02000503000000020004" pitchFamily="2" charset="0"/>
                <a:ea typeface="Helvetica Neue Medium" panose="02000503000000020004" pitchFamily="2" charset="0"/>
                <a:cs typeface="Helvetica Neue Medium" panose="02000503000000020004" pitchFamily="2" charset="0"/>
              </a:rPr>
              <a:t>Text + Schema: </a:t>
            </a:r>
            <a:r>
              <a:rPr lang="en-US" sz="1600" i="1" dirty="0">
                <a:latin typeface="Helvetica Neue Thin" panose="020B0403020202020204" pitchFamily="34" charset="0"/>
                <a:ea typeface="Helvetica Neue Thin" panose="020B0403020202020204" pitchFamily="34" charset="0"/>
                <a:cs typeface="Helvetica Neue Medium" panose="02000503000000020004" pitchFamily="2" charset="0"/>
              </a:rPr>
              <a:t>only texts, name of the event per text, and corresponding roles</a:t>
            </a:r>
          </a:p>
        </p:txBody>
      </p:sp>
      <p:sp>
        <p:nvSpPr>
          <p:cNvPr id="15" name="TextBox 14">
            <a:extLst>
              <a:ext uri="{FF2B5EF4-FFF2-40B4-BE49-F238E27FC236}">
                <a16:creationId xmlns:a16="http://schemas.microsoft.com/office/drawing/2014/main" id="{EBAC96AE-4285-A445-1419-28BFF22FA325}"/>
              </a:ext>
            </a:extLst>
          </p:cNvPr>
          <p:cNvSpPr txBox="1"/>
          <p:nvPr/>
        </p:nvSpPr>
        <p:spPr>
          <a:xfrm>
            <a:off x="9527008" y="2397664"/>
            <a:ext cx="2743200" cy="584775"/>
          </a:xfrm>
          <a:prstGeom prst="rect">
            <a:avLst/>
          </a:prstGeom>
          <a:noFill/>
        </p:spPr>
        <p:txBody>
          <a:bodyPr wrap="square">
            <a:spAutoFit/>
          </a:bodyPr>
          <a:lstStyle/>
          <a:p>
            <a:r>
              <a:rPr lang="en-US" sz="1600" dirty="0">
                <a:latin typeface="Helvetica Neue Medium" panose="02000503000000020004" pitchFamily="2" charset="0"/>
                <a:ea typeface="Helvetica Neue Medium" panose="02000503000000020004" pitchFamily="2" charset="0"/>
                <a:cs typeface="Helvetica Neue Medium" panose="02000503000000020004" pitchFamily="2" charset="0"/>
              </a:rPr>
              <a:t>Text + Event: </a:t>
            </a:r>
            <a:r>
              <a:rPr lang="en-US" sz="1600" i="1" dirty="0">
                <a:latin typeface="Helvetica Neue Thin" panose="020B0403020202020204" pitchFamily="34" charset="0"/>
                <a:ea typeface="Helvetica Neue Thin" panose="020B0403020202020204" pitchFamily="34" charset="0"/>
                <a:cs typeface="Helvetica Neue Medium" panose="02000503000000020004" pitchFamily="2" charset="0"/>
              </a:rPr>
              <a:t>unablated setting</a:t>
            </a:r>
          </a:p>
        </p:txBody>
      </p:sp>
      <p:pic>
        <p:nvPicPr>
          <p:cNvPr id="17" name="Picture 16">
            <a:extLst>
              <a:ext uri="{FF2B5EF4-FFF2-40B4-BE49-F238E27FC236}">
                <a16:creationId xmlns:a16="http://schemas.microsoft.com/office/drawing/2014/main" id="{692CB288-547C-5DAB-72FB-158FD4F588ED}"/>
              </a:ext>
            </a:extLst>
          </p:cNvPr>
          <p:cNvPicPr>
            <a:picLocks noChangeAspect="1"/>
          </p:cNvPicPr>
          <p:nvPr/>
        </p:nvPicPr>
        <p:blipFill>
          <a:blip r:embed="rId2"/>
          <a:stretch>
            <a:fillRect/>
          </a:stretch>
        </p:blipFill>
        <p:spPr>
          <a:xfrm>
            <a:off x="140219" y="3360880"/>
            <a:ext cx="2899617" cy="2331529"/>
          </a:xfrm>
          <a:prstGeom prst="rect">
            <a:avLst/>
          </a:prstGeom>
        </p:spPr>
      </p:pic>
      <p:pic>
        <p:nvPicPr>
          <p:cNvPr id="19" name="Picture 18">
            <a:extLst>
              <a:ext uri="{FF2B5EF4-FFF2-40B4-BE49-F238E27FC236}">
                <a16:creationId xmlns:a16="http://schemas.microsoft.com/office/drawing/2014/main" id="{F5CAF2B5-116E-FCD8-C4D9-967EBFC879EB}"/>
              </a:ext>
            </a:extLst>
          </p:cNvPr>
          <p:cNvPicPr>
            <a:picLocks noChangeAspect="1"/>
          </p:cNvPicPr>
          <p:nvPr/>
        </p:nvPicPr>
        <p:blipFill>
          <a:blip r:embed="rId2"/>
          <a:stretch>
            <a:fillRect/>
          </a:stretch>
        </p:blipFill>
        <p:spPr>
          <a:xfrm>
            <a:off x="6321875" y="3360880"/>
            <a:ext cx="2899617" cy="2331529"/>
          </a:xfrm>
          <a:prstGeom prst="rect">
            <a:avLst/>
          </a:prstGeom>
        </p:spPr>
      </p:pic>
      <p:pic>
        <p:nvPicPr>
          <p:cNvPr id="21" name="Picture 20">
            <a:extLst>
              <a:ext uri="{FF2B5EF4-FFF2-40B4-BE49-F238E27FC236}">
                <a16:creationId xmlns:a16="http://schemas.microsoft.com/office/drawing/2014/main" id="{948FDCB9-BED3-EA14-E0DB-0EA114F6D64C}"/>
              </a:ext>
            </a:extLst>
          </p:cNvPr>
          <p:cNvPicPr>
            <a:picLocks noChangeAspect="1"/>
          </p:cNvPicPr>
          <p:nvPr/>
        </p:nvPicPr>
        <p:blipFill>
          <a:blip r:embed="rId2"/>
          <a:stretch>
            <a:fillRect/>
          </a:stretch>
        </p:blipFill>
        <p:spPr>
          <a:xfrm>
            <a:off x="3231047" y="3360880"/>
            <a:ext cx="2899617" cy="2331529"/>
          </a:xfrm>
          <a:prstGeom prst="rect">
            <a:avLst/>
          </a:prstGeom>
        </p:spPr>
      </p:pic>
      <p:pic>
        <p:nvPicPr>
          <p:cNvPr id="22" name="Picture 21">
            <a:extLst>
              <a:ext uri="{FF2B5EF4-FFF2-40B4-BE49-F238E27FC236}">
                <a16:creationId xmlns:a16="http://schemas.microsoft.com/office/drawing/2014/main" id="{E682ED40-D3FF-9DF9-4DD0-A11FDEC2AC9F}"/>
              </a:ext>
            </a:extLst>
          </p:cNvPr>
          <p:cNvPicPr>
            <a:picLocks noChangeAspect="1"/>
          </p:cNvPicPr>
          <p:nvPr/>
        </p:nvPicPr>
        <p:blipFill>
          <a:blip r:embed="rId2"/>
          <a:stretch>
            <a:fillRect/>
          </a:stretch>
        </p:blipFill>
        <p:spPr>
          <a:xfrm>
            <a:off x="9270611" y="3360880"/>
            <a:ext cx="2899617" cy="2331529"/>
          </a:xfrm>
          <a:prstGeom prst="rect">
            <a:avLst/>
          </a:prstGeom>
        </p:spPr>
      </p:pic>
      <p:sp>
        <p:nvSpPr>
          <p:cNvPr id="23" name="Rounded Rectangle 22">
            <a:extLst>
              <a:ext uri="{FF2B5EF4-FFF2-40B4-BE49-F238E27FC236}">
                <a16:creationId xmlns:a16="http://schemas.microsoft.com/office/drawing/2014/main" id="{B9A0528F-F30D-3D49-88E4-690F90F3BBE8}"/>
              </a:ext>
            </a:extLst>
          </p:cNvPr>
          <p:cNvSpPr/>
          <p:nvPr/>
        </p:nvSpPr>
        <p:spPr>
          <a:xfrm>
            <a:off x="1564685" y="3956701"/>
            <a:ext cx="1405823" cy="1192242"/>
          </a:xfrm>
          <a:prstGeom prst="roundRect">
            <a:avLst>
              <a:gd name="adj" fmla="val 10663"/>
            </a:avLst>
          </a:prstGeom>
          <a:pattFill prst="wdUpDiag">
            <a:fgClr>
              <a:schemeClr val="bg1">
                <a:lumMod val="75000"/>
              </a:schemeClr>
            </a:fgClr>
            <a:bgClr>
              <a:schemeClr val="bg1">
                <a:lumMod val="95000"/>
              </a:schemeClr>
            </a:bgClr>
          </a:pattFill>
          <a:ln w="12700">
            <a:solidFill>
              <a:schemeClr val="tx1">
                <a:lumMod val="95000"/>
                <a:lumOff val="5000"/>
              </a:schemeClr>
            </a:solidFill>
          </a:ln>
          <a:effectLst>
            <a:outerShdw blurRad="50800" dist="50800" dir="5400000" algn="ctr" rotWithShape="0">
              <a:srgbClr val="000000">
                <a:alpha val="0"/>
              </a:srgb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CBBA9435-8108-873A-7FAB-106E0E4678F0}"/>
              </a:ext>
            </a:extLst>
          </p:cNvPr>
          <p:cNvSpPr/>
          <p:nvPr/>
        </p:nvSpPr>
        <p:spPr>
          <a:xfrm>
            <a:off x="3218018" y="3248780"/>
            <a:ext cx="1450524" cy="2610207"/>
          </a:xfrm>
          <a:prstGeom prst="roundRect">
            <a:avLst>
              <a:gd name="adj" fmla="val 10663"/>
            </a:avLst>
          </a:prstGeom>
          <a:pattFill prst="wdUpDiag">
            <a:fgClr>
              <a:schemeClr val="bg1">
                <a:lumMod val="75000"/>
              </a:schemeClr>
            </a:fgClr>
            <a:bgClr>
              <a:schemeClr val="bg1">
                <a:lumMod val="95000"/>
              </a:schemeClr>
            </a:bgClr>
          </a:pattFill>
          <a:ln>
            <a:solidFill>
              <a:schemeClr val="tx1">
                <a:lumMod val="95000"/>
                <a:lumOff val="5000"/>
              </a:schemeClr>
            </a:solidFill>
          </a:ln>
          <a:effectLst>
            <a:outerShdw blurRad="50800" dist="50800" dir="5400000" algn="ctr" rotWithShape="0">
              <a:srgbClr val="000000">
                <a:alpha val="0"/>
              </a:srgb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6DD797C6-0912-8ACC-30FD-6F1C9FA23469}"/>
              </a:ext>
            </a:extLst>
          </p:cNvPr>
          <p:cNvSpPr/>
          <p:nvPr/>
        </p:nvSpPr>
        <p:spPr>
          <a:xfrm>
            <a:off x="8242527" y="3985639"/>
            <a:ext cx="901473" cy="1174190"/>
          </a:xfrm>
          <a:prstGeom prst="roundRect">
            <a:avLst>
              <a:gd name="adj" fmla="val 10663"/>
            </a:avLst>
          </a:prstGeom>
          <a:pattFill prst="wdUpDiag">
            <a:fgClr>
              <a:schemeClr val="bg1">
                <a:lumMod val="75000"/>
              </a:schemeClr>
            </a:fgClr>
            <a:bgClr>
              <a:schemeClr val="bg1">
                <a:lumMod val="95000"/>
              </a:schemeClr>
            </a:bgClr>
          </a:pattFill>
          <a:ln>
            <a:solidFill>
              <a:schemeClr val="tx1">
                <a:lumMod val="95000"/>
                <a:lumOff val="5000"/>
              </a:schemeClr>
            </a:solidFill>
          </a:ln>
          <a:effectLst>
            <a:outerShdw blurRad="50800" dist="50800" dir="5400000" algn="ctr" rotWithShape="0">
              <a:srgbClr val="000000">
                <a:alpha val="0"/>
              </a:srgb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52008505-A5C2-A945-7FAE-7A8D955C86FE}"/>
              </a:ext>
            </a:extLst>
          </p:cNvPr>
          <p:cNvSpPr/>
          <p:nvPr/>
        </p:nvSpPr>
        <p:spPr>
          <a:xfrm>
            <a:off x="2452120" y="1933266"/>
            <a:ext cx="2291215" cy="365125"/>
          </a:xfrm>
          <a:prstGeom prst="roundRect">
            <a:avLst>
              <a:gd name="adj" fmla="val 10663"/>
            </a:avLst>
          </a:prstGeom>
          <a:pattFill prst="wdDnDiag">
            <a:fgClr>
              <a:schemeClr val="bg1">
                <a:lumMod val="75000"/>
              </a:schemeClr>
            </a:fgClr>
            <a:bgClr>
              <a:schemeClr val="bg1">
                <a:lumMod val="85000"/>
              </a:schemeClr>
            </a:bgClr>
          </a:pattFill>
          <a:ln>
            <a:solidFill>
              <a:schemeClr val="tx1">
                <a:lumMod val="95000"/>
                <a:lumOff val="5000"/>
              </a:schemeClr>
            </a:solidFill>
          </a:ln>
          <a:effectLst>
            <a:outerShdw blurRad="50800" dist="50800" dir="5400000" algn="ctr" rotWithShape="0">
              <a:srgbClr val="000000">
                <a:alpha val="0"/>
              </a:srgb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Ablated Inputs</a:t>
            </a:r>
          </a:p>
        </p:txBody>
      </p:sp>
    </p:spTree>
    <p:extLst>
      <p:ext uri="{BB962C8B-B14F-4D97-AF65-F5344CB8AC3E}">
        <p14:creationId xmlns:p14="http://schemas.microsoft.com/office/powerpoint/2010/main" val="202764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2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2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2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3" grpId="0"/>
      <p:bldP spid="15" grpId="0"/>
      <p:bldP spid="23" grpId="0" animBg="1"/>
      <p:bldP spid="24" grpId="0" animBg="1"/>
      <p:bldP spid="25"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C0F47-4EA2-7FF8-B3B2-0D091522C7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5489BB-A7A5-DB1F-EFC3-36593EEDE40E}"/>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Experiments</a:t>
            </a:r>
          </a:p>
        </p:txBody>
      </p:sp>
      <p:sp>
        <p:nvSpPr>
          <p:cNvPr id="4" name="Date Placeholder 3">
            <a:extLst>
              <a:ext uri="{FF2B5EF4-FFF2-40B4-BE49-F238E27FC236}">
                <a16:creationId xmlns:a16="http://schemas.microsoft.com/office/drawing/2014/main" id="{0FBF1936-1166-D204-D062-A19539EA98A8}"/>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DBF92A73-61DE-7758-4FB9-37BFA33357F9}"/>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131AFB8D-99EC-C4AF-801E-661482C38FA3}"/>
              </a:ext>
            </a:extLst>
          </p:cNvPr>
          <p:cNvSpPr>
            <a:spLocks noGrp="1"/>
          </p:cNvSpPr>
          <p:nvPr>
            <p:ph type="sldNum" sz="quarter" idx="12"/>
          </p:nvPr>
        </p:nvSpPr>
        <p:spPr/>
        <p:txBody>
          <a:bodyPr/>
          <a:lstStyle/>
          <a:p>
            <a:fld id="{DEAC116C-9722-FF4F-B967-45DBF40BAE36}" type="slidenum">
              <a:rPr lang="en-US" smtClean="0"/>
              <a:t>18</a:t>
            </a:fld>
            <a:endParaRPr lang="en-US" dirty="0"/>
          </a:p>
        </p:txBody>
      </p:sp>
      <p:pic>
        <p:nvPicPr>
          <p:cNvPr id="16" name="Picture 15">
            <a:extLst>
              <a:ext uri="{FF2B5EF4-FFF2-40B4-BE49-F238E27FC236}">
                <a16:creationId xmlns:a16="http://schemas.microsoft.com/office/drawing/2014/main" id="{650A4501-F2B3-90D3-91FB-A85B424168C2}"/>
              </a:ext>
            </a:extLst>
          </p:cNvPr>
          <p:cNvPicPr>
            <a:picLocks noChangeAspect="1"/>
          </p:cNvPicPr>
          <p:nvPr/>
        </p:nvPicPr>
        <p:blipFill>
          <a:blip r:embed="rId2"/>
          <a:srcRect b="4498"/>
          <a:stretch/>
        </p:blipFill>
        <p:spPr>
          <a:xfrm>
            <a:off x="901493" y="1608654"/>
            <a:ext cx="10452307" cy="4108343"/>
          </a:xfrm>
          <a:prstGeom prst="rect">
            <a:avLst/>
          </a:prstGeom>
        </p:spPr>
      </p:pic>
    </p:spTree>
    <p:extLst>
      <p:ext uri="{BB962C8B-B14F-4D97-AF65-F5344CB8AC3E}">
        <p14:creationId xmlns:p14="http://schemas.microsoft.com/office/powerpoint/2010/main" val="396776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7B9D5-BFE5-C596-1144-07AA461121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17C555-D75E-D563-975C-B87FF3DF6C22}"/>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Experiments</a:t>
            </a:r>
          </a:p>
        </p:txBody>
      </p:sp>
      <p:sp>
        <p:nvSpPr>
          <p:cNvPr id="4" name="Date Placeholder 3">
            <a:extLst>
              <a:ext uri="{FF2B5EF4-FFF2-40B4-BE49-F238E27FC236}">
                <a16:creationId xmlns:a16="http://schemas.microsoft.com/office/drawing/2014/main" id="{5745D9AB-6178-BB2A-946E-EC76A101ADC4}"/>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A4D0B09A-6D8F-C5B9-799D-DF59F06024E1}"/>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2D62CE55-FBE2-6BC4-5DAF-5C99CD31215C}"/>
              </a:ext>
            </a:extLst>
          </p:cNvPr>
          <p:cNvSpPr>
            <a:spLocks noGrp="1"/>
          </p:cNvSpPr>
          <p:nvPr>
            <p:ph type="sldNum" sz="quarter" idx="12"/>
          </p:nvPr>
        </p:nvSpPr>
        <p:spPr/>
        <p:txBody>
          <a:bodyPr/>
          <a:lstStyle/>
          <a:p>
            <a:fld id="{DEAC116C-9722-FF4F-B967-45DBF40BAE36}" type="slidenum">
              <a:rPr lang="en-US" smtClean="0"/>
              <a:t>19</a:t>
            </a:fld>
            <a:endParaRPr lang="en-US" dirty="0"/>
          </a:p>
        </p:txBody>
      </p:sp>
      <p:sp>
        <p:nvSpPr>
          <p:cNvPr id="11" name="Right Arrow 10">
            <a:extLst>
              <a:ext uri="{FF2B5EF4-FFF2-40B4-BE49-F238E27FC236}">
                <a16:creationId xmlns:a16="http://schemas.microsoft.com/office/drawing/2014/main" id="{35292C3C-6702-FB4E-C176-0894B9850F77}"/>
              </a:ext>
            </a:extLst>
          </p:cNvPr>
          <p:cNvSpPr/>
          <p:nvPr/>
        </p:nvSpPr>
        <p:spPr>
          <a:xfrm>
            <a:off x="544286" y="5777715"/>
            <a:ext cx="538280" cy="457200"/>
          </a:xfrm>
          <a:prstGeom prst="rightArrow">
            <a:avLst>
              <a:gd name="adj1" fmla="val 25402"/>
              <a:gd name="adj2" fmla="val 61135"/>
            </a:avLst>
          </a:prstGeom>
          <a:solidFill>
            <a:srgbClr val="2F55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95F250D-7A9F-BFFF-122C-32EBF5595511}"/>
              </a:ext>
            </a:extLst>
          </p:cNvPr>
          <p:cNvSpPr txBox="1"/>
          <p:nvPr/>
        </p:nvSpPr>
        <p:spPr>
          <a:xfrm>
            <a:off x="1082566" y="5777715"/>
            <a:ext cx="6545317" cy="461665"/>
          </a:xfrm>
          <a:prstGeom prst="rect">
            <a:avLst/>
          </a:prstGeom>
          <a:noFill/>
        </p:spPr>
        <p:txBody>
          <a:bodyPr wrap="square" rtlCol="0">
            <a:spAutoFit/>
          </a:bodyPr>
          <a:lstStyle/>
          <a:p>
            <a:r>
              <a:rPr lang="en-US" sz="1200" dirty="0">
                <a:latin typeface="Helvetica Neue Medium" panose="02000503000000020004" pitchFamily="2" charset="0"/>
                <a:ea typeface="Helvetica Neue Medium" panose="02000503000000020004" pitchFamily="2" charset="0"/>
                <a:cs typeface="Helvetica Neue Medium" panose="02000503000000020004" pitchFamily="2" charset="0"/>
              </a:rPr>
              <a:t>Unablated inputs produce the best results, which means that EKS cannot be reduced to standard summarization tasks and structure-to-text tasks.</a:t>
            </a:r>
          </a:p>
        </p:txBody>
      </p:sp>
      <p:pic>
        <p:nvPicPr>
          <p:cNvPr id="16" name="Picture 15">
            <a:extLst>
              <a:ext uri="{FF2B5EF4-FFF2-40B4-BE49-F238E27FC236}">
                <a16:creationId xmlns:a16="http://schemas.microsoft.com/office/drawing/2014/main" id="{C8350DE8-7747-47C0-109D-0F8E8E5001CE}"/>
              </a:ext>
            </a:extLst>
          </p:cNvPr>
          <p:cNvPicPr>
            <a:picLocks noChangeAspect="1"/>
          </p:cNvPicPr>
          <p:nvPr/>
        </p:nvPicPr>
        <p:blipFill>
          <a:blip r:embed="rId2"/>
          <a:srcRect b="4498"/>
          <a:stretch/>
        </p:blipFill>
        <p:spPr>
          <a:xfrm>
            <a:off x="901493" y="1608654"/>
            <a:ext cx="10452307" cy="4108343"/>
          </a:xfrm>
          <a:prstGeom prst="rect">
            <a:avLst/>
          </a:prstGeom>
        </p:spPr>
      </p:pic>
    </p:spTree>
    <p:extLst>
      <p:ext uri="{BB962C8B-B14F-4D97-AF65-F5344CB8AC3E}">
        <p14:creationId xmlns:p14="http://schemas.microsoft.com/office/powerpoint/2010/main" val="226289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0C31A-F333-7DF5-8421-AC6630C94940}"/>
              </a:ext>
            </a:extLst>
          </p:cNvPr>
          <p:cNvSpPr>
            <a:spLocks noGrp="1"/>
          </p:cNvSpPr>
          <p:nvPr>
            <p:ph type="title"/>
          </p:nvPr>
        </p:nvSpPr>
        <p:spPr/>
        <p:txBody>
          <a:bodyPr/>
          <a:lstStyle/>
          <a:p>
            <a:r>
              <a:rPr lang="en-US" b="1">
                <a:solidFill>
                  <a:schemeClr val="bg1"/>
                </a:solidFill>
                <a:latin typeface="Arial" panose="020B0604020202020204" pitchFamily="34" charset="0"/>
                <a:cs typeface="Arial" panose="020B0604020202020204" pitchFamily="34" charset="0"/>
              </a:rPr>
              <a:t>Table of Content</a:t>
            </a:r>
          </a:p>
        </p:txBody>
      </p:sp>
      <p:graphicFrame>
        <p:nvGraphicFramePr>
          <p:cNvPr id="5" name="Content Placeholder 4">
            <a:extLst>
              <a:ext uri="{FF2B5EF4-FFF2-40B4-BE49-F238E27FC236}">
                <a16:creationId xmlns:a16="http://schemas.microsoft.com/office/drawing/2014/main" id="{EA475F42-B448-C145-3D68-219BDE42A0F0}"/>
              </a:ext>
            </a:extLst>
          </p:cNvPr>
          <p:cNvGraphicFramePr>
            <a:graphicFrameLocks noGrp="1"/>
          </p:cNvGraphicFramePr>
          <p:nvPr>
            <p:ph idx="1"/>
            <p:extLst>
              <p:ext uri="{D42A27DB-BD31-4B8C-83A1-F6EECF244321}">
                <p14:modId xmlns:p14="http://schemas.microsoft.com/office/powerpoint/2010/main" val="3219108651"/>
              </p:ext>
            </p:extLst>
          </p:nvPr>
        </p:nvGraphicFramePr>
        <p:xfrm>
          <a:off x="838200" y="2049519"/>
          <a:ext cx="10885714" cy="3717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78254A36-6999-B3CB-BC4A-C6537E94F44A}"/>
              </a:ext>
            </a:extLst>
          </p:cNvPr>
          <p:cNvSpPr>
            <a:spLocks noGrp="1"/>
          </p:cNvSpPr>
          <p:nvPr>
            <p:ph type="dt" sz="half" idx="10"/>
          </p:nvPr>
        </p:nvSpPr>
        <p:spPr/>
        <p:txBody>
          <a:bodyPr/>
          <a:lstStyle/>
          <a:p>
            <a:fld id="{8B45B45C-7E60-D049-973E-70A9941C441C}" type="datetime1">
              <a:rPr lang="en-US" smtClean="0"/>
              <a:t>4/17/25</a:t>
            </a:fld>
            <a:endParaRPr lang="en-US" dirty="0"/>
          </a:p>
        </p:txBody>
      </p:sp>
      <p:sp>
        <p:nvSpPr>
          <p:cNvPr id="4" name="Footer Placeholder 3">
            <a:extLst>
              <a:ext uri="{FF2B5EF4-FFF2-40B4-BE49-F238E27FC236}">
                <a16:creationId xmlns:a16="http://schemas.microsoft.com/office/drawing/2014/main" id="{8DFD7159-B2AD-36B6-C03C-D7CB5B060A69}"/>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E4F3FAA8-8464-DB0A-E073-EFBB5B584975}"/>
              </a:ext>
            </a:extLst>
          </p:cNvPr>
          <p:cNvSpPr>
            <a:spLocks noGrp="1"/>
          </p:cNvSpPr>
          <p:nvPr>
            <p:ph type="sldNum" sz="quarter" idx="12"/>
          </p:nvPr>
        </p:nvSpPr>
        <p:spPr/>
        <p:txBody>
          <a:bodyPr/>
          <a:lstStyle/>
          <a:p>
            <a:fld id="{DEAC116C-9722-FF4F-B967-45DBF40BAE36}" type="slidenum">
              <a:rPr lang="en-US" smtClean="0"/>
              <a:t>2</a:t>
            </a:fld>
            <a:endParaRPr lang="en-US" dirty="0"/>
          </a:p>
        </p:txBody>
      </p:sp>
    </p:spTree>
    <p:extLst>
      <p:ext uri="{BB962C8B-B14F-4D97-AF65-F5344CB8AC3E}">
        <p14:creationId xmlns:p14="http://schemas.microsoft.com/office/powerpoint/2010/main" val="1318921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38BFF-E203-552A-13A8-547BA15D82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E9EA1F-BCF6-DD9E-AFDD-32FC7783CB80}"/>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Experiment</a:t>
            </a:r>
          </a:p>
        </p:txBody>
      </p:sp>
      <p:sp>
        <p:nvSpPr>
          <p:cNvPr id="4" name="Date Placeholder 3">
            <a:extLst>
              <a:ext uri="{FF2B5EF4-FFF2-40B4-BE49-F238E27FC236}">
                <a16:creationId xmlns:a16="http://schemas.microsoft.com/office/drawing/2014/main" id="{B24B12A7-C9BF-7022-2120-88B484076E91}"/>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50ADD889-5BB4-EA9A-D14C-14E85BBEDC44}"/>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CD7651DB-352D-64EC-12E0-E6DBBF849D56}"/>
              </a:ext>
            </a:extLst>
          </p:cNvPr>
          <p:cNvSpPr>
            <a:spLocks noGrp="1"/>
          </p:cNvSpPr>
          <p:nvPr>
            <p:ph type="sldNum" sz="quarter" idx="12"/>
          </p:nvPr>
        </p:nvSpPr>
        <p:spPr/>
        <p:txBody>
          <a:bodyPr/>
          <a:lstStyle/>
          <a:p>
            <a:fld id="{DEAC116C-9722-FF4F-B967-45DBF40BAE36}" type="slidenum">
              <a:rPr lang="en-US" smtClean="0"/>
              <a:t>20</a:t>
            </a:fld>
            <a:endParaRPr lang="en-US" dirty="0"/>
          </a:p>
        </p:txBody>
      </p:sp>
      <p:grpSp>
        <p:nvGrpSpPr>
          <p:cNvPr id="7" name="Group 6">
            <a:extLst>
              <a:ext uri="{FF2B5EF4-FFF2-40B4-BE49-F238E27FC236}">
                <a16:creationId xmlns:a16="http://schemas.microsoft.com/office/drawing/2014/main" id="{8C3BE0C2-C07B-C7B6-FEE4-2AF4566D1CC8}"/>
              </a:ext>
            </a:extLst>
          </p:cNvPr>
          <p:cNvGrpSpPr/>
          <p:nvPr/>
        </p:nvGrpSpPr>
        <p:grpSpPr>
          <a:xfrm>
            <a:off x="495300" y="1772687"/>
            <a:ext cx="3053442" cy="624977"/>
            <a:chOff x="495300" y="1772687"/>
            <a:chExt cx="3053442" cy="624977"/>
          </a:xfrm>
        </p:grpSpPr>
        <p:sp>
          <p:nvSpPr>
            <p:cNvPr id="9" name="Rounded Rectangle 8">
              <a:extLst>
                <a:ext uri="{FF2B5EF4-FFF2-40B4-BE49-F238E27FC236}">
                  <a16:creationId xmlns:a16="http://schemas.microsoft.com/office/drawing/2014/main" id="{0829F1A6-1423-D0DB-32B6-66967B69EA7E}"/>
                </a:ext>
              </a:extLst>
            </p:cNvPr>
            <p:cNvSpPr/>
            <p:nvPr/>
          </p:nvSpPr>
          <p:spPr>
            <a:xfrm>
              <a:off x="495300" y="1772687"/>
              <a:ext cx="3053442" cy="624977"/>
            </a:xfrm>
            <a:prstGeom prst="roundRect">
              <a:avLst>
                <a:gd name="adj" fmla="val 500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Arial" panose="020B0604020202020204" pitchFamily="34" charset="0"/>
                  <a:cs typeface="Arial" panose="020B0604020202020204" pitchFamily="34" charset="0"/>
                </a:rPr>
                <a:t>Ablation 2:</a:t>
              </a:r>
            </a:p>
          </p:txBody>
        </p:sp>
        <p:cxnSp>
          <p:nvCxnSpPr>
            <p:cNvPr id="10" name="Straight Connector 9">
              <a:extLst>
                <a:ext uri="{FF2B5EF4-FFF2-40B4-BE49-F238E27FC236}">
                  <a16:creationId xmlns:a16="http://schemas.microsoft.com/office/drawing/2014/main" id="{1E38C2F7-DDC3-B79A-3ECD-684838A4E55D}"/>
                </a:ext>
              </a:extLst>
            </p:cNvPr>
            <p:cNvCxnSpPr>
              <a:cxnSpLocks/>
            </p:cNvCxnSpPr>
            <p:nvPr/>
          </p:nvCxnSpPr>
          <p:spPr>
            <a:xfrm>
              <a:off x="544286" y="1888521"/>
              <a:ext cx="0" cy="377587"/>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A4B34561-AE48-4CE0-C118-FFBA30B4A262}"/>
              </a:ext>
            </a:extLst>
          </p:cNvPr>
          <p:cNvSpPr txBox="1"/>
          <p:nvPr/>
        </p:nvSpPr>
        <p:spPr>
          <a:xfrm>
            <a:off x="595298" y="2479663"/>
            <a:ext cx="4628456" cy="3293209"/>
          </a:xfrm>
          <a:prstGeom prst="rect">
            <a:avLst/>
          </a:prstGeom>
          <a:noFill/>
        </p:spPr>
        <p:txBody>
          <a:bodyPr wrap="square" rtlCol="0">
            <a:spAutoFit/>
          </a:bodyPr>
          <a:lstStyle/>
          <a:p>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Add: </a:t>
            </a:r>
            <a:r>
              <a:rPr lang="en-US" sz="2000" i="1" dirty="0">
                <a:latin typeface="Helvetica Neue Thin" panose="020B0403020202020204" pitchFamily="34" charset="0"/>
                <a:ea typeface="Helvetica Neue Thin" panose="020B0403020202020204" pitchFamily="34" charset="0"/>
                <a:cs typeface="Helvetica Neue Medium" panose="02000503000000020004" pitchFamily="2" charset="0"/>
              </a:rPr>
              <a:t>add a spurious argument</a:t>
            </a:r>
            <a:endParaRPr lang="en-US" sz="2000" i="1" dirty="0">
              <a:latin typeface="Helvetica Neue Thin" panose="020B0403020202020204" pitchFamily="34" charset="0"/>
              <a:ea typeface="Helvetica Neue Thin" panose="020B0403020202020204" pitchFamily="34" charset="0"/>
            </a:endParaRPr>
          </a:p>
          <a:p>
            <a:endParaRPr lang="en-US" sz="2000" dirty="0">
              <a:latin typeface="Helvetica Neue Light" panose="02000403000000020004" pitchFamily="2" charset="0"/>
              <a:ea typeface="Helvetica Neue Light" panose="02000403000000020004" pitchFamily="2" charset="0"/>
            </a:endParaRPr>
          </a:p>
          <a:p>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Edit: </a:t>
            </a:r>
            <a:r>
              <a:rPr lang="en-US" sz="2000" i="1" dirty="0">
                <a:latin typeface="Helvetica Neue Thin" panose="020B0403020202020204" pitchFamily="34" charset="0"/>
                <a:ea typeface="Helvetica Neue Thin" panose="020B0403020202020204" pitchFamily="34" charset="0"/>
                <a:cs typeface="Helvetica Neue Medium" panose="02000503000000020004" pitchFamily="2" charset="0"/>
              </a:rPr>
              <a:t>alter an existing argument span</a:t>
            </a:r>
          </a:p>
          <a:p>
            <a:endParaRPr lang="en-US" sz="2000" i="1" dirty="0">
              <a:latin typeface="Helvetica Neue Thin" panose="020B0403020202020204" pitchFamily="34" charset="0"/>
              <a:ea typeface="Helvetica Neue Thin" panose="020B0403020202020204" pitchFamily="34" charset="0"/>
              <a:cs typeface="Helvetica Neue Medium" panose="02000503000000020004" pitchFamily="2" charset="0"/>
            </a:endParaRPr>
          </a:p>
          <a:p>
            <a:r>
              <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rPr>
              <a:t>Delete: </a:t>
            </a:r>
            <a:r>
              <a:rPr lang="en-US" sz="2000" i="1" dirty="0">
                <a:latin typeface="Helvetica Neue Thin" panose="020B0403020202020204" pitchFamily="34" charset="0"/>
                <a:ea typeface="Helvetica Neue Thin" panose="020B0403020202020204" pitchFamily="34" charset="0"/>
                <a:cs typeface="Helvetica Neue Medium" panose="02000503000000020004" pitchFamily="2" charset="0"/>
              </a:rPr>
              <a:t>remove a correct argument</a:t>
            </a:r>
          </a:p>
          <a:p>
            <a:endParaRPr lang="en-US" sz="2000" dirty="0">
              <a:latin typeface="Helvetica Neue Medium" panose="02000503000000020004" pitchFamily="2" charset="0"/>
              <a:ea typeface="Helvetica Neue Medium" panose="02000503000000020004" pitchFamily="2" charset="0"/>
              <a:cs typeface="Helvetica Neue Medium" panose="02000503000000020004" pitchFamily="2" charset="0"/>
            </a:endParaRPr>
          </a:p>
          <a:p>
            <a:r>
              <a:rPr lang="en-US" sz="2000" i="1" dirty="0">
                <a:latin typeface="Helvetica Neue Thin" panose="020B0403020202020204" pitchFamily="34" charset="0"/>
                <a:ea typeface="Helvetica Neue Thin" panose="020B0403020202020204" pitchFamily="34" charset="0"/>
                <a:cs typeface="Helvetica Neue Medium" panose="02000503000000020004" pitchFamily="2" charset="0"/>
              </a:rPr>
              <a:t>Parameter </a:t>
            </a:r>
            <a:r>
              <a:rPr lang="en-US" sz="2400" i="1" dirty="0">
                <a:latin typeface="Times New Roman" panose="02020603050405020304" pitchFamily="18" charset="0"/>
                <a:ea typeface="Helvetica Neue Thin" panose="020B0403020202020204" pitchFamily="34" charset="0"/>
                <a:cs typeface="Times New Roman" panose="02020603050405020304" pitchFamily="18" charset="0"/>
              </a:rPr>
              <a:t>p</a:t>
            </a:r>
            <a:r>
              <a:rPr lang="en-US" sz="2000" i="1" dirty="0">
                <a:latin typeface="Helvetica Neue Thin" panose="020B0403020202020204" pitchFamily="34" charset="0"/>
                <a:ea typeface="Helvetica Neue Thin" panose="020B0403020202020204" pitchFamily="34" charset="0"/>
                <a:cs typeface="Helvetica Neue Medium" panose="02000503000000020004" pitchFamily="2" charset="0"/>
              </a:rPr>
              <a:t> controls probability of making an edit to a given role</a:t>
            </a:r>
          </a:p>
          <a:p>
            <a:endParaRPr lang="en-US" sz="2000" i="1" dirty="0">
              <a:latin typeface="Helvetica Neue Thin" panose="020B0403020202020204" pitchFamily="34" charset="0"/>
              <a:ea typeface="Helvetica Neue Thin" panose="020B0403020202020204" pitchFamily="34" charset="0"/>
              <a:cs typeface="Helvetica Neue Medium" panose="02000503000000020004" pitchFamily="2" charset="0"/>
            </a:endParaRPr>
          </a:p>
          <a:p>
            <a:r>
              <a:rPr lang="en-US" sz="2000" i="1" dirty="0">
                <a:latin typeface="Helvetica Neue Thin" panose="020B0403020202020204" pitchFamily="34" charset="0"/>
                <a:ea typeface="Helvetica Neue Thin" panose="020B0403020202020204" pitchFamily="34" charset="0"/>
                <a:cs typeface="Helvetica Neue Medium" panose="02000503000000020004" pitchFamily="2" charset="0"/>
                <a:sym typeface="Wingdings" pitchFamily="2" charset="2"/>
              </a:rPr>
              <a:t> </a:t>
            </a:r>
            <a:r>
              <a:rPr lang="en-US" sz="2000" i="1" dirty="0">
                <a:latin typeface="Helvetica Neue Thin" panose="020B0403020202020204" pitchFamily="34" charset="0"/>
                <a:ea typeface="Helvetica Neue Thin" panose="020B0403020202020204" pitchFamily="34" charset="0"/>
                <a:cs typeface="Helvetica Neue Medium" panose="02000503000000020004" pitchFamily="2" charset="0"/>
              </a:rPr>
              <a:t>Vary </a:t>
            </a:r>
            <a:r>
              <a:rPr lang="en-US" sz="2400" i="1" dirty="0">
                <a:latin typeface="Times New Roman" panose="02020603050405020304" pitchFamily="18" charset="0"/>
                <a:ea typeface="Helvetica Neue Thin" panose="020B0403020202020204" pitchFamily="34" charset="0"/>
                <a:cs typeface="Times New Roman" panose="02020603050405020304" pitchFamily="18" charset="0"/>
              </a:rPr>
              <a:t>p</a:t>
            </a:r>
            <a:r>
              <a:rPr lang="en-US" sz="2000" i="1" dirty="0">
                <a:latin typeface="Helvetica Neue Thin" panose="020B0403020202020204" pitchFamily="34" charset="0"/>
                <a:ea typeface="Helvetica Neue Thin" panose="020B0403020202020204" pitchFamily="34" charset="0"/>
                <a:cs typeface="Helvetica Neue Medium" panose="02000503000000020004" pitchFamily="2" charset="0"/>
              </a:rPr>
              <a:t> from 0 to 0.5</a:t>
            </a:r>
          </a:p>
        </p:txBody>
      </p:sp>
    </p:spTree>
    <p:extLst>
      <p:ext uri="{BB962C8B-B14F-4D97-AF65-F5344CB8AC3E}">
        <p14:creationId xmlns:p14="http://schemas.microsoft.com/office/powerpoint/2010/main" val="169596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00740-702C-D0D4-11F1-C43E3ADFFA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220E46-2622-31F1-2881-F88D9BA303AB}"/>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Experiment</a:t>
            </a:r>
          </a:p>
        </p:txBody>
      </p:sp>
      <p:sp>
        <p:nvSpPr>
          <p:cNvPr id="4" name="Date Placeholder 3">
            <a:extLst>
              <a:ext uri="{FF2B5EF4-FFF2-40B4-BE49-F238E27FC236}">
                <a16:creationId xmlns:a16="http://schemas.microsoft.com/office/drawing/2014/main" id="{36AE6A72-C836-A6CB-F96D-B10857FB4C40}"/>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DC58732E-2D85-1AA1-45D5-CA0574B77461}"/>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B82A080B-A6BC-10AA-FDC7-F198D51D5F03}"/>
              </a:ext>
            </a:extLst>
          </p:cNvPr>
          <p:cNvSpPr>
            <a:spLocks noGrp="1"/>
          </p:cNvSpPr>
          <p:nvPr>
            <p:ph type="sldNum" sz="quarter" idx="12"/>
          </p:nvPr>
        </p:nvSpPr>
        <p:spPr/>
        <p:txBody>
          <a:bodyPr/>
          <a:lstStyle/>
          <a:p>
            <a:fld id="{DEAC116C-9722-FF4F-B967-45DBF40BAE36}" type="slidenum">
              <a:rPr lang="en-US" smtClean="0"/>
              <a:t>21</a:t>
            </a:fld>
            <a:endParaRPr lang="en-US" dirty="0"/>
          </a:p>
        </p:txBody>
      </p:sp>
      <p:sp>
        <p:nvSpPr>
          <p:cNvPr id="9" name="Rounded Rectangle 8">
            <a:extLst>
              <a:ext uri="{FF2B5EF4-FFF2-40B4-BE49-F238E27FC236}">
                <a16:creationId xmlns:a16="http://schemas.microsoft.com/office/drawing/2014/main" id="{BC8CB2FD-D9A6-9181-A1B4-806E3F06326D}"/>
              </a:ext>
            </a:extLst>
          </p:cNvPr>
          <p:cNvSpPr/>
          <p:nvPr/>
        </p:nvSpPr>
        <p:spPr>
          <a:xfrm>
            <a:off x="495300" y="1772687"/>
            <a:ext cx="3053442" cy="624977"/>
          </a:xfrm>
          <a:prstGeom prst="roundRect">
            <a:avLst>
              <a:gd name="adj" fmla="val 500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Arial" panose="020B0604020202020204" pitchFamily="34" charset="0"/>
                <a:cs typeface="Arial" panose="020B0604020202020204" pitchFamily="34" charset="0"/>
              </a:rPr>
              <a:t>Ablation 2:</a:t>
            </a:r>
          </a:p>
        </p:txBody>
      </p:sp>
      <p:cxnSp>
        <p:nvCxnSpPr>
          <p:cNvPr id="10" name="Straight Connector 9">
            <a:extLst>
              <a:ext uri="{FF2B5EF4-FFF2-40B4-BE49-F238E27FC236}">
                <a16:creationId xmlns:a16="http://schemas.microsoft.com/office/drawing/2014/main" id="{94F98A5A-0233-B50B-0F97-A05B41F141BA}"/>
              </a:ext>
            </a:extLst>
          </p:cNvPr>
          <p:cNvCxnSpPr>
            <a:cxnSpLocks/>
          </p:cNvCxnSpPr>
          <p:nvPr/>
        </p:nvCxnSpPr>
        <p:spPr>
          <a:xfrm>
            <a:off x="544286" y="1888521"/>
            <a:ext cx="0" cy="377587"/>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B15A2A3-95B5-8B20-442D-EDDC7A7CB77D}"/>
              </a:ext>
            </a:extLst>
          </p:cNvPr>
          <p:cNvPicPr>
            <a:picLocks noChangeAspect="1"/>
          </p:cNvPicPr>
          <p:nvPr/>
        </p:nvPicPr>
        <p:blipFill>
          <a:blip r:embed="rId2"/>
          <a:srcRect/>
          <a:stretch/>
        </p:blipFill>
        <p:spPr>
          <a:xfrm>
            <a:off x="766918" y="2385854"/>
            <a:ext cx="10658164" cy="3568635"/>
          </a:xfrm>
          <a:prstGeom prst="rect">
            <a:avLst/>
          </a:prstGeom>
        </p:spPr>
      </p:pic>
    </p:spTree>
    <p:extLst>
      <p:ext uri="{BB962C8B-B14F-4D97-AF65-F5344CB8AC3E}">
        <p14:creationId xmlns:p14="http://schemas.microsoft.com/office/powerpoint/2010/main" val="315967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0AD5C-3593-2486-AF13-BEAF6F7F2C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CD10AF-F3B5-4B8C-D62A-CA7783527397}"/>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Experiment</a:t>
            </a:r>
          </a:p>
        </p:txBody>
      </p:sp>
      <p:sp>
        <p:nvSpPr>
          <p:cNvPr id="4" name="Date Placeholder 3">
            <a:extLst>
              <a:ext uri="{FF2B5EF4-FFF2-40B4-BE49-F238E27FC236}">
                <a16:creationId xmlns:a16="http://schemas.microsoft.com/office/drawing/2014/main" id="{501F486F-A90F-FA5A-ABBB-2BC1F6E0CABC}"/>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48CA64E7-E415-49BE-6466-4F8E9CFB46B6}"/>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8BECEF2D-D02A-46F5-C51A-FE91853E48D1}"/>
              </a:ext>
            </a:extLst>
          </p:cNvPr>
          <p:cNvSpPr>
            <a:spLocks noGrp="1"/>
          </p:cNvSpPr>
          <p:nvPr>
            <p:ph type="sldNum" sz="quarter" idx="12"/>
          </p:nvPr>
        </p:nvSpPr>
        <p:spPr/>
        <p:txBody>
          <a:bodyPr/>
          <a:lstStyle/>
          <a:p>
            <a:fld id="{DEAC116C-9722-FF4F-B967-45DBF40BAE36}" type="slidenum">
              <a:rPr lang="en-US" smtClean="0"/>
              <a:t>22</a:t>
            </a:fld>
            <a:endParaRPr lang="en-US" dirty="0"/>
          </a:p>
        </p:txBody>
      </p:sp>
      <p:sp>
        <p:nvSpPr>
          <p:cNvPr id="9" name="Rounded Rectangle 8">
            <a:extLst>
              <a:ext uri="{FF2B5EF4-FFF2-40B4-BE49-F238E27FC236}">
                <a16:creationId xmlns:a16="http://schemas.microsoft.com/office/drawing/2014/main" id="{02601707-6D6E-291D-EBCA-EF8B8DA81325}"/>
              </a:ext>
            </a:extLst>
          </p:cNvPr>
          <p:cNvSpPr/>
          <p:nvPr/>
        </p:nvSpPr>
        <p:spPr>
          <a:xfrm>
            <a:off x="495300" y="1772687"/>
            <a:ext cx="3053442" cy="624977"/>
          </a:xfrm>
          <a:prstGeom prst="roundRect">
            <a:avLst>
              <a:gd name="adj" fmla="val 500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Arial" panose="020B0604020202020204" pitchFamily="34" charset="0"/>
                <a:cs typeface="Arial" panose="020B0604020202020204" pitchFamily="34" charset="0"/>
              </a:rPr>
              <a:t>Ablation 2:</a:t>
            </a:r>
          </a:p>
        </p:txBody>
      </p:sp>
      <p:cxnSp>
        <p:nvCxnSpPr>
          <p:cNvPr id="10" name="Straight Connector 9">
            <a:extLst>
              <a:ext uri="{FF2B5EF4-FFF2-40B4-BE49-F238E27FC236}">
                <a16:creationId xmlns:a16="http://schemas.microsoft.com/office/drawing/2014/main" id="{8C33DCE8-A9C9-8CDD-EA62-A8E9AE4BB05E}"/>
              </a:ext>
            </a:extLst>
          </p:cNvPr>
          <p:cNvCxnSpPr>
            <a:cxnSpLocks/>
          </p:cNvCxnSpPr>
          <p:nvPr/>
        </p:nvCxnSpPr>
        <p:spPr>
          <a:xfrm>
            <a:off x="544286" y="1888521"/>
            <a:ext cx="0" cy="377587"/>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163EB03-4E83-9904-582B-EDF472585D95}"/>
              </a:ext>
            </a:extLst>
          </p:cNvPr>
          <p:cNvPicPr>
            <a:picLocks noChangeAspect="1"/>
          </p:cNvPicPr>
          <p:nvPr/>
        </p:nvPicPr>
        <p:blipFill>
          <a:blip r:embed="rId2"/>
          <a:srcRect/>
          <a:stretch/>
        </p:blipFill>
        <p:spPr>
          <a:xfrm>
            <a:off x="5046043" y="3933357"/>
            <a:ext cx="6307757" cy="2112004"/>
          </a:xfrm>
          <a:prstGeom prst="rect">
            <a:avLst/>
          </a:prstGeom>
        </p:spPr>
      </p:pic>
      <p:sp>
        <p:nvSpPr>
          <p:cNvPr id="7" name="Right Arrow 6">
            <a:extLst>
              <a:ext uri="{FF2B5EF4-FFF2-40B4-BE49-F238E27FC236}">
                <a16:creationId xmlns:a16="http://schemas.microsoft.com/office/drawing/2014/main" id="{DD5A7EE1-5FE2-DD1D-A852-41B22B061144}"/>
              </a:ext>
            </a:extLst>
          </p:cNvPr>
          <p:cNvSpPr/>
          <p:nvPr/>
        </p:nvSpPr>
        <p:spPr>
          <a:xfrm>
            <a:off x="546132" y="2597554"/>
            <a:ext cx="538280" cy="365125"/>
          </a:xfrm>
          <a:prstGeom prst="rightArrow">
            <a:avLst>
              <a:gd name="adj1" fmla="val 25402"/>
              <a:gd name="adj2" fmla="val 61135"/>
            </a:avLst>
          </a:prstGeom>
          <a:solidFill>
            <a:srgbClr val="2F55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E4E227C-E3F8-2958-CEEC-F034E8A49129}"/>
              </a:ext>
            </a:extLst>
          </p:cNvPr>
          <p:cNvSpPr txBox="1"/>
          <p:nvPr/>
        </p:nvSpPr>
        <p:spPr>
          <a:xfrm>
            <a:off x="1084412" y="2584837"/>
            <a:ext cx="3760720" cy="1077218"/>
          </a:xfrm>
          <a:prstGeom prst="rect">
            <a:avLst/>
          </a:prstGeom>
          <a:noFill/>
        </p:spPr>
        <p:txBody>
          <a:bodyPr wrap="square" rtlCol="0">
            <a:spAutoFit/>
          </a:bodyPr>
          <a:lstStyle/>
          <a:p>
            <a:r>
              <a:rPr lang="en-US" sz="1600" dirty="0">
                <a:latin typeface="Helvetica Neue Medium" panose="02000503000000020004" pitchFamily="2" charset="0"/>
                <a:ea typeface="Helvetica Neue Medium" panose="02000503000000020004" pitchFamily="2" charset="0"/>
                <a:cs typeface="Helvetica Neue Medium" panose="02000503000000020004" pitchFamily="2" charset="0"/>
              </a:rPr>
              <a:t>Corrupted role annotations do not significantly affect the summarization quality, which means the model is robust to role extraction noise.</a:t>
            </a:r>
          </a:p>
        </p:txBody>
      </p:sp>
      <p:pic>
        <p:nvPicPr>
          <p:cNvPr id="11" name="Picture 10">
            <a:extLst>
              <a:ext uri="{FF2B5EF4-FFF2-40B4-BE49-F238E27FC236}">
                <a16:creationId xmlns:a16="http://schemas.microsoft.com/office/drawing/2014/main" id="{9D3C7878-9DA6-8BD4-9E47-59CD0A3B00B3}"/>
              </a:ext>
            </a:extLst>
          </p:cNvPr>
          <p:cNvPicPr>
            <a:picLocks noChangeAspect="1"/>
          </p:cNvPicPr>
          <p:nvPr/>
        </p:nvPicPr>
        <p:blipFill>
          <a:blip r:embed="rId3"/>
          <a:stretch>
            <a:fillRect/>
          </a:stretch>
        </p:blipFill>
        <p:spPr>
          <a:xfrm>
            <a:off x="5046037" y="1772687"/>
            <a:ext cx="6307763" cy="2112005"/>
          </a:xfrm>
          <a:prstGeom prst="rect">
            <a:avLst/>
          </a:prstGeom>
        </p:spPr>
      </p:pic>
    </p:spTree>
    <p:extLst>
      <p:ext uri="{BB962C8B-B14F-4D97-AF65-F5344CB8AC3E}">
        <p14:creationId xmlns:p14="http://schemas.microsoft.com/office/powerpoint/2010/main" val="265113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29D58-0AE7-E705-022A-C71D6CE92F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C69764-D0F7-6567-121B-D561988E281E}"/>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Experiment</a:t>
            </a:r>
          </a:p>
        </p:txBody>
      </p:sp>
      <p:sp>
        <p:nvSpPr>
          <p:cNvPr id="4" name="Date Placeholder 3">
            <a:extLst>
              <a:ext uri="{FF2B5EF4-FFF2-40B4-BE49-F238E27FC236}">
                <a16:creationId xmlns:a16="http://schemas.microsoft.com/office/drawing/2014/main" id="{6B556BD5-F61E-9EFA-BB62-56252CB6DC05}"/>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51258168-DA2C-2BC7-0142-AD566E514C4D}"/>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49FC4625-9B3E-0FA6-DEE1-4935B1E250C1}"/>
              </a:ext>
            </a:extLst>
          </p:cNvPr>
          <p:cNvSpPr>
            <a:spLocks noGrp="1"/>
          </p:cNvSpPr>
          <p:nvPr>
            <p:ph type="sldNum" sz="quarter" idx="12"/>
          </p:nvPr>
        </p:nvSpPr>
        <p:spPr/>
        <p:txBody>
          <a:bodyPr/>
          <a:lstStyle/>
          <a:p>
            <a:fld id="{DEAC116C-9722-FF4F-B967-45DBF40BAE36}" type="slidenum">
              <a:rPr lang="en-US" smtClean="0"/>
              <a:t>23</a:t>
            </a:fld>
            <a:endParaRPr lang="en-US" dirty="0"/>
          </a:p>
        </p:txBody>
      </p:sp>
      <p:pic>
        <p:nvPicPr>
          <p:cNvPr id="14" name="Picture 13">
            <a:extLst>
              <a:ext uri="{FF2B5EF4-FFF2-40B4-BE49-F238E27FC236}">
                <a16:creationId xmlns:a16="http://schemas.microsoft.com/office/drawing/2014/main" id="{78CD1A92-3D73-F158-87CB-AB58DEAC09EC}"/>
              </a:ext>
            </a:extLst>
          </p:cNvPr>
          <p:cNvPicPr>
            <a:picLocks noChangeAspect="1"/>
          </p:cNvPicPr>
          <p:nvPr/>
        </p:nvPicPr>
        <p:blipFill>
          <a:blip r:embed="rId2"/>
          <a:stretch>
            <a:fillRect/>
          </a:stretch>
        </p:blipFill>
        <p:spPr>
          <a:xfrm>
            <a:off x="838200" y="1690688"/>
            <a:ext cx="7051400" cy="4267952"/>
          </a:xfrm>
          <a:prstGeom prst="rect">
            <a:avLst/>
          </a:prstGeom>
        </p:spPr>
      </p:pic>
      <p:sp>
        <p:nvSpPr>
          <p:cNvPr id="3" name="TextBox 2">
            <a:extLst>
              <a:ext uri="{FF2B5EF4-FFF2-40B4-BE49-F238E27FC236}">
                <a16:creationId xmlns:a16="http://schemas.microsoft.com/office/drawing/2014/main" id="{C14BECA6-2317-8067-BB77-36802B06948C}"/>
              </a:ext>
            </a:extLst>
          </p:cNvPr>
          <p:cNvSpPr txBox="1"/>
          <p:nvPr/>
        </p:nvSpPr>
        <p:spPr>
          <a:xfrm>
            <a:off x="7999379" y="5153735"/>
            <a:ext cx="2965315" cy="923330"/>
          </a:xfrm>
          <a:prstGeom prst="rect">
            <a:avLst/>
          </a:prstGeom>
          <a:noFill/>
        </p:spPr>
        <p:txBody>
          <a:bodyPr wrap="square" rtlCol="0">
            <a:spAutoFit/>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Generally minimal degradation in summary quality as </a:t>
            </a:r>
            <a:r>
              <a:rPr lang="en-US" i="1" dirty="0">
                <a:latin typeface="Times New Roman" panose="02020603050405020304" pitchFamily="18" charset="0"/>
                <a:ea typeface="Helvetica Neue Medium" panose="02000503000000020004" pitchFamily="2" charset="0"/>
                <a:cs typeface="Times New Roman" panose="02020603050405020304" pitchFamily="18" charset="0"/>
              </a:rPr>
              <a:t>p</a:t>
            </a: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 increases.</a:t>
            </a:r>
          </a:p>
        </p:txBody>
      </p:sp>
      <p:sp>
        <p:nvSpPr>
          <p:cNvPr id="7" name="Right Arrow 6">
            <a:extLst>
              <a:ext uri="{FF2B5EF4-FFF2-40B4-BE49-F238E27FC236}">
                <a16:creationId xmlns:a16="http://schemas.microsoft.com/office/drawing/2014/main" id="{28053531-2F02-D8DB-E206-309FFE813DEA}"/>
              </a:ext>
            </a:extLst>
          </p:cNvPr>
          <p:cNvSpPr/>
          <p:nvPr/>
        </p:nvSpPr>
        <p:spPr>
          <a:xfrm>
            <a:off x="8063078" y="4788610"/>
            <a:ext cx="538280" cy="365125"/>
          </a:xfrm>
          <a:prstGeom prst="rightArrow">
            <a:avLst>
              <a:gd name="adj1" fmla="val 25402"/>
              <a:gd name="adj2" fmla="val 61135"/>
            </a:avLst>
          </a:prstGeom>
          <a:solidFill>
            <a:srgbClr val="2F55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61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8501D-7CA4-68E8-5967-D9D6262A4E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9ADB33-7CF1-08C5-34B0-9A8ECC4D0FD4}"/>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Experiment</a:t>
            </a:r>
          </a:p>
        </p:txBody>
      </p:sp>
      <p:sp>
        <p:nvSpPr>
          <p:cNvPr id="4" name="Date Placeholder 3">
            <a:extLst>
              <a:ext uri="{FF2B5EF4-FFF2-40B4-BE49-F238E27FC236}">
                <a16:creationId xmlns:a16="http://schemas.microsoft.com/office/drawing/2014/main" id="{5E44173F-86A6-7117-9BB9-A56F27036294}"/>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478C8A85-A550-B742-086B-C454A9FFDAAC}"/>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ED514D5A-CF63-C40B-7DF4-081F0D3A7DBD}"/>
              </a:ext>
            </a:extLst>
          </p:cNvPr>
          <p:cNvSpPr>
            <a:spLocks noGrp="1"/>
          </p:cNvSpPr>
          <p:nvPr>
            <p:ph type="sldNum" sz="quarter" idx="12"/>
          </p:nvPr>
        </p:nvSpPr>
        <p:spPr/>
        <p:txBody>
          <a:bodyPr/>
          <a:lstStyle/>
          <a:p>
            <a:fld id="{DEAC116C-9722-FF4F-B967-45DBF40BAE36}" type="slidenum">
              <a:rPr lang="en-US" smtClean="0"/>
              <a:t>24</a:t>
            </a:fld>
            <a:endParaRPr lang="en-US" dirty="0"/>
          </a:p>
        </p:txBody>
      </p:sp>
      <p:sp>
        <p:nvSpPr>
          <p:cNvPr id="8" name="TextBox 7">
            <a:extLst>
              <a:ext uri="{FF2B5EF4-FFF2-40B4-BE49-F238E27FC236}">
                <a16:creationId xmlns:a16="http://schemas.microsoft.com/office/drawing/2014/main" id="{E374F546-7C51-7BE0-3158-BF5ABBFCB20A}"/>
              </a:ext>
            </a:extLst>
          </p:cNvPr>
          <p:cNvSpPr txBox="1"/>
          <p:nvPr/>
        </p:nvSpPr>
        <p:spPr>
          <a:xfrm>
            <a:off x="642254" y="2408710"/>
            <a:ext cx="10711546" cy="1477328"/>
          </a:xfrm>
          <a:prstGeom prst="rect">
            <a:avLst/>
          </a:prstGeom>
          <a:noFill/>
        </p:spPr>
        <p:txBody>
          <a:bodyPr wrap="square" rtlCol="0">
            <a:spAutoFit/>
          </a:bodyPr>
          <a:lstStyle/>
          <a:p>
            <a:pPr marL="285750" indent="-285750">
              <a:buClr>
                <a:srgbClr val="2F5597"/>
              </a:buClr>
              <a:buSzPct val="120000"/>
              <a:buFont typeface="Wingdings" pitchFamily="2" charset="2"/>
              <a:buChar char="§"/>
            </a:pP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Three assessors*</a:t>
            </a:r>
          </a:p>
          <a:p>
            <a:pPr marL="285750" indent="-285750">
              <a:buClr>
                <a:srgbClr val="2F5597"/>
              </a:buClr>
              <a:buSzPct val="120000"/>
              <a:buFont typeface="Wingdings" pitchFamily="2" charset="2"/>
              <a:buChar char="§"/>
            </a:pPr>
            <a:endParaRPr lang="en-US" dirty="0">
              <a:latin typeface="Helvetica Neue Medium" panose="02000503000000020004" pitchFamily="2" charset="0"/>
              <a:ea typeface="Helvetica Neue Medium" panose="02000503000000020004" pitchFamily="2" charset="0"/>
              <a:cs typeface="Helvetica Neue Medium" panose="02000503000000020004" pitchFamily="2" charset="0"/>
            </a:endParaRPr>
          </a:p>
          <a:p>
            <a:pPr marL="285750" indent="-285750">
              <a:buClr>
                <a:srgbClr val="2F5597"/>
              </a:buClr>
              <a:buSzPct val="120000"/>
              <a:buFont typeface="Wingdings" pitchFamily="2" charset="2"/>
              <a:buChar char="§"/>
            </a:pP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30 randomly sampled test examples</a:t>
            </a:r>
          </a:p>
          <a:p>
            <a:pPr marL="285750" indent="-285750">
              <a:buClr>
                <a:srgbClr val="2F5597"/>
              </a:buClr>
              <a:buSzPct val="120000"/>
              <a:buFont typeface="Wingdings" pitchFamily="2" charset="2"/>
              <a:buChar char="§"/>
            </a:pPr>
            <a:endParaRPr lang="en-US" dirty="0">
              <a:latin typeface="Helvetica Neue Medium" panose="02000503000000020004" pitchFamily="2" charset="0"/>
              <a:ea typeface="Helvetica Neue Medium" panose="02000503000000020004" pitchFamily="2" charset="0"/>
              <a:cs typeface="Helvetica Neue Medium" panose="02000503000000020004" pitchFamily="2" charset="0"/>
            </a:endParaRPr>
          </a:p>
          <a:p>
            <a:pPr marL="285750" indent="-285750">
              <a:buClr>
                <a:srgbClr val="2F5597"/>
              </a:buClr>
              <a:buSzPct val="120000"/>
              <a:buFont typeface="Wingdings" pitchFamily="2" charset="2"/>
              <a:buChar char="§"/>
            </a:pP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Single quality judgment (1-5) based on actuality, adequacy, coherence, relevancy, and fluency</a:t>
            </a:r>
          </a:p>
        </p:txBody>
      </p:sp>
      <p:grpSp>
        <p:nvGrpSpPr>
          <p:cNvPr id="3" name="Group 2">
            <a:extLst>
              <a:ext uri="{FF2B5EF4-FFF2-40B4-BE49-F238E27FC236}">
                <a16:creationId xmlns:a16="http://schemas.microsoft.com/office/drawing/2014/main" id="{F64E4E25-3DAE-2E36-463C-2AC74D084264}"/>
              </a:ext>
            </a:extLst>
          </p:cNvPr>
          <p:cNvGrpSpPr/>
          <p:nvPr/>
        </p:nvGrpSpPr>
        <p:grpSpPr>
          <a:xfrm>
            <a:off x="495300" y="1772687"/>
            <a:ext cx="3543300" cy="624977"/>
            <a:chOff x="495300" y="1772687"/>
            <a:chExt cx="3543300" cy="624977"/>
          </a:xfrm>
        </p:grpSpPr>
        <p:sp>
          <p:nvSpPr>
            <p:cNvPr id="9" name="Rounded Rectangle 8">
              <a:extLst>
                <a:ext uri="{FF2B5EF4-FFF2-40B4-BE49-F238E27FC236}">
                  <a16:creationId xmlns:a16="http://schemas.microsoft.com/office/drawing/2014/main" id="{24A6A637-22B9-7DEE-5FBB-C10389D182E6}"/>
                </a:ext>
              </a:extLst>
            </p:cNvPr>
            <p:cNvSpPr/>
            <p:nvPr/>
          </p:nvSpPr>
          <p:spPr>
            <a:xfrm>
              <a:off x="495300" y="1772687"/>
              <a:ext cx="3543300" cy="624977"/>
            </a:xfrm>
            <a:prstGeom prst="roundRect">
              <a:avLst>
                <a:gd name="adj" fmla="val 500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Arial" panose="020B0604020202020204" pitchFamily="34" charset="0"/>
                  <a:cs typeface="Arial" panose="020B0604020202020204" pitchFamily="34" charset="0"/>
                </a:rPr>
                <a:t>Human evaluation:</a:t>
              </a:r>
            </a:p>
          </p:txBody>
        </p:sp>
        <p:cxnSp>
          <p:nvCxnSpPr>
            <p:cNvPr id="10" name="Straight Connector 9">
              <a:extLst>
                <a:ext uri="{FF2B5EF4-FFF2-40B4-BE49-F238E27FC236}">
                  <a16:creationId xmlns:a16="http://schemas.microsoft.com/office/drawing/2014/main" id="{5163EB6B-6029-7ECF-0A76-A6FAE22AACB7}"/>
                </a:ext>
              </a:extLst>
            </p:cNvPr>
            <p:cNvCxnSpPr>
              <a:cxnSpLocks/>
            </p:cNvCxnSpPr>
            <p:nvPr/>
          </p:nvCxnSpPr>
          <p:spPr>
            <a:xfrm>
              <a:off x="544286" y="1888521"/>
              <a:ext cx="0" cy="377587"/>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CDCDDE64-6096-92CB-C53A-977297D29436}"/>
              </a:ext>
            </a:extLst>
          </p:cNvPr>
          <p:cNvSpPr txBox="1"/>
          <p:nvPr/>
        </p:nvSpPr>
        <p:spPr>
          <a:xfrm>
            <a:off x="838200" y="5756186"/>
            <a:ext cx="6862132" cy="600164"/>
          </a:xfrm>
          <a:prstGeom prst="rect">
            <a:avLst/>
          </a:prstGeom>
          <a:noFill/>
        </p:spPr>
        <p:txBody>
          <a:bodyPr wrap="square" rtlCol="0">
            <a:spAutoFit/>
          </a:bodyPr>
          <a:lstStyle/>
          <a:p>
            <a:pPr>
              <a:buNone/>
            </a:pPr>
            <a:r>
              <a:rPr lang="en-US" sz="1100" dirty="0">
                <a:latin typeface="Helvetica Neue Thin" panose="020B0403020202020204" pitchFamily="34" charset="0"/>
                <a:ea typeface="Helvetica Neue Thin" panose="020B0403020202020204" pitchFamily="34" charset="0"/>
                <a:cs typeface="Helvetica Neue Medium" panose="02000503000000020004" pitchFamily="2" charset="0"/>
              </a:rPr>
              <a:t>*Intra-rater preference:</a:t>
            </a:r>
          </a:p>
          <a:p>
            <a:pPr>
              <a:buNone/>
            </a:pPr>
            <a:r>
              <a:rPr lang="en-US" sz="1100" dirty="0">
                <a:latin typeface="Helvetica Neue Thin" panose="020B0403020202020204" pitchFamily="34" charset="0"/>
                <a:ea typeface="Helvetica Neue Thin" panose="020B0403020202020204" pitchFamily="34" charset="0"/>
                <a:cs typeface="Helvetica Neue Medium" panose="02000503000000020004" pitchFamily="2" charset="0"/>
              </a:rPr>
              <a:t>Wilcoxon rank-sum test with Bonferroni correction for multiple comparisons shows no significant differences.</a:t>
            </a:r>
          </a:p>
          <a:p>
            <a:endParaRPr lang="en-US" sz="1100" dirty="0"/>
          </a:p>
        </p:txBody>
      </p:sp>
    </p:spTree>
    <p:extLst>
      <p:ext uri="{BB962C8B-B14F-4D97-AF65-F5344CB8AC3E}">
        <p14:creationId xmlns:p14="http://schemas.microsoft.com/office/powerpoint/2010/main" val="11034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27FD0-9F50-8594-9D5E-7481ABAF08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333F5B-1A2A-0B59-C261-6B44A7E90AE2}"/>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Experiment</a:t>
            </a:r>
          </a:p>
        </p:txBody>
      </p:sp>
      <p:sp>
        <p:nvSpPr>
          <p:cNvPr id="4" name="Date Placeholder 3">
            <a:extLst>
              <a:ext uri="{FF2B5EF4-FFF2-40B4-BE49-F238E27FC236}">
                <a16:creationId xmlns:a16="http://schemas.microsoft.com/office/drawing/2014/main" id="{C2DE4807-24E0-8B3F-2673-6FD91BBF3C69}"/>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D5DA19A6-B798-BF1B-4ACC-20DBAFE684AF}"/>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91951179-10E3-67CB-B404-D06FD2FFF8C6}"/>
              </a:ext>
            </a:extLst>
          </p:cNvPr>
          <p:cNvSpPr>
            <a:spLocks noGrp="1"/>
          </p:cNvSpPr>
          <p:nvPr>
            <p:ph type="sldNum" sz="quarter" idx="12"/>
          </p:nvPr>
        </p:nvSpPr>
        <p:spPr/>
        <p:txBody>
          <a:bodyPr/>
          <a:lstStyle/>
          <a:p>
            <a:fld id="{DEAC116C-9722-FF4F-B967-45DBF40BAE36}" type="slidenum">
              <a:rPr lang="en-US" smtClean="0"/>
              <a:t>25</a:t>
            </a:fld>
            <a:endParaRPr lang="en-US" dirty="0"/>
          </a:p>
        </p:txBody>
      </p:sp>
      <p:pic>
        <p:nvPicPr>
          <p:cNvPr id="3" name="Picture 2">
            <a:extLst>
              <a:ext uri="{FF2B5EF4-FFF2-40B4-BE49-F238E27FC236}">
                <a16:creationId xmlns:a16="http://schemas.microsoft.com/office/drawing/2014/main" id="{BD04B19C-53E6-0682-7710-4960A21DD6A8}"/>
              </a:ext>
            </a:extLst>
          </p:cNvPr>
          <p:cNvPicPr>
            <a:picLocks noChangeAspect="1"/>
          </p:cNvPicPr>
          <p:nvPr/>
        </p:nvPicPr>
        <p:blipFill>
          <a:blip r:embed="rId2"/>
          <a:stretch>
            <a:fillRect/>
          </a:stretch>
        </p:blipFill>
        <p:spPr>
          <a:xfrm>
            <a:off x="1932081" y="1645395"/>
            <a:ext cx="8327838" cy="4103730"/>
          </a:xfrm>
          <a:prstGeom prst="rect">
            <a:avLst/>
          </a:prstGeom>
        </p:spPr>
      </p:pic>
      <p:sp>
        <p:nvSpPr>
          <p:cNvPr id="7" name="TextBox 6">
            <a:extLst>
              <a:ext uri="{FF2B5EF4-FFF2-40B4-BE49-F238E27FC236}">
                <a16:creationId xmlns:a16="http://schemas.microsoft.com/office/drawing/2014/main" id="{C94C8F85-A625-0396-D9F6-D9EC13CF1272}"/>
              </a:ext>
            </a:extLst>
          </p:cNvPr>
          <p:cNvSpPr txBox="1"/>
          <p:nvPr/>
        </p:nvSpPr>
        <p:spPr>
          <a:xfrm>
            <a:off x="0" y="5749125"/>
            <a:ext cx="6862132" cy="738664"/>
          </a:xfrm>
          <a:prstGeom prst="rect">
            <a:avLst/>
          </a:prstGeom>
          <a:noFill/>
        </p:spPr>
        <p:txBody>
          <a:bodyPr wrap="square" rtlCol="0">
            <a:spAutoFit/>
          </a:bodyPr>
          <a:lstStyle/>
          <a:p>
            <a:pPr>
              <a:buNone/>
            </a:pPr>
            <a:r>
              <a:rPr lang="en-US" sz="1050" dirty="0">
                <a:latin typeface="Helvetica Neue Thin" panose="020B0403020202020204" pitchFamily="34" charset="0"/>
                <a:ea typeface="Helvetica Neue Thin" panose="020B0403020202020204" pitchFamily="34" charset="0"/>
                <a:cs typeface="Helvetica Neue Medium" panose="02000503000000020004" pitchFamily="2" charset="0"/>
              </a:rPr>
              <a:t>Blue: Single assessor judgments</a:t>
            </a:r>
          </a:p>
          <a:p>
            <a:pPr>
              <a:buNone/>
            </a:pPr>
            <a:r>
              <a:rPr lang="en-US" sz="1050" dirty="0">
                <a:latin typeface="Helvetica Neue Thin" panose="020B0403020202020204" pitchFamily="34" charset="0"/>
                <a:ea typeface="Helvetica Neue Thin" panose="020B0403020202020204" pitchFamily="34" charset="0"/>
                <a:cs typeface="Helvetica Neue Medium" panose="02000503000000020004" pitchFamily="2" charset="0"/>
              </a:rPr>
              <a:t>Red: Aggregate judgments</a:t>
            </a:r>
          </a:p>
          <a:p>
            <a:pPr>
              <a:buNone/>
            </a:pPr>
            <a:r>
              <a:rPr lang="en-US" sz="1050" dirty="0">
                <a:latin typeface="Helvetica Neue Thin" panose="020B0403020202020204" pitchFamily="34" charset="0"/>
                <a:ea typeface="Helvetica Neue Thin" panose="020B0403020202020204" pitchFamily="34" charset="0"/>
                <a:cs typeface="Helvetica Neue Medium" panose="02000503000000020004" pitchFamily="2" charset="0"/>
              </a:rPr>
              <a:t>Wilcoxon rank-sum test with Bonferroni correction for multiple comparisons shows no significant differences</a:t>
            </a:r>
          </a:p>
          <a:p>
            <a:endParaRPr lang="en-US" sz="1050" dirty="0"/>
          </a:p>
        </p:txBody>
      </p:sp>
    </p:spTree>
    <p:extLst>
      <p:ext uri="{BB962C8B-B14F-4D97-AF65-F5344CB8AC3E}">
        <p14:creationId xmlns:p14="http://schemas.microsoft.com/office/powerpoint/2010/main" val="230420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DD642-9A6F-1A42-1E02-AC7A4389D5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4F807B-8A76-FBA3-F691-6484875F1F72}"/>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Conclusion</a:t>
            </a:r>
          </a:p>
        </p:txBody>
      </p:sp>
      <p:sp>
        <p:nvSpPr>
          <p:cNvPr id="4" name="Date Placeholder 3">
            <a:extLst>
              <a:ext uri="{FF2B5EF4-FFF2-40B4-BE49-F238E27FC236}">
                <a16:creationId xmlns:a16="http://schemas.microsoft.com/office/drawing/2014/main" id="{5BB0F22D-3A72-C22F-1EE9-DDF2BC7DB814}"/>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3714141F-2B6E-35B2-51E3-5ABDCFC8AE92}"/>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AE706CF9-E4DC-96C2-2860-2FFCEFD085B0}"/>
              </a:ext>
            </a:extLst>
          </p:cNvPr>
          <p:cNvSpPr>
            <a:spLocks noGrp="1"/>
          </p:cNvSpPr>
          <p:nvPr>
            <p:ph type="sldNum" sz="quarter" idx="12"/>
          </p:nvPr>
        </p:nvSpPr>
        <p:spPr/>
        <p:txBody>
          <a:bodyPr/>
          <a:lstStyle/>
          <a:p>
            <a:fld id="{DEAC116C-9722-FF4F-B967-45DBF40BAE36}" type="slidenum">
              <a:rPr lang="en-US" smtClean="0"/>
              <a:t>26</a:t>
            </a:fld>
            <a:endParaRPr lang="en-US" dirty="0"/>
          </a:p>
        </p:txBody>
      </p:sp>
      <p:sp>
        <p:nvSpPr>
          <p:cNvPr id="7" name="TextBox 6">
            <a:extLst>
              <a:ext uri="{FF2B5EF4-FFF2-40B4-BE49-F238E27FC236}">
                <a16:creationId xmlns:a16="http://schemas.microsoft.com/office/drawing/2014/main" id="{141C2E03-68D7-E2B5-8B3E-133D3F11B403}"/>
              </a:ext>
            </a:extLst>
          </p:cNvPr>
          <p:cNvSpPr txBox="1"/>
          <p:nvPr/>
        </p:nvSpPr>
        <p:spPr>
          <a:xfrm>
            <a:off x="838200" y="2163298"/>
            <a:ext cx="10376338" cy="2585323"/>
          </a:xfrm>
          <a:prstGeom prst="rect">
            <a:avLst/>
          </a:prstGeom>
          <a:noFill/>
        </p:spPr>
        <p:txBody>
          <a:bodyPr wrap="square" rtlCol="0">
            <a:spAutoFit/>
          </a:bodyPr>
          <a:lstStyle/>
          <a:p>
            <a:pPr marL="285750" indent="-285750">
              <a:buClr>
                <a:srgbClr val="2F55A4"/>
              </a:buClr>
              <a:buSzPct val="200000"/>
              <a:buFont typeface="Wingdings" pitchFamily="2" charset="2"/>
              <a:buChar char="§"/>
            </a:pPr>
            <a:r>
              <a:rPr lang="en-US" dirty="0" err="1">
                <a:latin typeface="Helvetica Neue Medium" panose="02000503000000020004" pitchFamily="2" charset="0"/>
                <a:ea typeface="Helvetica Neue Medium" panose="02000503000000020004" pitchFamily="2" charset="0"/>
                <a:cs typeface="Helvetica Neue Medium" panose="02000503000000020004" pitchFamily="2" charset="0"/>
              </a:rPr>
              <a:t>SEAMuS</a:t>
            </a: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 is a high-quality dataset for single- and cross-document event-keyed summarization</a:t>
            </a:r>
          </a:p>
          <a:p>
            <a:pPr marL="285750" indent="-285750">
              <a:buClr>
                <a:srgbClr val="2F55A4"/>
              </a:buClr>
              <a:buSzPct val="200000"/>
              <a:buFont typeface="Wingdings" pitchFamily="2" charset="2"/>
              <a:buChar char="§"/>
            </a:pPr>
            <a:endParaRPr lang="en-US" b="1"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Clr>
                <a:srgbClr val="2F55A4"/>
              </a:buClr>
              <a:buSzPct val="200000"/>
              <a:buFont typeface="Wingdings" pitchFamily="2" charset="2"/>
              <a:buChar char="§"/>
            </a:pPr>
            <a:endParaRPr lang="en-US" b="1"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Clr>
                <a:srgbClr val="2F55A4"/>
              </a:buClr>
              <a:buSzPct val="200000"/>
              <a:buFont typeface="Wingdings" pitchFamily="2" charset="2"/>
              <a:buChar char="§"/>
            </a:pP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Benchmark results with fine-tuned smaller models and prompted LLMs show extracted event representations can help produce accurate, targeted summaries</a:t>
            </a:r>
          </a:p>
          <a:p>
            <a:pPr>
              <a:buClr>
                <a:srgbClr val="2F55A4"/>
              </a:buClr>
              <a:buSzPct val="200000"/>
            </a:pPr>
            <a:endParaRPr lang="en-US" dirty="0">
              <a:latin typeface="Helvetica Neue Medium" panose="02000503000000020004" pitchFamily="2" charset="0"/>
              <a:ea typeface="Helvetica Neue Medium" panose="02000503000000020004" pitchFamily="2" charset="0"/>
              <a:cs typeface="Helvetica Neue Medium" panose="02000503000000020004" pitchFamily="2" charset="0"/>
            </a:endParaRPr>
          </a:p>
          <a:p>
            <a:pPr marL="285750" indent="-285750">
              <a:buClr>
                <a:srgbClr val="2F55A4"/>
              </a:buClr>
              <a:buSzPct val="200000"/>
              <a:buFont typeface="Wingdings" pitchFamily="2" charset="2"/>
              <a:buChar char="§"/>
            </a:pPr>
            <a:endParaRPr lang="en-US" dirty="0">
              <a:latin typeface="Helvetica Neue Medium" panose="02000503000000020004" pitchFamily="2" charset="0"/>
              <a:ea typeface="Helvetica Neue Medium" panose="02000503000000020004" pitchFamily="2" charset="0"/>
              <a:cs typeface="Helvetica Neue Medium" panose="02000503000000020004" pitchFamily="2" charset="0"/>
            </a:endParaRPr>
          </a:p>
          <a:p>
            <a:pPr marL="285750" indent="-285750">
              <a:buClr>
                <a:srgbClr val="2F55A4"/>
              </a:buClr>
              <a:buSzPct val="200000"/>
              <a:buFont typeface="Wingdings" pitchFamily="2" charset="2"/>
              <a:buChar char="§"/>
            </a:pP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Ablation studies show that cross-document event-keyed summarization is a distinctive summarization task and is robust to errors in event extraction</a:t>
            </a:r>
          </a:p>
        </p:txBody>
      </p:sp>
    </p:spTree>
    <p:extLst>
      <p:ext uri="{BB962C8B-B14F-4D97-AF65-F5344CB8AC3E}">
        <p14:creationId xmlns:p14="http://schemas.microsoft.com/office/powerpoint/2010/main" val="425321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fade">
                                      <p:cBhvr>
                                        <p:cTn id="1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78E09-DC05-E7F5-72AC-F6D68B18BD02}"/>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Limitations</a:t>
            </a:r>
          </a:p>
        </p:txBody>
      </p:sp>
      <p:sp>
        <p:nvSpPr>
          <p:cNvPr id="4" name="Date Placeholder 3">
            <a:extLst>
              <a:ext uri="{FF2B5EF4-FFF2-40B4-BE49-F238E27FC236}">
                <a16:creationId xmlns:a16="http://schemas.microsoft.com/office/drawing/2014/main" id="{A6C05DB7-8808-D09F-7A21-78A0870C897A}"/>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6B3A2294-2767-FC93-5F00-0B4D5635CBFA}"/>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0386EC1A-6735-C458-8ED7-4D58D2105B44}"/>
              </a:ext>
            </a:extLst>
          </p:cNvPr>
          <p:cNvSpPr>
            <a:spLocks noGrp="1"/>
          </p:cNvSpPr>
          <p:nvPr>
            <p:ph type="sldNum" sz="quarter" idx="12"/>
          </p:nvPr>
        </p:nvSpPr>
        <p:spPr/>
        <p:txBody>
          <a:bodyPr/>
          <a:lstStyle/>
          <a:p>
            <a:fld id="{DEAC116C-9722-FF4F-B967-45DBF40BAE36}" type="slidenum">
              <a:rPr lang="en-US" smtClean="0"/>
              <a:t>27</a:t>
            </a:fld>
            <a:endParaRPr lang="en-US" dirty="0"/>
          </a:p>
        </p:txBody>
      </p:sp>
      <p:sp>
        <p:nvSpPr>
          <p:cNvPr id="7" name="TextBox 6">
            <a:extLst>
              <a:ext uri="{FF2B5EF4-FFF2-40B4-BE49-F238E27FC236}">
                <a16:creationId xmlns:a16="http://schemas.microsoft.com/office/drawing/2014/main" id="{61F0D247-8349-7209-0BC3-485407BD6668}"/>
              </a:ext>
            </a:extLst>
          </p:cNvPr>
          <p:cNvSpPr txBox="1"/>
          <p:nvPr/>
        </p:nvSpPr>
        <p:spPr>
          <a:xfrm>
            <a:off x="838200" y="2163298"/>
            <a:ext cx="10376338" cy="1200329"/>
          </a:xfrm>
          <a:prstGeom prst="rect">
            <a:avLst/>
          </a:prstGeom>
          <a:noFill/>
        </p:spPr>
        <p:txBody>
          <a:bodyPr wrap="square" rtlCol="0">
            <a:spAutoFit/>
          </a:bodyPr>
          <a:lstStyle/>
          <a:p>
            <a:pPr marL="285750" indent="-285750">
              <a:buClr>
                <a:srgbClr val="2F55A4"/>
              </a:buClr>
              <a:buSzPct val="200000"/>
              <a:buFont typeface="Wingdings" pitchFamily="2" charset="2"/>
              <a:buChar char="§"/>
            </a:pP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Dataset size likely insufficient for effective fine-tuning of large models</a:t>
            </a:r>
          </a:p>
          <a:p>
            <a:pPr marL="285750" indent="-285750">
              <a:buClr>
                <a:srgbClr val="2F55A4"/>
              </a:buClr>
              <a:buSzPct val="200000"/>
              <a:buFont typeface="Wingdings" pitchFamily="2" charset="2"/>
              <a:buChar char="§"/>
            </a:pPr>
            <a:endParaRPr lang="en-US" b="1"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Clr>
                <a:srgbClr val="2F55A4"/>
              </a:buClr>
              <a:buSzPct val="200000"/>
              <a:buFont typeface="Wingdings" pitchFamily="2" charset="2"/>
              <a:buChar char="§"/>
            </a:pPr>
            <a:endParaRPr lang="en-US" b="1"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Clr>
                <a:srgbClr val="2F55A4"/>
              </a:buClr>
              <a:buSzPct val="200000"/>
              <a:buFont typeface="Wingdings" pitchFamily="2" charset="2"/>
              <a:buChar char="§"/>
            </a:pP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Annotations cover pairs of documents; future work should explore &gt; 2 sources</a:t>
            </a:r>
          </a:p>
        </p:txBody>
      </p:sp>
    </p:spTree>
    <p:extLst>
      <p:ext uri="{BB962C8B-B14F-4D97-AF65-F5344CB8AC3E}">
        <p14:creationId xmlns:p14="http://schemas.microsoft.com/office/powerpoint/2010/main" val="70788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B2099-D8CA-8470-6F43-6FF1C1694D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FC5626-8D4F-AD65-FA5F-1070435B8AD9}"/>
              </a:ext>
            </a:extLst>
          </p:cNvPr>
          <p:cNvSpPr>
            <a:spLocks noGrp="1"/>
          </p:cNvSpPr>
          <p:nvPr>
            <p:ph type="ctrTitle"/>
          </p:nvPr>
        </p:nvSpPr>
        <p:spPr>
          <a:xfrm>
            <a:off x="625089" y="1000262"/>
            <a:ext cx="11784625" cy="1920382"/>
          </a:xfrm>
        </p:spPr>
        <p:txBody>
          <a:bodyPr>
            <a:normAutofit/>
          </a:bodyPr>
          <a:lstStyle/>
          <a:p>
            <a:pPr algn="l"/>
            <a:r>
              <a:rPr lang="en-US" sz="4800" b="1" dirty="0">
                <a:latin typeface="Helvetica Neue" panose="02000503000000020004" pitchFamily="2" charset="0"/>
                <a:ea typeface="Helvetica Neue" panose="02000503000000020004" pitchFamily="2" charset="0"/>
                <a:cs typeface="Helvetica Neue" panose="02000503000000020004" pitchFamily="2" charset="0"/>
              </a:rPr>
              <a:t>Thank you!</a:t>
            </a:r>
          </a:p>
        </p:txBody>
      </p:sp>
      <p:sp>
        <p:nvSpPr>
          <p:cNvPr id="4" name="TextBox 3">
            <a:extLst>
              <a:ext uri="{FF2B5EF4-FFF2-40B4-BE49-F238E27FC236}">
                <a16:creationId xmlns:a16="http://schemas.microsoft.com/office/drawing/2014/main" id="{CF7E8102-486C-4277-002F-FB655276FD44}"/>
              </a:ext>
            </a:extLst>
          </p:cNvPr>
          <p:cNvSpPr txBox="1"/>
          <p:nvPr/>
        </p:nvSpPr>
        <p:spPr>
          <a:xfrm>
            <a:off x="625089" y="3332954"/>
            <a:ext cx="6484882" cy="369332"/>
          </a:xfrm>
          <a:prstGeom prst="rect">
            <a:avLst/>
          </a:prstGeom>
          <a:noFill/>
        </p:spPr>
        <p:txBody>
          <a:bodyPr wrap="square" rtlCol="0">
            <a:spAutoFit/>
          </a:bodyPr>
          <a:lstStyle/>
          <a:p>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And have a </a:t>
            </a:r>
            <a:r>
              <a:rPr lang="en-US">
                <a:latin typeface="Helvetica Neue Medium" panose="02000503000000020004" pitchFamily="2" charset="0"/>
                <a:ea typeface="Helvetica Neue Medium" panose="02000503000000020004" pitchFamily="2" charset="0"/>
                <a:cs typeface="Helvetica Neue Medium" panose="02000503000000020004" pitchFamily="2" charset="0"/>
              </a:rPr>
              <a:t>nice day!</a:t>
            </a:r>
            <a:endParaRPr lang="en-US" dirty="0">
              <a:latin typeface="Helvetica Neue Light" panose="02000403000000020004" pitchFamily="2" charset="0"/>
              <a:ea typeface="Helvetica Neue Light" panose="02000403000000020004" pitchFamily="2" charset="0"/>
              <a:cs typeface="Times New Roman" panose="02020603050405020304" pitchFamily="18" charset="0"/>
            </a:endParaRPr>
          </a:p>
        </p:txBody>
      </p:sp>
      <p:sp>
        <p:nvSpPr>
          <p:cNvPr id="5" name="TextBox 4">
            <a:extLst>
              <a:ext uri="{FF2B5EF4-FFF2-40B4-BE49-F238E27FC236}">
                <a16:creationId xmlns:a16="http://schemas.microsoft.com/office/drawing/2014/main" id="{A95D515F-7C00-3213-6392-6AFA90D3EAE3}"/>
              </a:ext>
            </a:extLst>
          </p:cNvPr>
          <p:cNvSpPr txBox="1"/>
          <p:nvPr/>
        </p:nvSpPr>
        <p:spPr>
          <a:xfrm>
            <a:off x="3536732" y="6047949"/>
            <a:ext cx="5118537" cy="261610"/>
          </a:xfrm>
          <a:prstGeom prst="rect">
            <a:avLst/>
          </a:prstGeom>
          <a:noFill/>
        </p:spPr>
        <p:txBody>
          <a:bodyPr wrap="square" rtlCol="0">
            <a:spAutoFit/>
          </a:bodyPr>
          <a:lstStyle/>
          <a:p>
            <a:pPr algn="ctr"/>
            <a:r>
              <a:rPr lang="en-US" sz="1100" dirty="0">
                <a:latin typeface="Arial" panose="020B0604020202020204" pitchFamily="34" charset="0"/>
                <a:ea typeface="Helvetica Neue" panose="02000503000000020004" pitchFamily="2" charset="0"/>
                <a:cs typeface="Arial" panose="020B0604020202020204" pitchFamily="34" charset="0"/>
              </a:rPr>
              <a:t>PEER 2025 @ University of Rochester</a:t>
            </a:r>
          </a:p>
        </p:txBody>
      </p:sp>
      <p:cxnSp>
        <p:nvCxnSpPr>
          <p:cNvPr id="11" name="Straight Connector 10">
            <a:extLst>
              <a:ext uri="{FF2B5EF4-FFF2-40B4-BE49-F238E27FC236}">
                <a16:creationId xmlns:a16="http://schemas.microsoft.com/office/drawing/2014/main" id="{B6DFAF58-0F92-B632-2FE1-0AEDBDE523D0}"/>
              </a:ext>
            </a:extLst>
          </p:cNvPr>
          <p:cNvCxnSpPr>
            <a:cxnSpLocks/>
          </p:cNvCxnSpPr>
          <p:nvPr/>
        </p:nvCxnSpPr>
        <p:spPr>
          <a:xfrm>
            <a:off x="702788" y="3237151"/>
            <a:ext cx="7036955" cy="0"/>
          </a:xfrm>
          <a:prstGeom prst="line">
            <a:avLst/>
          </a:prstGeom>
          <a:ln w="57150">
            <a:solidFill>
              <a:srgbClr val="FFD427"/>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C80D21EB-DC6E-D9F6-78A0-7D7F42766799}"/>
              </a:ext>
            </a:extLst>
          </p:cNvPr>
          <p:cNvPicPr>
            <a:picLocks noChangeAspect="1"/>
          </p:cNvPicPr>
          <p:nvPr/>
        </p:nvPicPr>
        <p:blipFill>
          <a:blip r:embed="rId2">
            <a:alphaModFix/>
          </a:blip>
          <a:stretch>
            <a:fillRect/>
          </a:stretch>
        </p:blipFill>
        <p:spPr>
          <a:xfrm>
            <a:off x="8671597" y="2554457"/>
            <a:ext cx="2895314" cy="3710139"/>
          </a:xfrm>
          <a:prstGeom prst="rect">
            <a:avLst/>
          </a:prstGeom>
        </p:spPr>
      </p:pic>
    </p:spTree>
    <p:extLst>
      <p:ext uri="{BB962C8B-B14F-4D97-AF65-F5344CB8AC3E}">
        <p14:creationId xmlns:p14="http://schemas.microsoft.com/office/powerpoint/2010/main" val="153438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22" presetClass="entr" presetSubtype="8" fill="hold" nodeType="withEffect">
                                  <p:stCondLst>
                                    <p:cond delay="5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FC826-0656-F20E-1845-B76E77935E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8CD79-243A-5543-F396-D61714285E2F}"/>
              </a:ext>
            </a:extLst>
          </p:cNvPr>
          <p:cNvSpPr>
            <a:spLocks noGrp="1"/>
          </p:cNvSpPr>
          <p:nvPr>
            <p:ph type="title"/>
          </p:nvPr>
        </p:nvSpPr>
        <p:spPr/>
        <p:txBody>
          <a:bodyPr>
            <a:normAutofit/>
          </a:bodyPr>
          <a:lstStyle/>
          <a:p>
            <a:pPr>
              <a:buNone/>
            </a:pPr>
            <a:r>
              <a:rPr lang="en-US" b="1" err="1">
                <a:solidFill>
                  <a:schemeClr val="bg1"/>
                </a:solidFill>
                <a:latin typeface="Arial" panose="020B0604020202020204" pitchFamily="34" charset="0"/>
                <a:cs typeface="Arial" panose="020B0604020202020204" pitchFamily="34" charset="0"/>
              </a:rPr>
              <a:t>SEAMuS</a:t>
            </a:r>
            <a:r>
              <a:rPr lang="en-US" b="1">
                <a:solidFill>
                  <a:schemeClr val="bg1"/>
                </a:solidFill>
                <a:latin typeface="Arial" panose="020B0604020202020204" pitchFamily="34" charset="0"/>
                <a:cs typeface="Arial" panose="020B0604020202020204" pitchFamily="34" charset="0"/>
              </a:rPr>
              <a:t> </a:t>
            </a:r>
            <a:r>
              <a:rPr lang="en-US" sz="2200" b="1">
                <a:solidFill>
                  <a:schemeClr val="bg1"/>
                </a:solidFill>
                <a:latin typeface="Arial" panose="020B0604020202020204" pitchFamily="34" charset="0"/>
                <a:cs typeface="Arial" panose="020B0604020202020204" pitchFamily="34" charset="0"/>
              </a:rPr>
              <a:t>(</a:t>
            </a:r>
            <a:r>
              <a:rPr lang="en-US" sz="2200" b="1">
                <a:solidFill>
                  <a:schemeClr val="bg1"/>
                </a:solidFill>
                <a:effectLst/>
                <a:latin typeface="Arial" panose="020B0604020202020204" pitchFamily="34" charset="0"/>
                <a:cs typeface="Arial" panose="020B0604020202020204" pitchFamily="34" charset="0"/>
              </a:rPr>
              <a:t>Summaries of Events Across Multiple Sources</a:t>
            </a:r>
            <a:r>
              <a:rPr lang="en-US" sz="2200" b="1">
                <a:solidFill>
                  <a:schemeClr val="bg1"/>
                </a:solidFill>
                <a:latin typeface="Arial" panose="020B0604020202020204" pitchFamily="34" charset="0"/>
                <a:cs typeface="Arial" panose="020B0604020202020204" pitchFamily="34" charset="0"/>
              </a:rPr>
              <a:t>)</a:t>
            </a:r>
            <a:endParaRPr lang="en-US" b="1">
              <a:solidFill>
                <a:schemeClr val="bg1"/>
              </a:solidFill>
              <a:latin typeface="Arial" panose="020B0604020202020204" pitchFamily="34" charset="0"/>
              <a:cs typeface="Arial" panose="020B0604020202020204" pitchFamily="34" charset="0"/>
            </a:endParaRPr>
          </a:p>
        </p:txBody>
      </p:sp>
      <p:sp>
        <p:nvSpPr>
          <p:cNvPr id="15" name="Date Placeholder 14">
            <a:extLst>
              <a:ext uri="{FF2B5EF4-FFF2-40B4-BE49-F238E27FC236}">
                <a16:creationId xmlns:a16="http://schemas.microsoft.com/office/drawing/2014/main" id="{33945208-8FE5-5AC8-B3BB-897E3197CEC9}"/>
              </a:ext>
            </a:extLst>
          </p:cNvPr>
          <p:cNvSpPr>
            <a:spLocks noGrp="1"/>
          </p:cNvSpPr>
          <p:nvPr>
            <p:ph type="dt" sz="half" idx="10"/>
          </p:nvPr>
        </p:nvSpPr>
        <p:spPr/>
        <p:txBody>
          <a:bodyPr/>
          <a:lstStyle/>
          <a:p>
            <a:fld id="{5766631E-94C2-2A42-AB85-62D6EFFA2149}" type="datetime1">
              <a:rPr lang="en-US" smtClean="0"/>
              <a:t>4/17/25</a:t>
            </a:fld>
            <a:endParaRPr lang="en-US" dirty="0"/>
          </a:p>
        </p:txBody>
      </p:sp>
      <p:sp>
        <p:nvSpPr>
          <p:cNvPr id="16" name="Footer Placeholder 15">
            <a:extLst>
              <a:ext uri="{FF2B5EF4-FFF2-40B4-BE49-F238E27FC236}">
                <a16:creationId xmlns:a16="http://schemas.microsoft.com/office/drawing/2014/main" id="{190A03C7-E3ED-A913-CA1A-9196AB0E2FCF}"/>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17" name="Slide Number Placeholder 16">
            <a:extLst>
              <a:ext uri="{FF2B5EF4-FFF2-40B4-BE49-F238E27FC236}">
                <a16:creationId xmlns:a16="http://schemas.microsoft.com/office/drawing/2014/main" id="{8A248143-D77D-6462-2167-8DA3B4932047}"/>
              </a:ext>
            </a:extLst>
          </p:cNvPr>
          <p:cNvSpPr>
            <a:spLocks noGrp="1"/>
          </p:cNvSpPr>
          <p:nvPr>
            <p:ph type="sldNum" sz="quarter" idx="12"/>
          </p:nvPr>
        </p:nvSpPr>
        <p:spPr/>
        <p:txBody>
          <a:bodyPr/>
          <a:lstStyle/>
          <a:p>
            <a:fld id="{DEAC116C-9722-FF4F-B967-45DBF40BAE36}" type="slidenum">
              <a:rPr lang="en-US" smtClean="0"/>
              <a:t>29</a:t>
            </a:fld>
            <a:endParaRPr lang="en-US" dirty="0"/>
          </a:p>
        </p:txBody>
      </p:sp>
      <p:sp>
        <p:nvSpPr>
          <p:cNvPr id="18" name="Rounded Rectangle 17">
            <a:extLst>
              <a:ext uri="{FF2B5EF4-FFF2-40B4-BE49-F238E27FC236}">
                <a16:creationId xmlns:a16="http://schemas.microsoft.com/office/drawing/2014/main" id="{871D2D90-A19F-93B6-AC51-D8F0A1F6A583}"/>
              </a:ext>
            </a:extLst>
          </p:cNvPr>
          <p:cNvSpPr/>
          <p:nvPr/>
        </p:nvSpPr>
        <p:spPr>
          <a:xfrm>
            <a:off x="867234" y="1823262"/>
            <a:ext cx="3020429" cy="460679"/>
          </a:xfrm>
          <a:prstGeom prst="roundRect">
            <a:avLst>
              <a:gd name="adj" fmla="val 3677"/>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i="1" dirty="0">
                <a:solidFill>
                  <a:schemeClr val="tx1"/>
                </a:solidFill>
                <a:latin typeface="Arial" panose="020B0604020202020204" pitchFamily="34" charset="0"/>
                <a:cs typeface="Arial" panose="020B0604020202020204" pitchFamily="34" charset="0"/>
              </a:rPr>
              <a:t>Statistics</a:t>
            </a:r>
          </a:p>
        </p:txBody>
      </p:sp>
      <p:grpSp>
        <p:nvGrpSpPr>
          <p:cNvPr id="5" name="Group 4">
            <a:extLst>
              <a:ext uri="{FF2B5EF4-FFF2-40B4-BE49-F238E27FC236}">
                <a16:creationId xmlns:a16="http://schemas.microsoft.com/office/drawing/2014/main" id="{675EA2F9-5E5A-35E4-B49F-E18A61F19593}"/>
              </a:ext>
            </a:extLst>
          </p:cNvPr>
          <p:cNvGrpSpPr/>
          <p:nvPr/>
        </p:nvGrpSpPr>
        <p:grpSpPr>
          <a:xfrm>
            <a:off x="867234" y="2495769"/>
            <a:ext cx="5045683" cy="351749"/>
            <a:chOff x="561545" y="2705461"/>
            <a:chExt cx="4575629" cy="351749"/>
          </a:xfrm>
        </p:grpSpPr>
        <p:sp>
          <p:nvSpPr>
            <p:cNvPr id="13" name="Rounded Rectangle 12">
              <a:extLst>
                <a:ext uri="{FF2B5EF4-FFF2-40B4-BE49-F238E27FC236}">
                  <a16:creationId xmlns:a16="http://schemas.microsoft.com/office/drawing/2014/main" id="{51889C52-5AF9-E339-C8FA-3550A4BF50E5}"/>
                </a:ext>
              </a:extLst>
            </p:cNvPr>
            <p:cNvSpPr/>
            <p:nvPr/>
          </p:nvSpPr>
          <p:spPr>
            <a:xfrm>
              <a:off x="561545" y="2709522"/>
              <a:ext cx="4575629" cy="347688"/>
            </a:xfrm>
            <a:prstGeom prst="roundRect">
              <a:avLst>
                <a:gd name="adj" fmla="val 500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panose="020B0604020202020204" pitchFamily="34" charset="0"/>
                  <a:cs typeface="Arial" panose="020B0604020202020204" pitchFamily="34" charset="0"/>
                </a:rPr>
                <a:t>Annotator agreement: report summaries</a:t>
              </a:r>
            </a:p>
          </p:txBody>
        </p:sp>
        <p:cxnSp>
          <p:nvCxnSpPr>
            <p:cNvPr id="14" name="Straight Connector 13">
              <a:extLst>
                <a:ext uri="{FF2B5EF4-FFF2-40B4-BE49-F238E27FC236}">
                  <a16:creationId xmlns:a16="http://schemas.microsoft.com/office/drawing/2014/main" id="{C6916026-D89B-3D06-2043-C97011015EC3}"/>
                </a:ext>
              </a:extLst>
            </p:cNvPr>
            <p:cNvCxnSpPr>
              <a:cxnSpLocks/>
            </p:cNvCxnSpPr>
            <p:nvPr/>
          </p:nvCxnSpPr>
          <p:spPr>
            <a:xfrm>
              <a:off x="561547" y="2705461"/>
              <a:ext cx="0" cy="347688"/>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ECE20F7F-0DD3-2E5F-2AC4-E2D2C5106DE3}"/>
              </a:ext>
            </a:extLst>
          </p:cNvPr>
          <p:cNvGrpSpPr/>
          <p:nvPr/>
        </p:nvGrpSpPr>
        <p:grpSpPr>
          <a:xfrm>
            <a:off x="6279085" y="2478931"/>
            <a:ext cx="6057433" cy="354016"/>
            <a:chOff x="561545" y="2699133"/>
            <a:chExt cx="4935285" cy="354016"/>
          </a:xfrm>
        </p:grpSpPr>
        <p:sp>
          <p:nvSpPr>
            <p:cNvPr id="20" name="Rounded Rectangle 19">
              <a:extLst>
                <a:ext uri="{FF2B5EF4-FFF2-40B4-BE49-F238E27FC236}">
                  <a16:creationId xmlns:a16="http://schemas.microsoft.com/office/drawing/2014/main" id="{BE314C35-C87B-7F5C-5750-98319327C74E}"/>
                </a:ext>
              </a:extLst>
            </p:cNvPr>
            <p:cNvSpPr/>
            <p:nvPr/>
          </p:nvSpPr>
          <p:spPr>
            <a:xfrm>
              <a:off x="561545" y="2699133"/>
              <a:ext cx="4935285" cy="347688"/>
            </a:xfrm>
            <a:prstGeom prst="roundRect">
              <a:avLst>
                <a:gd name="adj" fmla="val 500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panose="020B0604020202020204" pitchFamily="34" charset="0"/>
                  <a:cs typeface="Arial" panose="020B0604020202020204" pitchFamily="34" charset="0"/>
                </a:rPr>
                <a:t>Annotator agreement: cross-document summaries</a:t>
              </a:r>
            </a:p>
          </p:txBody>
        </p:sp>
        <p:cxnSp>
          <p:nvCxnSpPr>
            <p:cNvPr id="21" name="Straight Connector 20">
              <a:extLst>
                <a:ext uri="{FF2B5EF4-FFF2-40B4-BE49-F238E27FC236}">
                  <a16:creationId xmlns:a16="http://schemas.microsoft.com/office/drawing/2014/main" id="{F8693073-606C-74B4-AFAB-81D8D7B4F418}"/>
                </a:ext>
              </a:extLst>
            </p:cNvPr>
            <p:cNvCxnSpPr>
              <a:cxnSpLocks/>
            </p:cNvCxnSpPr>
            <p:nvPr/>
          </p:nvCxnSpPr>
          <p:spPr>
            <a:xfrm>
              <a:off x="561547" y="2705461"/>
              <a:ext cx="0" cy="347688"/>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22" name="Picture 21">
            <a:extLst>
              <a:ext uri="{FF2B5EF4-FFF2-40B4-BE49-F238E27FC236}">
                <a16:creationId xmlns:a16="http://schemas.microsoft.com/office/drawing/2014/main" id="{7C65DE44-E7A2-A701-E05A-1D0B0DA8384C}"/>
              </a:ext>
            </a:extLst>
          </p:cNvPr>
          <p:cNvPicPr>
            <a:picLocks noChangeAspect="1"/>
          </p:cNvPicPr>
          <p:nvPr/>
        </p:nvPicPr>
        <p:blipFill>
          <a:blip r:embed="rId2"/>
          <a:stretch>
            <a:fillRect/>
          </a:stretch>
        </p:blipFill>
        <p:spPr>
          <a:xfrm>
            <a:off x="6553200" y="2961436"/>
            <a:ext cx="4114800" cy="3294877"/>
          </a:xfrm>
          <a:prstGeom prst="rect">
            <a:avLst/>
          </a:prstGeom>
        </p:spPr>
      </p:pic>
      <p:pic>
        <p:nvPicPr>
          <p:cNvPr id="23" name="Picture 22">
            <a:extLst>
              <a:ext uri="{FF2B5EF4-FFF2-40B4-BE49-F238E27FC236}">
                <a16:creationId xmlns:a16="http://schemas.microsoft.com/office/drawing/2014/main" id="{0D7CA0DE-1D18-114E-437C-CD21E37586A2}"/>
              </a:ext>
            </a:extLst>
          </p:cNvPr>
          <p:cNvPicPr>
            <a:picLocks noChangeAspect="1"/>
          </p:cNvPicPr>
          <p:nvPr/>
        </p:nvPicPr>
        <p:blipFill>
          <a:blip r:embed="rId3"/>
          <a:stretch>
            <a:fillRect/>
          </a:stretch>
        </p:blipFill>
        <p:spPr>
          <a:xfrm>
            <a:off x="867234" y="2987800"/>
            <a:ext cx="4114799" cy="3294876"/>
          </a:xfrm>
          <a:prstGeom prst="rect">
            <a:avLst/>
          </a:prstGeom>
        </p:spPr>
      </p:pic>
    </p:spTree>
    <p:extLst>
      <p:ext uri="{BB962C8B-B14F-4D97-AF65-F5344CB8AC3E}">
        <p14:creationId xmlns:p14="http://schemas.microsoft.com/office/powerpoint/2010/main" val="276706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A7D6C-98A4-FFD0-F9B2-B0D556AD3A2D}"/>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37A80EEA-E25C-3E1D-6992-AC09022C992C}"/>
              </a:ext>
            </a:extLst>
          </p:cNvPr>
          <p:cNvSpPr>
            <a:spLocks noGrp="1"/>
          </p:cNvSpPr>
          <p:nvPr>
            <p:ph type="dt" sz="half" idx="10"/>
          </p:nvPr>
        </p:nvSpPr>
        <p:spPr/>
        <p:txBody>
          <a:bodyPr/>
          <a:lstStyle/>
          <a:p>
            <a:fld id="{3889D9C4-973B-384B-AC95-345925B16E74}" type="datetime1">
              <a:rPr lang="en-US" smtClean="0"/>
              <a:t>4/17/25</a:t>
            </a:fld>
            <a:endParaRPr lang="en-US" dirty="0"/>
          </a:p>
        </p:txBody>
      </p:sp>
      <p:sp>
        <p:nvSpPr>
          <p:cNvPr id="6" name="Footer Placeholder 5">
            <a:extLst>
              <a:ext uri="{FF2B5EF4-FFF2-40B4-BE49-F238E27FC236}">
                <a16:creationId xmlns:a16="http://schemas.microsoft.com/office/drawing/2014/main" id="{D50776FD-42E4-7C37-59C8-F14B12CF39EC}"/>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7" name="Slide Number Placeholder 6">
            <a:extLst>
              <a:ext uri="{FF2B5EF4-FFF2-40B4-BE49-F238E27FC236}">
                <a16:creationId xmlns:a16="http://schemas.microsoft.com/office/drawing/2014/main" id="{231B081E-E7F9-7979-61E3-7AD94F4C819B}"/>
              </a:ext>
            </a:extLst>
          </p:cNvPr>
          <p:cNvSpPr>
            <a:spLocks noGrp="1"/>
          </p:cNvSpPr>
          <p:nvPr>
            <p:ph type="sldNum" sz="quarter" idx="12"/>
          </p:nvPr>
        </p:nvSpPr>
        <p:spPr/>
        <p:txBody>
          <a:bodyPr/>
          <a:lstStyle/>
          <a:p>
            <a:fld id="{DEAC116C-9722-FF4F-B967-45DBF40BAE36}" type="slidenum">
              <a:rPr lang="en-US" smtClean="0"/>
              <a:t>3</a:t>
            </a:fld>
            <a:endParaRPr lang="en-US" dirty="0"/>
          </a:p>
        </p:txBody>
      </p:sp>
      <p:sp>
        <p:nvSpPr>
          <p:cNvPr id="8" name="Title 1">
            <a:extLst>
              <a:ext uri="{FF2B5EF4-FFF2-40B4-BE49-F238E27FC236}">
                <a16:creationId xmlns:a16="http://schemas.microsoft.com/office/drawing/2014/main" id="{8B88EA81-9A9B-4A21-30CE-B1336E771E94}"/>
              </a:ext>
            </a:extLst>
          </p:cNvPr>
          <p:cNvSpPr>
            <a:spLocks noGrp="1"/>
          </p:cNvSpPr>
          <p:nvPr>
            <p:ph type="title"/>
          </p:nvPr>
        </p:nvSpPr>
        <p:spPr>
          <a:xfrm>
            <a:off x="838200" y="365125"/>
            <a:ext cx="10515600" cy="1325563"/>
          </a:xfrm>
        </p:spPr>
        <p:txBody>
          <a:bodyPr/>
          <a:lstStyle/>
          <a:p>
            <a:r>
              <a:rPr lang="en-US" b="1" dirty="0">
                <a:solidFill>
                  <a:schemeClr val="bg1"/>
                </a:solidFill>
                <a:latin typeface="Arial" panose="020B0604020202020204" pitchFamily="34" charset="0"/>
                <a:cs typeface="Arial" panose="020B0604020202020204" pitchFamily="34" charset="0"/>
              </a:rPr>
              <a:t>Background</a:t>
            </a:r>
          </a:p>
        </p:txBody>
      </p:sp>
      <p:sp>
        <p:nvSpPr>
          <p:cNvPr id="2" name="Rounded Rectangle 1">
            <a:extLst>
              <a:ext uri="{FF2B5EF4-FFF2-40B4-BE49-F238E27FC236}">
                <a16:creationId xmlns:a16="http://schemas.microsoft.com/office/drawing/2014/main" id="{F287D758-97C9-7145-C084-E2F0685092C6}"/>
              </a:ext>
            </a:extLst>
          </p:cNvPr>
          <p:cNvSpPr/>
          <p:nvPr/>
        </p:nvSpPr>
        <p:spPr>
          <a:xfrm>
            <a:off x="572311" y="4533155"/>
            <a:ext cx="6421876" cy="466218"/>
          </a:xfrm>
          <a:prstGeom prst="roundRect">
            <a:avLst/>
          </a:prstGeom>
          <a:solidFill>
            <a:srgbClr val="FFBEBF"/>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Arial" panose="020B0604020202020204" pitchFamily="34" charset="0"/>
                <a:ea typeface="Helvetica Neue" panose="02000503000000020004" pitchFamily="2" charset="0"/>
                <a:cs typeface="Arial" panose="020B0604020202020204" pitchFamily="34" charset="0"/>
              </a:rPr>
              <a:t>Sigmar Gabriel </a:t>
            </a:r>
            <a:r>
              <a:rPr lang="en-US" sz="1200" b="1" dirty="0">
                <a:solidFill>
                  <a:schemeClr val="tx1"/>
                </a:solidFill>
                <a:latin typeface="Arial" panose="020B0604020202020204" pitchFamily="34" charset="0"/>
                <a:ea typeface="Helvetica Neue" panose="02000503000000020004" pitchFamily="2" charset="0"/>
                <a:cs typeface="Arial" panose="020B0604020202020204" pitchFamily="34" charset="0"/>
              </a:rPr>
              <a:t>(Wikipedia Excerpt)</a:t>
            </a:r>
          </a:p>
        </p:txBody>
      </p:sp>
      <p:sp>
        <p:nvSpPr>
          <p:cNvPr id="9" name="Rounded Rectangle 8">
            <a:extLst>
              <a:ext uri="{FF2B5EF4-FFF2-40B4-BE49-F238E27FC236}">
                <a16:creationId xmlns:a16="http://schemas.microsoft.com/office/drawing/2014/main" id="{9CED0958-0432-BBDD-9D4E-040E4485E16E}"/>
              </a:ext>
            </a:extLst>
          </p:cNvPr>
          <p:cNvSpPr/>
          <p:nvPr/>
        </p:nvSpPr>
        <p:spPr>
          <a:xfrm>
            <a:off x="572310" y="4999374"/>
            <a:ext cx="6421876" cy="878516"/>
          </a:xfrm>
          <a:prstGeom prst="roundRect">
            <a:avLst>
              <a:gd name="adj" fmla="val 7237"/>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000" dirty="0">
                <a:solidFill>
                  <a:schemeClr val="tx1"/>
                </a:solidFill>
                <a:effectLst/>
                <a:latin typeface="Helvetica" pitchFamily="2" charset="0"/>
              </a:rPr>
              <a:t>...During a 2015 visit to King Salman of Saudi Arabia, Gabriel launched an unusual public effort to persuade Saudi authorities to free imprisoned writer Raif Badawi and grant him </a:t>
            </a:r>
            <a:r>
              <a:rPr lang="en-US" sz="1000" b="1" dirty="0">
                <a:solidFill>
                  <a:srgbClr val="FF0000"/>
                </a:solidFill>
                <a:effectLst/>
                <a:latin typeface="Helvetica" pitchFamily="2" charset="0"/>
              </a:rPr>
              <a:t>clemency</a:t>
            </a:r>
            <a:r>
              <a:rPr lang="en-US" sz="1000" dirty="0">
                <a:solidFill>
                  <a:schemeClr val="tx1"/>
                </a:solidFill>
                <a:effectLst/>
                <a:latin typeface="Helvetica" pitchFamily="2" charset="0"/>
              </a:rPr>
              <a:t>, amplifying Germany's political voice in a region in which its influence had largely been limited to economic issues in years past. He had been urged by MPs and human rights organizations to take up Badawi's case before his trip...</a:t>
            </a:r>
          </a:p>
        </p:txBody>
      </p:sp>
      <p:sp>
        <p:nvSpPr>
          <p:cNvPr id="10" name="Rounded Rectangle 9">
            <a:extLst>
              <a:ext uri="{FF2B5EF4-FFF2-40B4-BE49-F238E27FC236}">
                <a16:creationId xmlns:a16="http://schemas.microsoft.com/office/drawing/2014/main" id="{215EA970-FE22-E233-61DB-2E7ACBD3B721}"/>
              </a:ext>
            </a:extLst>
          </p:cNvPr>
          <p:cNvSpPr/>
          <p:nvPr/>
        </p:nvSpPr>
        <p:spPr>
          <a:xfrm>
            <a:off x="572311" y="1770801"/>
            <a:ext cx="6421876" cy="466218"/>
          </a:xfrm>
          <a:prstGeom prst="roundRect">
            <a:avLst/>
          </a:prstGeom>
          <a:solidFill>
            <a:srgbClr val="93C3DF"/>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Arial" panose="020B0604020202020204" pitchFamily="34" charset="0"/>
                <a:ea typeface="Helvetica Neue" panose="02000503000000020004" pitchFamily="2" charset="0"/>
                <a:cs typeface="Arial" panose="020B0604020202020204" pitchFamily="34" charset="0"/>
              </a:rPr>
              <a:t>Blogger Lashing: Saudi Rejects Criticism of Badawi Case </a:t>
            </a:r>
            <a:r>
              <a:rPr lang="en-US" sz="1200" b="1" dirty="0">
                <a:solidFill>
                  <a:schemeClr val="tx1"/>
                </a:solidFill>
                <a:latin typeface="Arial" panose="020B0604020202020204" pitchFamily="34" charset="0"/>
                <a:ea typeface="Helvetica Neue" panose="02000503000000020004" pitchFamily="2" charset="0"/>
                <a:cs typeface="Arial" panose="020B0604020202020204" pitchFamily="34" charset="0"/>
              </a:rPr>
              <a:t>(BBC Article)</a:t>
            </a:r>
          </a:p>
        </p:txBody>
      </p:sp>
      <p:sp>
        <p:nvSpPr>
          <p:cNvPr id="11" name="Rounded Rectangle 10">
            <a:extLst>
              <a:ext uri="{FF2B5EF4-FFF2-40B4-BE49-F238E27FC236}">
                <a16:creationId xmlns:a16="http://schemas.microsoft.com/office/drawing/2014/main" id="{F4DD83C8-0D72-3EFB-1DBF-124A6476343D}"/>
              </a:ext>
            </a:extLst>
          </p:cNvPr>
          <p:cNvSpPr/>
          <p:nvPr/>
        </p:nvSpPr>
        <p:spPr>
          <a:xfrm>
            <a:off x="572311" y="2237019"/>
            <a:ext cx="6421876" cy="1936147"/>
          </a:xfrm>
          <a:prstGeom prst="roundRect">
            <a:avLst>
              <a:gd name="adj" fmla="val 7237"/>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000" dirty="0">
                <a:solidFill>
                  <a:schemeClr val="tx1"/>
                </a:solidFill>
                <a:effectLst/>
                <a:latin typeface="Helvetica" pitchFamily="2" charset="0"/>
              </a:rPr>
              <a:t>...Saudi Arabia has expressed "surprise and dismay" at international media reports criticizing the flogging of a Saudi blogger for insulting Islam...</a:t>
            </a:r>
          </a:p>
          <a:p>
            <a:pPr>
              <a:buNone/>
            </a:pPr>
            <a:r>
              <a:rPr lang="en-US" sz="1000" dirty="0">
                <a:solidFill>
                  <a:schemeClr val="tx1"/>
                </a:solidFill>
                <a:effectLst/>
                <a:latin typeface="Helvetica" pitchFamily="2" charset="0"/>
              </a:rPr>
              <a:t>Raif Badawi was sentenced to 1,000 lashes and 10 years in jail last year.... Mr. Badawi's case has prompted international protests and was raised by several governments. Germany's economic affairs minister and vice-chancellor, Sigmar Gabriel, currently on a visit to Saudi Arabia, was urged by MPs and human rights organizations to take up Mr. Badawi's case while in Riyadh. Before going into a meeting with King Salman, Mr. Gabriel said "the harshness of this sentence, especially the corporal punishment, is something unimaginable for us and of course it weighs on our relations"....</a:t>
            </a:r>
          </a:p>
          <a:p>
            <a:r>
              <a:rPr lang="en-US" sz="1000" dirty="0">
                <a:solidFill>
                  <a:schemeClr val="tx1"/>
                </a:solidFill>
                <a:effectLst/>
                <a:latin typeface="Helvetica" pitchFamily="2" charset="0"/>
              </a:rPr>
              <a:t>Mr. Badawi established the Liberal Saudi Network, a now-closed online forum that sought to encourage debate on religious and political matters in 2008. In 2012, he was arrested and charged with "insulting Islam through electronic channels"</a:t>
            </a:r>
          </a:p>
        </p:txBody>
      </p:sp>
      <p:sp>
        <p:nvSpPr>
          <p:cNvPr id="12" name="Rounded Rectangle 11">
            <a:extLst>
              <a:ext uri="{FF2B5EF4-FFF2-40B4-BE49-F238E27FC236}">
                <a16:creationId xmlns:a16="http://schemas.microsoft.com/office/drawing/2014/main" id="{651B8315-B5B6-E60A-8AEE-2867734C1FBF}"/>
              </a:ext>
            </a:extLst>
          </p:cNvPr>
          <p:cNvSpPr/>
          <p:nvPr/>
        </p:nvSpPr>
        <p:spPr>
          <a:xfrm>
            <a:off x="8250676" y="3240037"/>
            <a:ext cx="2833181" cy="466218"/>
          </a:xfrm>
          <a:prstGeom prst="roundRect">
            <a:avLst/>
          </a:prstGeom>
          <a:solidFill>
            <a:srgbClr val="BFBFFF"/>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1" dirty="0">
                <a:solidFill>
                  <a:schemeClr val="tx1"/>
                </a:solidFill>
                <a:latin typeface="Arial" panose="020B0604020202020204" pitchFamily="34" charset="0"/>
                <a:ea typeface="Helvetica Neue" panose="02000503000000020004" pitchFamily="2" charset="0"/>
                <a:cs typeface="Arial" panose="020B0604020202020204" pitchFamily="34" charset="0"/>
              </a:rPr>
              <a:t>Synthesized summary</a:t>
            </a:r>
            <a:endParaRPr lang="en-US" sz="1200" b="1" dirty="0">
              <a:solidFill>
                <a:schemeClr val="tx1"/>
              </a:solidFill>
              <a:latin typeface="Arial" panose="020B0604020202020204" pitchFamily="34" charset="0"/>
              <a:ea typeface="Helvetica Neue" panose="02000503000000020004" pitchFamily="2" charset="0"/>
              <a:cs typeface="Arial" panose="020B0604020202020204" pitchFamily="34" charset="0"/>
            </a:endParaRPr>
          </a:p>
        </p:txBody>
      </p:sp>
      <p:sp>
        <p:nvSpPr>
          <p:cNvPr id="14" name="Rounded Rectangle 13">
            <a:extLst>
              <a:ext uri="{FF2B5EF4-FFF2-40B4-BE49-F238E27FC236}">
                <a16:creationId xmlns:a16="http://schemas.microsoft.com/office/drawing/2014/main" id="{62EC357A-B084-D26E-033B-BF1A38B510BA}"/>
              </a:ext>
            </a:extLst>
          </p:cNvPr>
          <p:cNvSpPr/>
          <p:nvPr/>
        </p:nvSpPr>
        <p:spPr>
          <a:xfrm>
            <a:off x="8250675" y="3706255"/>
            <a:ext cx="2833181" cy="892392"/>
          </a:xfrm>
          <a:prstGeom prst="roundRect">
            <a:avLst>
              <a:gd name="adj" fmla="val 7237"/>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effectLst/>
                <a:latin typeface="Helvetica" pitchFamily="2" charset="0"/>
              </a:rPr>
              <a:t>During a 2015 visit, Sigmar Gabriel tried to persuade Saudi authorities, including King Salman, to grant Raif Badawi </a:t>
            </a:r>
            <a:r>
              <a:rPr lang="en-US" sz="1000" b="1" dirty="0">
                <a:solidFill>
                  <a:srgbClr val="FF0000"/>
                </a:solidFill>
                <a:effectLst/>
                <a:latin typeface="Helvetica" pitchFamily="2" charset="0"/>
              </a:rPr>
              <a:t>clemency</a:t>
            </a:r>
            <a:r>
              <a:rPr lang="en-US" sz="1000" dirty="0">
                <a:solidFill>
                  <a:schemeClr val="tx1"/>
                </a:solidFill>
                <a:effectLst/>
                <a:latin typeface="Helvetica" pitchFamily="2" charset="0"/>
              </a:rPr>
              <a:t> for insulting Islam through electronic channels.</a:t>
            </a:r>
          </a:p>
        </p:txBody>
      </p:sp>
      <p:sp>
        <p:nvSpPr>
          <p:cNvPr id="15" name="Right Arrow 14">
            <a:extLst>
              <a:ext uri="{FF2B5EF4-FFF2-40B4-BE49-F238E27FC236}">
                <a16:creationId xmlns:a16="http://schemas.microsoft.com/office/drawing/2014/main" id="{878CC222-B371-BE42-88A8-28FBE873AE5A}"/>
              </a:ext>
            </a:extLst>
          </p:cNvPr>
          <p:cNvSpPr/>
          <p:nvPr/>
        </p:nvSpPr>
        <p:spPr>
          <a:xfrm rot="5400000">
            <a:off x="3653148" y="4264392"/>
            <a:ext cx="260199" cy="177538"/>
          </a:xfrm>
          <a:prstGeom prst="rightArrow">
            <a:avLst/>
          </a:prstGeom>
          <a:solidFill>
            <a:schemeClr val="bg1">
              <a:lumMod val="75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C524DE72-B107-38DB-B2A8-3B5AF9A352D3}"/>
              </a:ext>
            </a:extLst>
          </p:cNvPr>
          <p:cNvSpPr/>
          <p:nvPr/>
        </p:nvSpPr>
        <p:spPr>
          <a:xfrm>
            <a:off x="7214680" y="3333545"/>
            <a:ext cx="690664" cy="190910"/>
          </a:xfrm>
          <a:prstGeom prst="rightArrow">
            <a:avLst/>
          </a:prstGeom>
          <a:solidFill>
            <a:schemeClr val="bg1">
              <a:lumMod val="75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nt-Up Arrow 16">
            <a:extLst>
              <a:ext uri="{FF2B5EF4-FFF2-40B4-BE49-F238E27FC236}">
                <a16:creationId xmlns:a16="http://schemas.microsoft.com/office/drawing/2014/main" id="{14EF23B0-4BA9-C561-6AAB-AE3F8EA2F91C}"/>
              </a:ext>
            </a:extLst>
          </p:cNvPr>
          <p:cNvSpPr/>
          <p:nvPr/>
        </p:nvSpPr>
        <p:spPr>
          <a:xfrm>
            <a:off x="7214679" y="4698107"/>
            <a:ext cx="2590801" cy="379000"/>
          </a:xfrm>
          <a:prstGeom prst="bentUpArrow">
            <a:avLst/>
          </a:prstGeom>
          <a:solidFill>
            <a:schemeClr val="bg1">
              <a:lumMod val="75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542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P spid="12" grpId="0" animBg="1"/>
      <p:bldP spid="14" grpId="0" animBg="1"/>
      <p:bldP spid="15"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581FF-31EB-D0DE-59BC-7D186B4EFE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9F1694-3445-134B-7904-8E2B105E818C}"/>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Experiment</a:t>
            </a:r>
          </a:p>
        </p:txBody>
      </p:sp>
      <p:sp>
        <p:nvSpPr>
          <p:cNvPr id="4" name="Date Placeholder 3">
            <a:extLst>
              <a:ext uri="{FF2B5EF4-FFF2-40B4-BE49-F238E27FC236}">
                <a16:creationId xmlns:a16="http://schemas.microsoft.com/office/drawing/2014/main" id="{5F7A3923-4ED7-3F9F-D5C2-B7C2677A648B}"/>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38EC8CE2-683D-52B4-BCAF-A647CE17F208}"/>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6BECC0A7-8404-82C0-84C5-507A70100002}"/>
              </a:ext>
            </a:extLst>
          </p:cNvPr>
          <p:cNvSpPr>
            <a:spLocks noGrp="1"/>
          </p:cNvSpPr>
          <p:nvPr>
            <p:ph type="sldNum" sz="quarter" idx="12"/>
          </p:nvPr>
        </p:nvSpPr>
        <p:spPr/>
        <p:txBody>
          <a:bodyPr/>
          <a:lstStyle/>
          <a:p>
            <a:fld id="{DEAC116C-9722-FF4F-B967-45DBF40BAE36}" type="slidenum">
              <a:rPr lang="en-US" smtClean="0"/>
              <a:t>30</a:t>
            </a:fld>
            <a:endParaRPr lang="en-US" dirty="0"/>
          </a:p>
        </p:txBody>
      </p:sp>
      <p:grpSp>
        <p:nvGrpSpPr>
          <p:cNvPr id="10" name="Group 9">
            <a:extLst>
              <a:ext uri="{FF2B5EF4-FFF2-40B4-BE49-F238E27FC236}">
                <a16:creationId xmlns:a16="http://schemas.microsoft.com/office/drawing/2014/main" id="{7F0BC68B-1135-7F96-4023-4E3AC8CFA358}"/>
              </a:ext>
            </a:extLst>
          </p:cNvPr>
          <p:cNvGrpSpPr/>
          <p:nvPr/>
        </p:nvGrpSpPr>
        <p:grpSpPr>
          <a:xfrm>
            <a:off x="453493" y="1690688"/>
            <a:ext cx="2696940" cy="926483"/>
            <a:chOff x="605971" y="2713135"/>
            <a:chExt cx="2696940" cy="926483"/>
          </a:xfrm>
        </p:grpSpPr>
        <p:sp>
          <p:nvSpPr>
            <p:cNvPr id="11" name="Rounded Rectangle 10">
              <a:extLst>
                <a:ext uri="{FF2B5EF4-FFF2-40B4-BE49-F238E27FC236}">
                  <a16:creationId xmlns:a16="http://schemas.microsoft.com/office/drawing/2014/main" id="{8FA07FBB-2B17-0179-2387-F9D5F3F17223}"/>
                </a:ext>
              </a:extLst>
            </p:cNvPr>
            <p:cNvSpPr/>
            <p:nvPr/>
          </p:nvSpPr>
          <p:spPr>
            <a:xfrm>
              <a:off x="605971" y="2713135"/>
              <a:ext cx="2696940" cy="926483"/>
            </a:xfrm>
            <a:prstGeom prst="roundRect">
              <a:avLst>
                <a:gd name="adj" fmla="val 500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panose="020B0604020202020204" pitchFamily="34" charset="0"/>
                  <a:cs typeface="Arial" panose="020B0604020202020204" pitchFamily="34" charset="0"/>
                </a:rPr>
                <a:t>Single-document Summarization (report only)</a:t>
              </a:r>
            </a:p>
          </p:txBody>
        </p:sp>
        <p:cxnSp>
          <p:nvCxnSpPr>
            <p:cNvPr id="12" name="Straight Connector 11">
              <a:extLst>
                <a:ext uri="{FF2B5EF4-FFF2-40B4-BE49-F238E27FC236}">
                  <a16:creationId xmlns:a16="http://schemas.microsoft.com/office/drawing/2014/main" id="{98C42002-8FC9-E49C-B3C7-99FEC3EC64C7}"/>
                </a:ext>
              </a:extLst>
            </p:cNvPr>
            <p:cNvCxnSpPr>
              <a:cxnSpLocks/>
            </p:cNvCxnSpPr>
            <p:nvPr/>
          </p:nvCxnSpPr>
          <p:spPr>
            <a:xfrm>
              <a:off x="700564" y="2789544"/>
              <a:ext cx="0" cy="850074"/>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id="{CF120B0C-DF85-715B-1972-6A8297D83C59}"/>
              </a:ext>
            </a:extLst>
          </p:cNvPr>
          <p:cNvPicPr>
            <a:picLocks noChangeAspect="1"/>
          </p:cNvPicPr>
          <p:nvPr/>
        </p:nvPicPr>
        <p:blipFill>
          <a:blip r:embed="rId2"/>
          <a:srcRect/>
          <a:stretch/>
        </p:blipFill>
        <p:spPr>
          <a:xfrm>
            <a:off x="2686454" y="1699572"/>
            <a:ext cx="9378574" cy="4647893"/>
          </a:xfrm>
          <a:prstGeom prst="rect">
            <a:avLst/>
          </a:prstGeom>
        </p:spPr>
      </p:pic>
    </p:spTree>
    <p:extLst>
      <p:ext uri="{BB962C8B-B14F-4D97-AF65-F5344CB8AC3E}">
        <p14:creationId xmlns:p14="http://schemas.microsoft.com/office/powerpoint/2010/main" val="2939973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B786F-783E-9670-3DBC-59EEB76CEF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5FB9E-F915-ADAF-7720-75ECA5A332E1}"/>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Experiment</a:t>
            </a:r>
          </a:p>
        </p:txBody>
      </p:sp>
      <p:sp>
        <p:nvSpPr>
          <p:cNvPr id="4" name="Date Placeholder 3">
            <a:extLst>
              <a:ext uri="{FF2B5EF4-FFF2-40B4-BE49-F238E27FC236}">
                <a16:creationId xmlns:a16="http://schemas.microsoft.com/office/drawing/2014/main" id="{8599F888-886E-BA1D-324B-96AC52ACDBCB}"/>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C0050590-4612-28FD-7E05-7BA4DCC5FF59}"/>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42552952-51C7-316F-9AF6-D09967CB112D}"/>
              </a:ext>
            </a:extLst>
          </p:cNvPr>
          <p:cNvSpPr>
            <a:spLocks noGrp="1"/>
          </p:cNvSpPr>
          <p:nvPr>
            <p:ph type="sldNum" sz="quarter" idx="12"/>
          </p:nvPr>
        </p:nvSpPr>
        <p:spPr/>
        <p:txBody>
          <a:bodyPr/>
          <a:lstStyle/>
          <a:p>
            <a:fld id="{DEAC116C-9722-FF4F-B967-45DBF40BAE36}" type="slidenum">
              <a:rPr lang="en-US" smtClean="0"/>
              <a:t>31</a:t>
            </a:fld>
            <a:endParaRPr lang="en-US" dirty="0"/>
          </a:p>
        </p:txBody>
      </p:sp>
      <p:grpSp>
        <p:nvGrpSpPr>
          <p:cNvPr id="10" name="Group 9">
            <a:extLst>
              <a:ext uri="{FF2B5EF4-FFF2-40B4-BE49-F238E27FC236}">
                <a16:creationId xmlns:a16="http://schemas.microsoft.com/office/drawing/2014/main" id="{326C497C-2617-1DFC-219F-73B4B5E7D851}"/>
              </a:ext>
            </a:extLst>
          </p:cNvPr>
          <p:cNvGrpSpPr/>
          <p:nvPr/>
        </p:nvGrpSpPr>
        <p:grpSpPr>
          <a:xfrm>
            <a:off x="453493" y="1690688"/>
            <a:ext cx="2696940" cy="926483"/>
            <a:chOff x="605971" y="2713135"/>
            <a:chExt cx="2696940" cy="926483"/>
          </a:xfrm>
        </p:grpSpPr>
        <p:sp>
          <p:nvSpPr>
            <p:cNvPr id="11" name="Rounded Rectangle 10">
              <a:extLst>
                <a:ext uri="{FF2B5EF4-FFF2-40B4-BE49-F238E27FC236}">
                  <a16:creationId xmlns:a16="http://schemas.microsoft.com/office/drawing/2014/main" id="{25873BE5-00F0-9593-5030-23BF24FCF793}"/>
                </a:ext>
              </a:extLst>
            </p:cNvPr>
            <p:cNvSpPr/>
            <p:nvPr/>
          </p:nvSpPr>
          <p:spPr>
            <a:xfrm>
              <a:off x="605971" y="2713135"/>
              <a:ext cx="2696940" cy="926483"/>
            </a:xfrm>
            <a:prstGeom prst="roundRect">
              <a:avLst>
                <a:gd name="adj" fmla="val 500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panose="020B0604020202020204" pitchFamily="34" charset="0"/>
                  <a:cs typeface="Arial" panose="020B0604020202020204" pitchFamily="34" charset="0"/>
                </a:rPr>
                <a:t>Cross-document Summarization (report + source)</a:t>
              </a:r>
            </a:p>
          </p:txBody>
        </p:sp>
        <p:cxnSp>
          <p:nvCxnSpPr>
            <p:cNvPr id="12" name="Straight Connector 11">
              <a:extLst>
                <a:ext uri="{FF2B5EF4-FFF2-40B4-BE49-F238E27FC236}">
                  <a16:creationId xmlns:a16="http://schemas.microsoft.com/office/drawing/2014/main" id="{D03399C9-6089-FFB9-8EA6-C2FE407B89DE}"/>
                </a:ext>
              </a:extLst>
            </p:cNvPr>
            <p:cNvCxnSpPr>
              <a:cxnSpLocks/>
            </p:cNvCxnSpPr>
            <p:nvPr/>
          </p:nvCxnSpPr>
          <p:spPr>
            <a:xfrm>
              <a:off x="700564" y="2789544"/>
              <a:ext cx="0" cy="850074"/>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B24E813F-AB9B-B744-E7CD-326E5694EA49}"/>
              </a:ext>
            </a:extLst>
          </p:cNvPr>
          <p:cNvPicPr>
            <a:picLocks noChangeAspect="1"/>
          </p:cNvPicPr>
          <p:nvPr/>
        </p:nvPicPr>
        <p:blipFill>
          <a:blip r:embed="rId2"/>
          <a:srcRect/>
          <a:stretch/>
        </p:blipFill>
        <p:spPr>
          <a:xfrm>
            <a:off x="2665432" y="1698315"/>
            <a:ext cx="9381105" cy="4649147"/>
          </a:xfrm>
          <a:prstGeom prst="rect">
            <a:avLst/>
          </a:prstGeom>
        </p:spPr>
      </p:pic>
    </p:spTree>
    <p:extLst>
      <p:ext uri="{BB962C8B-B14F-4D97-AF65-F5344CB8AC3E}">
        <p14:creationId xmlns:p14="http://schemas.microsoft.com/office/powerpoint/2010/main" val="1652392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9341D-4EFF-6C4A-12C4-7EFDE9FF0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93445-8653-7EE8-D971-8BB66D3BC4F2}"/>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Experiment</a:t>
            </a:r>
          </a:p>
        </p:txBody>
      </p:sp>
      <p:sp>
        <p:nvSpPr>
          <p:cNvPr id="4" name="Date Placeholder 3">
            <a:extLst>
              <a:ext uri="{FF2B5EF4-FFF2-40B4-BE49-F238E27FC236}">
                <a16:creationId xmlns:a16="http://schemas.microsoft.com/office/drawing/2014/main" id="{D4BFC12E-774E-D477-E9FC-A4AF7FB3D2F8}"/>
              </a:ext>
            </a:extLst>
          </p:cNvPr>
          <p:cNvSpPr>
            <a:spLocks noGrp="1"/>
          </p:cNvSpPr>
          <p:nvPr>
            <p:ph type="dt" sz="half" idx="10"/>
          </p:nvPr>
        </p:nvSpPr>
        <p:spPr/>
        <p:txBody>
          <a:bodyPr/>
          <a:lstStyle/>
          <a:p>
            <a:fld id="{6291D381-5232-3E42-A002-B05EBD703612}" type="datetime1">
              <a:rPr lang="en-US" smtClean="0"/>
              <a:t>4/17/25</a:t>
            </a:fld>
            <a:endParaRPr lang="en-US" dirty="0"/>
          </a:p>
        </p:txBody>
      </p:sp>
      <p:sp>
        <p:nvSpPr>
          <p:cNvPr id="5" name="Footer Placeholder 4">
            <a:extLst>
              <a:ext uri="{FF2B5EF4-FFF2-40B4-BE49-F238E27FC236}">
                <a16:creationId xmlns:a16="http://schemas.microsoft.com/office/drawing/2014/main" id="{1625FFAB-E941-1052-620C-132055A7E9D3}"/>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6" name="Slide Number Placeholder 5">
            <a:extLst>
              <a:ext uri="{FF2B5EF4-FFF2-40B4-BE49-F238E27FC236}">
                <a16:creationId xmlns:a16="http://schemas.microsoft.com/office/drawing/2014/main" id="{9C3D9BBB-036A-9747-891A-DC5180160415}"/>
              </a:ext>
            </a:extLst>
          </p:cNvPr>
          <p:cNvSpPr>
            <a:spLocks noGrp="1"/>
          </p:cNvSpPr>
          <p:nvPr>
            <p:ph type="sldNum" sz="quarter" idx="12"/>
          </p:nvPr>
        </p:nvSpPr>
        <p:spPr/>
        <p:txBody>
          <a:bodyPr/>
          <a:lstStyle/>
          <a:p>
            <a:fld id="{DEAC116C-9722-FF4F-B967-45DBF40BAE36}" type="slidenum">
              <a:rPr lang="en-US" smtClean="0"/>
              <a:t>32</a:t>
            </a:fld>
            <a:endParaRPr lang="en-US" dirty="0"/>
          </a:p>
        </p:txBody>
      </p:sp>
      <p:sp>
        <p:nvSpPr>
          <p:cNvPr id="8" name="TextBox 7">
            <a:extLst>
              <a:ext uri="{FF2B5EF4-FFF2-40B4-BE49-F238E27FC236}">
                <a16:creationId xmlns:a16="http://schemas.microsoft.com/office/drawing/2014/main" id="{3BFEA97E-B93D-EDCE-D913-B1762ED5F176}"/>
              </a:ext>
            </a:extLst>
          </p:cNvPr>
          <p:cNvSpPr txBox="1"/>
          <p:nvPr/>
        </p:nvSpPr>
        <p:spPr>
          <a:xfrm>
            <a:off x="642254" y="2408710"/>
            <a:ext cx="2751099" cy="2677656"/>
          </a:xfrm>
          <a:prstGeom prst="rect">
            <a:avLst/>
          </a:prstGeom>
          <a:noFill/>
        </p:spPr>
        <p:txBody>
          <a:bodyPr wrap="square" rtlCol="0">
            <a:spAutoFit/>
          </a:bodyPr>
          <a:lstStyle/>
          <a:p>
            <a:r>
              <a:rPr lang="en-US" sz="1400" dirty="0">
                <a:latin typeface="Helvetica Neue Medium" panose="02000503000000020004" pitchFamily="2" charset="0"/>
                <a:ea typeface="Helvetica Neue Medium" panose="02000503000000020004" pitchFamily="2" charset="0"/>
                <a:cs typeface="Helvetica Neue Medium" panose="02000503000000020004" pitchFamily="2" charset="0"/>
              </a:rPr>
              <a:t>Text only: </a:t>
            </a:r>
            <a:r>
              <a:rPr lang="en-US" sz="1400" i="1" dirty="0">
                <a:latin typeface="Helvetica Neue Thin" panose="020B0403020202020204" pitchFamily="34" charset="0"/>
                <a:ea typeface="Helvetica Neue Thin" panose="020B0403020202020204" pitchFamily="34" charset="0"/>
                <a:cs typeface="Helvetica Neue Medium" panose="02000503000000020004" pitchFamily="2" charset="0"/>
              </a:rPr>
              <a:t>only texts </a:t>
            </a:r>
          </a:p>
          <a:p>
            <a:r>
              <a:rPr lang="en-US" sz="1400" i="1" dirty="0">
                <a:latin typeface="Helvetica Neue Thin" panose="020B0403020202020204" pitchFamily="34" charset="0"/>
                <a:ea typeface="Helvetica Neue Thin" panose="020B0403020202020204" pitchFamily="34" charset="0"/>
                <a:cs typeface="Helvetica Neue Medium" panose="02000503000000020004" pitchFamily="2" charset="0"/>
              </a:rPr>
              <a:t>(standard summarization)</a:t>
            </a:r>
            <a:endParaRPr lang="en-US" sz="1400" i="1" dirty="0">
              <a:latin typeface="Helvetica Neue Thin" panose="020B0403020202020204" pitchFamily="34" charset="0"/>
              <a:ea typeface="Helvetica Neue Thin" panose="020B0403020202020204" pitchFamily="34" charset="0"/>
            </a:endParaRPr>
          </a:p>
          <a:p>
            <a:endParaRPr lang="en-US" sz="1400" dirty="0">
              <a:latin typeface="Helvetica Neue Light" panose="02000403000000020004" pitchFamily="2" charset="0"/>
              <a:ea typeface="Helvetica Neue Light" panose="02000403000000020004" pitchFamily="2" charset="0"/>
            </a:endParaRPr>
          </a:p>
          <a:p>
            <a:r>
              <a:rPr lang="en-US" sz="1400" dirty="0">
                <a:latin typeface="Helvetica Neue Medium" panose="02000503000000020004" pitchFamily="2" charset="0"/>
                <a:ea typeface="Helvetica Neue Medium" panose="02000503000000020004" pitchFamily="2" charset="0"/>
                <a:cs typeface="Helvetica Neue Medium" panose="02000503000000020004" pitchFamily="2" charset="0"/>
              </a:rPr>
              <a:t>Event only: </a:t>
            </a:r>
            <a:r>
              <a:rPr lang="en-US" sz="1400" i="1" dirty="0">
                <a:latin typeface="Helvetica Neue Thin" panose="020B0403020202020204" pitchFamily="34" charset="0"/>
                <a:ea typeface="Helvetica Neue Thin" panose="020B0403020202020204" pitchFamily="34" charset="0"/>
                <a:cs typeface="Helvetica Neue Medium" panose="02000503000000020004" pitchFamily="2" charset="0"/>
              </a:rPr>
              <a:t>only event argument annotations</a:t>
            </a:r>
          </a:p>
          <a:p>
            <a:r>
              <a:rPr lang="en-US" sz="1400" i="1" dirty="0">
                <a:latin typeface="Helvetica Neue Thin" panose="020B0403020202020204" pitchFamily="34" charset="0"/>
                <a:ea typeface="Helvetica Neue Thin" panose="020B0403020202020204" pitchFamily="34" charset="0"/>
                <a:cs typeface="Helvetica Neue Medium" panose="02000503000000020004" pitchFamily="2" charset="0"/>
              </a:rPr>
              <a:t>(structure-to-text)</a:t>
            </a:r>
          </a:p>
          <a:p>
            <a:endParaRPr lang="en-US" sz="1400" i="1" dirty="0">
              <a:latin typeface="Helvetica Neue Thin" panose="020B0403020202020204" pitchFamily="34" charset="0"/>
              <a:ea typeface="Helvetica Neue Thin" panose="020B0403020202020204" pitchFamily="34" charset="0"/>
              <a:cs typeface="Helvetica Neue Medium" panose="02000503000000020004" pitchFamily="2" charset="0"/>
            </a:endParaRPr>
          </a:p>
          <a:p>
            <a:r>
              <a:rPr lang="en-US" sz="1400" dirty="0">
                <a:latin typeface="Helvetica Neue Medium" panose="02000503000000020004" pitchFamily="2" charset="0"/>
                <a:ea typeface="Helvetica Neue Medium" panose="02000503000000020004" pitchFamily="2" charset="0"/>
                <a:cs typeface="Helvetica Neue Medium" panose="02000503000000020004" pitchFamily="2" charset="0"/>
              </a:rPr>
              <a:t>Text + Schema: </a:t>
            </a:r>
            <a:r>
              <a:rPr lang="en-US" sz="1400" i="1" dirty="0">
                <a:latin typeface="Helvetica Neue Thin" panose="020B0403020202020204" pitchFamily="34" charset="0"/>
                <a:ea typeface="Helvetica Neue Thin" panose="020B0403020202020204" pitchFamily="34" charset="0"/>
                <a:cs typeface="Helvetica Neue Medium" panose="02000503000000020004" pitchFamily="2" charset="0"/>
              </a:rPr>
              <a:t>only texts, name of the event per text, and corresponding roles</a:t>
            </a:r>
          </a:p>
          <a:p>
            <a:endParaRPr lang="en-US" sz="1400" i="1" dirty="0">
              <a:latin typeface="Helvetica Neue Thin" panose="020B0403020202020204" pitchFamily="34" charset="0"/>
              <a:ea typeface="Helvetica Neue Thin" panose="020B0403020202020204" pitchFamily="34" charset="0"/>
              <a:cs typeface="Helvetica Neue Medium" panose="02000503000000020004" pitchFamily="2" charset="0"/>
            </a:endParaRPr>
          </a:p>
          <a:p>
            <a:r>
              <a:rPr lang="en-US" sz="1400" dirty="0">
                <a:latin typeface="Helvetica Neue Medium" panose="02000503000000020004" pitchFamily="2" charset="0"/>
                <a:ea typeface="Helvetica Neue Medium" panose="02000503000000020004" pitchFamily="2" charset="0"/>
                <a:cs typeface="Helvetica Neue Medium" panose="02000503000000020004" pitchFamily="2" charset="0"/>
              </a:rPr>
              <a:t>Text + Event: </a:t>
            </a:r>
            <a:r>
              <a:rPr lang="en-US" sz="1400" i="1" dirty="0">
                <a:latin typeface="Helvetica Neue Thin" panose="020B0403020202020204" pitchFamily="34" charset="0"/>
                <a:ea typeface="Helvetica Neue Thin" panose="020B0403020202020204" pitchFamily="34" charset="0"/>
                <a:cs typeface="Helvetica Neue Medium" panose="02000503000000020004" pitchFamily="2" charset="0"/>
              </a:rPr>
              <a:t>unablated setting</a:t>
            </a:r>
          </a:p>
        </p:txBody>
      </p:sp>
      <p:sp>
        <p:nvSpPr>
          <p:cNvPr id="9" name="Rounded Rectangle 8">
            <a:extLst>
              <a:ext uri="{FF2B5EF4-FFF2-40B4-BE49-F238E27FC236}">
                <a16:creationId xmlns:a16="http://schemas.microsoft.com/office/drawing/2014/main" id="{726E6ABD-CE03-E601-4C31-CAA44CA55D06}"/>
              </a:ext>
            </a:extLst>
          </p:cNvPr>
          <p:cNvSpPr/>
          <p:nvPr/>
        </p:nvSpPr>
        <p:spPr>
          <a:xfrm>
            <a:off x="495300" y="1772687"/>
            <a:ext cx="3053442" cy="624977"/>
          </a:xfrm>
          <a:prstGeom prst="roundRect">
            <a:avLst>
              <a:gd name="adj" fmla="val 500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Arial" panose="020B0604020202020204" pitchFamily="34" charset="0"/>
                <a:cs typeface="Arial" panose="020B0604020202020204" pitchFamily="34" charset="0"/>
              </a:rPr>
              <a:t>Ablation 1:</a:t>
            </a:r>
          </a:p>
        </p:txBody>
      </p:sp>
      <p:cxnSp>
        <p:nvCxnSpPr>
          <p:cNvPr id="10" name="Straight Connector 9">
            <a:extLst>
              <a:ext uri="{FF2B5EF4-FFF2-40B4-BE49-F238E27FC236}">
                <a16:creationId xmlns:a16="http://schemas.microsoft.com/office/drawing/2014/main" id="{C5770708-F8ED-8E6E-6ABF-4977AF4A41F9}"/>
              </a:ext>
            </a:extLst>
          </p:cNvPr>
          <p:cNvCxnSpPr>
            <a:cxnSpLocks/>
          </p:cNvCxnSpPr>
          <p:nvPr/>
        </p:nvCxnSpPr>
        <p:spPr>
          <a:xfrm>
            <a:off x="544286" y="1888521"/>
            <a:ext cx="0" cy="377587"/>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Right Arrow 10">
            <a:extLst>
              <a:ext uri="{FF2B5EF4-FFF2-40B4-BE49-F238E27FC236}">
                <a16:creationId xmlns:a16="http://schemas.microsoft.com/office/drawing/2014/main" id="{7B8C1CC7-7F82-2C84-9C59-D05144F92A15}"/>
              </a:ext>
            </a:extLst>
          </p:cNvPr>
          <p:cNvSpPr/>
          <p:nvPr/>
        </p:nvSpPr>
        <p:spPr>
          <a:xfrm>
            <a:off x="544286" y="5777715"/>
            <a:ext cx="538280" cy="457200"/>
          </a:xfrm>
          <a:prstGeom prst="rightArrow">
            <a:avLst>
              <a:gd name="adj1" fmla="val 25402"/>
              <a:gd name="adj2" fmla="val 61135"/>
            </a:avLst>
          </a:prstGeom>
          <a:solidFill>
            <a:srgbClr val="2F55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E6724AD-FA5B-F15F-A2C7-736299EBEDC9}"/>
              </a:ext>
            </a:extLst>
          </p:cNvPr>
          <p:cNvSpPr txBox="1"/>
          <p:nvPr/>
        </p:nvSpPr>
        <p:spPr>
          <a:xfrm>
            <a:off x="1082566" y="5777715"/>
            <a:ext cx="6545317" cy="461665"/>
          </a:xfrm>
          <a:prstGeom prst="rect">
            <a:avLst/>
          </a:prstGeom>
          <a:noFill/>
        </p:spPr>
        <p:txBody>
          <a:bodyPr wrap="square" rtlCol="0">
            <a:spAutoFit/>
          </a:bodyPr>
          <a:lstStyle/>
          <a:p>
            <a:r>
              <a:rPr lang="en-US" sz="1200" dirty="0">
                <a:latin typeface="Helvetica Neue Medium" panose="02000503000000020004" pitchFamily="2" charset="0"/>
                <a:ea typeface="Helvetica Neue Medium" panose="02000503000000020004" pitchFamily="2" charset="0"/>
                <a:cs typeface="Helvetica Neue Medium" panose="02000503000000020004" pitchFamily="2" charset="0"/>
              </a:rPr>
              <a:t>Unablated inputs produce the best results, which means that EKS cannot be reduced to standard summarization tasks and structure-to-text tasks.</a:t>
            </a:r>
          </a:p>
        </p:txBody>
      </p:sp>
      <p:pic>
        <p:nvPicPr>
          <p:cNvPr id="16" name="Picture 15">
            <a:extLst>
              <a:ext uri="{FF2B5EF4-FFF2-40B4-BE49-F238E27FC236}">
                <a16:creationId xmlns:a16="http://schemas.microsoft.com/office/drawing/2014/main" id="{21113B2D-76D6-314D-453C-CCC662F82953}"/>
              </a:ext>
            </a:extLst>
          </p:cNvPr>
          <p:cNvPicPr>
            <a:picLocks noChangeAspect="1"/>
          </p:cNvPicPr>
          <p:nvPr/>
        </p:nvPicPr>
        <p:blipFill>
          <a:blip r:embed="rId2"/>
          <a:srcRect/>
          <a:stretch/>
        </p:blipFill>
        <p:spPr>
          <a:xfrm>
            <a:off x="3295571" y="2055516"/>
            <a:ext cx="8896429" cy="3661480"/>
          </a:xfrm>
          <a:prstGeom prst="rect">
            <a:avLst/>
          </a:prstGeom>
        </p:spPr>
      </p:pic>
    </p:spTree>
    <p:extLst>
      <p:ext uri="{BB962C8B-B14F-4D97-AF65-F5344CB8AC3E}">
        <p14:creationId xmlns:p14="http://schemas.microsoft.com/office/powerpoint/2010/main" val="408013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2F22B-257E-5930-BC03-1E7B7B4FD1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35B115-9E83-6A4E-820F-5F49A26A8C54}"/>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Background</a:t>
            </a:r>
          </a:p>
        </p:txBody>
      </p:sp>
      <p:sp>
        <p:nvSpPr>
          <p:cNvPr id="6" name="Date Placeholder 5">
            <a:extLst>
              <a:ext uri="{FF2B5EF4-FFF2-40B4-BE49-F238E27FC236}">
                <a16:creationId xmlns:a16="http://schemas.microsoft.com/office/drawing/2014/main" id="{4AABE28A-ADE5-8BF1-A6D2-2E718E8DA8FC}"/>
              </a:ext>
            </a:extLst>
          </p:cNvPr>
          <p:cNvSpPr>
            <a:spLocks noGrp="1"/>
          </p:cNvSpPr>
          <p:nvPr>
            <p:ph type="dt" sz="half" idx="10"/>
          </p:nvPr>
        </p:nvSpPr>
        <p:spPr/>
        <p:txBody>
          <a:bodyPr/>
          <a:lstStyle/>
          <a:p>
            <a:fld id="{7D359D9B-A255-2242-9B59-50F015EB3586}" type="datetime1">
              <a:rPr lang="en-US" smtClean="0"/>
              <a:t>4/17/25</a:t>
            </a:fld>
            <a:endParaRPr lang="en-US" dirty="0"/>
          </a:p>
        </p:txBody>
      </p:sp>
      <p:sp>
        <p:nvSpPr>
          <p:cNvPr id="7" name="Footer Placeholder 6">
            <a:extLst>
              <a:ext uri="{FF2B5EF4-FFF2-40B4-BE49-F238E27FC236}">
                <a16:creationId xmlns:a16="http://schemas.microsoft.com/office/drawing/2014/main" id="{EF717020-8C1A-3FB5-ED7D-B0AA1608FD16}"/>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11" name="Slide Number Placeholder 10">
            <a:extLst>
              <a:ext uri="{FF2B5EF4-FFF2-40B4-BE49-F238E27FC236}">
                <a16:creationId xmlns:a16="http://schemas.microsoft.com/office/drawing/2014/main" id="{B05BEFD3-2285-65D7-6CC9-7E70517DFF84}"/>
              </a:ext>
            </a:extLst>
          </p:cNvPr>
          <p:cNvSpPr>
            <a:spLocks noGrp="1"/>
          </p:cNvSpPr>
          <p:nvPr>
            <p:ph type="sldNum" sz="quarter" idx="12"/>
          </p:nvPr>
        </p:nvSpPr>
        <p:spPr/>
        <p:txBody>
          <a:bodyPr/>
          <a:lstStyle/>
          <a:p>
            <a:fld id="{DEAC116C-9722-FF4F-B967-45DBF40BAE36}" type="slidenum">
              <a:rPr lang="en-US" smtClean="0"/>
              <a:t>4</a:t>
            </a:fld>
            <a:endParaRPr lang="en-US" dirty="0"/>
          </a:p>
        </p:txBody>
      </p:sp>
      <p:sp>
        <p:nvSpPr>
          <p:cNvPr id="9" name="Rounded Rectangle 8">
            <a:extLst>
              <a:ext uri="{FF2B5EF4-FFF2-40B4-BE49-F238E27FC236}">
                <a16:creationId xmlns:a16="http://schemas.microsoft.com/office/drawing/2014/main" id="{BBB2335D-988C-308E-E760-5DD0FF28B858}"/>
              </a:ext>
            </a:extLst>
          </p:cNvPr>
          <p:cNvSpPr/>
          <p:nvPr/>
        </p:nvSpPr>
        <p:spPr>
          <a:xfrm>
            <a:off x="867234" y="1823262"/>
            <a:ext cx="3020429" cy="460679"/>
          </a:xfrm>
          <a:prstGeom prst="roundRect">
            <a:avLst>
              <a:gd name="adj" fmla="val 3677"/>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i="1" dirty="0">
                <a:solidFill>
                  <a:schemeClr val="tx1"/>
                </a:solidFill>
                <a:latin typeface="Arial" panose="020B0604020202020204" pitchFamily="34" charset="0"/>
                <a:cs typeface="Arial" panose="020B0604020202020204" pitchFamily="34" charset="0"/>
              </a:rPr>
              <a:t>Key Motivations</a:t>
            </a:r>
          </a:p>
        </p:txBody>
      </p:sp>
      <p:sp>
        <p:nvSpPr>
          <p:cNvPr id="10" name="TextBox 9">
            <a:extLst>
              <a:ext uri="{FF2B5EF4-FFF2-40B4-BE49-F238E27FC236}">
                <a16:creationId xmlns:a16="http://schemas.microsoft.com/office/drawing/2014/main" id="{0543C644-E2F9-680E-7C3A-F94CF1BE0975}"/>
              </a:ext>
            </a:extLst>
          </p:cNvPr>
          <p:cNvSpPr txBox="1"/>
          <p:nvPr/>
        </p:nvSpPr>
        <p:spPr>
          <a:xfrm>
            <a:off x="739076" y="2510382"/>
            <a:ext cx="10376338" cy="923330"/>
          </a:xfrm>
          <a:prstGeom prst="rect">
            <a:avLst/>
          </a:prstGeom>
          <a:noFill/>
        </p:spPr>
        <p:txBody>
          <a:bodyPr wrap="square" rtlCol="0">
            <a:spAutoFit/>
          </a:bodyPr>
          <a:lstStyle/>
          <a:p>
            <a:pPr marL="285750" indent="-285750">
              <a:buClr>
                <a:srgbClr val="2F55A4"/>
              </a:buClr>
              <a:buSzPct val="200000"/>
              <a:buFont typeface="Wingdings" pitchFamily="2" charset="2"/>
              <a:buChar char="§"/>
            </a:pP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How are long descriptions of complex events distributed over multiple sentences?</a:t>
            </a:r>
          </a:p>
          <a:p>
            <a:pPr>
              <a:buClr>
                <a:srgbClr val="2F55A4"/>
              </a:buClr>
              <a:buSzPct val="200000"/>
            </a:pPr>
            <a:endParaRPr lang="en-US" b="1"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Clr>
                <a:srgbClr val="2F55A4"/>
              </a:buClr>
              <a:buSzPct val="200000"/>
              <a:buFont typeface="Wingdings" pitchFamily="2" charset="2"/>
              <a:buChar char="§"/>
            </a:pP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What kinds of complex events can be compressed into a single sentence?</a:t>
            </a:r>
          </a:p>
        </p:txBody>
      </p:sp>
      <p:sp>
        <p:nvSpPr>
          <p:cNvPr id="12" name="Rounded Rectangle 11">
            <a:extLst>
              <a:ext uri="{FF2B5EF4-FFF2-40B4-BE49-F238E27FC236}">
                <a16:creationId xmlns:a16="http://schemas.microsoft.com/office/drawing/2014/main" id="{B212F95A-3B84-64B9-4E88-DAE54CE388FD}"/>
              </a:ext>
            </a:extLst>
          </p:cNvPr>
          <p:cNvSpPr/>
          <p:nvPr/>
        </p:nvSpPr>
        <p:spPr>
          <a:xfrm>
            <a:off x="867234" y="3859466"/>
            <a:ext cx="3020429" cy="460679"/>
          </a:xfrm>
          <a:prstGeom prst="roundRect">
            <a:avLst>
              <a:gd name="adj" fmla="val 3677"/>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i="1" dirty="0">
                <a:solidFill>
                  <a:schemeClr val="tx1"/>
                </a:solidFill>
                <a:latin typeface="Arial" panose="020B0604020202020204" pitchFamily="34" charset="0"/>
                <a:cs typeface="Arial" panose="020B0604020202020204" pitchFamily="34" charset="0"/>
              </a:rPr>
              <a:t>Our Aims</a:t>
            </a:r>
          </a:p>
        </p:txBody>
      </p:sp>
      <p:sp>
        <p:nvSpPr>
          <p:cNvPr id="13" name="TextBox 12">
            <a:extLst>
              <a:ext uri="{FF2B5EF4-FFF2-40B4-BE49-F238E27FC236}">
                <a16:creationId xmlns:a16="http://schemas.microsoft.com/office/drawing/2014/main" id="{76472C9B-1F04-9190-C165-85ABCBB19040}"/>
              </a:ext>
            </a:extLst>
          </p:cNvPr>
          <p:cNvSpPr txBox="1"/>
          <p:nvPr/>
        </p:nvSpPr>
        <p:spPr>
          <a:xfrm>
            <a:off x="739076" y="4546586"/>
            <a:ext cx="10376338" cy="1200329"/>
          </a:xfrm>
          <a:prstGeom prst="rect">
            <a:avLst/>
          </a:prstGeom>
          <a:noFill/>
        </p:spPr>
        <p:txBody>
          <a:bodyPr wrap="square" rtlCol="0">
            <a:spAutoFit/>
          </a:bodyPr>
          <a:lstStyle/>
          <a:p>
            <a:pPr marL="285750" indent="-285750">
              <a:buClr>
                <a:srgbClr val="2F55A4"/>
              </a:buClr>
              <a:buSzPct val="200000"/>
              <a:buFont typeface="Wingdings" pitchFamily="2" charset="2"/>
              <a:buChar char="§"/>
            </a:pP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Develop a dataset that relates long descriptions of complex events with short descriptions of complex events.</a:t>
            </a:r>
          </a:p>
          <a:p>
            <a:pPr>
              <a:buClr>
                <a:srgbClr val="2F55A4"/>
              </a:buClr>
              <a:buSzPct val="200000"/>
            </a:pPr>
            <a:endParaRPr lang="en-US" b="1"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Clr>
                <a:srgbClr val="2F55A4"/>
              </a:buClr>
              <a:buSzPct val="200000"/>
              <a:buFont typeface="Wingdings" pitchFamily="2" charset="2"/>
              <a:buChar char="§"/>
            </a:pPr>
            <a:r>
              <a:rPr lang="en-US" dirty="0">
                <a:latin typeface="Helvetica Neue Medium" panose="02000503000000020004" pitchFamily="2" charset="0"/>
                <a:ea typeface="Helvetica Neue Medium" panose="02000503000000020004" pitchFamily="2" charset="0"/>
                <a:cs typeface="Helvetica Neue Medium" panose="02000503000000020004" pitchFamily="2" charset="0"/>
              </a:rPr>
              <a:t>Develop models that can map long descriptions of events to short descriptions of events. </a:t>
            </a:r>
          </a:p>
        </p:txBody>
      </p:sp>
    </p:spTree>
    <p:extLst>
      <p:ext uri="{BB962C8B-B14F-4D97-AF65-F5344CB8AC3E}">
        <p14:creationId xmlns:p14="http://schemas.microsoft.com/office/powerpoint/2010/main" val="20621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xEl>
                                              <p:pRg st="2" end="2"/>
                                            </p:txEl>
                                          </p:spTgt>
                                        </p:tgtEl>
                                        <p:attrNameLst>
                                          <p:attrName>style.visibility</p:attrName>
                                        </p:attrNameLst>
                                      </p:cBhvr>
                                      <p:to>
                                        <p:strVal val="visible"/>
                                      </p:to>
                                    </p:set>
                                    <p:animEffect transition="in" filter="fade">
                                      <p:cBhvr>
                                        <p:cTn id="3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3C74-F8FD-4F02-D9FC-95B8037DAD61}"/>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Background</a:t>
            </a:r>
          </a:p>
        </p:txBody>
      </p:sp>
      <p:sp>
        <p:nvSpPr>
          <p:cNvPr id="3" name="Rounded Rectangle 2">
            <a:extLst>
              <a:ext uri="{FF2B5EF4-FFF2-40B4-BE49-F238E27FC236}">
                <a16:creationId xmlns:a16="http://schemas.microsoft.com/office/drawing/2014/main" id="{860F531D-BAD9-1506-6B5A-310C650D11DB}"/>
              </a:ext>
            </a:extLst>
          </p:cNvPr>
          <p:cNvSpPr/>
          <p:nvPr/>
        </p:nvSpPr>
        <p:spPr>
          <a:xfrm>
            <a:off x="639823" y="4404661"/>
            <a:ext cx="5263057" cy="1696106"/>
          </a:xfrm>
          <a:prstGeom prst="roundRect">
            <a:avLst>
              <a:gd name="adj" fmla="val 3718"/>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panose="020B0604020202020204" pitchFamily="34" charset="0"/>
                <a:cs typeface="Arial" panose="020B0604020202020204" pitchFamily="34" charset="0"/>
              </a:rPr>
              <a:t>Event-keyed Summarization </a:t>
            </a:r>
            <a:r>
              <a:rPr lang="en-US" sz="1400" i="1" dirty="0">
                <a:solidFill>
                  <a:schemeClr val="tx1"/>
                </a:solidFill>
                <a:latin typeface="Arial" panose="020B0604020202020204" pitchFamily="34" charset="0"/>
                <a:cs typeface="Arial" panose="020B0604020202020204" pitchFamily="34" charset="0"/>
              </a:rPr>
              <a:t>(Gantt et al., 2024)</a:t>
            </a:r>
          </a:p>
          <a:p>
            <a:endParaRPr lang="en-US" dirty="0">
              <a:solidFill>
                <a:schemeClr val="tx1"/>
              </a:solidFill>
              <a:latin typeface="Arial" panose="020B0604020202020204" pitchFamily="34" charset="0"/>
              <a:cs typeface="Arial" panose="020B0604020202020204" pitchFamily="34" charset="0"/>
            </a:endParaRPr>
          </a:p>
          <a:p>
            <a:r>
              <a:rPr lang="en-US" b="1" dirty="0">
                <a:solidFill>
                  <a:schemeClr val="tx1"/>
                </a:solidFill>
                <a:latin typeface="Arial" panose="020B0604020202020204" pitchFamily="34" charset="0"/>
                <a:cs typeface="Arial" panose="020B0604020202020204" pitchFamily="34" charset="0"/>
              </a:rPr>
              <a:t>Timeline Summarization </a:t>
            </a:r>
            <a:r>
              <a:rPr lang="en-US" sz="1400" i="1" dirty="0">
                <a:solidFill>
                  <a:schemeClr val="tx1"/>
                </a:solidFill>
                <a:latin typeface="Arial" panose="020B0604020202020204" pitchFamily="34" charset="0"/>
                <a:cs typeface="Arial" panose="020B0604020202020204" pitchFamily="34" charset="0"/>
              </a:rPr>
              <a:t>(Allan et al., 2001; Chieu and Lee, 2004, Li et al., 2021a; </a:t>
            </a:r>
            <a:r>
              <a:rPr lang="en-US" sz="1400" i="1" dirty="0" err="1">
                <a:solidFill>
                  <a:schemeClr val="tx1"/>
                </a:solidFill>
                <a:latin typeface="Arial" panose="020B0604020202020204" pitchFamily="34" charset="0"/>
                <a:cs typeface="Arial" panose="020B0604020202020204" pitchFamily="34" charset="0"/>
              </a:rPr>
              <a:t>Rajaby</a:t>
            </a:r>
            <a:r>
              <a:rPr lang="en-US" sz="1400" i="1" dirty="0">
                <a:solidFill>
                  <a:schemeClr val="tx1"/>
                </a:solidFill>
                <a:latin typeface="Arial" panose="020B0604020202020204" pitchFamily="34" charset="0"/>
                <a:cs typeface="Arial" panose="020B0604020202020204" pitchFamily="34" charset="0"/>
              </a:rPr>
              <a:t> </a:t>
            </a:r>
            <a:r>
              <a:rPr lang="en-US" sz="1400" i="1" dirty="0" err="1">
                <a:solidFill>
                  <a:schemeClr val="tx1"/>
                </a:solidFill>
                <a:latin typeface="Arial" panose="020B0604020202020204" pitchFamily="34" charset="0"/>
                <a:cs typeface="Arial" panose="020B0604020202020204" pitchFamily="34" charset="0"/>
              </a:rPr>
              <a:t>Faghihi</a:t>
            </a:r>
            <a:r>
              <a:rPr lang="en-US" sz="1400" i="1" dirty="0">
                <a:solidFill>
                  <a:schemeClr val="tx1"/>
                </a:solidFill>
                <a:latin typeface="Arial" panose="020B0604020202020204" pitchFamily="34" charset="0"/>
                <a:cs typeface="Arial" panose="020B0604020202020204" pitchFamily="34" charset="0"/>
              </a:rPr>
              <a:t> et al., 2022, </a:t>
            </a:r>
            <a:r>
              <a:rPr lang="en-US" sz="1400" i="1" dirty="0" err="1">
                <a:solidFill>
                  <a:schemeClr val="tx1"/>
                </a:solidFill>
                <a:latin typeface="Arial" panose="020B0604020202020204" pitchFamily="34" charset="0"/>
                <a:cs typeface="Arial" panose="020B0604020202020204" pitchFamily="34" charset="0"/>
              </a:rPr>
              <a:t>i.a.</a:t>
            </a:r>
            <a:r>
              <a:rPr lang="en-US" sz="1400" i="1" dirty="0">
                <a:solidFill>
                  <a:schemeClr val="tx1"/>
                </a:solidFill>
                <a:latin typeface="Arial" panose="020B0604020202020204" pitchFamily="34" charset="0"/>
                <a:cs typeface="Arial" panose="020B0604020202020204" pitchFamily="34" charset="0"/>
              </a:rPr>
              <a:t>)</a:t>
            </a:r>
          </a:p>
          <a:p>
            <a:endParaRPr lang="en-US" sz="1400" i="1" dirty="0">
              <a:solidFill>
                <a:schemeClr val="tx1"/>
              </a:solidFill>
              <a:latin typeface="Arial" panose="020B0604020202020204" pitchFamily="34" charset="0"/>
              <a:cs typeface="Arial" panose="020B0604020202020204" pitchFamily="34" charset="0"/>
            </a:endParaRPr>
          </a:p>
          <a:p>
            <a:r>
              <a:rPr lang="en-US" b="1" dirty="0">
                <a:solidFill>
                  <a:schemeClr val="tx1"/>
                </a:solidFill>
                <a:latin typeface="Arial" panose="020B0604020202020204" pitchFamily="34" charset="0"/>
                <a:cs typeface="Arial" panose="020B0604020202020204" pitchFamily="34" charset="0"/>
              </a:rPr>
              <a:t>POQue</a:t>
            </a:r>
            <a:r>
              <a:rPr lang="en-US" dirty="0">
                <a:solidFill>
                  <a:schemeClr val="tx1"/>
                </a:solidFill>
                <a:latin typeface="Arial" panose="020B0604020202020204" pitchFamily="34" charset="0"/>
                <a:cs typeface="Arial" panose="020B0604020202020204" pitchFamily="34" charset="0"/>
              </a:rPr>
              <a:t> </a:t>
            </a:r>
            <a:r>
              <a:rPr lang="en-US" sz="1400" i="1" dirty="0">
                <a:solidFill>
                  <a:schemeClr val="tx1"/>
                </a:solidFill>
                <a:latin typeface="Arial" panose="020B0604020202020204" pitchFamily="34" charset="0"/>
                <a:cs typeface="Arial" panose="020B0604020202020204" pitchFamily="34" charset="0"/>
              </a:rPr>
              <a:t>(Vallurupalli et al., 2022)</a:t>
            </a:r>
          </a:p>
        </p:txBody>
      </p:sp>
      <p:sp>
        <p:nvSpPr>
          <p:cNvPr id="4" name="TextBox 3">
            <a:extLst>
              <a:ext uri="{FF2B5EF4-FFF2-40B4-BE49-F238E27FC236}">
                <a16:creationId xmlns:a16="http://schemas.microsoft.com/office/drawing/2014/main" id="{05EDD9C9-B759-5F11-BBBA-83459B234695}"/>
              </a:ext>
            </a:extLst>
          </p:cNvPr>
          <p:cNvSpPr txBox="1"/>
          <p:nvPr/>
        </p:nvSpPr>
        <p:spPr>
          <a:xfrm>
            <a:off x="568580" y="3826811"/>
            <a:ext cx="4514197" cy="577850"/>
          </a:xfrm>
          <a:prstGeom prst="rect">
            <a:avLst/>
          </a:prstGeom>
          <a:noFill/>
        </p:spPr>
        <p:txBody>
          <a:bodyPr wrap="square" rtlCol="0">
            <a:spAutoFit/>
          </a:bodyPr>
          <a:lstStyle/>
          <a:p>
            <a:pPr>
              <a:lnSpc>
                <a:spcPct val="150000"/>
              </a:lnSpc>
            </a:pPr>
            <a:r>
              <a:rPr lang="en-US" sz="2400" b="1" dirty="0">
                <a:latin typeface="Arial" panose="020B0604020202020204" pitchFamily="34" charset="0"/>
                <a:cs typeface="Arial" panose="020B0604020202020204" pitchFamily="34" charset="0"/>
              </a:rPr>
              <a:t>Event-centric Summarization</a:t>
            </a:r>
          </a:p>
        </p:txBody>
      </p:sp>
      <p:sp>
        <p:nvSpPr>
          <p:cNvPr id="5" name="TextBox 4">
            <a:extLst>
              <a:ext uri="{FF2B5EF4-FFF2-40B4-BE49-F238E27FC236}">
                <a16:creationId xmlns:a16="http://schemas.microsoft.com/office/drawing/2014/main" id="{4E022F4E-ACDA-5EDF-1324-72914691F071}"/>
              </a:ext>
            </a:extLst>
          </p:cNvPr>
          <p:cNvSpPr txBox="1"/>
          <p:nvPr/>
        </p:nvSpPr>
        <p:spPr>
          <a:xfrm>
            <a:off x="478600" y="1711676"/>
            <a:ext cx="4910960" cy="461665"/>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Multi-document Summarization</a:t>
            </a:r>
          </a:p>
        </p:txBody>
      </p:sp>
      <p:sp>
        <p:nvSpPr>
          <p:cNvPr id="8" name="Rounded Rectangle 7">
            <a:extLst>
              <a:ext uri="{FF2B5EF4-FFF2-40B4-BE49-F238E27FC236}">
                <a16:creationId xmlns:a16="http://schemas.microsoft.com/office/drawing/2014/main" id="{B618CCE2-5E34-F815-7F1A-6A17B0603B8F}"/>
              </a:ext>
            </a:extLst>
          </p:cNvPr>
          <p:cNvSpPr/>
          <p:nvPr/>
        </p:nvSpPr>
        <p:spPr>
          <a:xfrm>
            <a:off x="639823" y="2194330"/>
            <a:ext cx="5263057" cy="1596256"/>
          </a:xfrm>
          <a:prstGeom prst="roundRect">
            <a:avLst>
              <a:gd name="adj" fmla="val 3677"/>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err="1">
                <a:solidFill>
                  <a:schemeClr val="tx1"/>
                </a:solidFill>
                <a:latin typeface="Arial" panose="020B0604020202020204" pitchFamily="34" charset="0"/>
                <a:cs typeface="Arial" panose="020B0604020202020204" pitchFamily="34" charset="0"/>
              </a:rPr>
              <a:t>DiverseSumm</a:t>
            </a:r>
            <a:r>
              <a:rPr lang="en-US" sz="1800">
                <a:solidFill>
                  <a:schemeClr val="tx1"/>
                </a:solidFill>
                <a:latin typeface="Arial" panose="020B0604020202020204" pitchFamily="34" charset="0"/>
                <a:cs typeface="Arial" panose="020B0604020202020204" pitchFamily="34" charset="0"/>
              </a:rPr>
              <a:t> </a:t>
            </a:r>
            <a:r>
              <a:rPr lang="en-US" sz="1400" i="1">
                <a:solidFill>
                  <a:schemeClr val="tx1"/>
                </a:solidFill>
                <a:latin typeface="Arial" panose="020B0604020202020204" pitchFamily="34" charset="0"/>
                <a:cs typeface="Arial" panose="020B0604020202020204" pitchFamily="34" charset="0"/>
              </a:rPr>
              <a:t>(Huang et al., 2024)</a:t>
            </a:r>
          </a:p>
          <a:p>
            <a:endParaRPr lang="en-US" sz="1400" i="1">
              <a:solidFill>
                <a:schemeClr val="tx1"/>
              </a:solidFill>
              <a:latin typeface="Arial" panose="020B0604020202020204" pitchFamily="34" charset="0"/>
              <a:cs typeface="Arial" panose="020B0604020202020204" pitchFamily="34" charset="0"/>
            </a:endParaRPr>
          </a:p>
          <a:p>
            <a:r>
              <a:rPr lang="en-US" b="1" err="1">
                <a:solidFill>
                  <a:schemeClr val="tx1"/>
                </a:solidFill>
                <a:latin typeface="Arial" panose="020B0604020202020204" pitchFamily="34" charset="0"/>
                <a:cs typeface="Arial" panose="020B0604020202020204" pitchFamily="34" charset="0"/>
              </a:rPr>
              <a:t>AutoMDS</a:t>
            </a:r>
            <a:r>
              <a:rPr lang="en-US" sz="1800">
                <a:solidFill>
                  <a:schemeClr val="tx1"/>
                </a:solidFill>
                <a:latin typeface="Arial" panose="020B0604020202020204" pitchFamily="34" charset="0"/>
                <a:cs typeface="Arial" panose="020B0604020202020204" pitchFamily="34" charset="0"/>
              </a:rPr>
              <a:t> </a:t>
            </a:r>
            <a:r>
              <a:rPr lang="en-US" sz="1400" i="1">
                <a:solidFill>
                  <a:schemeClr val="tx1"/>
                </a:solidFill>
                <a:latin typeface="Arial" panose="020B0604020202020204" pitchFamily="34" charset="0"/>
                <a:cs typeface="Arial" panose="020B0604020202020204" pitchFamily="34" charset="0"/>
              </a:rPr>
              <a:t>(Zopf, 2018)</a:t>
            </a:r>
          </a:p>
          <a:p>
            <a:endParaRPr lang="en-US" sz="1400" i="1">
              <a:solidFill>
                <a:schemeClr val="tx1"/>
              </a:solidFill>
              <a:latin typeface="Arial" panose="020B0604020202020204" pitchFamily="34" charset="0"/>
              <a:cs typeface="Arial" panose="020B0604020202020204" pitchFamily="34" charset="0"/>
            </a:endParaRPr>
          </a:p>
          <a:p>
            <a:r>
              <a:rPr lang="en-US" b="1">
                <a:solidFill>
                  <a:schemeClr val="tx1"/>
                </a:solidFill>
                <a:latin typeface="Arial" panose="020B0604020202020204" pitchFamily="34" charset="0"/>
                <a:cs typeface="Arial" panose="020B0604020202020204" pitchFamily="34" charset="0"/>
              </a:rPr>
              <a:t>WCEP</a:t>
            </a:r>
            <a:r>
              <a:rPr lang="en-US">
                <a:solidFill>
                  <a:schemeClr val="tx1"/>
                </a:solidFill>
                <a:latin typeface="Arial" panose="020B0604020202020204" pitchFamily="34" charset="0"/>
                <a:cs typeface="Arial" panose="020B0604020202020204" pitchFamily="34" charset="0"/>
              </a:rPr>
              <a:t> </a:t>
            </a:r>
            <a:r>
              <a:rPr lang="en-US" sz="1400" i="1">
                <a:solidFill>
                  <a:schemeClr val="tx1"/>
                </a:solidFill>
                <a:latin typeface="Arial" panose="020B0604020202020204" pitchFamily="34" charset="0"/>
                <a:cs typeface="Arial" panose="020B0604020202020204" pitchFamily="34" charset="0"/>
              </a:rPr>
              <a:t>(Gholipour </a:t>
            </a:r>
            <a:r>
              <a:rPr lang="en-US" sz="1400" i="1" err="1">
                <a:solidFill>
                  <a:schemeClr val="tx1"/>
                </a:solidFill>
                <a:latin typeface="Arial" panose="020B0604020202020204" pitchFamily="34" charset="0"/>
                <a:cs typeface="Arial" panose="020B0604020202020204" pitchFamily="34" charset="0"/>
              </a:rPr>
              <a:t>Ghalandari</a:t>
            </a:r>
            <a:r>
              <a:rPr lang="en-US" sz="1400" i="1">
                <a:solidFill>
                  <a:schemeClr val="tx1"/>
                </a:solidFill>
                <a:latin typeface="Arial" panose="020B0604020202020204" pitchFamily="34" charset="0"/>
                <a:cs typeface="Arial" panose="020B0604020202020204" pitchFamily="34" charset="0"/>
              </a:rPr>
              <a:t> et al., 2020)</a:t>
            </a:r>
          </a:p>
        </p:txBody>
      </p:sp>
      <p:sp>
        <p:nvSpPr>
          <p:cNvPr id="6" name="Date Placeholder 5">
            <a:extLst>
              <a:ext uri="{FF2B5EF4-FFF2-40B4-BE49-F238E27FC236}">
                <a16:creationId xmlns:a16="http://schemas.microsoft.com/office/drawing/2014/main" id="{1D578A65-B2E6-26E2-5410-C4D8F5F1B546}"/>
              </a:ext>
            </a:extLst>
          </p:cNvPr>
          <p:cNvSpPr>
            <a:spLocks noGrp="1"/>
          </p:cNvSpPr>
          <p:nvPr>
            <p:ph type="dt" sz="half" idx="10"/>
          </p:nvPr>
        </p:nvSpPr>
        <p:spPr/>
        <p:txBody>
          <a:bodyPr/>
          <a:lstStyle/>
          <a:p>
            <a:fld id="{7D359D9B-A255-2242-9B59-50F015EB3586}" type="datetime1">
              <a:rPr lang="en-US" smtClean="0"/>
              <a:t>4/17/25</a:t>
            </a:fld>
            <a:endParaRPr lang="en-US" dirty="0"/>
          </a:p>
        </p:txBody>
      </p:sp>
      <p:sp>
        <p:nvSpPr>
          <p:cNvPr id="7" name="Footer Placeholder 6">
            <a:extLst>
              <a:ext uri="{FF2B5EF4-FFF2-40B4-BE49-F238E27FC236}">
                <a16:creationId xmlns:a16="http://schemas.microsoft.com/office/drawing/2014/main" id="{AF33ADAE-BA57-3D0B-64A8-9510CC31EF27}"/>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11" name="Slide Number Placeholder 10">
            <a:extLst>
              <a:ext uri="{FF2B5EF4-FFF2-40B4-BE49-F238E27FC236}">
                <a16:creationId xmlns:a16="http://schemas.microsoft.com/office/drawing/2014/main" id="{C467C710-8CE8-E92E-4F09-3998E6473604}"/>
              </a:ext>
            </a:extLst>
          </p:cNvPr>
          <p:cNvSpPr>
            <a:spLocks noGrp="1"/>
          </p:cNvSpPr>
          <p:nvPr>
            <p:ph type="sldNum" sz="quarter" idx="12"/>
          </p:nvPr>
        </p:nvSpPr>
        <p:spPr/>
        <p:txBody>
          <a:bodyPr/>
          <a:lstStyle/>
          <a:p>
            <a:fld id="{DEAC116C-9722-FF4F-B967-45DBF40BAE36}" type="slidenum">
              <a:rPr lang="en-US" smtClean="0"/>
              <a:t>5</a:t>
            </a:fld>
            <a:endParaRPr lang="en-US" dirty="0"/>
          </a:p>
        </p:txBody>
      </p:sp>
      <p:sp>
        <p:nvSpPr>
          <p:cNvPr id="16" name="TextBox 15">
            <a:extLst>
              <a:ext uri="{FF2B5EF4-FFF2-40B4-BE49-F238E27FC236}">
                <a16:creationId xmlns:a16="http://schemas.microsoft.com/office/drawing/2014/main" id="{C3E3C90A-B420-4849-7AB2-36A0491F31AB}"/>
              </a:ext>
            </a:extLst>
          </p:cNvPr>
          <p:cNvSpPr txBox="1"/>
          <p:nvPr/>
        </p:nvSpPr>
        <p:spPr>
          <a:xfrm>
            <a:off x="6705600" y="2206856"/>
            <a:ext cx="4014952"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Our Work (</a:t>
            </a:r>
            <a:r>
              <a:rPr lang="en-US" sz="2400" b="1" dirty="0" err="1">
                <a:latin typeface="Arial" panose="020B0604020202020204" pitchFamily="34" charset="0"/>
                <a:cs typeface="Arial" panose="020B0604020202020204" pitchFamily="34" charset="0"/>
              </a:rPr>
              <a:t>SEAMuS</a:t>
            </a:r>
            <a:r>
              <a:rPr lang="en-US" sz="2400" b="1" dirty="0">
                <a:latin typeface="Arial" panose="020B0604020202020204" pitchFamily="34" charset="0"/>
                <a:cs typeface="Arial" panose="020B0604020202020204" pitchFamily="34" charset="0"/>
              </a:rPr>
              <a:t>)</a:t>
            </a:r>
            <a:endParaRPr lang="en-US" sz="1400" i="1" dirty="0">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976132B7-6F0C-07B9-7D5E-B4D4804C79D5}"/>
              </a:ext>
            </a:extLst>
          </p:cNvPr>
          <p:cNvGrpSpPr/>
          <p:nvPr/>
        </p:nvGrpSpPr>
        <p:grpSpPr>
          <a:xfrm>
            <a:off x="6570896" y="2783788"/>
            <a:ext cx="4648902" cy="2710837"/>
            <a:chOff x="3248354" y="2668100"/>
            <a:chExt cx="5487027" cy="2710837"/>
          </a:xfrm>
        </p:grpSpPr>
        <p:sp>
          <p:nvSpPr>
            <p:cNvPr id="18" name="Rounded Rectangle 17">
              <a:extLst>
                <a:ext uri="{FF2B5EF4-FFF2-40B4-BE49-F238E27FC236}">
                  <a16:creationId xmlns:a16="http://schemas.microsoft.com/office/drawing/2014/main" id="{34758416-A518-848C-9BAE-C806C5BCE46A}"/>
                </a:ext>
              </a:extLst>
            </p:cNvPr>
            <p:cNvSpPr/>
            <p:nvPr/>
          </p:nvSpPr>
          <p:spPr>
            <a:xfrm>
              <a:off x="3456618" y="2668100"/>
              <a:ext cx="5278763" cy="614425"/>
            </a:xfrm>
            <a:prstGeom prst="roundRect">
              <a:avLst>
                <a:gd name="adj" fmla="val 3677"/>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i="1">
                <a:solidFill>
                  <a:schemeClr val="tx1"/>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C4A7BC08-8B0F-5141-492F-701D68BFCE44}"/>
                </a:ext>
              </a:extLst>
            </p:cNvPr>
            <p:cNvSpPr txBox="1"/>
            <p:nvPr/>
          </p:nvSpPr>
          <p:spPr>
            <a:xfrm>
              <a:off x="3456617" y="2790507"/>
              <a:ext cx="5111317" cy="400110"/>
            </a:xfrm>
            <a:prstGeom prst="rect">
              <a:avLst/>
            </a:prstGeom>
            <a:noFill/>
          </p:spPr>
          <p:txBody>
            <a:bodyPr wrap="square" rtlCol="0">
              <a:spAutoFit/>
            </a:bodyPr>
            <a:lstStyle/>
            <a:p>
              <a:pPr algn="ctr">
                <a:buNone/>
              </a:pPr>
              <a:r>
                <a:rPr lang="en-US" sz="2000" b="1" i="1" dirty="0">
                  <a:solidFill>
                    <a:srgbClr val="000000"/>
                  </a:solidFill>
                  <a:latin typeface="Helvetica Bold Oblique" pitchFamily="2" charset="0"/>
                </a:rPr>
                <a:t>Single event &amp; multiple sources</a:t>
              </a:r>
            </a:p>
          </p:txBody>
        </p:sp>
        <p:sp>
          <p:nvSpPr>
            <p:cNvPr id="20" name="Rounded Rectangle 19">
              <a:extLst>
                <a:ext uri="{FF2B5EF4-FFF2-40B4-BE49-F238E27FC236}">
                  <a16:creationId xmlns:a16="http://schemas.microsoft.com/office/drawing/2014/main" id="{DC933A33-856B-5BBE-F78A-E9A4A7018E63}"/>
                </a:ext>
              </a:extLst>
            </p:cNvPr>
            <p:cNvSpPr/>
            <p:nvPr/>
          </p:nvSpPr>
          <p:spPr>
            <a:xfrm>
              <a:off x="3456618" y="3716306"/>
              <a:ext cx="5278763" cy="614425"/>
            </a:xfrm>
            <a:prstGeom prst="roundRect">
              <a:avLst>
                <a:gd name="adj" fmla="val 3677"/>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i="1">
                <a:solidFill>
                  <a:schemeClr val="tx1"/>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A7382C9D-8E9C-E61A-2878-9ECA84172970}"/>
                </a:ext>
              </a:extLst>
            </p:cNvPr>
            <p:cNvSpPr txBox="1"/>
            <p:nvPr/>
          </p:nvSpPr>
          <p:spPr>
            <a:xfrm>
              <a:off x="3248354" y="3834712"/>
              <a:ext cx="4492042" cy="400110"/>
            </a:xfrm>
            <a:prstGeom prst="rect">
              <a:avLst/>
            </a:prstGeom>
            <a:noFill/>
          </p:spPr>
          <p:txBody>
            <a:bodyPr wrap="square" rtlCol="0">
              <a:spAutoFit/>
            </a:bodyPr>
            <a:lstStyle/>
            <a:p>
              <a:pPr algn="ctr">
                <a:buNone/>
              </a:pPr>
              <a:r>
                <a:rPr lang="en-US" sz="2000" b="1" i="1" dirty="0">
                  <a:solidFill>
                    <a:srgbClr val="000000"/>
                  </a:solidFill>
                  <a:latin typeface="Helvetica Bold Oblique" pitchFamily="2" charset="0"/>
                </a:rPr>
                <a:t>Event-centric summaries</a:t>
              </a:r>
            </a:p>
          </p:txBody>
        </p:sp>
        <p:sp>
          <p:nvSpPr>
            <p:cNvPr id="22" name="Rounded Rectangle 21">
              <a:extLst>
                <a:ext uri="{FF2B5EF4-FFF2-40B4-BE49-F238E27FC236}">
                  <a16:creationId xmlns:a16="http://schemas.microsoft.com/office/drawing/2014/main" id="{13590AD9-A520-60A6-03DA-41E2376B14BE}"/>
                </a:ext>
              </a:extLst>
            </p:cNvPr>
            <p:cNvSpPr/>
            <p:nvPr/>
          </p:nvSpPr>
          <p:spPr>
            <a:xfrm>
              <a:off x="3456617" y="4764512"/>
              <a:ext cx="5278763" cy="614425"/>
            </a:xfrm>
            <a:prstGeom prst="roundRect">
              <a:avLst>
                <a:gd name="adj" fmla="val 3677"/>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i="1">
                <a:solidFill>
                  <a:schemeClr val="tx1"/>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6D4D2A5D-05A0-3278-CDB7-705D7C8BAE2E}"/>
                </a:ext>
              </a:extLst>
            </p:cNvPr>
            <p:cNvSpPr txBox="1"/>
            <p:nvPr/>
          </p:nvSpPr>
          <p:spPr>
            <a:xfrm>
              <a:off x="3456616" y="4885507"/>
              <a:ext cx="5278761" cy="400110"/>
            </a:xfrm>
            <a:prstGeom prst="rect">
              <a:avLst/>
            </a:prstGeom>
            <a:noFill/>
          </p:spPr>
          <p:txBody>
            <a:bodyPr wrap="square" rtlCol="0">
              <a:spAutoFit/>
            </a:bodyPr>
            <a:lstStyle/>
            <a:p>
              <a:pPr algn="ctr">
                <a:buNone/>
              </a:pPr>
              <a:r>
                <a:rPr lang="en-US" sz="2000" b="1" i="1" dirty="0">
                  <a:solidFill>
                    <a:srgbClr val="000000"/>
                  </a:solidFill>
                  <a:latin typeface="Helvetica Bold Oblique" pitchFamily="2" charset="0"/>
                </a:rPr>
                <a:t>Structured event representations</a:t>
              </a:r>
            </a:p>
          </p:txBody>
        </p:sp>
      </p:grpSp>
    </p:spTree>
    <p:extLst>
      <p:ext uri="{BB962C8B-B14F-4D97-AF65-F5344CB8AC3E}">
        <p14:creationId xmlns:p14="http://schemas.microsoft.com/office/powerpoint/2010/main" val="293752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8"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BA5161-7CAF-F1EE-6EC2-831389CD3086}"/>
              </a:ext>
            </a:extLst>
          </p:cNvPr>
          <p:cNvSpPr>
            <a:spLocks noGrp="1"/>
          </p:cNvSpPr>
          <p:nvPr>
            <p:ph type="dt" sz="half" idx="10"/>
          </p:nvPr>
        </p:nvSpPr>
        <p:spPr/>
        <p:txBody>
          <a:bodyPr/>
          <a:lstStyle/>
          <a:p>
            <a:fld id="{8BE3AB58-E608-484B-862E-32FC99C11990}" type="datetime1">
              <a:rPr lang="en-US" smtClean="0"/>
              <a:t>4/17/25</a:t>
            </a:fld>
            <a:endParaRPr lang="en-US" dirty="0"/>
          </a:p>
        </p:txBody>
      </p:sp>
      <p:sp>
        <p:nvSpPr>
          <p:cNvPr id="6" name="Footer Placeholder 5">
            <a:extLst>
              <a:ext uri="{FF2B5EF4-FFF2-40B4-BE49-F238E27FC236}">
                <a16:creationId xmlns:a16="http://schemas.microsoft.com/office/drawing/2014/main" id="{9C84C3C7-2B88-6D07-4984-6236DF8D6E1F}"/>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7" name="Slide Number Placeholder 6">
            <a:extLst>
              <a:ext uri="{FF2B5EF4-FFF2-40B4-BE49-F238E27FC236}">
                <a16:creationId xmlns:a16="http://schemas.microsoft.com/office/drawing/2014/main" id="{04D88E2B-619A-9A37-E2F7-180071CB91F0}"/>
              </a:ext>
            </a:extLst>
          </p:cNvPr>
          <p:cNvSpPr>
            <a:spLocks noGrp="1"/>
          </p:cNvSpPr>
          <p:nvPr>
            <p:ph type="sldNum" sz="quarter" idx="12"/>
          </p:nvPr>
        </p:nvSpPr>
        <p:spPr/>
        <p:txBody>
          <a:bodyPr/>
          <a:lstStyle/>
          <a:p>
            <a:fld id="{DEAC116C-9722-FF4F-B967-45DBF40BAE36}" type="slidenum">
              <a:rPr lang="en-US" smtClean="0"/>
              <a:t>6</a:t>
            </a:fld>
            <a:endParaRPr lang="en-US" dirty="0"/>
          </a:p>
        </p:txBody>
      </p:sp>
      <p:sp>
        <p:nvSpPr>
          <p:cNvPr id="8" name="Rounded Rectangle 7">
            <a:extLst>
              <a:ext uri="{FF2B5EF4-FFF2-40B4-BE49-F238E27FC236}">
                <a16:creationId xmlns:a16="http://schemas.microsoft.com/office/drawing/2014/main" id="{7291F347-71DA-8A0D-291B-EF482092F965}"/>
              </a:ext>
            </a:extLst>
          </p:cNvPr>
          <p:cNvSpPr/>
          <p:nvPr/>
        </p:nvSpPr>
        <p:spPr>
          <a:xfrm>
            <a:off x="467887" y="2144817"/>
            <a:ext cx="5139564" cy="3906437"/>
          </a:xfrm>
          <a:prstGeom prst="roundRect">
            <a:avLst>
              <a:gd name="adj" fmla="val 3677"/>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i="1">
              <a:solidFill>
                <a:schemeClr val="tx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22E6C0F-03A3-8C2B-F3B4-7C14431A202A}"/>
              </a:ext>
            </a:extLst>
          </p:cNvPr>
          <p:cNvSpPr txBox="1"/>
          <p:nvPr/>
        </p:nvSpPr>
        <p:spPr>
          <a:xfrm>
            <a:off x="0" y="1687476"/>
            <a:ext cx="4014952" cy="461665"/>
          </a:xfrm>
          <a:prstGeom prst="rect">
            <a:avLst/>
          </a:prstGeom>
          <a:noFill/>
        </p:spPr>
        <p:txBody>
          <a:bodyPr wrap="square" rtlCol="0">
            <a:spAutoFit/>
          </a:bodyPr>
          <a:lstStyle/>
          <a:p>
            <a:pPr algn="ctr"/>
            <a:r>
              <a:rPr lang="en-US" sz="2400" b="1" dirty="0" err="1">
                <a:latin typeface="Arial" panose="020B0604020202020204" pitchFamily="34" charset="0"/>
                <a:cs typeface="Arial" panose="020B0604020202020204" pitchFamily="34" charset="0"/>
              </a:rPr>
              <a:t>FAMuS</a:t>
            </a:r>
            <a:r>
              <a:rPr lang="en-US" sz="2400" b="1"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a:t>
            </a:r>
            <a:r>
              <a:rPr lang="en-US" sz="1400" i="1" dirty="0" err="1">
                <a:latin typeface="Arial" panose="020B0604020202020204" pitchFamily="34" charset="0"/>
                <a:cs typeface="Arial" panose="020B0604020202020204" pitchFamily="34" charset="0"/>
              </a:rPr>
              <a:t>Vashishtha</a:t>
            </a:r>
            <a:r>
              <a:rPr lang="en-US" sz="1400" i="1" dirty="0">
                <a:latin typeface="Arial" panose="020B0604020202020204" pitchFamily="34" charset="0"/>
                <a:cs typeface="Arial" panose="020B0604020202020204" pitchFamily="34" charset="0"/>
              </a:rPr>
              <a:t> et al., 2024)</a:t>
            </a:r>
          </a:p>
        </p:txBody>
      </p:sp>
      <p:pic>
        <p:nvPicPr>
          <p:cNvPr id="10" name="Picture 9">
            <a:extLst>
              <a:ext uri="{FF2B5EF4-FFF2-40B4-BE49-F238E27FC236}">
                <a16:creationId xmlns:a16="http://schemas.microsoft.com/office/drawing/2014/main" id="{CF219920-B33A-1ABE-89E0-7FF345BFC06F}"/>
              </a:ext>
            </a:extLst>
          </p:cNvPr>
          <p:cNvPicPr>
            <a:picLocks noChangeAspect="1"/>
          </p:cNvPicPr>
          <p:nvPr/>
        </p:nvPicPr>
        <p:blipFill>
          <a:blip r:embed="rId2"/>
          <a:stretch>
            <a:fillRect/>
          </a:stretch>
        </p:blipFill>
        <p:spPr>
          <a:xfrm>
            <a:off x="672841" y="2320875"/>
            <a:ext cx="2887123" cy="2117223"/>
          </a:xfrm>
          <a:prstGeom prst="rect">
            <a:avLst/>
          </a:prstGeom>
        </p:spPr>
      </p:pic>
      <p:sp>
        <p:nvSpPr>
          <p:cNvPr id="11" name="TextBox 10">
            <a:extLst>
              <a:ext uri="{FF2B5EF4-FFF2-40B4-BE49-F238E27FC236}">
                <a16:creationId xmlns:a16="http://schemas.microsoft.com/office/drawing/2014/main" id="{C3DA5CA4-1B79-5C97-8C55-22A9F1BB26B1}"/>
              </a:ext>
            </a:extLst>
          </p:cNvPr>
          <p:cNvSpPr txBox="1"/>
          <p:nvPr/>
        </p:nvSpPr>
        <p:spPr>
          <a:xfrm>
            <a:off x="672841" y="4579190"/>
            <a:ext cx="4783524" cy="1323439"/>
          </a:xfrm>
          <a:prstGeom prst="rect">
            <a:avLst/>
          </a:prstGeom>
          <a:noFill/>
        </p:spPr>
        <p:txBody>
          <a:bodyPr wrap="square" rtlCol="0">
            <a:spAutoFit/>
          </a:bodyPr>
          <a:lstStyle/>
          <a:p>
            <a:pPr>
              <a:buNone/>
            </a:pPr>
            <a:r>
              <a:rPr lang="en-US" sz="1600" dirty="0">
                <a:solidFill>
                  <a:srgbClr val="000000"/>
                </a:solidFill>
                <a:effectLst/>
                <a:latin typeface="Helvetica Light" panose="020B0403020202020204" pitchFamily="34" charset="0"/>
              </a:rPr>
              <a:t>A dataset of Wikipedia passages that </a:t>
            </a:r>
            <a:r>
              <a:rPr lang="en-US" sz="1600" b="1" dirty="0">
                <a:solidFill>
                  <a:srgbClr val="000000"/>
                </a:solidFill>
                <a:effectLst/>
                <a:latin typeface="Helvetica Light" panose="020B0403020202020204" pitchFamily="34" charset="0"/>
              </a:rPr>
              <a:t>report</a:t>
            </a:r>
            <a:r>
              <a:rPr lang="en-US" sz="1600" dirty="0">
                <a:solidFill>
                  <a:srgbClr val="000000"/>
                </a:solidFill>
                <a:effectLst/>
                <a:latin typeface="Helvetica Light" panose="020B0403020202020204" pitchFamily="34" charset="0"/>
              </a:rPr>
              <a:t> on some event, paired with underlying, genre-diverse </a:t>
            </a:r>
            <a:r>
              <a:rPr lang="en-US" sz="1600" b="1" dirty="0">
                <a:solidFill>
                  <a:srgbClr val="000000"/>
                </a:solidFill>
                <a:effectLst/>
                <a:latin typeface="Helvetica Light" panose="020B0403020202020204" pitchFamily="34" charset="0"/>
              </a:rPr>
              <a:t>source</a:t>
            </a:r>
            <a:r>
              <a:rPr lang="en-US" sz="1600" dirty="0">
                <a:solidFill>
                  <a:srgbClr val="000000"/>
                </a:solidFill>
                <a:effectLst/>
                <a:latin typeface="Helvetica Light" panose="020B0403020202020204" pitchFamily="34" charset="0"/>
              </a:rPr>
              <a:t> </a:t>
            </a:r>
            <a:r>
              <a:rPr lang="en-US" sz="1600" dirty="0">
                <a:solidFill>
                  <a:srgbClr val="000000"/>
                </a:solidFill>
                <a:latin typeface="Helvetica Light" panose="020B0403020202020204" pitchFamily="34" charset="0"/>
              </a:rPr>
              <a:t>articles for the same event</a:t>
            </a:r>
          </a:p>
          <a:p>
            <a:pPr marL="285750" indent="-285750">
              <a:buFont typeface="Arial" panose="020B0604020202020204" pitchFamily="34" charset="0"/>
              <a:buChar char="•"/>
            </a:pPr>
            <a:r>
              <a:rPr lang="en-US" sz="1600" dirty="0">
                <a:solidFill>
                  <a:srgbClr val="000000"/>
                </a:solidFill>
                <a:latin typeface="Helvetica Light" panose="020B0403020202020204" pitchFamily="34" charset="0"/>
              </a:rPr>
              <a:t>253 event types</a:t>
            </a:r>
          </a:p>
          <a:p>
            <a:pPr marL="285750" indent="-285750">
              <a:buFont typeface="Arial" panose="020B0604020202020204" pitchFamily="34" charset="0"/>
              <a:buChar char="•"/>
            </a:pPr>
            <a:r>
              <a:rPr lang="en-US" sz="1600" dirty="0">
                <a:solidFill>
                  <a:srgbClr val="000000"/>
                </a:solidFill>
                <a:latin typeface="Helvetica Light" panose="020B0403020202020204" pitchFamily="34" charset="0"/>
              </a:rPr>
              <a:t>1,265 report-source pairs</a:t>
            </a:r>
          </a:p>
        </p:txBody>
      </p:sp>
      <p:sp>
        <p:nvSpPr>
          <p:cNvPr id="12" name="TextBox 11">
            <a:extLst>
              <a:ext uri="{FF2B5EF4-FFF2-40B4-BE49-F238E27FC236}">
                <a16:creationId xmlns:a16="http://schemas.microsoft.com/office/drawing/2014/main" id="{5ECF1763-8DEE-D5C5-BEAF-BAE79EE09EBF}"/>
              </a:ext>
            </a:extLst>
          </p:cNvPr>
          <p:cNvSpPr txBox="1"/>
          <p:nvPr/>
        </p:nvSpPr>
        <p:spPr>
          <a:xfrm>
            <a:off x="3627563" y="3499788"/>
            <a:ext cx="1905002" cy="646331"/>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Source: FAMuS: Frames Across Multiple Sources (</a:t>
            </a:r>
            <a:r>
              <a:rPr lang="en-US" sz="900" dirty="0" err="1">
                <a:latin typeface="Arial" panose="020B0604020202020204" pitchFamily="34" charset="0"/>
                <a:cs typeface="Arial" panose="020B0604020202020204" pitchFamily="34" charset="0"/>
              </a:rPr>
              <a:t>Vashishtha</a:t>
            </a:r>
            <a:r>
              <a:rPr lang="en-US" sz="900" dirty="0">
                <a:latin typeface="Arial" panose="020B0604020202020204" pitchFamily="34" charset="0"/>
                <a:cs typeface="Arial" panose="020B0604020202020204" pitchFamily="34" charset="0"/>
              </a:rPr>
              <a:t> et al., NAACL 2024)</a:t>
            </a:r>
          </a:p>
          <a:p>
            <a:endParaRPr lang="en-US" sz="900" dirty="0">
              <a:solidFill>
                <a:srgbClr val="FF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B0D7631B-611A-3ED5-C0C3-CDB31E6D5645}"/>
              </a:ext>
            </a:extLst>
          </p:cNvPr>
          <p:cNvSpPr txBox="1"/>
          <p:nvPr/>
        </p:nvSpPr>
        <p:spPr>
          <a:xfrm>
            <a:off x="3631206" y="2243932"/>
            <a:ext cx="1825159" cy="1323439"/>
          </a:xfrm>
          <a:prstGeom prst="rect">
            <a:avLst/>
          </a:prstGeom>
          <a:noFill/>
        </p:spPr>
        <p:txBody>
          <a:bodyPr wrap="square" rtlCol="0">
            <a:spAutoFit/>
          </a:bodyPr>
          <a:lstStyle/>
          <a:p>
            <a:r>
              <a:rPr lang="en-US" sz="1600" i="1" dirty="0">
                <a:latin typeface="Helvetica Oblique" pitchFamily="2" charset="0"/>
                <a:cs typeface="Arial" panose="020B0604020202020204" pitchFamily="34" charset="0"/>
              </a:rPr>
              <a:t>Illustration of a cross-document argument extraction task (CDAE)</a:t>
            </a:r>
          </a:p>
        </p:txBody>
      </p:sp>
      <p:sp>
        <p:nvSpPr>
          <p:cNvPr id="17" name="Title 1">
            <a:extLst>
              <a:ext uri="{FF2B5EF4-FFF2-40B4-BE49-F238E27FC236}">
                <a16:creationId xmlns:a16="http://schemas.microsoft.com/office/drawing/2014/main" id="{DEB5A0AF-0CE3-4EDF-9F7B-391027795E0E}"/>
              </a:ext>
            </a:extLst>
          </p:cNvPr>
          <p:cNvSpPr>
            <a:spLocks noGrp="1"/>
          </p:cNvSpPr>
          <p:nvPr>
            <p:ph type="title"/>
          </p:nvPr>
        </p:nvSpPr>
        <p:spPr>
          <a:xfrm>
            <a:off x="838200" y="365125"/>
            <a:ext cx="10515600" cy="1325563"/>
          </a:xfrm>
        </p:spPr>
        <p:txBody>
          <a:bodyPr/>
          <a:lstStyle/>
          <a:p>
            <a:r>
              <a:rPr lang="en-US" b="1" dirty="0">
                <a:solidFill>
                  <a:schemeClr val="bg1"/>
                </a:solidFill>
                <a:latin typeface="Arial" panose="020B0604020202020204" pitchFamily="34" charset="0"/>
                <a:cs typeface="Arial" panose="020B0604020202020204" pitchFamily="34" charset="0"/>
              </a:rPr>
              <a:t>Background</a:t>
            </a:r>
          </a:p>
        </p:txBody>
      </p:sp>
      <p:sp>
        <p:nvSpPr>
          <p:cNvPr id="14" name="Rounded Rectangle 13">
            <a:extLst>
              <a:ext uri="{FF2B5EF4-FFF2-40B4-BE49-F238E27FC236}">
                <a16:creationId xmlns:a16="http://schemas.microsoft.com/office/drawing/2014/main" id="{BFF3A71A-28C5-A42E-EB9B-81779459A0CB}"/>
              </a:ext>
            </a:extLst>
          </p:cNvPr>
          <p:cNvSpPr/>
          <p:nvPr/>
        </p:nvSpPr>
        <p:spPr>
          <a:xfrm>
            <a:off x="5865495" y="2112598"/>
            <a:ext cx="5858617" cy="3938656"/>
          </a:xfrm>
          <a:prstGeom prst="roundRect">
            <a:avLst>
              <a:gd name="adj" fmla="val 3677"/>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i="1">
              <a:solidFill>
                <a:schemeClr val="tx1"/>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88D7FBD6-FAC2-B14E-646F-F4DB1F904351}"/>
              </a:ext>
            </a:extLst>
          </p:cNvPr>
          <p:cNvPicPr>
            <a:picLocks noChangeAspect="1"/>
          </p:cNvPicPr>
          <p:nvPr/>
        </p:nvPicPr>
        <p:blipFill>
          <a:blip r:embed="rId3"/>
          <a:stretch>
            <a:fillRect/>
          </a:stretch>
        </p:blipFill>
        <p:spPr>
          <a:xfrm>
            <a:off x="6075338" y="3515713"/>
            <a:ext cx="5413418" cy="2345026"/>
          </a:xfrm>
          <a:prstGeom prst="rect">
            <a:avLst/>
          </a:prstGeom>
        </p:spPr>
      </p:pic>
      <p:sp>
        <p:nvSpPr>
          <p:cNvPr id="15" name="TextBox 14">
            <a:extLst>
              <a:ext uri="{FF2B5EF4-FFF2-40B4-BE49-F238E27FC236}">
                <a16:creationId xmlns:a16="http://schemas.microsoft.com/office/drawing/2014/main" id="{DDD78CDA-070D-72DD-F579-D8E885C09E54}"/>
              </a:ext>
            </a:extLst>
          </p:cNvPr>
          <p:cNvSpPr txBox="1"/>
          <p:nvPr/>
        </p:nvSpPr>
        <p:spPr>
          <a:xfrm>
            <a:off x="5456365" y="1685314"/>
            <a:ext cx="4014952" cy="461665"/>
          </a:xfrm>
          <a:prstGeom prst="rect">
            <a:avLst/>
          </a:prstGeom>
          <a:noFill/>
        </p:spPr>
        <p:txBody>
          <a:bodyPr wrap="square" rtlCol="0">
            <a:spAutoFit/>
          </a:bodyPr>
          <a:lstStyle/>
          <a:p>
            <a:pPr algn="ctr"/>
            <a:r>
              <a:rPr lang="en-US" sz="2400" b="1" dirty="0" err="1">
                <a:latin typeface="Arial" panose="020B0604020202020204" pitchFamily="34" charset="0"/>
                <a:cs typeface="Arial" panose="020B0604020202020204" pitchFamily="34" charset="0"/>
              </a:rPr>
              <a:t>FrameNet</a:t>
            </a:r>
            <a:r>
              <a:rPr lang="en-US" sz="2400" b="1"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(Baker et al., 1998)</a:t>
            </a:r>
          </a:p>
        </p:txBody>
      </p:sp>
      <p:sp>
        <p:nvSpPr>
          <p:cNvPr id="16" name="TextBox 15">
            <a:extLst>
              <a:ext uri="{FF2B5EF4-FFF2-40B4-BE49-F238E27FC236}">
                <a16:creationId xmlns:a16="http://schemas.microsoft.com/office/drawing/2014/main" id="{14A21907-15F6-6A9F-D62F-D1C4A628E214}"/>
              </a:ext>
            </a:extLst>
          </p:cNvPr>
          <p:cNvSpPr txBox="1"/>
          <p:nvPr/>
        </p:nvSpPr>
        <p:spPr>
          <a:xfrm>
            <a:off x="5980700" y="2246570"/>
            <a:ext cx="5602693" cy="1169551"/>
          </a:xfrm>
          <a:prstGeom prst="rect">
            <a:avLst/>
          </a:prstGeom>
          <a:noFill/>
        </p:spPr>
        <p:txBody>
          <a:bodyPr wrap="square" rtlCol="0">
            <a:spAutoFit/>
          </a:bodyPr>
          <a:lstStyle/>
          <a:p>
            <a:r>
              <a:rPr lang="en-US" sz="1400" dirty="0" err="1">
                <a:solidFill>
                  <a:srgbClr val="000000"/>
                </a:solidFill>
                <a:latin typeface="Helvetica Light" panose="020B0403020202020204" pitchFamily="34" charset="0"/>
              </a:rPr>
              <a:t>FrameNet</a:t>
            </a:r>
            <a:r>
              <a:rPr lang="en-US" sz="1400" dirty="0">
                <a:solidFill>
                  <a:srgbClr val="000000"/>
                </a:solidFill>
                <a:latin typeface="Helvetica Light" panose="020B0403020202020204" pitchFamily="34" charset="0"/>
              </a:rPr>
              <a:t> is a collection of more than 200,000 manually annotated sentences linked to more than 1,200 semantic frames provide a unique training dataset for semantic role labeling, used in applications such as information extraction, machine translation, event recognition, sentiment analysis, etc. </a:t>
            </a:r>
          </a:p>
        </p:txBody>
      </p:sp>
    </p:spTree>
    <p:extLst>
      <p:ext uri="{BB962C8B-B14F-4D97-AF65-F5344CB8AC3E}">
        <p14:creationId xmlns:p14="http://schemas.microsoft.com/office/powerpoint/2010/main" val="108042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P spid="12" grpId="0"/>
      <p:bldP spid="13" grpId="0"/>
      <p:bldP spid="14" grpId="0" animBg="1"/>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122AA-802C-3BE0-5085-632B3E352E1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1B2AC0E-8ADC-9368-E983-46B7B713EE43}"/>
              </a:ext>
            </a:extLst>
          </p:cNvPr>
          <p:cNvSpPr txBox="1"/>
          <p:nvPr/>
        </p:nvSpPr>
        <p:spPr>
          <a:xfrm>
            <a:off x="11212923" y="4432995"/>
            <a:ext cx="838200" cy="1615827"/>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Source: </a:t>
            </a:r>
            <a:r>
              <a:rPr lang="en-US" sz="900" b="0" i="0" u="none" strike="noStrike" dirty="0">
                <a:solidFill>
                  <a:srgbClr val="222222"/>
                </a:solidFill>
                <a:effectLst/>
                <a:latin typeface="Arial" panose="020B0604020202020204" pitchFamily="34" charset="0"/>
                <a:cs typeface="Arial" panose="020B0604020202020204" pitchFamily="34" charset="0"/>
              </a:rPr>
              <a:t>Walden, William, et al. "Cross-Document Event-Keyed Summarization." </a:t>
            </a:r>
            <a:r>
              <a:rPr lang="en-US" sz="900" b="0" i="1" u="none" strike="noStrike" dirty="0" err="1">
                <a:solidFill>
                  <a:srgbClr val="222222"/>
                </a:solidFill>
                <a:effectLst/>
                <a:latin typeface="Arial" panose="020B0604020202020204" pitchFamily="34" charset="0"/>
                <a:cs typeface="Arial" panose="020B0604020202020204" pitchFamily="34" charset="0"/>
              </a:rPr>
              <a:t>arXiv</a:t>
            </a:r>
            <a:r>
              <a:rPr lang="en-US" sz="900" b="0" i="1" u="none" strike="noStrike" dirty="0">
                <a:solidFill>
                  <a:srgbClr val="222222"/>
                </a:solidFill>
                <a:effectLst/>
                <a:latin typeface="Arial" panose="020B0604020202020204" pitchFamily="34" charset="0"/>
                <a:cs typeface="Arial" panose="020B0604020202020204" pitchFamily="34" charset="0"/>
              </a:rPr>
              <a:t> preprint arXiv:2410.14795</a:t>
            </a:r>
            <a:r>
              <a:rPr lang="en-US" sz="900" b="0" i="0" u="none" strike="noStrike" dirty="0">
                <a:solidFill>
                  <a:srgbClr val="222222"/>
                </a:solidFill>
                <a:effectLst/>
                <a:latin typeface="Arial" panose="020B0604020202020204" pitchFamily="34" charset="0"/>
                <a:cs typeface="Arial" panose="020B0604020202020204" pitchFamily="34" charset="0"/>
              </a:rPr>
              <a:t> (2024).</a:t>
            </a:r>
            <a:endParaRPr lang="en-US" sz="9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EC86780-90FD-9200-0315-C6C96C7E84A5}"/>
              </a:ext>
            </a:extLst>
          </p:cNvPr>
          <p:cNvPicPr>
            <a:picLocks noChangeAspect="1"/>
          </p:cNvPicPr>
          <p:nvPr/>
        </p:nvPicPr>
        <p:blipFill>
          <a:blip r:embed="rId2"/>
          <a:stretch>
            <a:fillRect/>
          </a:stretch>
        </p:blipFill>
        <p:spPr>
          <a:xfrm>
            <a:off x="5812405" y="1803897"/>
            <a:ext cx="5376673" cy="4323284"/>
          </a:xfrm>
          <a:prstGeom prst="rect">
            <a:avLst/>
          </a:prstGeom>
        </p:spPr>
      </p:pic>
      <p:sp>
        <p:nvSpPr>
          <p:cNvPr id="4" name="Date Placeholder 3">
            <a:extLst>
              <a:ext uri="{FF2B5EF4-FFF2-40B4-BE49-F238E27FC236}">
                <a16:creationId xmlns:a16="http://schemas.microsoft.com/office/drawing/2014/main" id="{E2A28E9B-4EA7-4FD8-F41A-AD09E762432C}"/>
              </a:ext>
            </a:extLst>
          </p:cNvPr>
          <p:cNvSpPr>
            <a:spLocks noGrp="1"/>
          </p:cNvSpPr>
          <p:nvPr>
            <p:ph type="dt" sz="half" idx="10"/>
          </p:nvPr>
        </p:nvSpPr>
        <p:spPr/>
        <p:txBody>
          <a:bodyPr/>
          <a:lstStyle/>
          <a:p>
            <a:fld id="{8BE3AB58-E608-484B-862E-32FC99C11990}" type="datetime1">
              <a:rPr lang="en-US" smtClean="0"/>
              <a:t>4/17/25</a:t>
            </a:fld>
            <a:endParaRPr lang="en-US" dirty="0"/>
          </a:p>
        </p:txBody>
      </p:sp>
      <p:sp>
        <p:nvSpPr>
          <p:cNvPr id="6" name="Footer Placeholder 5">
            <a:extLst>
              <a:ext uri="{FF2B5EF4-FFF2-40B4-BE49-F238E27FC236}">
                <a16:creationId xmlns:a16="http://schemas.microsoft.com/office/drawing/2014/main" id="{D819D8DC-2AEC-3A05-D6A1-AD8F541F04CD}"/>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7" name="Slide Number Placeholder 6">
            <a:extLst>
              <a:ext uri="{FF2B5EF4-FFF2-40B4-BE49-F238E27FC236}">
                <a16:creationId xmlns:a16="http://schemas.microsoft.com/office/drawing/2014/main" id="{F427D382-979A-011F-A349-3F888225BB43}"/>
              </a:ext>
            </a:extLst>
          </p:cNvPr>
          <p:cNvSpPr>
            <a:spLocks noGrp="1"/>
          </p:cNvSpPr>
          <p:nvPr>
            <p:ph type="sldNum" sz="quarter" idx="12"/>
          </p:nvPr>
        </p:nvSpPr>
        <p:spPr/>
        <p:txBody>
          <a:bodyPr/>
          <a:lstStyle/>
          <a:p>
            <a:fld id="{DEAC116C-9722-FF4F-B967-45DBF40BAE36}" type="slidenum">
              <a:rPr lang="en-US" smtClean="0"/>
              <a:t>7</a:t>
            </a:fld>
            <a:endParaRPr lang="en-US" dirty="0"/>
          </a:p>
        </p:txBody>
      </p:sp>
      <p:sp>
        <p:nvSpPr>
          <p:cNvPr id="8" name="Rounded Rectangle 7">
            <a:extLst>
              <a:ext uri="{FF2B5EF4-FFF2-40B4-BE49-F238E27FC236}">
                <a16:creationId xmlns:a16="http://schemas.microsoft.com/office/drawing/2014/main" id="{D30999A9-1127-9A6F-2EC1-493600D12D53}"/>
              </a:ext>
            </a:extLst>
          </p:cNvPr>
          <p:cNvSpPr/>
          <p:nvPr/>
        </p:nvSpPr>
        <p:spPr>
          <a:xfrm>
            <a:off x="467887" y="2144817"/>
            <a:ext cx="5139564" cy="3906437"/>
          </a:xfrm>
          <a:prstGeom prst="roundRect">
            <a:avLst>
              <a:gd name="adj" fmla="val 3677"/>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i="1">
              <a:solidFill>
                <a:schemeClr val="tx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FE9D630-8338-F1D2-0514-1D3DECB5752D}"/>
              </a:ext>
            </a:extLst>
          </p:cNvPr>
          <p:cNvSpPr txBox="1"/>
          <p:nvPr/>
        </p:nvSpPr>
        <p:spPr>
          <a:xfrm>
            <a:off x="0" y="1687476"/>
            <a:ext cx="4014952" cy="461665"/>
          </a:xfrm>
          <a:prstGeom prst="rect">
            <a:avLst/>
          </a:prstGeom>
          <a:noFill/>
        </p:spPr>
        <p:txBody>
          <a:bodyPr wrap="square" rtlCol="0">
            <a:spAutoFit/>
          </a:bodyPr>
          <a:lstStyle/>
          <a:p>
            <a:pPr algn="ctr"/>
            <a:r>
              <a:rPr lang="en-US" sz="2400" b="1" dirty="0" err="1">
                <a:latin typeface="Arial" panose="020B0604020202020204" pitchFamily="34" charset="0"/>
                <a:cs typeface="Arial" panose="020B0604020202020204" pitchFamily="34" charset="0"/>
              </a:rPr>
              <a:t>FAMuS</a:t>
            </a:r>
            <a:r>
              <a:rPr lang="en-US" sz="2400" b="1"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a:t>
            </a:r>
            <a:r>
              <a:rPr lang="en-US" sz="1400" i="1" dirty="0" err="1">
                <a:latin typeface="Arial" panose="020B0604020202020204" pitchFamily="34" charset="0"/>
                <a:cs typeface="Arial" panose="020B0604020202020204" pitchFamily="34" charset="0"/>
              </a:rPr>
              <a:t>Vashishtha</a:t>
            </a:r>
            <a:r>
              <a:rPr lang="en-US" sz="1400" i="1" dirty="0">
                <a:latin typeface="Arial" panose="020B0604020202020204" pitchFamily="34" charset="0"/>
                <a:cs typeface="Arial" panose="020B0604020202020204" pitchFamily="34" charset="0"/>
              </a:rPr>
              <a:t> et al., 2024)</a:t>
            </a:r>
          </a:p>
        </p:txBody>
      </p:sp>
      <p:pic>
        <p:nvPicPr>
          <p:cNvPr id="10" name="Picture 9">
            <a:extLst>
              <a:ext uri="{FF2B5EF4-FFF2-40B4-BE49-F238E27FC236}">
                <a16:creationId xmlns:a16="http://schemas.microsoft.com/office/drawing/2014/main" id="{56E256C1-5399-5652-C3E3-0F7AF29DC979}"/>
              </a:ext>
            </a:extLst>
          </p:cNvPr>
          <p:cNvPicPr>
            <a:picLocks noChangeAspect="1"/>
          </p:cNvPicPr>
          <p:nvPr/>
        </p:nvPicPr>
        <p:blipFill>
          <a:blip r:embed="rId3"/>
          <a:stretch>
            <a:fillRect/>
          </a:stretch>
        </p:blipFill>
        <p:spPr>
          <a:xfrm>
            <a:off x="672841" y="2320875"/>
            <a:ext cx="2887123" cy="2117223"/>
          </a:xfrm>
          <a:prstGeom prst="rect">
            <a:avLst/>
          </a:prstGeom>
        </p:spPr>
      </p:pic>
      <p:sp>
        <p:nvSpPr>
          <p:cNvPr id="11" name="TextBox 10">
            <a:extLst>
              <a:ext uri="{FF2B5EF4-FFF2-40B4-BE49-F238E27FC236}">
                <a16:creationId xmlns:a16="http://schemas.microsoft.com/office/drawing/2014/main" id="{C717A1E9-56FB-A1AC-FD65-974BF8266665}"/>
              </a:ext>
            </a:extLst>
          </p:cNvPr>
          <p:cNvSpPr txBox="1"/>
          <p:nvPr/>
        </p:nvSpPr>
        <p:spPr>
          <a:xfrm>
            <a:off x="672841" y="4579190"/>
            <a:ext cx="4783524" cy="1323439"/>
          </a:xfrm>
          <a:prstGeom prst="rect">
            <a:avLst/>
          </a:prstGeom>
          <a:noFill/>
        </p:spPr>
        <p:txBody>
          <a:bodyPr wrap="square" rtlCol="0">
            <a:spAutoFit/>
          </a:bodyPr>
          <a:lstStyle/>
          <a:p>
            <a:pPr>
              <a:buNone/>
            </a:pPr>
            <a:r>
              <a:rPr lang="en-US" sz="1600" dirty="0">
                <a:solidFill>
                  <a:srgbClr val="000000"/>
                </a:solidFill>
                <a:effectLst/>
                <a:latin typeface="Helvetica Light" panose="020B0403020202020204" pitchFamily="34" charset="0"/>
              </a:rPr>
              <a:t>A dataset of Wikipedia passages that </a:t>
            </a:r>
            <a:r>
              <a:rPr lang="en-US" sz="1600" b="1" dirty="0">
                <a:solidFill>
                  <a:srgbClr val="000000"/>
                </a:solidFill>
                <a:effectLst/>
                <a:latin typeface="Helvetica Light" panose="020B0403020202020204" pitchFamily="34" charset="0"/>
              </a:rPr>
              <a:t>report</a:t>
            </a:r>
            <a:r>
              <a:rPr lang="en-US" sz="1600" dirty="0">
                <a:solidFill>
                  <a:srgbClr val="000000"/>
                </a:solidFill>
                <a:effectLst/>
                <a:latin typeface="Helvetica Light" panose="020B0403020202020204" pitchFamily="34" charset="0"/>
              </a:rPr>
              <a:t> on some event, paired with underlying, genre-diverse </a:t>
            </a:r>
            <a:r>
              <a:rPr lang="en-US" sz="1600" b="1" dirty="0">
                <a:solidFill>
                  <a:srgbClr val="000000"/>
                </a:solidFill>
                <a:effectLst/>
                <a:latin typeface="Helvetica Light" panose="020B0403020202020204" pitchFamily="34" charset="0"/>
              </a:rPr>
              <a:t>source</a:t>
            </a:r>
            <a:r>
              <a:rPr lang="en-US" sz="1600" dirty="0">
                <a:solidFill>
                  <a:srgbClr val="000000"/>
                </a:solidFill>
                <a:effectLst/>
                <a:latin typeface="Helvetica Light" panose="020B0403020202020204" pitchFamily="34" charset="0"/>
              </a:rPr>
              <a:t> </a:t>
            </a:r>
            <a:r>
              <a:rPr lang="en-US" sz="1600" dirty="0">
                <a:solidFill>
                  <a:srgbClr val="000000"/>
                </a:solidFill>
                <a:latin typeface="Helvetica Light" panose="020B0403020202020204" pitchFamily="34" charset="0"/>
              </a:rPr>
              <a:t>articles for the same event</a:t>
            </a:r>
          </a:p>
          <a:p>
            <a:pPr marL="285750" indent="-285750">
              <a:buFont typeface="Arial" panose="020B0604020202020204" pitchFamily="34" charset="0"/>
              <a:buChar char="•"/>
            </a:pPr>
            <a:r>
              <a:rPr lang="en-US" sz="1600" dirty="0">
                <a:solidFill>
                  <a:srgbClr val="000000"/>
                </a:solidFill>
                <a:latin typeface="Helvetica Light" panose="020B0403020202020204" pitchFamily="34" charset="0"/>
              </a:rPr>
              <a:t>253 event types</a:t>
            </a:r>
          </a:p>
          <a:p>
            <a:pPr marL="285750" indent="-285750">
              <a:buFont typeface="Arial" panose="020B0604020202020204" pitchFamily="34" charset="0"/>
              <a:buChar char="•"/>
            </a:pPr>
            <a:r>
              <a:rPr lang="en-US" sz="1600" dirty="0">
                <a:solidFill>
                  <a:srgbClr val="000000"/>
                </a:solidFill>
                <a:latin typeface="Helvetica Light" panose="020B0403020202020204" pitchFamily="34" charset="0"/>
              </a:rPr>
              <a:t>1,265 report-source pairs</a:t>
            </a:r>
          </a:p>
        </p:txBody>
      </p:sp>
      <p:sp>
        <p:nvSpPr>
          <p:cNvPr id="12" name="TextBox 11">
            <a:extLst>
              <a:ext uri="{FF2B5EF4-FFF2-40B4-BE49-F238E27FC236}">
                <a16:creationId xmlns:a16="http://schemas.microsoft.com/office/drawing/2014/main" id="{413F55BB-D353-DB12-EC14-796E850E72E3}"/>
              </a:ext>
            </a:extLst>
          </p:cNvPr>
          <p:cNvSpPr txBox="1"/>
          <p:nvPr/>
        </p:nvSpPr>
        <p:spPr>
          <a:xfrm>
            <a:off x="3627563" y="3499788"/>
            <a:ext cx="1905002" cy="646331"/>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Source: FAMuS: Frames Across Multiple Sources (</a:t>
            </a:r>
            <a:r>
              <a:rPr lang="en-US" sz="900" dirty="0" err="1">
                <a:latin typeface="Arial" panose="020B0604020202020204" pitchFamily="34" charset="0"/>
                <a:cs typeface="Arial" panose="020B0604020202020204" pitchFamily="34" charset="0"/>
              </a:rPr>
              <a:t>Vashishtha</a:t>
            </a:r>
            <a:r>
              <a:rPr lang="en-US" sz="900" dirty="0">
                <a:latin typeface="Arial" panose="020B0604020202020204" pitchFamily="34" charset="0"/>
                <a:cs typeface="Arial" panose="020B0604020202020204" pitchFamily="34" charset="0"/>
              </a:rPr>
              <a:t> et al., NAACL 2024)</a:t>
            </a:r>
          </a:p>
          <a:p>
            <a:endParaRPr lang="en-US" sz="900" dirty="0">
              <a:solidFill>
                <a:srgbClr val="FF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B3D53580-C091-CA07-ED6E-B63E61A63073}"/>
              </a:ext>
            </a:extLst>
          </p:cNvPr>
          <p:cNvSpPr txBox="1"/>
          <p:nvPr/>
        </p:nvSpPr>
        <p:spPr>
          <a:xfrm>
            <a:off x="3631206" y="2243932"/>
            <a:ext cx="1825159" cy="1323439"/>
          </a:xfrm>
          <a:prstGeom prst="rect">
            <a:avLst/>
          </a:prstGeom>
          <a:noFill/>
        </p:spPr>
        <p:txBody>
          <a:bodyPr wrap="square" rtlCol="0">
            <a:spAutoFit/>
          </a:bodyPr>
          <a:lstStyle/>
          <a:p>
            <a:r>
              <a:rPr lang="en-US" sz="1600" i="1" dirty="0">
                <a:latin typeface="Helvetica Oblique" pitchFamily="2" charset="0"/>
                <a:cs typeface="Arial" panose="020B0604020202020204" pitchFamily="34" charset="0"/>
              </a:rPr>
              <a:t>Illustration of a cross-document argument extraction task (CDAE)</a:t>
            </a:r>
          </a:p>
        </p:txBody>
      </p:sp>
      <p:sp>
        <p:nvSpPr>
          <p:cNvPr id="17" name="Title 1">
            <a:extLst>
              <a:ext uri="{FF2B5EF4-FFF2-40B4-BE49-F238E27FC236}">
                <a16:creationId xmlns:a16="http://schemas.microsoft.com/office/drawing/2014/main" id="{903EDCFA-E446-BE52-7A5A-A831D10F1F88}"/>
              </a:ext>
            </a:extLst>
          </p:cNvPr>
          <p:cNvSpPr>
            <a:spLocks noGrp="1"/>
          </p:cNvSpPr>
          <p:nvPr>
            <p:ph type="title"/>
          </p:nvPr>
        </p:nvSpPr>
        <p:spPr>
          <a:xfrm>
            <a:off x="838200" y="365125"/>
            <a:ext cx="10515600" cy="1325563"/>
          </a:xfrm>
        </p:spPr>
        <p:txBody>
          <a:bodyPr/>
          <a:lstStyle/>
          <a:p>
            <a:r>
              <a:rPr lang="en-US" b="1" dirty="0">
                <a:solidFill>
                  <a:schemeClr val="bg1"/>
                </a:solidFill>
                <a:latin typeface="Arial" panose="020B0604020202020204" pitchFamily="34" charset="0"/>
                <a:cs typeface="Arial" panose="020B0604020202020204" pitchFamily="34" charset="0"/>
              </a:rPr>
              <a:t>Background</a:t>
            </a:r>
          </a:p>
        </p:txBody>
      </p:sp>
    </p:spTree>
    <p:extLst>
      <p:ext uri="{BB962C8B-B14F-4D97-AF65-F5344CB8AC3E}">
        <p14:creationId xmlns:p14="http://schemas.microsoft.com/office/powerpoint/2010/main" val="293311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10CBE-C8C3-B760-8727-1B9486CF84C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3E1FC00-681F-8EEC-4487-06BA1E230A66}"/>
              </a:ext>
            </a:extLst>
          </p:cNvPr>
          <p:cNvPicPr>
            <a:picLocks noChangeAspect="1"/>
          </p:cNvPicPr>
          <p:nvPr/>
        </p:nvPicPr>
        <p:blipFill>
          <a:blip r:embed="rId2"/>
          <a:srcRect t="3001"/>
          <a:stretch/>
        </p:blipFill>
        <p:spPr>
          <a:xfrm>
            <a:off x="1541882" y="1627804"/>
            <a:ext cx="8870732" cy="4602778"/>
          </a:xfrm>
          <a:prstGeom prst="rect">
            <a:avLst/>
          </a:prstGeom>
        </p:spPr>
      </p:pic>
      <p:sp>
        <p:nvSpPr>
          <p:cNvPr id="5" name="TextBox 4">
            <a:extLst>
              <a:ext uri="{FF2B5EF4-FFF2-40B4-BE49-F238E27FC236}">
                <a16:creationId xmlns:a16="http://schemas.microsoft.com/office/drawing/2014/main" id="{241FA40C-BE54-ED13-4588-0A19BF5CF003}"/>
              </a:ext>
            </a:extLst>
          </p:cNvPr>
          <p:cNvSpPr txBox="1"/>
          <p:nvPr/>
        </p:nvSpPr>
        <p:spPr>
          <a:xfrm>
            <a:off x="10374940" y="4871732"/>
            <a:ext cx="1208972" cy="1200329"/>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Source: </a:t>
            </a:r>
            <a:r>
              <a:rPr lang="en-US" sz="900" b="0" i="0" u="none" strike="noStrike" dirty="0">
                <a:solidFill>
                  <a:srgbClr val="222222"/>
                </a:solidFill>
                <a:effectLst/>
                <a:latin typeface="Arial" panose="020B0604020202020204" pitchFamily="34" charset="0"/>
                <a:cs typeface="Arial" panose="020B0604020202020204" pitchFamily="34" charset="0"/>
              </a:rPr>
              <a:t>Walden, William, et al. "Cross-Document Event-Keyed Summarization." </a:t>
            </a:r>
            <a:r>
              <a:rPr lang="en-US" sz="900" b="0" i="1" u="none" strike="noStrike" dirty="0" err="1">
                <a:solidFill>
                  <a:srgbClr val="222222"/>
                </a:solidFill>
                <a:effectLst/>
                <a:latin typeface="Arial" panose="020B0604020202020204" pitchFamily="34" charset="0"/>
                <a:cs typeface="Arial" panose="020B0604020202020204" pitchFamily="34" charset="0"/>
              </a:rPr>
              <a:t>arXiv</a:t>
            </a:r>
            <a:r>
              <a:rPr lang="en-US" sz="900" b="0" i="1" u="none" strike="noStrike" dirty="0">
                <a:solidFill>
                  <a:srgbClr val="222222"/>
                </a:solidFill>
                <a:effectLst/>
                <a:latin typeface="Arial" panose="020B0604020202020204" pitchFamily="34" charset="0"/>
                <a:cs typeface="Arial" panose="020B0604020202020204" pitchFamily="34" charset="0"/>
              </a:rPr>
              <a:t> preprint arXiv:2410.14795</a:t>
            </a:r>
            <a:r>
              <a:rPr lang="en-US" sz="900" b="0" i="0" u="none" strike="noStrike" dirty="0">
                <a:solidFill>
                  <a:srgbClr val="222222"/>
                </a:solidFill>
                <a:effectLst/>
                <a:latin typeface="Arial" panose="020B0604020202020204" pitchFamily="34" charset="0"/>
                <a:cs typeface="Arial" panose="020B0604020202020204" pitchFamily="34" charset="0"/>
              </a:rPr>
              <a:t> (2024).</a:t>
            </a:r>
            <a:endParaRPr lang="en-US" sz="9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536DAA18-A656-372B-0DEB-2BB9F90A9AD6}"/>
              </a:ext>
            </a:extLst>
          </p:cNvPr>
          <p:cNvSpPr>
            <a:spLocks noGrp="1"/>
          </p:cNvSpPr>
          <p:nvPr>
            <p:ph type="dt" sz="half" idx="10"/>
          </p:nvPr>
        </p:nvSpPr>
        <p:spPr/>
        <p:txBody>
          <a:bodyPr/>
          <a:lstStyle/>
          <a:p>
            <a:fld id="{3889D9C4-973B-384B-AC95-345925B16E74}" type="datetime1">
              <a:rPr lang="en-US" smtClean="0"/>
              <a:t>4/17/25</a:t>
            </a:fld>
            <a:endParaRPr lang="en-US" dirty="0"/>
          </a:p>
        </p:txBody>
      </p:sp>
      <p:sp>
        <p:nvSpPr>
          <p:cNvPr id="6" name="Footer Placeholder 5">
            <a:extLst>
              <a:ext uri="{FF2B5EF4-FFF2-40B4-BE49-F238E27FC236}">
                <a16:creationId xmlns:a16="http://schemas.microsoft.com/office/drawing/2014/main" id="{863EBB17-13A7-8724-2F7A-3795633D0FD8}"/>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7" name="Slide Number Placeholder 6">
            <a:extLst>
              <a:ext uri="{FF2B5EF4-FFF2-40B4-BE49-F238E27FC236}">
                <a16:creationId xmlns:a16="http://schemas.microsoft.com/office/drawing/2014/main" id="{69050FB6-06FA-BA55-B39F-E834C53AFC01}"/>
              </a:ext>
            </a:extLst>
          </p:cNvPr>
          <p:cNvSpPr>
            <a:spLocks noGrp="1"/>
          </p:cNvSpPr>
          <p:nvPr>
            <p:ph type="sldNum" sz="quarter" idx="12"/>
          </p:nvPr>
        </p:nvSpPr>
        <p:spPr/>
        <p:txBody>
          <a:bodyPr/>
          <a:lstStyle/>
          <a:p>
            <a:fld id="{DEAC116C-9722-FF4F-B967-45DBF40BAE36}" type="slidenum">
              <a:rPr lang="en-US" smtClean="0"/>
              <a:t>8</a:t>
            </a:fld>
            <a:endParaRPr lang="en-US" dirty="0"/>
          </a:p>
        </p:txBody>
      </p:sp>
      <p:sp>
        <p:nvSpPr>
          <p:cNvPr id="8" name="Title 1">
            <a:extLst>
              <a:ext uri="{FF2B5EF4-FFF2-40B4-BE49-F238E27FC236}">
                <a16:creationId xmlns:a16="http://schemas.microsoft.com/office/drawing/2014/main" id="{DDA9369E-33D6-713D-F182-524788F4BD3A}"/>
              </a:ext>
            </a:extLst>
          </p:cNvPr>
          <p:cNvSpPr>
            <a:spLocks noGrp="1"/>
          </p:cNvSpPr>
          <p:nvPr>
            <p:ph type="title"/>
          </p:nvPr>
        </p:nvSpPr>
        <p:spPr>
          <a:xfrm>
            <a:off x="838200" y="365125"/>
            <a:ext cx="10515600" cy="1325563"/>
          </a:xfrm>
        </p:spPr>
        <p:txBody>
          <a:bodyPr/>
          <a:lstStyle/>
          <a:p>
            <a:r>
              <a:rPr lang="en-US" b="1" dirty="0">
                <a:solidFill>
                  <a:schemeClr val="bg1"/>
                </a:solidFill>
                <a:latin typeface="Arial" panose="020B0604020202020204" pitchFamily="34" charset="0"/>
                <a:cs typeface="Arial" panose="020B0604020202020204" pitchFamily="34" charset="0"/>
              </a:rPr>
              <a:t>Background</a:t>
            </a:r>
          </a:p>
        </p:txBody>
      </p:sp>
    </p:spTree>
    <p:extLst>
      <p:ext uri="{BB962C8B-B14F-4D97-AF65-F5344CB8AC3E}">
        <p14:creationId xmlns:p14="http://schemas.microsoft.com/office/powerpoint/2010/main" val="2614776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2E6C-11F1-6BDD-2F57-69A9DAD6432D}"/>
              </a:ext>
            </a:extLst>
          </p:cNvPr>
          <p:cNvSpPr>
            <a:spLocks noGrp="1"/>
          </p:cNvSpPr>
          <p:nvPr>
            <p:ph type="title"/>
          </p:nvPr>
        </p:nvSpPr>
        <p:spPr/>
        <p:txBody>
          <a:bodyPr>
            <a:normAutofit/>
          </a:bodyPr>
          <a:lstStyle/>
          <a:p>
            <a:pPr>
              <a:buNone/>
            </a:pPr>
            <a:r>
              <a:rPr lang="en-US" b="1" dirty="0" err="1">
                <a:solidFill>
                  <a:schemeClr val="bg1"/>
                </a:solidFill>
                <a:latin typeface="Arial" panose="020B0604020202020204" pitchFamily="34" charset="0"/>
                <a:cs typeface="Arial" panose="020B0604020202020204" pitchFamily="34" charset="0"/>
              </a:rPr>
              <a:t>SEAMuS</a:t>
            </a:r>
            <a:r>
              <a:rPr lang="en-US" b="1" dirty="0">
                <a:solidFill>
                  <a:schemeClr val="bg1"/>
                </a:solidFill>
                <a:latin typeface="Arial" panose="020B0604020202020204" pitchFamily="34" charset="0"/>
                <a:cs typeface="Arial" panose="020B0604020202020204" pitchFamily="34" charset="0"/>
              </a:rPr>
              <a:t> </a:t>
            </a:r>
            <a:r>
              <a:rPr lang="en-US" sz="2200" b="1" dirty="0">
                <a:solidFill>
                  <a:schemeClr val="bg1"/>
                </a:solidFill>
                <a:latin typeface="Arial" panose="020B0604020202020204" pitchFamily="34" charset="0"/>
                <a:cs typeface="Arial" panose="020B0604020202020204" pitchFamily="34" charset="0"/>
              </a:rPr>
              <a:t>(</a:t>
            </a:r>
            <a:r>
              <a:rPr lang="en-US" sz="2200" b="1" dirty="0">
                <a:solidFill>
                  <a:schemeClr val="bg1"/>
                </a:solidFill>
                <a:effectLst/>
                <a:latin typeface="Arial" panose="020B0604020202020204" pitchFamily="34" charset="0"/>
                <a:cs typeface="Arial" panose="020B0604020202020204" pitchFamily="34" charset="0"/>
              </a:rPr>
              <a:t>Summaries of Events Across Multiple Sources</a:t>
            </a:r>
            <a:r>
              <a:rPr lang="en-US" sz="2200" b="1" dirty="0">
                <a:solidFill>
                  <a:schemeClr val="bg1"/>
                </a:solidFill>
                <a:latin typeface="Arial" panose="020B0604020202020204" pitchFamily="34" charset="0"/>
                <a:cs typeface="Arial" panose="020B0604020202020204" pitchFamily="34" charset="0"/>
              </a:rPr>
              <a:t>)</a:t>
            </a:r>
            <a:endParaRPr lang="en-US" b="1" dirty="0">
              <a:solidFill>
                <a:schemeClr val="bg1"/>
              </a:solidFill>
              <a:latin typeface="Arial" panose="020B0604020202020204" pitchFamily="34" charset="0"/>
              <a:cs typeface="Arial" panose="020B0604020202020204" pitchFamily="34" charset="0"/>
            </a:endParaRPr>
          </a:p>
        </p:txBody>
      </p:sp>
      <p:sp>
        <p:nvSpPr>
          <p:cNvPr id="3" name="Rounded Rectangle 2">
            <a:extLst>
              <a:ext uri="{FF2B5EF4-FFF2-40B4-BE49-F238E27FC236}">
                <a16:creationId xmlns:a16="http://schemas.microsoft.com/office/drawing/2014/main" id="{DCF5C514-66AA-1479-F984-DF0CBCBECBEF}"/>
              </a:ext>
            </a:extLst>
          </p:cNvPr>
          <p:cNvSpPr/>
          <p:nvPr/>
        </p:nvSpPr>
        <p:spPr>
          <a:xfrm>
            <a:off x="867234" y="1823262"/>
            <a:ext cx="3020429" cy="460679"/>
          </a:xfrm>
          <a:prstGeom prst="roundRect">
            <a:avLst>
              <a:gd name="adj" fmla="val 3677"/>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i="1">
                <a:solidFill>
                  <a:schemeClr val="tx1"/>
                </a:solidFill>
                <a:latin typeface="Arial" panose="020B0604020202020204" pitchFamily="34" charset="0"/>
                <a:cs typeface="Arial" panose="020B0604020202020204" pitchFamily="34" charset="0"/>
              </a:rPr>
              <a:t>Features</a:t>
            </a:r>
          </a:p>
        </p:txBody>
      </p:sp>
      <p:sp>
        <p:nvSpPr>
          <p:cNvPr id="6" name="Date Placeholder 5">
            <a:extLst>
              <a:ext uri="{FF2B5EF4-FFF2-40B4-BE49-F238E27FC236}">
                <a16:creationId xmlns:a16="http://schemas.microsoft.com/office/drawing/2014/main" id="{2117E350-80FF-E6C5-B46C-71E1374CB58E}"/>
              </a:ext>
            </a:extLst>
          </p:cNvPr>
          <p:cNvSpPr>
            <a:spLocks noGrp="1"/>
          </p:cNvSpPr>
          <p:nvPr>
            <p:ph type="dt" sz="half" idx="10"/>
          </p:nvPr>
        </p:nvSpPr>
        <p:spPr/>
        <p:txBody>
          <a:bodyPr/>
          <a:lstStyle/>
          <a:p>
            <a:fld id="{B419DF7E-9780-314D-A393-02DF483C39CC}" type="datetime1">
              <a:rPr lang="en-US" smtClean="0"/>
              <a:t>4/17/25</a:t>
            </a:fld>
            <a:endParaRPr lang="en-US" dirty="0"/>
          </a:p>
        </p:txBody>
      </p:sp>
      <p:sp>
        <p:nvSpPr>
          <p:cNvPr id="7" name="Footer Placeholder 6">
            <a:extLst>
              <a:ext uri="{FF2B5EF4-FFF2-40B4-BE49-F238E27FC236}">
                <a16:creationId xmlns:a16="http://schemas.microsoft.com/office/drawing/2014/main" id="{E39FAEBD-87A2-4497-DC0F-6A65600C25BA}"/>
              </a:ext>
            </a:extLst>
          </p:cNvPr>
          <p:cNvSpPr>
            <a:spLocks noGrp="1"/>
          </p:cNvSpPr>
          <p:nvPr>
            <p:ph type="ftr" sz="quarter" idx="11"/>
          </p:nvPr>
        </p:nvSpPr>
        <p:spPr/>
        <p:txBody>
          <a:bodyPr/>
          <a:lstStyle/>
          <a:p>
            <a:r>
              <a:rPr lang="en-US">
                <a:latin typeface="Arial" panose="020B0604020202020204" pitchFamily="34" charset="0"/>
                <a:ea typeface="Helvetica Neue" panose="02000503000000020004" pitchFamily="2" charset="0"/>
                <a:cs typeface="Arial" panose="020B0604020202020204" pitchFamily="34" charset="0"/>
              </a:rPr>
              <a:t>PEER 2025 @ University of Rochester</a:t>
            </a:r>
            <a:endParaRPr lang="en-US" dirty="0">
              <a:latin typeface="Arial" panose="020B0604020202020204" pitchFamily="34" charset="0"/>
              <a:ea typeface="Helvetica Neue" panose="02000503000000020004" pitchFamily="2" charset="0"/>
              <a:cs typeface="Arial" panose="020B0604020202020204" pitchFamily="34" charset="0"/>
            </a:endParaRPr>
          </a:p>
        </p:txBody>
      </p:sp>
      <p:sp>
        <p:nvSpPr>
          <p:cNvPr id="12" name="Slide Number Placeholder 11">
            <a:extLst>
              <a:ext uri="{FF2B5EF4-FFF2-40B4-BE49-F238E27FC236}">
                <a16:creationId xmlns:a16="http://schemas.microsoft.com/office/drawing/2014/main" id="{00534614-AC9C-2BEC-BBC7-3FFD24A3168E}"/>
              </a:ext>
            </a:extLst>
          </p:cNvPr>
          <p:cNvSpPr>
            <a:spLocks noGrp="1"/>
          </p:cNvSpPr>
          <p:nvPr>
            <p:ph type="sldNum" sz="quarter" idx="12"/>
          </p:nvPr>
        </p:nvSpPr>
        <p:spPr/>
        <p:txBody>
          <a:bodyPr/>
          <a:lstStyle/>
          <a:p>
            <a:fld id="{DEAC116C-9722-FF4F-B967-45DBF40BAE36}" type="slidenum">
              <a:rPr lang="en-US" smtClean="0"/>
              <a:t>9</a:t>
            </a:fld>
            <a:endParaRPr lang="en-US" dirty="0"/>
          </a:p>
        </p:txBody>
      </p:sp>
      <p:sp>
        <p:nvSpPr>
          <p:cNvPr id="4" name="TextBox 3">
            <a:extLst>
              <a:ext uri="{FF2B5EF4-FFF2-40B4-BE49-F238E27FC236}">
                <a16:creationId xmlns:a16="http://schemas.microsoft.com/office/drawing/2014/main" id="{C82A06E4-3F28-9907-FAF1-6E47EEDCBAC2}"/>
              </a:ext>
            </a:extLst>
          </p:cNvPr>
          <p:cNvSpPr txBox="1"/>
          <p:nvPr/>
        </p:nvSpPr>
        <p:spPr>
          <a:xfrm>
            <a:off x="867232" y="2382516"/>
            <a:ext cx="10515600" cy="2918941"/>
          </a:xfrm>
          <a:prstGeom prst="rect">
            <a:avLst/>
          </a:prstGeom>
          <a:noFill/>
        </p:spPr>
        <p:txBody>
          <a:bodyPr wrap="square" rtlCol="0">
            <a:spAutoFit/>
          </a:bodyPr>
          <a:lstStyle/>
          <a:p>
            <a:pPr marL="342900" indent="-342900">
              <a:lnSpc>
                <a:spcPct val="150000"/>
              </a:lnSpc>
              <a:buFont typeface="Wingdings" pitchFamily="2" charset="2"/>
              <a:buChar char="§"/>
            </a:pPr>
            <a:r>
              <a:rPr lang="en-US" sz="2000" b="1" dirty="0">
                <a:solidFill>
                  <a:schemeClr val="tx1"/>
                </a:solidFill>
                <a:latin typeface="Helvetica" pitchFamily="2" charset="0"/>
                <a:cs typeface="Times New Roman" panose="02020603050405020304" pitchFamily="18" charset="0"/>
              </a:rPr>
              <a:t>Comprehensive ontology</a:t>
            </a:r>
          </a:p>
          <a:p>
            <a:pPr lvl="1">
              <a:lnSpc>
                <a:spcPct val="150000"/>
              </a:lnSpc>
            </a:pPr>
            <a:r>
              <a:rPr lang="en-US" sz="1600" dirty="0">
                <a:latin typeface="Helvetica Light" panose="020B0403020202020204" pitchFamily="34" charset="0"/>
                <a:cs typeface="Times New Roman" panose="02020603050405020304" pitchFamily="18" charset="0"/>
              </a:rPr>
              <a:t>Events and arguments annotated using a subset of </a:t>
            </a:r>
            <a:r>
              <a:rPr lang="en-US" sz="1600" dirty="0" err="1">
                <a:latin typeface="Helvetica Light" panose="020B0403020202020204" pitchFamily="34" charset="0"/>
                <a:cs typeface="Times New Roman" panose="02020603050405020304" pitchFamily="18" charset="0"/>
              </a:rPr>
              <a:t>FrameNet</a:t>
            </a:r>
            <a:r>
              <a:rPr lang="en-US" sz="1600" dirty="0">
                <a:latin typeface="Helvetica Light" panose="020B0403020202020204" pitchFamily="34" charset="0"/>
                <a:cs typeface="Times New Roman" panose="02020603050405020304" pitchFamily="18" charset="0"/>
              </a:rPr>
              <a:t>, covering many (253) event types</a:t>
            </a:r>
            <a:endParaRPr lang="en-US" sz="2000" b="1" dirty="0">
              <a:solidFill>
                <a:schemeClr val="tx1"/>
              </a:solidFill>
              <a:latin typeface="Helvetica" pitchFamily="2" charset="0"/>
              <a:cs typeface="Times New Roman" panose="02020603050405020304" pitchFamily="18" charset="0"/>
            </a:endParaRPr>
          </a:p>
          <a:p>
            <a:pPr marL="342900" indent="-342900">
              <a:lnSpc>
                <a:spcPct val="150000"/>
              </a:lnSpc>
              <a:buFont typeface="Wingdings" pitchFamily="2" charset="2"/>
              <a:buChar char="§"/>
            </a:pPr>
            <a:r>
              <a:rPr lang="en-US" sz="2000" b="1" dirty="0">
                <a:solidFill>
                  <a:schemeClr val="tx1"/>
                </a:solidFill>
                <a:latin typeface="Helvetica" pitchFamily="2" charset="0"/>
                <a:cs typeface="Times New Roman" panose="02020603050405020304" pitchFamily="18" charset="0"/>
              </a:rPr>
              <a:t>Expert annotations</a:t>
            </a:r>
          </a:p>
          <a:p>
            <a:pPr lvl="1">
              <a:lnSpc>
                <a:spcPct val="150000"/>
              </a:lnSpc>
            </a:pPr>
            <a:r>
              <a:rPr lang="en-US" sz="1600" dirty="0">
                <a:solidFill>
                  <a:schemeClr val="tx1"/>
                </a:solidFill>
                <a:latin typeface="Helvetica Light" panose="020B0403020202020204" pitchFamily="34" charset="0"/>
                <a:cs typeface="Times New Roman" panose="02020603050405020304" pitchFamily="18" charset="0"/>
              </a:rPr>
              <a:t>Event arguments and summaries all (re-)annotated by the authors</a:t>
            </a:r>
            <a:endParaRPr lang="en-US" sz="1600" b="1" dirty="0">
              <a:solidFill>
                <a:schemeClr val="tx1"/>
              </a:solidFill>
              <a:latin typeface="Helvetica" pitchFamily="2" charset="0"/>
              <a:cs typeface="Times New Roman" panose="02020603050405020304" pitchFamily="18" charset="0"/>
            </a:endParaRPr>
          </a:p>
          <a:p>
            <a:pPr marL="342900" indent="-342900">
              <a:lnSpc>
                <a:spcPct val="150000"/>
              </a:lnSpc>
              <a:buFont typeface="Wingdings" pitchFamily="2" charset="2"/>
              <a:buChar char="§"/>
            </a:pPr>
            <a:r>
              <a:rPr lang="en-US" sz="2000" b="1" dirty="0">
                <a:solidFill>
                  <a:schemeClr val="tx1"/>
                </a:solidFill>
                <a:latin typeface="Helvetica" pitchFamily="2" charset="0"/>
                <a:cs typeface="Times New Roman" panose="02020603050405020304" pitchFamily="18" charset="0"/>
              </a:rPr>
              <a:t>Detailed summaries</a:t>
            </a:r>
          </a:p>
          <a:p>
            <a:pPr lvl="1">
              <a:lnSpc>
                <a:spcPct val="150000"/>
              </a:lnSpc>
            </a:pPr>
            <a:r>
              <a:rPr lang="en-US" sz="1600" dirty="0">
                <a:latin typeface="Helvetica Light" panose="020B0403020202020204" pitchFamily="34" charset="0"/>
                <a:cs typeface="Times New Roman" panose="02020603050405020304" pitchFamily="18" charset="0"/>
              </a:rPr>
              <a:t>1. </a:t>
            </a:r>
            <a:r>
              <a:rPr lang="en-US" sz="1600" b="1" dirty="0">
                <a:latin typeface="Helvetica Light" panose="020B0403020202020204" pitchFamily="34" charset="0"/>
                <a:cs typeface="Times New Roman" panose="02020603050405020304" pitchFamily="18" charset="0"/>
              </a:rPr>
              <a:t>Report</a:t>
            </a:r>
            <a:r>
              <a:rPr lang="en-US" sz="1600" dirty="0">
                <a:latin typeface="Helvetica Light" panose="020B0403020202020204" pitchFamily="34" charset="0"/>
                <a:cs typeface="Times New Roman" panose="02020603050405020304" pitchFamily="18" charset="0"/>
              </a:rPr>
              <a:t> summaries cover all event arguments described in the report texts</a:t>
            </a:r>
          </a:p>
          <a:p>
            <a:pPr lvl="1">
              <a:lnSpc>
                <a:spcPct val="150000"/>
              </a:lnSpc>
            </a:pPr>
            <a:r>
              <a:rPr lang="en-US" sz="1600" dirty="0">
                <a:latin typeface="Helvetica Light" panose="020B0403020202020204" pitchFamily="34" charset="0"/>
                <a:cs typeface="Times New Roman" panose="02020603050405020304" pitchFamily="18" charset="0"/>
              </a:rPr>
              <a:t>2. </a:t>
            </a:r>
            <a:r>
              <a:rPr lang="en-US" sz="1600" b="1" dirty="0">
                <a:latin typeface="Helvetica Light" panose="020B0403020202020204" pitchFamily="34" charset="0"/>
                <a:cs typeface="Times New Roman" panose="02020603050405020304" pitchFamily="18" charset="0"/>
              </a:rPr>
              <a:t>Cross-Document</a:t>
            </a:r>
            <a:r>
              <a:rPr lang="en-US" sz="1600" dirty="0">
                <a:latin typeface="Helvetica Light" panose="020B0403020202020204" pitchFamily="34" charset="0"/>
                <a:cs typeface="Times New Roman" panose="02020603050405020304" pitchFamily="18" charset="0"/>
              </a:rPr>
              <a:t> summaries cover all event arguments described in the report </a:t>
            </a:r>
            <a:r>
              <a:rPr lang="en-US" sz="1600" i="1" dirty="0">
                <a:latin typeface="Helvetica Light" panose="020B0403020202020204" pitchFamily="34" charset="0"/>
                <a:cs typeface="Times New Roman" panose="02020603050405020304" pitchFamily="18" charset="0"/>
              </a:rPr>
              <a:t>and</a:t>
            </a:r>
            <a:r>
              <a:rPr lang="en-US" sz="1600" dirty="0">
                <a:latin typeface="Helvetica Light" panose="020B0403020202020204" pitchFamily="34" charset="0"/>
                <a:cs typeface="Times New Roman" panose="02020603050405020304" pitchFamily="18" charset="0"/>
              </a:rPr>
              <a:t> source texts</a:t>
            </a:r>
          </a:p>
        </p:txBody>
      </p:sp>
    </p:spTree>
    <p:extLst>
      <p:ext uri="{BB962C8B-B14F-4D97-AF65-F5344CB8AC3E}">
        <p14:creationId xmlns:p14="http://schemas.microsoft.com/office/powerpoint/2010/main" val="401129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3339</TotalTime>
  <Words>1818</Words>
  <Application>Microsoft Macintosh PowerPoint</Application>
  <PresentationFormat>Widescreen</PresentationFormat>
  <Paragraphs>334</Paragraphs>
  <Slides>32</Slides>
  <Notes>0</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32</vt:i4>
      </vt:variant>
    </vt:vector>
  </HeadingPairs>
  <TitlesOfParts>
    <vt:vector size="47" baseType="lpstr">
      <vt:lpstr>Helvetica Neue</vt:lpstr>
      <vt:lpstr>Helvetica</vt:lpstr>
      <vt:lpstr>Helvetica Neue Medium</vt:lpstr>
      <vt:lpstr>Helvetica Light</vt:lpstr>
      <vt:lpstr>Calibri Light</vt:lpstr>
      <vt:lpstr>Helvetica Bold Oblique</vt:lpstr>
      <vt:lpstr>Helvetica Oblique</vt:lpstr>
      <vt:lpstr>Calibri</vt:lpstr>
      <vt:lpstr>Wingdings</vt:lpstr>
      <vt:lpstr>Helvetica Neue Thin</vt:lpstr>
      <vt:lpstr>Times New Roman</vt:lpstr>
      <vt:lpstr>Arial Black</vt:lpstr>
      <vt:lpstr>Arial</vt:lpstr>
      <vt:lpstr>Helvetica Neue Light</vt:lpstr>
      <vt:lpstr>Office Theme</vt:lpstr>
      <vt:lpstr>Cross-Document Event-Keyed Summarization</vt:lpstr>
      <vt:lpstr>Table of Content</vt:lpstr>
      <vt:lpstr>Background</vt:lpstr>
      <vt:lpstr>Background</vt:lpstr>
      <vt:lpstr>Background</vt:lpstr>
      <vt:lpstr>Background</vt:lpstr>
      <vt:lpstr>Background</vt:lpstr>
      <vt:lpstr>Background</vt:lpstr>
      <vt:lpstr>SEAMuS (Summaries of Events Across Multiple Sources)</vt:lpstr>
      <vt:lpstr>SEAMuS (Summaries of Events Across Multiple Sources)</vt:lpstr>
      <vt:lpstr>Annotation</vt:lpstr>
      <vt:lpstr>Annotation</vt:lpstr>
      <vt:lpstr>Experiments</vt:lpstr>
      <vt:lpstr>Experiments</vt:lpstr>
      <vt:lpstr>Experiments</vt:lpstr>
      <vt:lpstr>Experiments</vt:lpstr>
      <vt:lpstr>Experiments</vt:lpstr>
      <vt:lpstr>Experiments</vt:lpstr>
      <vt:lpstr>Experiments</vt:lpstr>
      <vt:lpstr>Experiment</vt:lpstr>
      <vt:lpstr>Experiment</vt:lpstr>
      <vt:lpstr>Experiment</vt:lpstr>
      <vt:lpstr>Experiment</vt:lpstr>
      <vt:lpstr>Experiment</vt:lpstr>
      <vt:lpstr>Experiment</vt:lpstr>
      <vt:lpstr>Conclusion</vt:lpstr>
      <vt:lpstr>Limitations</vt:lpstr>
      <vt:lpstr>Thank you!</vt:lpstr>
      <vt:lpstr>SEAMuS (Summaries of Events Across Multiple Sources)</vt:lpstr>
      <vt:lpstr>Experiment</vt:lpstr>
      <vt:lpstr>Experiment</vt:lpstr>
      <vt:lpstr>Experiment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之盛 金</dc:creator>
  <cp:lastModifiedBy>之盛 金</cp:lastModifiedBy>
  <cp:revision>37</cp:revision>
  <dcterms:created xsi:type="dcterms:W3CDTF">2025-04-01T19:31:39Z</dcterms:created>
  <dcterms:modified xsi:type="dcterms:W3CDTF">2025-04-17T13:57:14Z</dcterms:modified>
</cp:coreProperties>
</file>