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84" r:id="rId3"/>
    <p:sldId id="682" r:id="rId4"/>
    <p:sldId id="683" r:id="rId5"/>
    <p:sldId id="429" r:id="rId6"/>
    <p:sldId id="430" r:id="rId7"/>
    <p:sldId id="472" r:id="rId8"/>
    <p:sldId id="471" r:id="rId9"/>
    <p:sldId id="477" r:id="rId10"/>
    <p:sldId id="480" r:id="rId11"/>
    <p:sldId id="481" r:id="rId12"/>
    <p:sldId id="475" r:id="rId13"/>
    <p:sldId id="474" r:id="rId14"/>
    <p:sldId id="550" r:id="rId15"/>
    <p:sldId id="551" r:id="rId16"/>
    <p:sldId id="552" r:id="rId17"/>
    <p:sldId id="268" r:id="rId18"/>
    <p:sldId id="270" r:id="rId19"/>
    <p:sldId id="553" r:id="rId20"/>
    <p:sldId id="554" r:id="rId21"/>
    <p:sldId id="311" r:id="rId22"/>
    <p:sldId id="555" r:id="rId23"/>
    <p:sldId id="5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53170" autoAdjust="0"/>
  </p:normalViewPr>
  <p:slideViewPr>
    <p:cSldViewPr snapToGrid="0" showGuides="1">
      <p:cViewPr varScale="1">
        <p:scale>
          <a:sx n="60" d="100"/>
          <a:sy n="60" d="100"/>
        </p:scale>
        <p:origin x="2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68D8A7A-CB9F-6247-92BE-B286718D59D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166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B01792A-B5F9-DE4A-B559-3F026789133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14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0CA872A-7021-BC48-AB46-2E4882C23E8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225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|w|, </a:t>
            </a:r>
            <a:r>
              <a:rPr lang="en-US" dirty="0" err="1"/>
              <a:t>s.t.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 err="1"/>
              <a:t>y_i</a:t>
            </a:r>
            <a:r>
              <a:rPr lang="en-US" dirty="0"/>
              <a:t>*(x*</a:t>
            </a:r>
            <a:r>
              <a:rPr lang="en-US" dirty="0" err="1"/>
              <a:t>x_i</a:t>
            </a:r>
            <a:r>
              <a:rPr lang="en-US" dirty="0"/>
              <a:t>-b)&gt;=1, for all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E3E9-8093-DB42-8CB3-EFD273A478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4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4F05F85-DE28-3842-BA86-C10391AA645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71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FC3BDD5-0A54-9B4F-826E-3A2117B51B7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1B2FFC-1EA7-4749-84EB-69CCEF5B344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89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5E02116-E0ED-6A48-8AC2-C93D7BC81AD7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44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484CDA8-E12E-7347-B806-570931A1F6C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173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EC769CC-8BB2-CB41-8FB4-2103153CFAD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9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OetFPgsMUc" TargetMode="External"/><Relationship Id="rId2" Type="http://schemas.openxmlformats.org/officeDocument/2006/relationships/hyperlink" Target="https://youtu.be/Y6RRHw9uN9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81RR3yKn3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youtu.be/NGf0voTMl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ＭＳ Ｐゴシック" charset="-128"/>
              </a:rPr>
              <a:t>Covariance Matrix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DC7117-0F7D-4EF4-BA38-0A4FE610D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SG" dirty="0"/>
                  <a:t> be a matrix that contains the stock returns of </a:t>
                </a:r>
                <a:r>
                  <a:rPr lang="en-SG" i="1" dirty="0"/>
                  <a:t>N</a:t>
                </a:r>
                <a:r>
                  <a:rPr lang="en-SG" dirty="0"/>
                  <a:t> stocks over </a:t>
                </a:r>
                <a:r>
                  <a:rPr lang="en-SG" i="1" dirty="0"/>
                  <a:t>T</a:t>
                </a:r>
                <a:r>
                  <a:rPr lang="en-SG" dirty="0"/>
                  <a:t> periods. 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SG" dirty="0"/>
                  <a:t> denotes the return of stock </a:t>
                </a:r>
                <a:r>
                  <a:rPr lang="en-SG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SG" dirty="0"/>
                  <a:t> at period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DC7117-0F7D-4EF4-BA38-0A4FE610D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6" y="3429000"/>
            <a:ext cx="6578600" cy="18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ＭＳ Ｐゴシック" charset="-128"/>
              </a:rPr>
              <a:t>Covariance Matrix from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37B4A-0B77-4673-9C65-C0D566BA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1"/>
            <a:ext cx="7010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1"/>
            <a:ext cx="66294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Compact form of Portfolio Selection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2888EB-ACD1-4BDB-A2D3-9DBD68AE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86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15" y="1894726"/>
            <a:ext cx="2517169" cy="183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Quadratic Optimization Problems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A8FA2-31B7-482F-A8EA-891F7495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00201"/>
            <a:ext cx="74295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5DDA-9927-FC45-9559-F51C268C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782F-40F7-3044-BA47-1BC2A0A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 objects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object has an n-dimensional feature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n-US" dirty="0"/>
              <a:t>Objects belong to one of two classes, e.g.,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 </a:t>
            </a:r>
            <a:r>
              <a:rPr lang="en-US" dirty="0"/>
              <a:t>or 1</a:t>
            </a:r>
          </a:p>
          <a:p>
            <a:pPr lvl="1"/>
            <a:r>
              <a:rPr lang="en-US" dirty="0"/>
              <a:t>We know the class that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object belongs to</a:t>
            </a:r>
          </a:p>
          <a:p>
            <a:endParaRPr lang="en-US" dirty="0"/>
          </a:p>
          <a:p>
            <a:r>
              <a:rPr lang="en-US" dirty="0"/>
              <a:t>Linear classifier</a:t>
            </a:r>
          </a:p>
          <a:p>
            <a:pPr lvl="1"/>
            <a:r>
              <a:rPr lang="en-US" dirty="0"/>
              <a:t>Defined by an n-dimensional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and a scalar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1"/>
            <a:r>
              <a:rPr lang="en-US" dirty="0"/>
              <a:t>For a new object with feature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the classifier declares it to be in</a:t>
            </a:r>
          </a:p>
          <a:p>
            <a:pPr lvl="2"/>
            <a:r>
              <a:rPr lang="en-US" dirty="0"/>
              <a:t>class -1: if</a:t>
            </a:r>
          </a:p>
          <a:p>
            <a:pPr lvl="2"/>
            <a:r>
              <a:rPr lang="en-US" dirty="0"/>
              <a:t>class 1: if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753DA-87E6-8746-8BDB-8DC5F9B7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09FCB-5A15-6240-959F-330446C4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84" y="4800601"/>
            <a:ext cx="889000" cy="2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16967-0CD6-7F42-9FAE-26858328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84" y="5065060"/>
            <a:ext cx="8890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F8223-3650-CD43-A59F-7C0C42FD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22" y="4800601"/>
            <a:ext cx="2515159" cy="2057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0FF7E-C09D-1C45-815F-F2A25E768FBB}"/>
              </a:ext>
            </a:extLst>
          </p:cNvPr>
          <p:cNvCxnSpPr>
            <a:cxnSpLocks/>
          </p:cNvCxnSpPr>
          <p:nvPr/>
        </p:nvCxnSpPr>
        <p:spPr>
          <a:xfrm flipH="1">
            <a:off x="7583078" y="5513825"/>
            <a:ext cx="478357" cy="42351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BB1852-46DC-7541-8304-21CA12204DB1}"/>
              </a:ext>
            </a:extLst>
          </p:cNvPr>
          <p:cNvSpPr/>
          <p:nvPr/>
        </p:nvSpPr>
        <p:spPr>
          <a:xfrm>
            <a:off x="8077201" y="5293660"/>
            <a:ext cx="1624297" cy="333457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classifier</a:t>
            </a:r>
          </a:p>
        </p:txBody>
      </p:sp>
    </p:spTree>
    <p:extLst>
      <p:ext uri="{BB962C8B-B14F-4D97-AF65-F5344CB8AC3E}">
        <p14:creationId xmlns:p14="http://schemas.microsoft.com/office/powerpoint/2010/main" val="263697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FA23-DAD4-B648-AED4-B0EB6D19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824-48CF-7B4A-A7AB-139C9082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find a linear classifier that gives the correct answers for all existing objects</a:t>
            </a:r>
          </a:p>
          <a:p>
            <a:endParaRPr lang="en-US" dirty="0"/>
          </a:p>
          <a:p>
            <a:r>
              <a:rPr lang="en-US" dirty="0"/>
              <a:t>Let S be the set of objects in class -1</a:t>
            </a:r>
          </a:p>
          <a:p>
            <a:endParaRPr lang="en-US" dirty="0"/>
          </a:p>
          <a:p>
            <a:r>
              <a:rPr lang="en-US" dirty="0"/>
              <a:t>We look for some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a scalar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that satisfy the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98BF-8CF2-2243-BCB3-3B6172B5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9090D-83A1-4D48-830C-4AC835D4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63888"/>
            <a:ext cx="2438400" cy="787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B0CD4-297C-5C47-B4B1-D7F951869B2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81670" y="5479284"/>
            <a:ext cx="502988" cy="3948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8CF23-25AB-964B-9EBD-F79C4624C276}"/>
              </a:ext>
            </a:extLst>
          </p:cNvPr>
          <p:cNvSpPr/>
          <p:nvPr/>
        </p:nvSpPr>
        <p:spPr>
          <a:xfrm>
            <a:off x="4114802" y="5874131"/>
            <a:ext cx="2333737" cy="511031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Strictly inequality is not of the form in linear program</a:t>
            </a:r>
          </a:p>
        </p:txBody>
      </p:sp>
    </p:spTree>
    <p:extLst>
      <p:ext uri="{BB962C8B-B14F-4D97-AF65-F5344CB8AC3E}">
        <p14:creationId xmlns:p14="http://schemas.microsoft.com/office/powerpoint/2010/main" val="413826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8518-C695-134F-9D8C-6FB5214E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ED4E29-AAA2-9F40-ACA1-3A186D9D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fact, we can see that                                is equivalent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for a very small</a:t>
            </a:r>
          </a:p>
          <a:p>
            <a:endParaRPr lang="en-US" dirty="0"/>
          </a:p>
          <a:p>
            <a:r>
              <a:rPr lang="en-US" dirty="0"/>
              <a:t>Since we can always scale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simultaneously, we can scale them by      and have the constraints: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Looking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is to solve a feasibility problem</a:t>
            </a:r>
          </a:p>
          <a:p>
            <a:pPr lvl="1"/>
            <a:r>
              <a:rPr lang="en-US" dirty="0"/>
              <a:t>With a null objective, e.g., max/min 0 subject to the constraints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3C08-ED2F-A148-B8A0-D653067F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83AF6-AC17-324B-AF96-76A64C9D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26" y="4213338"/>
            <a:ext cx="2892947" cy="769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C6D7A-630E-BA4B-B941-D3923321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96" y="1936946"/>
            <a:ext cx="2868114" cy="322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2C5DF-6C34-6740-8E40-F3AF3F22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845" y="1399230"/>
            <a:ext cx="2383887" cy="322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D91E44-621E-704E-9E41-B691AFF8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94" y="2353832"/>
            <a:ext cx="111745" cy="136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9E425F-90D7-054E-915A-8BB82D525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005" y="3567492"/>
            <a:ext cx="384898" cy="3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02246"/>
                </a:solidFill>
              </a:rPr>
              <a:t>Support vector machines (SVM) </a:t>
            </a:r>
            <a:r>
              <a:rPr lang="en-US" dirty="0"/>
              <a:t>is a linear classifier.</a:t>
            </a:r>
          </a:p>
          <a:p>
            <a:pPr lvl="1"/>
            <a:r>
              <a:rPr lang="en-US" dirty="0"/>
              <a:t>Classifies instances based on a linear function of the features</a:t>
            </a:r>
          </a:p>
          <a:p>
            <a:pPr lvl="1"/>
            <a:r>
              <a:rPr lang="en-US" dirty="0"/>
              <a:t>Objective function based on a simple idea: </a:t>
            </a:r>
            <a:r>
              <a:rPr lang="en-US" dirty="0">
                <a:solidFill>
                  <a:srgbClr val="E02246"/>
                </a:solidFill>
              </a:rPr>
              <a:t>maximize the margin</a:t>
            </a:r>
          </a:p>
          <a:p>
            <a:pPr lvl="2"/>
            <a:r>
              <a:rPr lang="en-US" dirty="0"/>
              <a:t>Fit the fattest bar between classes</a:t>
            </a:r>
          </a:p>
          <a:p>
            <a:pPr lvl="2"/>
            <a:r>
              <a:rPr lang="en-US" dirty="0"/>
              <a:t>Once the widest bar is found, the linear discriminant is the center line through the bar</a:t>
            </a:r>
          </a:p>
          <a:p>
            <a:pPr lvl="1"/>
            <a:r>
              <a:rPr lang="en-US" dirty="0"/>
              <a:t>The margin-maximizing boundary gives </a:t>
            </a:r>
            <a:r>
              <a:rPr lang="en-US" dirty="0">
                <a:solidFill>
                  <a:srgbClr val="E02246"/>
                </a:solidFill>
              </a:rPr>
              <a:t>the maximal space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for classifying new points.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105" y="3715562"/>
            <a:ext cx="2746328" cy="295872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9350389" y="5369434"/>
            <a:ext cx="417894" cy="88737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38241" y="6256811"/>
            <a:ext cx="1624297" cy="333687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Support vectors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9070453" y="4874064"/>
            <a:ext cx="279937" cy="13827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dataset:</a:t>
            </a:r>
          </a:p>
          <a:p>
            <a:r>
              <a:rPr lang="en-US" dirty="0"/>
              <a:t>Find a hyperplane                       such that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objects are perfectly separable, the optimization problem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Quadratic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CD2D-B64D-4143-AD85-44F5FD7B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68" y="1472792"/>
            <a:ext cx="5165145" cy="25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BFA5C-102E-5F4E-8E72-B3F8307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06" y="1919669"/>
            <a:ext cx="1651898" cy="25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862BC-FE67-5548-BCE2-A3F17D1EF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755" y="2468087"/>
            <a:ext cx="3060700" cy="699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9A351F-3DD6-2441-88CB-7F2C97024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55" y="3995638"/>
            <a:ext cx="3804345" cy="11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2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A191-F2E6-9744-8E96-BA3DFCE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92E7-2A5A-2041-BFE4-727C6E40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SVM: </a:t>
            </a:r>
          </a:p>
          <a:p>
            <a:pPr lvl="1"/>
            <a:r>
              <a:rPr lang="en-US" dirty="0">
                <a:hlinkClick r:id="rId2"/>
              </a:rPr>
              <a:t>https://youtu.be/Y6RRHw9uN9o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Optimization formulation for SVM</a:t>
            </a:r>
          </a:p>
          <a:p>
            <a:pPr lvl="1"/>
            <a:r>
              <a:rPr lang="en-US" dirty="0">
                <a:hlinkClick r:id="rId3"/>
              </a:rPr>
              <a:t>https://youtu.be/IOetFPgsMUc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66342-E4AC-5D4F-8FEA-C229765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24E54CB-9023-48EA-9DDA-F82AF487C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0" y="304278"/>
            <a:ext cx="11703075" cy="6553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73306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4792-6E46-1344-8FC2-CC63716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B43-6F96-974E-8B21-151746DA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n data points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i-th</a:t>
            </a:r>
            <a:r>
              <a:rPr lang="en-US" sz="2400" dirty="0"/>
              <a:t> sample, the feature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/>
              <a:t>The feature vector is p-dimensional</a:t>
            </a:r>
          </a:p>
          <a:p>
            <a:r>
              <a:rPr lang="en-US" sz="2400" dirty="0"/>
              <a:t>We fit a linear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Simple linear regression finds the coefficients by solving the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717B-DA12-184A-939B-F1D016D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3336-E509-2645-892D-243335C3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70" y="2823713"/>
            <a:ext cx="22987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3DDBB-D51A-6748-B23E-20B13640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4424363"/>
            <a:ext cx="4864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simple linear regression tends to overfit by involving too many features in the prediction.</a:t>
            </a:r>
          </a:p>
          <a:p>
            <a:r>
              <a:rPr lang="en-US" dirty="0"/>
              <a:t>Parameter optimization in linear models</a:t>
            </a:r>
          </a:p>
          <a:p>
            <a:r>
              <a:rPr lang="en-US" dirty="0"/>
              <a:t>Choose the right set of features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Regularization: combined optimization of fit and simplicity</a:t>
            </a:r>
          </a:p>
          <a:p>
            <a:pPr lvl="1"/>
            <a:r>
              <a:rPr lang="en-US" dirty="0"/>
              <a:t>Models will be better if they fit the data better and if they are simpler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8C9-E7C3-CE4E-AB08-774C5E9E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FA81-E8ED-0540-9F7F-0D5DF527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Penalty on the sum of the squares of the coefficients</a:t>
            </a:r>
          </a:p>
          <a:p>
            <a:r>
              <a:rPr lang="en-US" sz="2000" dirty="0"/>
              <a:t>The optimization problem becomes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Sum of squares given a large penalty when weights have large values</a:t>
            </a:r>
          </a:p>
          <a:p>
            <a:r>
              <a:rPr lang="en-US" sz="2000" dirty="0"/>
              <a:t>Square of L2-norm + standard least squares linear regression = </a:t>
            </a:r>
            <a:r>
              <a:rPr lang="en-US" sz="2000" dirty="0">
                <a:solidFill>
                  <a:srgbClr val="E02246"/>
                </a:solidFill>
                <a:sym typeface="Wingdings"/>
              </a:rPr>
              <a:t>ridge regression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Introduction to ridge regression: </a:t>
            </a:r>
            <a:r>
              <a:rPr lang="en-US" sz="2000" dirty="0">
                <a:sym typeface="Wingdings"/>
                <a:hlinkClick r:id="rId3"/>
              </a:rPr>
              <a:t>https://youtu.be/Q81RR3yKn30</a:t>
            </a:r>
            <a:r>
              <a:rPr lang="en-US" sz="2000" dirty="0">
                <a:sym typeface="Wingdings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C8E55-D6D8-0D49-A6DA-C7CBE93B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A106-B03D-A74C-9ED4-D59536BFF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490" y="2244446"/>
            <a:ext cx="635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85F5-07AD-F644-8484-468D81E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B0DF-0D4C-E940-9EF2-B4A74F5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LASSO=“least absolute shrinkage and selection operator”</a:t>
            </a:r>
          </a:p>
          <a:p>
            <a:r>
              <a:rPr lang="en-US" sz="2000" dirty="0"/>
              <a:t>Penalty on the </a:t>
            </a:r>
            <a:r>
              <a:rPr lang="en-US" sz="2000" dirty="0">
                <a:sym typeface="Wingdings"/>
              </a:rPr>
              <a:t>sum of the absolute values of the coefficients</a:t>
            </a:r>
          </a:p>
          <a:p>
            <a:r>
              <a:rPr lang="en-US" sz="2000" dirty="0"/>
              <a:t>The optimization problem becomes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Zeroes out many coefficients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ym typeface="Wingdings"/>
              </a:rPr>
              <a:t>feature selection</a:t>
            </a:r>
          </a:p>
          <a:p>
            <a:r>
              <a:rPr lang="en-US" sz="2000" dirty="0">
                <a:sym typeface="Wingdings"/>
              </a:rPr>
              <a:t>L1-norm + standard least squares linear regression = </a:t>
            </a:r>
            <a:r>
              <a:rPr lang="en-US" sz="2000" dirty="0">
                <a:solidFill>
                  <a:srgbClr val="E02246"/>
                </a:solidFill>
                <a:sym typeface="Wingdings"/>
              </a:rPr>
              <a:t>lasso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Introduction to LASSO: </a:t>
            </a:r>
            <a:r>
              <a:rPr lang="en-US" sz="2000" dirty="0">
                <a:sym typeface="Wingdings"/>
                <a:hlinkClick r:id="rId2"/>
              </a:rPr>
              <a:t>https://youtu.be/NGf0voTMlcs</a:t>
            </a:r>
            <a:r>
              <a:rPr lang="en-US" sz="2000" dirty="0">
                <a:sym typeface="Wingdings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E204-DCFC-2C40-BEB4-24438E6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5C22-EB20-E84D-BF41-539FDBD5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622550"/>
            <a:ext cx="6438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4CE118-EDA5-4177-A5B8-964C32A22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2688" r="58979" b="71895"/>
          <a:stretch/>
        </p:blipFill>
        <p:spPr>
          <a:xfrm>
            <a:off x="3113113" y="2206487"/>
            <a:ext cx="4224607" cy="1500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E7C9CC-A9C0-4C4D-A0DD-5A975B9CF935}"/>
              </a:ext>
            </a:extLst>
          </p:cNvPr>
          <p:cNvCxnSpPr>
            <a:cxnSpLocks/>
          </p:cNvCxnSpPr>
          <p:nvPr/>
        </p:nvCxnSpPr>
        <p:spPr>
          <a:xfrm>
            <a:off x="5269905" y="3300357"/>
            <a:ext cx="182663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F46C-0659-4BFC-97B2-575CD398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Data</a:t>
            </a:r>
            <a:r>
              <a:rPr lang="en-US" altLang="zh-CN" dirty="0"/>
              <a:t>---Historical Data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2020-FBBF-4A1C-8154-94699C85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999"/>
            <a:ext cx="10733116" cy="42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ＭＳ Ｐゴシック" charset="-128"/>
              </a:rPr>
              <a:t>Classical Portfolio Selection</a:t>
            </a:r>
          </a:p>
        </p:txBody>
      </p:sp>
      <p:pic>
        <p:nvPicPr>
          <p:cNvPr id="3" name="Picture 2" descr="\documentclass{article}\pagestyle{empty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\noindent {\bf Data}&#10;\begin{itemize}&#10;\item $\tilde{r}_i$: Reward from stock $i$ (random variable)&#10;\item $\mu_i = {\rm E}(\tilde{r}_i)$: expected reward from stock $i$&#10;\item ${\rm Var}(\tilde{r}_i):$ variance in reward from stock $i$&#10;\item $\sigma_{ij} = {\rm E}((\tilde{r}_i - \mu_i)(\tilde{r}_j - \mu_j)) = {\rm  Cov}(\tilde{r}_i,\tilde{r}_j)$. Note that $\sigma_{ii} = {\rm Var}(\tilde{r}_i):$&#10;\item Budget $B$, target $\beta$ on expected portfolio reward&#10;\end{itemize}&#10;&#10;\noindent {\bf Decisions}&#10;\begin{itemize}&#10;\item $x_i$: decision variable on amount to invest in stock $i=1,2$&#10;\end{itemize}&#10;&#10;\end{document}&#10;" title="IguanaTex Bitmap Display">
            <a:extLst>
              <a:ext uri="{FF2B5EF4-FFF2-40B4-BE49-F238E27FC236}">
                <a16:creationId xmlns:a16="http://schemas.microsoft.com/office/drawing/2014/main" id="{9C6FA47E-3A45-4C92-B12A-5EEA136844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42" y="1806631"/>
            <a:ext cx="8499493" cy="401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ＭＳ Ｐゴシック" charset="-128"/>
              </a:rPr>
              <a:t>Markowitz Portfolio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199A-DDB4-4988-AB3F-0C188DBF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Objective: Minimize total portfolio variance so that </a:t>
            </a:r>
          </a:p>
          <a:p>
            <a:pPr lvl="1"/>
            <a:r>
              <a:rPr lang="en-US" dirty="0"/>
              <a:t>Expected reward of total portfolio is above target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SG" dirty="0"/>
              <a:t>Total amount invested stay within our budget</a:t>
            </a:r>
          </a:p>
          <a:p>
            <a:pPr lvl="1"/>
            <a:r>
              <a:rPr lang="en-SG" dirty="0"/>
              <a:t>No short sales</a:t>
            </a:r>
          </a:p>
        </p:txBody>
      </p:sp>
      <p:pic>
        <p:nvPicPr>
          <p:cNvPr id="10243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07" y="3554558"/>
            <a:ext cx="56832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5B1BCE-678D-5A42-B0B6-F4C7957EA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5" y="3428016"/>
            <a:ext cx="1805918" cy="2528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Generalization of Portfolio Variance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37ED5-CF39-40FE-A4CE-628C3E29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22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1150"/>
            <a:ext cx="6202680" cy="33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Generalization of Portfolio Variance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F7764-ED6C-406C-B4DA-7D246267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1" y="1600200"/>
            <a:ext cx="7995919" cy="282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Generalization of Portfolio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02E859-3ACD-47B9-AAB4-309590799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SG" dirty="0"/>
                  <a:t> </a:t>
                </a:r>
                <a:r>
                  <a:rPr lang="en-US" altLang="zh-CN" dirty="0"/>
                  <a:t>is known as the covariance matrix, which has the following properties:</a:t>
                </a:r>
              </a:p>
              <a:p>
                <a:pPr lvl="1"/>
                <a:r>
                  <a:rPr lang="en-US" dirty="0"/>
                  <a:t>It is a symmetric matrix</a:t>
                </a:r>
              </a:p>
              <a:p>
                <a:pPr lvl="1"/>
                <a:r>
                  <a:rPr lang="en-US" dirty="0"/>
                  <a:t>It is a positive definite matrix,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SG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eigenvalues of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SG" b="1" dirty="0"/>
                  <a:t> </a:t>
                </a:r>
                <a:r>
                  <a:rPr lang="en-SG" dirty="0"/>
                  <a:t>are real and positive. </a:t>
                </a:r>
              </a:p>
              <a:p>
                <a:pPr lvl="1"/>
                <a:r>
                  <a:rPr lang="en-SG" dirty="0"/>
                  <a:t>There exists real matrix A such that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SG" dirty="0"/>
                  <a:t> = </a:t>
                </a:r>
                <a:r>
                  <a:rPr lang="en-SG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SG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02E859-3ACD-47B9-AAB4-309590799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2.268"/>
  <p:tag name="ORIGINALWIDTH" val="3922.76"/>
  <p:tag name="LATEXADDIN" val="\documentclass{article}\pagestyle{empty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\noindent {\bf Data}&#10;\begin{itemize}&#10;\item $\tilde{r}_i$: Reward from stock $i$ (random variable)&#10;\item $\mu_i = {\rm E}(\tilde{r}_i)$: expected reward from stock $i$&#10;\item ${\rm Var}(\tilde{r}_i):$ variance in reward from stock $i$&#10;\item $\sigma_{ij} = {\rm E}((\tilde{r}_i - \mu_i)(\tilde{r}_j - \mu_j)) = {\rm  Cov}(\tilde{r}_i,\tilde{r}_j)$. Note that $\sigma_{ii} = {\rm Var}(\tilde{r}_i):$&#10;\item Budget $B$, target $\beta$ on expected portfolio reward&#10;\end{itemize}&#10;&#10;\noindent {\bf Decisions}&#10;\begin{itemize}&#10;\item $x_i$: decision variable on amount to invest in stock $i=1,2$&#10;\end{itemize}&#10;&#10;\end{document}&#10;"/>
  <p:tag name="IGUANATEXSIZE" val="28"/>
  <p:tag name="IGUANATEXCURSOR" val="973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{\rm min} &amp; \displaystyle f(\mb{x}) = {\rm Var}(\tilde{r}_1x_1 +\tilde{r}_2x_2) = \sigma_{11} x^2_1 + \sigma_{22} x^2_2 + 2 x_1 x_2 \sigma_{12}&#10;\vspace{3pt} \\&#10;    \vspace{3pt} {\rm s.t.} &#10;&amp;  \displaystyle \sum_{j} x_j \leq B\\&#10;&amp;  \displaystyle \sum_{j} \mu_jx_j \geq \beta\\&#10;&amp;  x_{j} \geq 0&#10;\end{array}&#10;$$&#10;(Linearly constrained NLP)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595"/>
  <p:tag name="PICTUREFILESIZE" val="120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769</Words>
  <Application>Microsoft Macintosh PowerPoint</Application>
  <PresentationFormat>Widescreen</PresentationFormat>
  <Paragraphs>147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BC2410, Prescriptive Analytics  From Data to Decisions</vt:lpstr>
      <vt:lpstr>Schedule</vt:lpstr>
      <vt:lpstr>Schedule</vt:lpstr>
      <vt:lpstr>Real Data---Historical Data</vt:lpstr>
      <vt:lpstr>Classical Portfolio Selection</vt:lpstr>
      <vt:lpstr>Markowitz Portfolio Optimization</vt:lpstr>
      <vt:lpstr>Generalization of Portfolio Variance</vt:lpstr>
      <vt:lpstr>Generalization of Portfolio Variance</vt:lpstr>
      <vt:lpstr>Generalization of Portfolio Variance</vt:lpstr>
      <vt:lpstr>Covariance Matrix from Data</vt:lpstr>
      <vt:lpstr>Covariance Matrix from Data</vt:lpstr>
      <vt:lpstr>Compact form of Portfolio Selection Problem</vt:lpstr>
      <vt:lpstr>Quadratic Optimization Problems</vt:lpstr>
      <vt:lpstr>Linear classifier</vt:lpstr>
      <vt:lpstr>Linear classifier</vt:lpstr>
      <vt:lpstr>Linear classifier</vt:lpstr>
      <vt:lpstr>Support Vector Machine</vt:lpstr>
      <vt:lpstr>Support vector machine</vt:lpstr>
      <vt:lpstr>Support Vector Machine</vt:lpstr>
      <vt:lpstr>Linear Regression</vt:lpstr>
      <vt:lpstr>Regularization</vt:lpstr>
      <vt:lpstr>Ridge Regression</vt:lpstr>
      <vt:lpstr>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96</cp:revision>
  <dcterms:created xsi:type="dcterms:W3CDTF">2021-02-26T06:07:53Z</dcterms:created>
  <dcterms:modified xsi:type="dcterms:W3CDTF">2022-03-19T00:10:41Z</dcterms:modified>
</cp:coreProperties>
</file>