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681" r:id="rId3"/>
    <p:sldId id="682" r:id="rId4"/>
    <p:sldId id="524" r:id="rId5"/>
    <p:sldId id="660" r:id="rId6"/>
    <p:sldId id="540" r:id="rId7"/>
    <p:sldId id="663" r:id="rId8"/>
    <p:sldId id="662" r:id="rId9"/>
    <p:sldId id="713" r:id="rId10"/>
    <p:sldId id="282" r:id="rId11"/>
    <p:sldId id="712" r:id="rId12"/>
    <p:sldId id="278" r:id="rId13"/>
    <p:sldId id="279" r:id="rId14"/>
    <p:sldId id="286" r:id="rId15"/>
    <p:sldId id="715" r:id="rId16"/>
    <p:sldId id="483" r:id="rId17"/>
    <p:sldId id="484" r:id="rId18"/>
    <p:sldId id="710" r:id="rId19"/>
    <p:sldId id="596" r:id="rId20"/>
    <p:sldId id="597" r:id="rId21"/>
    <p:sldId id="599" r:id="rId22"/>
    <p:sldId id="600" r:id="rId23"/>
    <p:sldId id="6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86FC"/>
    <a:srgbClr val="B8161B"/>
    <a:srgbClr val="C679A5"/>
    <a:srgbClr val="F8F8F8"/>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06"/>
    <p:restoredTop sz="76875" autoAdjust="0"/>
  </p:normalViewPr>
  <p:slideViewPr>
    <p:cSldViewPr snapToGrid="0" showGuides="1">
      <p:cViewPr varScale="1">
        <p:scale>
          <a:sx n="68" d="100"/>
          <a:sy n="68" d="100"/>
        </p:scale>
        <p:origin x="240" y="72"/>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094A754-02D1-7540-A648-47B6FE0A6980}" type="slidenum">
              <a:rPr lang="en-US" altLang="zh-CN">
                <a:latin typeface="Times New Roman" charset="0"/>
              </a:rPr>
              <a:pPr/>
              <a:t>16</a:t>
            </a:fld>
            <a:endParaRPr lang="en-US" altLang="zh-CN">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3389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3D26205-CEB7-DF45-BF4F-932EED790ADA}" type="slidenum">
              <a:rPr lang="en-US" altLang="zh-CN">
                <a:latin typeface="Times New Roman" charset="0"/>
              </a:rPr>
              <a:pPr/>
              <a:t>17</a:t>
            </a:fld>
            <a:endParaRPr lang="en-US" altLang="zh-CN">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2925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1/21/2022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1/21/2022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xiongpengnus.github.io/rs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altLang="zh-CN" sz="3600" b="1" dirty="0">
                <a:ea typeface="Verdana" panose="020B0604030504040204" pitchFamily="34" charset="0"/>
              </a:rPr>
              <a:t>Hands-on with RSOME </a:t>
            </a:r>
            <a:endParaRPr lang="en-US" sz="3600" b="1" dirty="0">
              <a:ea typeface="Verdana" panose="020B0604030504040204" pitchFamily="34" charset="0"/>
            </a:endParaRP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solidFill>
                  <a:srgbClr val="CF86FC"/>
                </a:solidFill>
              </a:rPr>
              <a:t>@</a:t>
            </a:r>
            <a:r>
              <a:rPr lang="en-US" altLang="en-US" dirty="0"/>
              <a:t> and </a:t>
            </a:r>
            <a:r>
              <a:rPr lang="en-US" altLang="en-US" dirty="0">
                <a:solidFill>
                  <a:srgbClr val="CF86FC"/>
                </a:solidFill>
              </a:rPr>
              <a:t>*</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pic>
        <p:nvPicPr>
          <p:cNvPr id="29699" name="Picture 3">
            <a:extLst>
              <a:ext uri="{FF2B5EF4-FFF2-40B4-BE49-F238E27FC236}">
                <a16:creationId xmlns:a16="http://schemas.microsoft.com/office/drawing/2014/main" id="{73130F18-5664-4F39-86FF-56CAEF7925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4588" y="1767604"/>
            <a:ext cx="4185942" cy="3907685"/>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B15C01C9-AB35-4564-AE05-C372D0055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383" y="2275310"/>
            <a:ext cx="198127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AutoShape 5">
            <a:extLst>
              <a:ext uri="{FF2B5EF4-FFF2-40B4-BE49-F238E27FC236}">
                <a16:creationId xmlns:a16="http://schemas.microsoft.com/office/drawing/2014/main" id="{2F9C1BC6-67F4-4D70-8C7E-6BDD8F883CC3}"/>
              </a:ext>
            </a:extLst>
          </p:cNvPr>
          <p:cNvSpPr>
            <a:spLocks/>
          </p:cNvSpPr>
          <p:nvPr/>
        </p:nvSpPr>
        <p:spPr bwMode="auto">
          <a:xfrm>
            <a:off x="2138248" y="3587975"/>
            <a:ext cx="1462236" cy="359420"/>
          </a:xfrm>
          <a:prstGeom prst="rightArrow">
            <a:avLst>
              <a:gd name="adj1" fmla="val 58148"/>
              <a:gd name="adj2" fmla="val 57766"/>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9702" name="Text Box 6">
            <a:extLst>
              <a:ext uri="{FF2B5EF4-FFF2-40B4-BE49-F238E27FC236}">
                <a16:creationId xmlns:a16="http://schemas.microsoft.com/office/drawing/2014/main" id="{7BD059B9-0329-4F2F-9B1A-3DCBAA41462A}"/>
              </a:ext>
            </a:extLst>
          </p:cNvPr>
          <p:cNvSpPr txBox="1">
            <a:spLocks/>
          </p:cNvSpPr>
          <p:nvPr/>
        </p:nvSpPr>
        <p:spPr bwMode="auto">
          <a:xfrm>
            <a:off x="2137131" y="3348859"/>
            <a:ext cx="1017907"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406"/>
              <a:t>Broadcasting</a:t>
            </a:r>
          </a:p>
        </p:txBody>
      </p:sp>
      <p:pic>
        <p:nvPicPr>
          <p:cNvPr id="29703" name="Picture 7">
            <a:extLst>
              <a:ext uri="{FF2B5EF4-FFF2-40B4-BE49-F238E27FC236}">
                <a16:creationId xmlns:a16="http://schemas.microsoft.com/office/drawing/2014/main" id="{35554C27-07D5-4ECE-903A-5AB540E554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6524" y="3365849"/>
            <a:ext cx="1466701"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B925AEE7-04D7-4BF4-9226-E2303F1C1B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71922" y="4290072"/>
            <a:ext cx="1531441" cy="185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Text Box 9">
            <a:extLst>
              <a:ext uri="{FF2B5EF4-FFF2-40B4-BE49-F238E27FC236}">
                <a16:creationId xmlns:a16="http://schemas.microsoft.com/office/drawing/2014/main" id="{127D3164-C077-4615-B914-753A4D1C7DA7}"/>
              </a:ext>
            </a:extLst>
          </p:cNvPr>
          <p:cNvSpPr txBox="1">
            <a:spLocks/>
          </p:cNvSpPr>
          <p:nvPr/>
        </p:nvSpPr>
        <p:spPr bwMode="auto">
          <a:xfrm>
            <a:off x="3841586" y="4391242"/>
            <a:ext cx="1019511" cy="24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125">
                <a:solidFill>
                  <a:srgbClr val="EE220C"/>
                </a:solidFill>
              </a:rPr>
              <a:t>Sum with axis=1</a:t>
            </a:r>
          </a:p>
        </p:txBody>
      </p:sp>
      <p:sp>
        <p:nvSpPr>
          <p:cNvPr id="29706" name="AutoShape 10">
            <a:extLst>
              <a:ext uri="{FF2B5EF4-FFF2-40B4-BE49-F238E27FC236}">
                <a16:creationId xmlns:a16="http://schemas.microsoft.com/office/drawing/2014/main" id="{CE16E7C0-D5FC-4C10-B8E6-220E07436B17}"/>
              </a:ext>
            </a:extLst>
          </p:cNvPr>
          <p:cNvSpPr>
            <a:spLocks/>
          </p:cNvSpPr>
          <p:nvPr/>
        </p:nvSpPr>
        <p:spPr bwMode="auto">
          <a:xfrm>
            <a:off x="2138248" y="4926311"/>
            <a:ext cx="1462236" cy="360536"/>
          </a:xfrm>
          <a:prstGeom prst="rightArrow">
            <a:avLst>
              <a:gd name="adj1" fmla="val 58148"/>
              <a:gd name="adj2" fmla="val 57588"/>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29707" name="Picture 11">
            <a:extLst>
              <a:ext uri="{FF2B5EF4-FFF2-40B4-BE49-F238E27FC236}">
                <a16:creationId xmlns:a16="http://schemas.microsoft.com/office/drawing/2014/main" id="{1B30D3DA-C635-4483-9BAF-AF99242AD0A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06524" y="4753299"/>
            <a:ext cx="1168673"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8" name="Rectangle 12">
            <a:extLst>
              <a:ext uri="{FF2B5EF4-FFF2-40B4-BE49-F238E27FC236}">
                <a16:creationId xmlns:a16="http://schemas.microsoft.com/office/drawing/2014/main" id="{EB5FAB66-F4EC-47EC-90A1-3FB997609257}"/>
              </a:ext>
            </a:extLst>
          </p:cNvPr>
          <p:cNvSpPr>
            <a:spLocks/>
          </p:cNvSpPr>
          <p:nvPr/>
        </p:nvSpPr>
        <p:spPr bwMode="auto">
          <a:xfrm>
            <a:off x="8397961" y="4191022"/>
            <a:ext cx="1790518" cy="26313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3026656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t>Model is solved by method </a:t>
            </a:r>
            <a:r>
              <a:rPr lang="en-US" altLang="en-US" dirty="0" err="1"/>
              <a:t>model.solve</a:t>
            </a:r>
            <a:r>
              <a:rPr lang="en-US" altLang="en-US" dirty="0"/>
              <a:t>()</a:t>
            </a:r>
          </a:p>
          <a:p>
            <a:endParaRPr lang="en-US" altLang="en-US" dirty="0"/>
          </a:p>
          <a:p>
            <a:endParaRPr lang="en-US" altLang="en-US" dirty="0"/>
          </a:p>
          <a:p>
            <a:endParaRPr lang="en-US" altLang="en-US" dirty="0"/>
          </a:p>
          <a:p>
            <a:endParaRPr lang="en-US" altLang="en-US" dirty="0"/>
          </a:p>
          <a:p>
            <a:r>
              <a:rPr lang="en-US" altLang="en-US" dirty="0"/>
              <a:t>Solution(s)/objective value can be retrieved by the method </a:t>
            </a:r>
            <a:r>
              <a:rPr lang="en-US" altLang="en-US" dirty="0" err="1"/>
              <a:t>dvar.get</a:t>
            </a:r>
            <a:r>
              <a:rPr lang="en-US" altLang="en-US" dirty="0"/>
              <a:t>() </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sp>
        <p:nvSpPr>
          <p:cNvPr id="14" name="TextBox 13">
            <a:extLst>
              <a:ext uri="{FF2B5EF4-FFF2-40B4-BE49-F238E27FC236}">
                <a16:creationId xmlns:a16="http://schemas.microsoft.com/office/drawing/2014/main" id="{38165F58-C110-4BE3-A953-2ACA20F2EA43}"/>
              </a:ext>
            </a:extLst>
          </p:cNvPr>
          <p:cNvSpPr txBox="1"/>
          <p:nvPr/>
        </p:nvSpPr>
        <p:spPr>
          <a:xfrm>
            <a:off x="1104900" y="2184400"/>
            <a:ext cx="5791200" cy="408623"/>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from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rsome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import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grb_solver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as</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5" name="TextBox 14">
            <a:extLst>
              <a:ext uri="{FF2B5EF4-FFF2-40B4-BE49-F238E27FC236}">
                <a16:creationId xmlns:a16="http://schemas.microsoft.com/office/drawing/2014/main" id="{3D21FEC6-3271-429C-A38C-68596F7128ED}"/>
              </a:ext>
            </a:extLst>
          </p:cNvPr>
          <p:cNvSpPr txBox="1"/>
          <p:nvPr/>
        </p:nvSpPr>
        <p:spPr>
          <a:xfrm>
            <a:off x="1104900" y="2889805"/>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model.solve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6" name="TextBox 15">
            <a:extLst>
              <a:ext uri="{FF2B5EF4-FFF2-40B4-BE49-F238E27FC236}">
                <a16:creationId xmlns:a16="http://schemas.microsoft.com/office/drawing/2014/main" id="{A7650542-E1BE-4AEA-B98A-D2B72EAE0DC8}"/>
              </a:ext>
            </a:extLst>
          </p:cNvPr>
          <p:cNvSpPr txBox="1"/>
          <p:nvPr/>
        </p:nvSpPr>
        <p:spPr>
          <a:xfrm>
            <a:off x="1104900" y="4645302"/>
            <a:ext cx="5791200" cy="715089"/>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print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x.get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Print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Obj</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model.get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p:txBody>
      </p:sp>
    </p:spTree>
    <p:extLst>
      <p:ext uri="{BB962C8B-B14F-4D97-AF65-F5344CB8AC3E}">
        <p14:creationId xmlns:p14="http://schemas.microsoft.com/office/powerpoint/2010/main" val="25229101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6CEE2423-D28A-4282-B529-AB65FD870C66}"/>
              </a:ext>
            </a:extLst>
          </p:cNvPr>
          <p:cNvSpPr>
            <a:spLocks/>
          </p:cNvSpPr>
          <p:nvPr/>
        </p:nvSpPr>
        <p:spPr bwMode="auto">
          <a:xfrm>
            <a:off x="3395886" y="3998268"/>
            <a:ext cx="1413123" cy="274588"/>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02" name="Rectangle 2">
            <a:extLst>
              <a:ext uri="{FF2B5EF4-FFF2-40B4-BE49-F238E27FC236}">
                <a16:creationId xmlns:a16="http://schemas.microsoft.com/office/drawing/2014/main" id="{F512D655-92AE-481F-BAAE-957601C6E41A}"/>
              </a:ext>
            </a:extLst>
          </p:cNvPr>
          <p:cNvSpPr>
            <a:spLocks/>
          </p:cNvSpPr>
          <p:nvPr/>
        </p:nvSpPr>
        <p:spPr bwMode="auto">
          <a:xfrm>
            <a:off x="3395886" y="4288483"/>
            <a:ext cx="1979042" cy="843513"/>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03" name="Rectangle 3">
            <a:extLst>
              <a:ext uri="{FF2B5EF4-FFF2-40B4-BE49-F238E27FC236}">
                <a16:creationId xmlns:a16="http://schemas.microsoft.com/office/drawing/2014/main" id="{62B12B97-75C8-47EC-B431-BA71435E0A96}"/>
              </a:ext>
            </a:extLst>
          </p:cNvPr>
          <p:cNvSpPr>
            <a:spLocks noGrp="1" noChangeArrowheads="1"/>
          </p:cNvSpPr>
          <p:nvPr>
            <p:ph type="title"/>
          </p:nvPr>
        </p:nvSpPr>
        <p:spPr/>
        <p:txBody>
          <a:bodyPr/>
          <a:lstStyle/>
          <a:p>
            <a:r>
              <a:rPr lang="en-US" altLang="en-US" sz="4219" dirty="0"/>
              <a:t>RSOME Examples</a:t>
            </a:r>
          </a:p>
        </p:txBody>
      </p:sp>
      <p:sp>
        <p:nvSpPr>
          <p:cNvPr id="25606" name="Text Box 6">
            <a:extLst>
              <a:ext uri="{FF2B5EF4-FFF2-40B4-BE49-F238E27FC236}">
                <a16:creationId xmlns:a16="http://schemas.microsoft.com/office/drawing/2014/main" id="{D0221584-7343-4863-89A9-FB7A5B0DF0AC}"/>
              </a:ext>
            </a:extLst>
          </p:cNvPr>
          <p:cNvSpPr txBox="1">
            <a:spLocks/>
          </p:cNvSpPr>
          <p:nvPr/>
        </p:nvSpPr>
        <p:spPr bwMode="auto">
          <a:xfrm>
            <a:off x="2597677" y="3335737"/>
            <a:ext cx="3337213" cy="937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Solve the linear programming problem:</a:t>
            </a:r>
          </a:p>
          <a:p>
            <a:pPr lvl="1">
              <a:spcBef>
                <a:spcPts val="703"/>
              </a:spcBef>
            </a:pPr>
            <a:endParaRPr lang="en-US" altLang="en-US" sz="100"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a:p>
            <a:pPr lvl="1">
              <a:spcBef>
                <a:spcPts val="703"/>
              </a:spcBef>
            </a:pPr>
            <a:endParaRPr lang="en-US" altLang="en-US" sz="1406"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p:txBody>
      </p:sp>
      <p:pic>
        <p:nvPicPr>
          <p:cNvPr id="25607" name="Picture 7">
            <a:extLst>
              <a:ext uri="{FF2B5EF4-FFF2-40B4-BE49-F238E27FC236}">
                <a16:creationId xmlns:a16="http://schemas.microsoft.com/office/drawing/2014/main" id="{D892E46F-B703-491F-BCA4-9F8A331458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8621" y="4095480"/>
            <a:ext cx="1471231" cy="93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08" name="Group 8">
            <a:extLst>
              <a:ext uri="{FF2B5EF4-FFF2-40B4-BE49-F238E27FC236}">
                <a16:creationId xmlns:a16="http://schemas.microsoft.com/office/drawing/2014/main" id="{F8F4BB5A-B5B4-4131-9ED4-A5C56C5AF2DA}"/>
              </a:ext>
            </a:extLst>
          </p:cNvPr>
          <p:cNvGrpSpPr>
            <a:grpSpLocks/>
          </p:cNvGrpSpPr>
          <p:nvPr/>
        </p:nvGrpSpPr>
        <p:grpSpPr bwMode="auto">
          <a:xfrm>
            <a:off x="2550017" y="2908846"/>
            <a:ext cx="3558191" cy="418024"/>
            <a:chOff x="0" y="0"/>
            <a:chExt cx="5060971" cy="594465"/>
          </a:xfrm>
        </p:grpSpPr>
        <p:sp>
          <p:nvSpPr>
            <p:cNvPr id="25609" name="AutoShape 9">
              <a:extLst>
                <a:ext uri="{FF2B5EF4-FFF2-40B4-BE49-F238E27FC236}">
                  <a16:creationId xmlns:a16="http://schemas.microsoft.com/office/drawing/2014/main" id="{DEFC69DD-D2F2-4F21-979D-ED5800FB4DBF}"/>
                </a:ext>
              </a:extLst>
            </p:cNvPr>
            <p:cNvSpPr>
              <a:spLocks/>
            </p:cNvSpPr>
            <p:nvPr/>
          </p:nvSpPr>
          <p:spPr bwMode="auto">
            <a:xfrm>
              <a:off x="50799" y="50800"/>
              <a:ext cx="4959372"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25610" name="Picture 10">
              <a:extLst>
                <a:ext uri="{FF2B5EF4-FFF2-40B4-BE49-F238E27FC236}">
                  <a16:creationId xmlns:a16="http://schemas.microsoft.com/office/drawing/2014/main" id="{A45BBFED-3953-4B8C-9AA3-DFA3C9804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60971"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5611" name="Picture 11">
            <a:extLst>
              <a:ext uri="{FF2B5EF4-FFF2-40B4-BE49-F238E27FC236}">
                <a16:creationId xmlns:a16="http://schemas.microsoft.com/office/drawing/2014/main" id="{7DB1F4A0-17F0-4D76-B0DD-58D8FD6230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308" y="2912547"/>
            <a:ext cx="3585270" cy="255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2" name="Text Box 12">
            <a:extLst>
              <a:ext uri="{FF2B5EF4-FFF2-40B4-BE49-F238E27FC236}">
                <a16:creationId xmlns:a16="http://schemas.microsoft.com/office/drawing/2014/main" id="{9AE80C40-E8F8-49D7-9CA9-3FCB4BEFDD8D}"/>
              </a:ext>
            </a:extLst>
          </p:cNvPr>
          <p:cNvSpPr txBox="1">
            <a:spLocks/>
          </p:cNvSpPr>
          <p:nvPr/>
        </p:nvSpPr>
        <p:spPr bwMode="auto">
          <a:xfrm>
            <a:off x="2777096" y="2961171"/>
            <a:ext cx="1689829" cy="305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1</a:t>
            </a:r>
          </a:p>
        </p:txBody>
      </p:sp>
      <p:pic>
        <p:nvPicPr>
          <p:cNvPr id="25613" name="Picture 13">
            <a:extLst>
              <a:ext uri="{FF2B5EF4-FFF2-40B4-BE49-F238E27FC236}">
                <a16:creationId xmlns:a16="http://schemas.microsoft.com/office/drawing/2014/main" id="{E8AC3D70-72D2-4F94-952F-BD473B197983}"/>
              </a:ext>
            </a:extLst>
          </p:cNvPr>
          <p:cNvPicPr>
            <a:picLocks noChangeAspect="1"/>
          </p:cNvPicPr>
          <p:nvPr/>
        </p:nvPicPr>
        <p:blipFill>
          <a:blip r:embed="rId5">
            <a:extLst>
              <a:ext uri="{28A0092B-C50C-407E-A947-70E740481C1C}">
                <a14:useLocalDpi xmlns:a14="http://schemas.microsoft.com/office/drawing/2010/main" val="0"/>
              </a:ext>
            </a:extLst>
          </a:blip>
          <a:srcRect r="51553"/>
          <a:stretch>
            <a:fillRect/>
          </a:stretch>
        </p:blipFill>
        <p:spPr bwMode="auto">
          <a:xfrm>
            <a:off x="6575971" y="2956843"/>
            <a:ext cx="2936751" cy="2464594"/>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sp>
        <p:nvSpPr>
          <p:cNvPr id="25614" name="Rectangle 14">
            <a:extLst>
              <a:ext uri="{FF2B5EF4-FFF2-40B4-BE49-F238E27FC236}">
                <a16:creationId xmlns:a16="http://schemas.microsoft.com/office/drawing/2014/main" id="{ECBBD825-EB17-447A-9DC8-EAEF50A68752}"/>
              </a:ext>
            </a:extLst>
          </p:cNvPr>
          <p:cNvSpPr>
            <a:spLocks/>
          </p:cNvSpPr>
          <p:nvPr/>
        </p:nvSpPr>
        <p:spPr bwMode="auto">
          <a:xfrm>
            <a:off x="6968877" y="3836418"/>
            <a:ext cx="1741289" cy="18417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5" name="Rectangle 15">
            <a:extLst>
              <a:ext uri="{FF2B5EF4-FFF2-40B4-BE49-F238E27FC236}">
                <a16:creationId xmlns:a16="http://schemas.microsoft.com/office/drawing/2014/main" id="{777ED1D9-D404-4A33-82F9-1FBC0F11EEA8}"/>
              </a:ext>
            </a:extLst>
          </p:cNvPr>
          <p:cNvSpPr>
            <a:spLocks/>
          </p:cNvSpPr>
          <p:nvPr/>
        </p:nvSpPr>
        <p:spPr bwMode="auto">
          <a:xfrm>
            <a:off x="6968877" y="4027289"/>
            <a:ext cx="2150939" cy="463228"/>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6" name="AutoShape 16">
            <a:extLst>
              <a:ext uri="{FF2B5EF4-FFF2-40B4-BE49-F238E27FC236}">
                <a16:creationId xmlns:a16="http://schemas.microsoft.com/office/drawing/2014/main" id="{CE77111E-C82F-45E8-8F11-5C23256DDE50}"/>
              </a:ext>
            </a:extLst>
          </p:cNvPr>
          <p:cNvSpPr>
            <a:spLocks/>
          </p:cNvSpPr>
          <p:nvPr/>
        </p:nvSpPr>
        <p:spPr bwMode="auto">
          <a:xfrm>
            <a:off x="6945437" y="2906613"/>
            <a:ext cx="1551533" cy="3716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8737" y="9809"/>
                </a:lnTo>
                <a:lnTo>
                  <a:pt x="622" y="9809"/>
                </a:lnTo>
                <a:cubicBezTo>
                  <a:pt x="278" y="9809"/>
                  <a:pt x="0" y="10973"/>
                  <a:pt x="0" y="12408"/>
                </a:cubicBezTo>
                <a:lnTo>
                  <a:pt x="0" y="19002"/>
                </a:lnTo>
                <a:cubicBezTo>
                  <a:pt x="0" y="20437"/>
                  <a:pt x="278" y="21600"/>
                  <a:pt x="622" y="21600"/>
                </a:cubicBezTo>
                <a:lnTo>
                  <a:pt x="19320" y="21600"/>
                </a:lnTo>
                <a:cubicBezTo>
                  <a:pt x="19663" y="21600"/>
                  <a:pt x="19941" y="20437"/>
                  <a:pt x="19941" y="19002"/>
                </a:cubicBezTo>
                <a:lnTo>
                  <a:pt x="19941" y="15266"/>
                </a:lnTo>
                <a:lnTo>
                  <a:pt x="21600" y="0"/>
                </a:lnTo>
                <a:close/>
              </a:path>
            </a:pathLst>
          </a:custGeom>
          <a:solidFill>
            <a:srgbClr val="CB297B">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7" name="Text Box 17">
            <a:extLst>
              <a:ext uri="{FF2B5EF4-FFF2-40B4-BE49-F238E27FC236}">
                <a16:creationId xmlns:a16="http://schemas.microsoft.com/office/drawing/2014/main" id="{B12AB97C-DDF2-49BA-8BF7-555F3F2037E8}"/>
              </a:ext>
            </a:extLst>
          </p:cNvPr>
          <p:cNvSpPr txBox="1">
            <a:spLocks/>
          </p:cNvSpPr>
          <p:nvPr/>
        </p:nvSpPr>
        <p:spPr bwMode="auto">
          <a:xfrm>
            <a:off x="8015883" y="2633063"/>
            <a:ext cx="2358554"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CB297B"/>
                </a:solidFill>
              </a:rPr>
              <a:t>Define an optimization model </a:t>
            </a:r>
          </a:p>
        </p:txBody>
      </p:sp>
      <p:sp>
        <p:nvSpPr>
          <p:cNvPr id="25618" name="AutoShape 18">
            <a:extLst>
              <a:ext uri="{FF2B5EF4-FFF2-40B4-BE49-F238E27FC236}">
                <a16:creationId xmlns:a16="http://schemas.microsoft.com/office/drawing/2014/main" id="{11202E72-2BBF-4811-9459-4F4C2F4D4E1E}"/>
              </a:ext>
            </a:extLst>
          </p:cNvPr>
          <p:cNvSpPr>
            <a:spLocks/>
          </p:cNvSpPr>
          <p:nvPr/>
        </p:nvSpPr>
        <p:spPr bwMode="auto">
          <a:xfrm>
            <a:off x="6945437" y="3353098"/>
            <a:ext cx="1670967" cy="3929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77" y="0"/>
                </a:moveTo>
                <a:cubicBezTo>
                  <a:pt x="259" y="0"/>
                  <a:pt x="0" y="1098"/>
                  <a:pt x="0" y="2453"/>
                </a:cubicBezTo>
                <a:lnTo>
                  <a:pt x="0" y="19147"/>
                </a:lnTo>
                <a:cubicBezTo>
                  <a:pt x="0" y="20502"/>
                  <a:pt x="259" y="21600"/>
                  <a:pt x="577" y="21600"/>
                </a:cubicBezTo>
                <a:lnTo>
                  <a:pt x="17948" y="21600"/>
                </a:lnTo>
                <a:cubicBezTo>
                  <a:pt x="18267" y="21600"/>
                  <a:pt x="18525" y="20502"/>
                  <a:pt x="18525" y="19147"/>
                </a:cubicBezTo>
                <a:lnTo>
                  <a:pt x="18525" y="13092"/>
                </a:lnTo>
                <a:lnTo>
                  <a:pt x="21600" y="10225"/>
                </a:lnTo>
                <a:lnTo>
                  <a:pt x="18525" y="7358"/>
                </a:lnTo>
                <a:lnTo>
                  <a:pt x="18525" y="2453"/>
                </a:lnTo>
                <a:cubicBezTo>
                  <a:pt x="18525" y="1098"/>
                  <a:pt x="18267" y="0"/>
                  <a:pt x="17948" y="0"/>
                </a:cubicBezTo>
                <a:lnTo>
                  <a:pt x="577" y="0"/>
                </a:lnTo>
                <a:close/>
              </a:path>
            </a:pathLst>
          </a:custGeom>
          <a:solidFill>
            <a:srgbClr val="F8BA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9" name="Text Box 19">
            <a:extLst>
              <a:ext uri="{FF2B5EF4-FFF2-40B4-BE49-F238E27FC236}">
                <a16:creationId xmlns:a16="http://schemas.microsoft.com/office/drawing/2014/main" id="{744EFC73-E3ED-414B-997A-E7D704773DAB}"/>
              </a:ext>
            </a:extLst>
          </p:cNvPr>
          <p:cNvSpPr txBox="1">
            <a:spLocks/>
          </p:cNvSpPr>
          <p:nvPr/>
        </p:nvSpPr>
        <p:spPr bwMode="auto">
          <a:xfrm>
            <a:off x="8607475" y="3396166"/>
            <a:ext cx="2011757"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9" tIns="35719" rIns="35719" bIns="35719" anchor="ctr">
            <a:spAutoFit/>
          </a:bodyPr>
          <a:lstStyle/>
          <a:p>
            <a:pPr algn="l"/>
            <a:r>
              <a:rPr lang="en-US" altLang="en-US" sz="1266" dirty="0">
                <a:solidFill>
                  <a:srgbClr val="FF9300"/>
                </a:solidFill>
              </a:rPr>
              <a:t>Define decision variables</a:t>
            </a:r>
          </a:p>
        </p:txBody>
      </p:sp>
      <p:sp>
        <p:nvSpPr>
          <p:cNvPr id="25620" name="AutoShape 20">
            <a:extLst>
              <a:ext uri="{FF2B5EF4-FFF2-40B4-BE49-F238E27FC236}">
                <a16:creationId xmlns:a16="http://schemas.microsoft.com/office/drawing/2014/main" id="{1BD01CE9-31D4-40BD-8829-67D0E51F7A81}"/>
              </a:ext>
            </a:extLst>
          </p:cNvPr>
          <p:cNvSpPr>
            <a:spLocks/>
          </p:cNvSpPr>
          <p:nvPr/>
        </p:nvSpPr>
        <p:spPr bwMode="auto">
          <a:xfrm>
            <a:off x="6945437" y="4589859"/>
            <a:ext cx="1394147" cy="2288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2" y="0"/>
                </a:moveTo>
                <a:cubicBezTo>
                  <a:pt x="310" y="0"/>
                  <a:pt x="0" y="1889"/>
                  <a:pt x="0" y="4220"/>
                </a:cubicBezTo>
                <a:lnTo>
                  <a:pt x="0" y="14927"/>
                </a:lnTo>
                <a:cubicBezTo>
                  <a:pt x="0" y="17258"/>
                  <a:pt x="310" y="19147"/>
                  <a:pt x="692" y="19147"/>
                </a:cubicBezTo>
                <a:lnTo>
                  <a:pt x="14711" y="19147"/>
                </a:lnTo>
                <a:lnTo>
                  <a:pt x="21600" y="21600"/>
                </a:lnTo>
                <a:lnTo>
                  <a:pt x="20052" y="10840"/>
                </a:lnTo>
                <a:lnTo>
                  <a:pt x="20052" y="4220"/>
                </a:lnTo>
                <a:cubicBezTo>
                  <a:pt x="20052" y="1889"/>
                  <a:pt x="19742" y="0"/>
                  <a:pt x="19360" y="0"/>
                </a:cubicBezTo>
                <a:lnTo>
                  <a:pt x="692" y="0"/>
                </a:lnTo>
                <a:close/>
              </a:path>
            </a:pathLst>
          </a:custGeom>
          <a:solidFill>
            <a:srgbClr val="1DB1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21" name="Text Box 21">
            <a:extLst>
              <a:ext uri="{FF2B5EF4-FFF2-40B4-BE49-F238E27FC236}">
                <a16:creationId xmlns:a16="http://schemas.microsoft.com/office/drawing/2014/main" id="{5C5123C9-0DC2-4C4F-85F3-2D1CADCBDE5A}"/>
              </a:ext>
            </a:extLst>
          </p:cNvPr>
          <p:cNvSpPr txBox="1">
            <a:spLocks/>
          </p:cNvSpPr>
          <p:nvPr/>
        </p:nvSpPr>
        <p:spPr bwMode="auto">
          <a:xfrm>
            <a:off x="8384233" y="4694147"/>
            <a:ext cx="1875234"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1DB100"/>
                </a:solidFill>
              </a:rPr>
              <a:t>Solve model by Gurobi</a:t>
            </a:r>
          </a:p>
        </p:txBody>
      </p:sp>
    </p:spTree>
    <p:extLst>
      <p:ext uri="{BB962C8B-B14F-4D97-AF65-F5344CB8AC3E}">
        <p14:creationId xmlns:p14="http://schemas.microsoft.com/office/powerpoint/2010/main" val="31374050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5035B6F1-5BFE-4650-B6E6-F02072D9F2F2}"/>
              </a:ext>
            </a:extLst>
          </p:cNvPr>
          <p:cNvSpPr>
            <a:spLocks noGrp="1" noChangeArrowheads="1"/>
          </p:cNvSpPr>
          <p:nvPr>
            <p:ph type="title" idx="4294967295"/>
          </p:nvPr>
        </p:nvSpPr>
        <p:spPr/>
        <p:txBody>
          <a:bodyPr/>
          <a:lstStyle/>
          <a:p>
            <a:r>
              <a:rPr lang="en-US" altLang="en-US" sz="4219" dirty="0"/>
              <a:t>RSOME Examples</a:t>
            </a:r>
          </a:p>
        </p:txBody>
      </p:sp>
      <p:grpSp>
        <p:nvGrpSpPr>
          <p:cNvPr id="26637" name="Group 13">
            <a:extLst>
              <a:ext uri="{FF2B5EF4-FFF2-40B4-BE49-F238E27FC236}">
                <a16:creationId xmlns:a16="http://schemas.microsoft.com/office/drawing/2014/main" id="{2DC93534-1F6F-4883-9E4A-482180EDDE7A}"/>
              </a:ext>
            </a:extLst>
          </p:cNvPr>
          <p:cNvGrpSpPr>
            <a:grpSpLocks/>
          </p:cNvGrpSpPr>
          <p:nvPr/>
        </p:nvGrpSpPr>
        <p:grpSpPr bwMode="auto">
          <a:xfrm>
            <a:off x="6589365" y="2776429"/>
            <a:ext cx="4764435" cy="2512179"/>
            <a:chOff x="0" y="3759"/>
            <a:chExt cx="6775301" cy="3572078"/>
          </a:xfrm>
        </p:grpSpPr>
        <p:pic>
          <p:nvPicPr>
            <p:cNvPr id="26638" name="Picture 14">
              <a:extLst>
                <a:ext uri="{FF2B5EF4-FFF2-40B4-BE49-F238E27FC236}">
                  <a16:creationId xmlns:a16="http://schemas.microsoft.com/office/drawing/2014/main" id="{B7D66A57-FF25-4E14-AADC-8811F6CA38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0836"/>
              <a:ext cx="4356100" cy="3175001"/>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sp>
          <p:nvSpPr>
            <p:cNvPr id="26639" name="Rectangle 15">
              <a:extLst>
                <a:ext uri="{FF2B5EF4-FFF2-40B4-BE49-F238E27FC236}">
                  <a16:creationId xmlns:a16="http://schemas.microsoft.com/office/drawing/2014/main" id="{1A753986-9F89-4AA1-B314-51B4953EB374}"/>
                </a:ext>
              </a:extLst>
            </p:cNvPr>
            <p:cNvSpPr>
              <a:spLocks/>
            </p:cNvSpPr>
            <p:nvPr/>
          </p:nvSpPr>
          <p:spPr bwMode="auto">
            <a:xfrm>
              <a:off x="539197" y="1385677"/>
              <a:ext cx="2814668" cy="261889"/>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0" name="Rectangle 16">
              <a:extLst>
                <a:ext uri="{FF2B5EF4-FFF2-40B4-BE49-F238E27FC236}">
                  <a16:creationId xmlns:a16="http://schemas.microsoft.com/office/drawing/2014/main" id="{D36857F5-109B-4A96-B222-547FABC9345C}"/>
                </a:ext>
              </a:extLst>
            </p:cNvPr>
            <p:cNvSpPr>
              <a:spLocks/>
            </p:cNvSpPr>
            <p:nvPr/>
          </p:nvSpPr>
          <p:spPr bwMode="auto">
            <a:xfrm>
              <a:off x="539197" y="1644042"/>
              <a:ext cx="3390554" cy="658718"/>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1" name="AutoShape 17">
              <a:extLst>
                <a:ext uri="{FF2B5EF4-FFF2-40B4-BE49-F238E27FC236}">
                  <a16:creationId xmlns:a16="http://schemas.microsoft.com/office/drawing/2014/main" id="{7D004A22-83E3-401D-95CA-4990D970856C}"/>
                </a:ext>
              </a:extLst>
            </p:cNvPr>
            <p:cNvSpPr>
              <a:spLocks/>
            </p:cNvSpPr>
            <p:nvPr/>
          </p:nvSpPr>
          <p:spPr bwMode="auto">
            <a:xfrm>
              <a:off x="506434" y="360132"/>
              <a:ext cx="2220120" cy="4468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8515" y="7673"/>
                  </a:lnTo>
                  <a:lnTo>
                    <a:pt x="618" y="7673"/>
                  </a:lnTo>
                  <a:cubicBezTo>
                    <a:pt x="277" y="7673"/>
                    <a:pt x="0" y="9047"/>
                    <a:pt x="0" y="10742"/>
                  </a:cubicBezTo>
                  <a:lnTo>
                    <a:pt x="0" y="18531"/>
                  </a:lnTo>
                  <a:cubicBezTo>
                    <a:pt x="0" y="20226"/>
                    <a:pt x="277" y="21600"/>
                    <a:pt x="618" y="21600"/>
                  </a:cubicBezTo>
                  <a:lnTo>
                    <a:pt x="19202" y="21600"/>
                  </a:lnTo>
                  <a:cubicBezTo>
                    <a:pt x="19543" y="21600"/>
                    <a:pt x="19820" y="20226"/>
                    <a:pt x="19820" y="18531"/>
                  </a:cubicBezTo>
                  <a:lnTo>
                    <a:pt x="19820" y="13869"/>
                  </a:lnTo>
                  <a:lnTo>
                    <a:pt x="21600" y="0"/>
                  </a:lnTo>
                  <a:close/>
                </a:path>
              </a:pathLst>
            </a:custGeom>
            <a:solidFill>
              <a:srgbClr val="CB297B">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2" name="Text Box 18">
              <a:extLst>
                <a:ext uri="{FF2B5EF4-FFF2-40B4-BE49-F238E27FC236}">
                  <a16:creationId xmlns:a16="http://schemas.microsoft.com/office/drawing/2014/main" id="{EA0FCE54-B53E-4DB9-AC19-CF20D6923631}"/>
                </a:ext>
              </a:extLst>
            </p:cNvPr>
            <p:cNvSpPr txBox="1">
              <a:spLocks/>
            </p:cNvSpPr>
            <p:nvPr/>
          </p:nvSpPr>
          <p:spPr bwMode="auto">
            <a:xfrm>
              <a:off x="2028567" y="3759"/>
              <a:ext cx="3353803"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CB297B"/>
                  </a:solidFill>
                </a:rPr>
                <a:t>Define an optimization model </a:t>
              </a:r>
            </a:p>
          </p:txBody>
        </p:sp>
        <p:sp>
          <p:nvSpPr>
            <p:cNvPr id="26643" name="AutoShape 19">
              <a:extLst>
                <a:ext uri="{FF2B5EF4-FFF2-40B4-BE49-F238E27FC236}">
                  <a16:creationId xmlns:a16="http://schemas.microsoft.com/office/drawing/2014/main" id="{0ABF3CD8-72EE-42E3-A6CF-C658661F57C4}"/>
                </a:ext>
              </a:extLst>
            </p:cNvPr>
            <p:cNvSpPr>
              <a:spLocks/>
            </p:cNvSpPr>
            <p:nvPr/>
          </p:nvSpPr>
          <p:spPr bwMode="auto">
            <a:xfrm>
              <a:off x="506434" y="932013"/>
              <a:ext cx="2351089" cy="2853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3578" y="2403"/>
                  </a:lnTo>
                  <a:lnTo>
                    <a:pt x="583" y="2403"/>
                  </a:lnTo>
                  <a:cubicBezTo>
                    <a:pt x="261" y="2403"/>
                    <a:pt x="0" y="4555"/>
                    <a:pt x="0" y="7210"/>
                  </a:cubicBezTo>
                  <a:lnTo>
                    <a:pt x="0" y="16793"/>
                  </a:lnTo>
                  <a:cubicBezTo>
                    <a:pt x="0" y="19448"/>
                    <a:pt x="261" y="21600"/>
                    <a:pt x="583" y="21600"/>
                  </a:cubicBezTo>
                  <a:lnTo>
                    <a:pt x="18132" y="21600"/>
                  </a:lnTo>
                  <a:cubicBezTo>
                    <a:pt x="18455" y="21600"/>
                    <a:pt x="18716" y="19448"/>
                    <a:pt x="18716" y="16793"/>
                  </a:cubicBezTo>
                  <a:lnTo>
                    <a:pt x="18716" y="11716"/>
                  </a:lnTo>
                  <a:lnTo>
                    <a:pt x="21600" y="0"/>
                  </a:lnTo>
                  <a:close/>
                </a:path>
              </a:pathLst>
            </a:custGeom>
            <a:solidFill>
              <a:srgbClr val="F8BA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4" name="Text Box 20">
              <a:extLst>
                <a:ext uri="{FF2B5EF4-FFF2-40B4-BE49-F238E27FC236}">
                  <a16:creationId xmlns:a16="http://schemas.microsoft.com/office/drawing/2014/main" id="{23D38794-9620-4249-936D-931EB6A27070}"/>
                </a:ext>
              </a:extLst>
            </p:cNvPr>
            <p:cNvSpPr txBox="1">
              <a:spLocks/>
            </p:cNvSpPr>
            <p:nvPr/>
          </p:nvSpPr>
          <p:spPr bwMode="auto">
            <a:xfrm>
              <a:off x="2947753" y="861696"/>
              <a:ext cx="3827548"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9" tIns="35719" rIns="35719" bIns="35719" anchor="ctr">
              <a:spAutoFit/>
            </a:bodyPr>
            <a:lstStyle/>
            <a:p>
              <a:pPr algn="l"/>
              <a:r>
                <a:rPr lang="en-US" altLang="en-US" sz="1266" dirty="0">
                  <a:solidFill>
                    <a:srgbClr val="FF9300"/>
                  </a:solidFill>
                </a:rPr>
                <a:t>Define decision variables as an array</a:t>
              </a:r>
            </a:p>
          </p:txBody>
        </p:sp>
        <p:sp>
          <p:nvSpPr>
            <p:cNvPr id="26645" name="AutoShape 21">
              <a:extLst>
                <a:ext uri="{FF2B5EF4-FFF2-40B4-BE49-F238E27FC236}">
                  <a16:creationId xmlns:a16="http://schemas.microsoft.com/office/drawing/2014/main" id="{7A51051E-133F-46B6-BA5E-2A73911C3864}"/>
                </a:ext>
              </a:extLst>
            </p:cNvPr>
            <p:cNvSpPr>
              <a:spLocks/>
            </p:cNvSpPr>
            <p:nvPr/>
          </p:nvSpPr>
          <p:spPr bwMode="auto">
            <a:xfrm>
              <a:off x="492972" y="2457855"/>
              <a:ext cx="1982391" cy="3250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2" y="0"/>
                  </a:moveTo>
                  <a:cubicBezTo>
                    <a:pt x="310" y="0"/>
                    <a:pt x="0" y="1889"/>
                    <a:pt x="0" y="4220"/>
                  </a:cubicBezTo>
                  <a:lnTo>
                    <a:pt x="0" y="14927"/>
                  </a:lnTo>
                  <a:cubicBezTo>
                    <a:pt x="0" y="17258"/>
                    <a:pt x="310" y="19147"/>
                    <a:pt x="692" y="19147"/>
                  </a:cubicBezTo>
                  <a:lnTo>
                    <a:pt x="14711" y="19147"/>
                  </a:lnTo>
                  <a:lnTo>
                    <a:pt x="21600" y="21600"/>
                  </a:lnTo>
                  <a:lnTo>
                    <a:pt x="20052" y="10840"/>
                  </a:lnTo>
                  <a:lnTo>
                    <a:pt x="20052" y="4220"/>
                  </a:lnTo>
                  <a:cubicBezTo>
                    <a:pt x="20052" y="1889"/>
                    <a:pt x="19742" y="0"/>
                    <a:pt x="19360" y="0"/>
                  </a:cubicBezTo>
                  <a:lnTo>
                    <a:pt x="692" y="0"/>
                  </a:lnTo>
                  <a:close/>
                </a:path>
              </a:pathLst>
            </a:custGeom>
            <a:solidFill>
              <a:srgbClr val="1DB1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6" name="Text Box 22">
              <a:extLst>
                <a:ext uri="{FF2B5EF4-FFF2-40B4-BE49-F238E27FC236}">
                  <a16:creationId xmlns:a16="http://schemas.microsoft.com/office/drawing/2014/main" id="{D727A15C-A327-4929-B726-2B01663D1E4E}"/>
                </a:ext>
              </a:extLst>
            </p:cNvPr>
            <p:cNvSpPr txBox="1">
              <a:spLocks/>
            </p:cNvSpPr>
            <p:nvPr/>
          </p:nvSpPr>
          <p:spPr bwMode="auto">
            <a:xfrm>
              <a:off x="2539117" y="2605511"/>
              <a:ext cx="2665951"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1DB100"/>
                  </a:solidFill>
                </a:rPr>
                <a:t>Solve model by Gurobi</a:t>
              </a:r>
            </a:p>
          </p:txBody>
        </p:sp>
      </p:grpSp>
      <p:sp>
        <p:nvSpPr>
          <p:cNvPr id="24" name="Rectangle 1">
            <a:extLst>
              <a:ext uri="{FF2B5EF4-FFF2-40B4-BE49-F238E27FC236}">
                <a16:creationId xmlns:a16="http://schemas.microsoft.com/office/drawing/2014/main" id="{0AA26303-1507-43C8-9DE4-9A3672A06E17}"/>
              </a:ext>
            </a:extLst>
          </p:cNvPr>
          <p:cNvSpPr>
            <a:spLocks/>
          </p:cNvSpPr>
          <p:nvPr/>
        </p:nvSpPr>
        <p:spPr bwMode="auto">
          <a:xfrm>
            <a:off x="3395886" y="3998268"/>
            <a:ext cx="1413123" cy="274588"/>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 name="Rectangle 2">
            <a:extLst>
              <a:ext uri="{FF2B5EF4-FFF2-40B4-BE49-F238E27FC236}">
                <a16:creationId xmlns:a16="http://schemas.microsoft.com/office/drawing/2014/main" id="{A3FF14BD-8F50-4676-B4C1-572583AD6FAD}"/>
              </a:ext>
            </a:extLst>
          </p:cNvPr>
          <p:cNvSpPr>
            <a:spLocks/>
          </p:cNvSpPr>
          <p:nvPr/>
        </p:nvSpPr>
        <p:spPr bwMode="auto">
          <a:xfrm>
            <a:off x="3395886" y="4288483"/>
            <a:ext cx="1979042" cy="843513"/>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 name="Text Box 6">
            <a:extLst>
              <a:ext uri="{FF2B5EF4-FFF2-40B4-BE49-F238E27FC236}">
                <a16:creationId xmlns:a16="http://schemas.microsoft.com/office/drawing/2014/main" id="{A116FCE4-7C7C-484E-A86B-F09BD288309C}"/>
              </a:ext>
            </a:extLst>
          </p:cNvPr>
          <p:cNvSpPr txBox="1">
            <a:spLocks/>
          </p:cNvSpPr>
          <p:nvPr/>
        </p:nvSpPr>
        <p:spPr bwMode="auto">
          <a:xfrm>
            <a:off x="2597677" y="3335737"/>
            <a:ext cx="3337213" cy="937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Solve the linear programming problem:</a:t>
            </a:r>
          </a:p>
          <a:p>
            <a:pPr lvl="1">
              <a:spcBef>
                <a:spcPts val="703"/>
              </a:spcBef>
            </a:pPr>
            <a:endParaRPr lang="en-US" altLang="en-US" sz="100"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a:p>
            <a:pPr lvl="1">
              <a:spcBef>
                <a:spcPts val="703"/>
              </a:spcBef>
            </a:pPr>
            <a:endParaRPr lang="en-US" altLang="en-US" sz="1406"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p:txBody>
      </p:sp>
      <p:pic>
        <p:nvPicPr>
          <p:cNvPr id="27" name="Picture 7">
            <a:extLst>
              <a:ext uri="{FF2B5EF4-FFF2-40B4-BE49-F238E27FC236}">
                <a16:creationId xmlns:a16="http://schemas.microsoft.com/office/drawing/2014/main" id="{86DCEB1E-B31E-4043-B243-AD0AE7522B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8621" y="4095480"/>
            <a:ext cx="1471231" cy="93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 name="Group 8">
            <a:extLst>
              <a:ext uri="{FF2B5EF4-FFF2-40B4-BE49-F238E27FC236}">
                <a16:creationId xmlns:a16="http://schemas.microsoft.com/office/drawing/2014/main" id="{A31A9B41-5B3A-4CA4-872B-105105555382}"/>
              </a:ext>
            </a:extLst>
          </p:cNvPr>
          <p:cNvGrpSpPr>
            <a:grpSpLocks/>
          </p:cNvGrpSpPr>
          <p:nvPr/>
        </p:nvGrpSpPr>
        <p:grpSpPr bwMode="auto">
          <a:xfrm>
            <a:off x="2550017" y="2908846"/>
            <a:ext cx="3558191" cy="418024"/>
            <a:chOff x="0" y="0"/>
            <a:chExt cx="5060971" cy="594465"/>
          </a:xfrm>
        </p:grpSpPr>
        <p:sp>
          <p:nvSpPr>
            <p:cNvPr id="29" name="AutoShape 9">
              <a:extLst>
                <a:ext uri="{FF2B5EF4-FFF2-40B4-BE49-F238E27FC236}">
                  <a16:creationId xmlns:a16="http://schemas.microsoft.com/office/drawing/2014/main" id="{74C42166-64C9-43E3-8F61-299B8551B9B6}"/>
                </a:ext>
              </a:extLst>
            </p:cNvPr>
            <p:cNvSpPr>
              <a:spLocks/>
            </p:cNvSpPr>
            <p:nvPr/>
          </p:nvSpPr>
          <p:spPr bwMode="auto">
            <a:xfrm>
              <a:off x="50799" y="50800"/>
              <a:ext cx="4959372"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0" name="Picture 10">
              <a:extLst>
                <a:ext uri="{FF2B5EF4-FFF2-40B4-BE49-F238E27FC236}">
                  <a16:creationId xmlns:a16="http://schemas.microsoft.com/office/drawing/2014/main" id="{6C7F37D2-ED11-4763-B309-2C67811D11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60971"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1" name="Picture 11">
            <a:extLst>
              <a:ext uri="{FF2B5EF4-FFF2-40B4-BE49-F238E27FC236}">
                <a16:creationId xmlns:a16="http://schemas.microsoft.com/office/drawing/2014/main" id="{E85FF4F9-60DC-4BDE-AB54-7B72AFF9A3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64308" y="2912547"/>
            <a:ext cx="3585270" cy="255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 name="Text Box 12">
            <a:extLst>
              <a:ext uri="{FF2B5EF4-FFF2-40B4-BE49-F238E27FC236}">
                <a16:creationId xmlns:a16="http://schemas.microsoft.com/office/drawing/2014/main" id="{75F0E1FF-9F5D-46C2-A056-C4B4B61FF313}"/>
              </a:ext>
            </a:extLst>
          </p:cNvPr>
          <p:cNvSpPr txBox="1">
            <a:spLocks/>
          </p:cNvSpPr>
          <p:nvPr/>
        </p:nvSpPr>
        <p:spPr bwMode="auto">
          <a:xfrm>
            <a:off x="2777096" y="2961171"/>
            <a:ext cx="1689829" cy="305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1</a:t>
            </a:r>
          </a:p>
        </p:txBody>
      </p:sp>
    </p:spTree>
    <p:extLst>
      <p:ext uri="{BB962C8B-B14F-4D97-AF65-F5344CB8AC3E}">
        <p14:creationId xmlns:p14="http://schemas.microsoft.com/office/powerpoint/2010/main" val="9893718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4DA8B4B6-4268-4882-AF7F-229739B83B08}"/>
              </a:ext>
            </a:extLst>
          </p:cNvPr>
          <p:cNvSpPr>
            <a:spLocks noGrp="1" noChangeArrowheads="1"/>
          </p:cNvSpPr>
          <p:nvPr>
            <p:ph type="title" idx="4294967295"/>
          </p:nvPr>
        </p:nvSpPr>
        <p:spPr/>
        <p:txBody>
          <a:bodyPr/>
          <a:lstStyle/>
          <a:p>
            <a:r>
              <a:rPr lang="en-US" altLang="en-US" sz="4219" dirty="0"/>
              <a:t>RSOME Examples - </a:t>
            </a:r>
            <a:r>
              <a:rPr kumimoji="0" lang="en-US" altLang="zh-CN" sz="4000" dirty="0">
                <a:ea typeface="宋体" charset="-122"/>
              </a:rPr>
              <a:t>Transportation Problem</a:t>
            </a:r>
            <a:endParaRPr lang="en-US" altLang="en-US" sz="4219" dirty="0"/>
          </a:p>
        </p:txBody>
      </p:sp>
      <p:grpSp>
        <p:nvGrpSpPr>
          <p:cNvPr id="33795" name="Group 3">
            <a:extLst>
              <a:ext uri="{FF2B5EF4-FFF2-40B4-BE49-F238E27FC236}">
                <a16:creationId xmlns:a16="http://schemas.microsoft.com/office/drawing/2014/main" id="{5E69E2BA-3540-479E-974A-170D013EA10D}"/>
              </a:ext>
            </a:extLst>
          </p:cNvPr>
          <p:cNvGrpSpPr>
            <a:grpSpLocks/>
          </p:cNvGrpSpPr>
          <p:nvPr/>
        </p:nvGrpSpPr>
        <p:grpSpPr bwMode="auto">
          <a:xfrm>
            <a:off x="2643000" y="1678854"/>
            <a:ext cx="6905997" cy="2563936"/>
            <a:chOff x="-50800" y="-50801"/>
            <a:chExt cx="9821470" cy="3646972"/>
          </a:xfrm>
        </p:grpSpPr>
        <p:pic>
          <p:nvPicPr>
            <p:cNvPr id="33800" name="Picture 8">
              <a:extLst>
                <a:ext uri="{FF2B5EF4-FFF2-40B4-BE49-F238E27FC236}">
                  <a16:creationId xmlns:a16="http://schemas.microsoft.com/office/drawing/2014/main" id="{E98074A7-FFC2-4BE9-AD4E-9BD04E74F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40275"/>
              <a:ext cx="9790598" cy="3636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6" name="Text Box 4">
              <a:extLst>
                <a:ext uri="{FF2B5EF4-FFF2-40B4-BE49-F238E27FC236}">
                  <a16:creationId xmlns:a16="http://schemas.microsoft.com/office/drawing/2014/main" id="{22221FAE-512F-4D49-94D6-8192D3B14929}"/>
                </a:ext>
              </a:extLst>
            </p:cNvPr>
            <p:cNvSpPr txBox="1">
              <a:spLocks/>
            </p:cNvSpPr>
            <p:nvPr/>
          </p:nvSpPr>
          <p:spPr bwMode="auto">
            <a:xfrm>
              <a:off x="30000" y="518175"/>
              <a:ext cx="9515713" cy="283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A company has three PC assembly plants at locations 1, 2, and 3, with monthly production capacity of 1700 units, 2000 units, and 1700 units, respectively. Their PC's are sold through four retail outlets in locations A, B, C, and D, with monthly orders of 1700 units, 1000 units, 1500 units, and 1200 units respectively. The shipping costs from each plant to each outlet are presented in the following table. Use a linear programming model to find out the optimal shipping decision.  </a:t>
              </a:r>
            </a:p>
          </p:txBody>
        </p:sp>
        <p:grpSp>
          <p:nvGrpSpPr>
            <p:cNvPr id="33797" name="Group 5">
              <a:extLst>
                <a:ext uri="{FF2B5EF4-FFF2-40B4-BE49-F238E27FC236}">
                  <a16:creationId xmlns:a16="http://schemas.microsoft.com/office/drawing/2014/main" id="{F68597A1-573D-4BF2-9F07-BA0F9F7C55B8}"/>
                </a:ext>
              </a:extLst>
            </p:cNvPr>
            <p:cNvGrpSpPr>
              <a:grpSpLocks/>
            </p:cNvGrpSpPr>
            <p:nvPr/>
          </p:nvGrpSpPr>
          <p:grpSpPr bwMode="auto">
            <a:xfrm>
              <a:off x="-37787" y="-50801"/>
              <a:ext cx="9808457" cy="594466"/>
              <a:chOff x="0" y="0"/>
              <a:chExt cx="9808457" cy="594465"/>
            </a:xfrm>
          </p:grpSpPr>
          <p:sp>
            <p:nvSpPr>
              <p:cNvPr id="33798" name="AutoShape 6">
                <a:extLst>
                  <a:ext uri="{FF2B5EF4-FFF2-40B4-BE49-F238E27FC236}">
                    <a16:creationId xmlns:a16="http://schemas.microsoft.com/office/drawing/2014/main" id="{B17CD3A9-7DB4-4F3E-A5A0-AD178342288A}"/>
                  </a:ext>
                </a:extLst>
              </p:cNvPr>
              <p:cNvSpPr>
                <a:spLocks/>
              </p:cNvSpPr>
              <p:nvPr/>
            </p:nvSpPr>
            <p:spPr bwMode="auto">
              <a:xfrm>
                <a:off x="50799" y="50800"/>
                <a:ext cx="9706858"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3799" name="Picture 7">
                <a:extLst>
                  <a:ext uri="{FF2B5EF4-FFF2-40B4-BE49-F238E27FC236}">
                    <a16:creationId xmlns:a16="http://schemas.microsoft.com/office/drawing/2014/main" id="{27AB783B-6FD4-4A5F-B161-D91DCDA4F3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808457"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3801" name="Text Box 9">
              <a:extLst>
                <a:ext uri="{FF2B5EF4-FFF2-40B4-BE49-F238E27FC236}">
                  <a16:creationId xmlns:a16="http://schemas.microsoft.com/office/drawing/2014/main" id="{9754F97B-8C25-4BEA-B3AF-EACB42FCCF0B}"/>
                </a:ext>
              </a:extLst>
            </p:cNvPr>
            <p:cNvSpPr txBox="1">
              <a:spLocks/>
            </p:cNvSpPr>
            <p:nvPr/>
          </p:nvSpPr>
          <p:spPr bwMode="auto">
            <a:xfrm>
              <a:off x="285197" y="23610"/>
              <a:ext cx="2403518" cy="43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2</a:t>
              </a:r>
            </a:p>
          </p:txBody>
        </p:sp>
      </p:grpSp>
      <p:graphicFrame>
        <p:nvGraphicFramePr>
          <p:cNvPr id="10" name="Group 45">
            <a:extLst>
              <a:ext uri="{FF2B5EF4-FFF2-40B4-BE49-F238E27FC236}">
                <a16:creationId xmlns:a16="http://schemas.microsoft.com/office/drawing/2014/main" id="{EC6418B0-6424-4AFE-8DE8-D60FCE0D308B}"/>
              </a:ext>
            </a:extLst>
          </p:cNvPr>
          <p:cNvGraphicFramePr>
            <a:graphicFrameLocks/>
          </p:cNvGraphicFramePr>
          <p:nvPr>
            <p:extLst>
              <p:ext uri="{D42A27DB-BD31-4B8C-83A1-F6EECF244321}">
                <p14:modId xmlns:p14="http://schemas.microsoft.com/office/powerpoint/2010/main" val="771043468"/>
              </p:ext>
            </p:extLst>
          </p:nvPr>
        </p:nvGraphicFramePr>
        <p:xfrm>
          <a:off x="2699815" y="4739436"/>
          <a:ext cx="4956345" cy="1571264"/>
        </p:xfrm>
        <a:graphic>
          <a:graphicData uri="http://schemas.openxmlformats.org/drawingml/2006/table">
            <a:tbl>
              <a:tblPr>
                <a:tableStyleId>{7DF18680-E054-41AD-8BC1-D1AEF772440D}</a:tableStyleId>
              </a:tblPr>
              <a:tblGrid>
                <a:gridCol w="990684">
                  <a:extLst>
                    <a:ext uri="{9D8B030D-6E8A-4147-A177-3AD203B41FA5}">
                      <a16:colId xmlns:a16="http://schemas.microsoft.com/office/drawing/2014/main" val="20000"/>
                    </a:ext>
                  </a:extLst>
                </a:gridCol>
                <a:gridCol w="991659">
                  <a:extLst>
                    <a:ext uri="{9D8B030D-6E8A-4147-A177-3AD203B41FA5}">
                      <a16:colId xmlns:a16="http://schemas.microsoft.com/office/drawing/2014/main" val="20001"/>
                    </a:ext>
                  </a:extLst>
                </a:gridCol>
                <a:gridCol w="991659">
                  <a:extLst>
                    <a:ext uri="{9D8B030D-6E8A-4147-A177-3AD203B41FA5}">
                      <a16:colId xmlns:a16="http://schemas.microsoft.com/office/drawing/2014/main" val="20002"/>
                    </a:ext>
                  </a:extLst>
                </a:gridCol>
                <a:gridCol w="991659">
                  <a:extLst>
                    <a:ext uri="{9D8B030D-6E8A-4147-A177-3AD203B41FA5}">
                      <a16:colId xmlns:a16="http://schemas.microsoft.com/office/drawing/2014/main" val="20003"/>
                    </a:ext>
                  </a:extLst>
                </a:gridCol>
                <a:gridCol w="990684">
                  <a:extLst>
                    <a:ext uri="{9D8B030D-6E8A-4147-A177-3AD203B41FA5}">
                      <a16:colId xmlns:a16="http://schemas.microsoft.com/office/drawing/2014/main" val="20004"/>
                    </a:ext>
                  </a:extLst>
                </a:gridCol>
              </a:tblGrid>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Shipping costs ($/unit)</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dirty="0">
                          <a:ln>
                            <a:noFill/>
                          </a:ln>
                          <a:solidFill>
                            <a:schemeClr val="tx1"/>
                          </a:solidFill>
                          <a:effectLst/>
                        </a:rPr>
                        <a:t>A</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B</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C</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D</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0"/>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  6</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1"/>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8</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10</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2"/>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6</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 8</a:t>
                      </a:r>
                      <a:br>
                        <a:rPr kumimoji="0" lang="en-GB" altLang="zh-CN" sz="1100" b="1" u="none" strike="noStrike" cap="none" normalizeH="0" baseline="0" dirty="0">
                          <a:ln>
                            <a:noFill/>
                          </a:ln>
                          <a:solidFill>
                            <a:schemeClr val="tx1"/>
                          </a:solidFill>
                          <a:effectLst/>
                        </a:rPr>
                      </a:b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89992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4DA8B4B6-4268-4882-AF7F-229739B83B08}"/>
              </a:ext>
            </a:extLst>
          </p:cNvPr>
          <p:cNvSpPr>
            <a:spLocks noGrp="1" noChangeArrowheads="1"/>
          </p:cNvSpPr>
          <p:nvPr>
            <p:ph type="title" idx="4294967295"/>
          </p:nvPr>
        </p:nvSpPr>
        <p:spPr/>
        <p:txBody>
          <a:bodyPr/>
          <a:lstStyle/>
          <a:p>
            <a:r>
              <a:rPr lang="en-US" altLang="en-US" sz="4219" dirty="0"/>
              <a:t>RSOME Examples - </a:t>
            </a:r>
            <a:r>
              <a:rPr kumimoji="0" lang="en-US" altLang="zh-CN" sz="4000" dirty="0">
                <a:ea typeface="宋体" charset="-122"/>
              </a:rPr>
              <a:t>Transportation Problem</a:t>
            </a:r>
            <a:endParaRPr lang="en-US" altLang="en-US" sz="4219" dirty="0"/>
          </a:p>
        </p:txBody>
      </p:sp>
      <p:grpSp>
        <p:nvGrpSpPr>
          <p:cNvPr id="33795" name="Group 3">
            <a:extLst>
              <a:ext uri="{FF2B5EF4-FFF2-40B4-BE49-F238E27FC236}">
                <a16:creationId xmlns:a16="http://schemas.microsoft.com/office/drawing/2014/main" id="{5E69E2BA-3540-479E-974A-170D013EA10D}"/>
              </a:ext>
            </a:extLst>
          </p:cNvPr>
          <p:cNvGrpSpPr>
            <a:grpSpLocks/>
          </p:cNvGrpSpPr>
          <p:nvPr/>
        </p:nvGrpSpPr>
        <p:grpSpPr bwMode="auto">
          <a:xfrm>
            <a:off x="2643000" y="1678854"/>
            <a:ext cx="6905997" cy="2563936"/>
            <a:chOff x="-50800" y="-50801"/>
            <a:chExt cx="9821470" cy="3646972"/>
          </a:xfrm>
        </p:grpSpPr>
        <p:pic>
          <p:nvPicPr>
            <p:cNvPr id="33800" name="Picture 8">
              <a:extLst>
                <a:ext uri="{FF2B5EF4-FFF2-40B4-BE49-F238E27FC236}">
                  <a16:creationId xmlns:a16="http://schemas.microsoft.com/office/drawing/2014/main" id="{E98074A7-FFC2-4BE9-AD4E-9BD04E74F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40275"/>
              <a:ext cx="9790598" cy="3636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6" name="Text Box 4">
              <a:extLst>
                <a:ext uri="{FF2B5EF4-FFF2-40B4-BE49-F238E27FC236}">
                  <a16:creationId xmlns:a16="http://schemas.microsoft.com/office/drawing/2014/main" id="{22221FAE-512F-4D49-94D6-8192D3B14929}"/>
                </a:ext>
              </a:extLst>
            </p:cNvPr>
            <p:cNvSpPr txBox="1">
              <a:spLocks/>
            </p:cNvSpPr>
            <p:nvPr/>
          </p:nvSpPr>
          <p:spPr bwMode="auto">
            <a:xfrm>
              <a:off x="30000" y="518175"/>
              <a:ext cx="9515713" cy="283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A company has three PC assembly plants at locations 1, 2, and 3, with monthly production capacity of 1700 units, 2000 units, and 1700 units, respectively. Their PC's are sold through four retail outlets in locations A, B, C, and D, with monthly orders of 1700 units, 1000 units, 1500 units, and 1200 units respectively. The shipping costs from each plant to each outlet are presented in the following table. Use a linear programming model to find out the optimal shipping decision.  </a:t>
              </a:r>
            </a:p>
          </p:txBody>
        </p:sp>
        <p:grpSp>
          <p:nvGrpSpPr>
            <p:cNvPr id="33797" name="Group 5">
              <a:extLst>
                <a:ext uri="{FF2B5EF4-FFF2-40B4-BE49-F238E27FC236}">
                  <a16:creationId xmlns:a16="http://schemas.microsoft.com/office/drawing/2014/main" id="{F68597A1-573D-4BF2-9F07-BA0F9F7C55B8}"/>
                </a:ext>
              </a:extLst>
            </p:cNvPr>
            <p:cNvGrpSpPr>
              <a:grpSpLocks/>
            </p:cNvGrpSpPr>
            <p:nvPr/>
          </p:nvGrpSpPr>
          <p:grpSpPr bwMode="auto">
            <a:xfrm>
              <a:off x="-37787" y="-50801"/>
              <a:ext cx="9808457" cy="594466"/>
              <a:chOff x="0" y="0"/>
              <a:chExt cx="9808457" cy="594465"/>
            </a:xfrm>
          </p:grpSpPr>
          <p:sp>
            <p:nvSpPr>
              <p:cNvPr id="33798" name="AutoShape 6">
                <a:extLst>
                  <a:ext uri="{FF2B5EF4-FFF2-40B4-BE49-F238E27FC236}">
                    <a16:creationId xmlns:a16="http://schemas.microsoft.com/office/drawing/2014/main" id="{B17CD3A9-7DB4-4F3E-A5A0-AD178342288A}"/>
                  </a:ext>
                </a:extLst>
              </p:cNvPr>
              <p:cNvSpPr>
                <a:spLocks/>
              </p:cNvSpPr>
              <p:nvPr/>
            </p:nvSpPr>
            <p:spPr bwMode="auto">
              <a:xfrm>
                <a:off x="50799" y="50800"/>
                <a:ext cx="9706858"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3799" name="Picture 7">
                <a:extLst>
                  <a:ext uri="{FF2B5EF4-FFF2-40B4-BE49-F238E27FC236}">
                    <a16:creationId xmlns:a16="http://schemas.microsoft.com/office/drawing/2014/main" id="{27AB783B-6FD4-4A5F-B161-D91DCDA4F3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808457"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3801" name="Text Box 9">
              <a:extLst>
                <a:ext uri="{FF2B5EF4-FFF2-40B4-BE49-F238E27FC236}">
                  <a16:creationId xmlns:a16="http://schemas.microsoft.com/office/drawing/2014/main" id="{9754F97B-8C25-4BEA-B3AF-EACB42FCCF0B}"/>
                </a:ext>
              </a:extLst>
            </p:cNvPr>
            <p:cNvSpPr txBox="1">
              <a:spLocks/>
            </p:cNvSpPr>
            <p:nvPr/>
          </p:nvSpPr>
          <p:spPr bwMode="auto">
            <a:xfrm>
              <a:off x="285197" y="23610"/>
              <a:ext cx="2403518" cy="43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2</a:t>
              </a:r>
            </a:p>
          </p:txBody>
        </p:sp>
      </p:grpSp>
      <p:graphicFrame>
        <p:nvGraphicFramePr>
          <p:cNvPr id="10" name="Group 45">
            <a:extLst>
              <a:ext uri="{FF2B5EF4-FFF2-40B4-BE49-F238E27FC236}">
                <a16:creationId xmlns:a16="http://schemas.microsoft.com/office/drawing/2014/main" id="{EC6418B0-6424-4AFE-8DE8-D60FCE0D308B}"/>
              </a:ext>
            </a:extLst>
          </p:cNvPr>
          <p:cNvGraphicFramePr>
            <a:graphicFrameLocks/>
          </p:cNvGraphicFramePr>
          <p:nvPr/>
        </p:nvGraphicFramePr>
        <p:xfrm>
          <a:off x="2699815" y="4739436"/>
          <a:ext cx="4956345" cy="1571264"/>
        </p:xfrm>
        <a:graphic>
          <a:graphicData uri="http://schemas.openxmlformats.org/drawingml/2006/table">
            <a:tbl>
              <a:tblPr>
                <a:tableStyleId>{7DF18680-E054-41AD-8BC1-D1AEF772440D}</a:tableStyleId>
              </a:tblPr>
              <a:tblGrid>
                <a:gridCol w="990684">
                  <a:extLst>
                    <a:ext uri="{9D8B030D-6E8A-4147-A177-3AD203B41FA5}">
                      <a16:colId xmlns:a16="http://schemas.microsoft.com/office/drawing/2014/main" val="20000"/>
                    </a:ext>
                  </a:extLst>
                </a:gridCol>
                <a:gridCol w="991659">
                  <a:extLst>
                    <a:ext uri="{9D8B030D-6E8A-4147-A177-3AD203B41FA5}">
                      <a16:colId xmlns:a16="http://schemas.microsoft.com/office/drawing/2014/main" val="20001"/>
                    </a:ext>
                  </a:extLst>
                </a:gridCol>
                <a:gridCol w="991659">
                  <a:extLst>
                    <a:ext uri="{9D8B030D-6E8A-4147-A177-3AD203B41FA5}">
                      <a16:colId xmlns:a16="http://schemas.microsoft.com/office/drawing/2014/main" val="20002"/>
                    </a:ext>
                  </a:extLst>
                </a:gridCol>
                <a:gridCol w="991659">
                  <a:extLst>
                    <a:ext uri="{9D8B030D-6E8A-4147-A177-3AD203B41FA5}">
                      <a16:colId xmlns:a16="http://schemas.microsoft.com/office/drawing/2014/main" val="20003"/>
                    </a:ext>
                  </a:extLst>
                </a:gridCol>
                <a:gridCol w="990684">
                  <a:extLst>
                    <a:ext uri="{9D8B030D-6E8A-4147-A177-3AD203B41FA5}">
                      <a16:colId xmlns:a16="http://schemas.microsoft.com/office/drawing/2014/main" val="20004"/>
                    </a:ext>
                  </a:extLst>
                </a:gridCol>
              </a:tblGrid>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Shipping costs ($/unit)</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dirty="0">
                          <a:ln>
                            <a:noFill/>
                          </a:ln>
                          <a:solidFill>
                            <a:schemeClr val="tx1"/>
                          </a:solidFill>
                          <a:effectLst/>
                        </a:rPr>
                        <a:t>A</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B</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C</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D</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0"/>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5</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  6</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1"/>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7</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8</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10</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2"/>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6</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 8</a:t>
                      </a:r>
                      <a:br>
                        <a:rPr kumimoji="0" lang="en-GB" altLang="zh-CN" sz="1100" b="1" u="none" strike="noStrike" cap="none" normalizeH="0" baseline="0" dirty="0">
                          <a:ln>
                            <a:noFill/>
                          </a:ln>
                          <a:solidFill>
                            <a:schemeClr val="tx1"/>
                          </a:solidFill>
                          <a:effectLst/>
                        </a:rPr>
                      </a:b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3"/>
                  </a:ext>
                </a:extLst>
              </a:tr>
            </a:tbl>
          </a:graphicData>
        </a:graphic>
      </p:graphicFrame>
      <p:grpSp>
        <p:nvGrpSpPr>
          <p:cNvPr id="11" name="Group 10">
            <a:extLst>
              <a:ext uri="{FF2B5EF4-FFF2-40B4-BE49-F238E27FC236}">
                <a16:creationId xmlns:a16="http://schemas.microsoft.com/office/drawing/2014/main" id="{22E5408C-B58C-4B7B-8B0B-B3DA56AFE86C}"/>
              </a:ext>
            </a:extLst>
          </p:cNvPr>
          <p:cNvGrpSpPr>
            <a:grpSpLocks/>
          </p:cNvGrpSpPr>
          <p:nvPr/>
        </p:nvGrpSpPr>
        <p:grpSpPr bwMode="auto">
          <a:xfrm>
            <a:off x="8042271" y="4688467"/>
            <a:ext cx="3447976" cy="1673201"/>
            <a:chOff x="-57602" y="-57602"/>
            <a:chExt cx="4904498" cy="2378801"/>
          </a:xfrm>
        </p:grpSpPr>
        <p:pic>
          <p:nvPicPr>
            <p:cNvPr id="12" name="Picture 11">
              <a:extLst>
                <a:ext uri="{FF2B5EF4-FFF2-40B4-BE49-F238E27FC236}">
                  <a16:creationId xmlns:a16="http://schemas.microsoft.com/office/drawing/2014/main" id="{079FBA95-334E-4FD2-873E-789F5C6828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02" y="-57602"/>
              <a:ext cx="4904497" cy="2378801"/>
            </a:xfrm>
            <a:prstGeom prst="rect">
              <a:avLst/>
            </a:prstGeom>
            <a:noFill/>
            <a:ln>
              <a:noFill/>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pic>
        <p:grpSp>
          <p:nvGrpSpPr>
            <p:cNvPr id="13" name="Group 12">
              <a:extLst>
                <a:ext uri="{FF2B5EF4-FFF2-40B4-BE49-F238E27FC236}">
                  <a16:creationId xmlns:a16="http://schemas.microsoft.com/office/drawing/2014/main" id="{FC6A94EE-19F2-4F0E-A778-7149844C2DE4}"/>
                </a:ext>
              </a:extLst>
            </p:cNvPr>
            <p:cNvGrpSpPr>
              <a:grpSpLocks/>
            </p:cNvGrpSpPr>
            <p:nvPr/>
          </p:nvGrpSpPr>
          <p:grpSpPr bwMode="auto">
            <a:xfrm>
              <a:off x="883897" y="277887"/>
              <a:ext cx="3021500" cy="572790"/>
              <a:chOff x="-31751" y="-31751"/>
              <a:chExt cx="3021500" cy="572790"/>
            </a:xfrm>
          </p:grpSpPr>
          <p:grpSp>
            <p:nvGrpSpPr>
              <p:cNvPr id="39" name="Group 13">
                <a:extLst>
                  <a:ext uri="{FF2B5EF4-FFF2-40B4-BE49-F238E27FC236}">
                    <a16:creationId xmlns:a16="http://schemas.microsoft.com/office/drawing/2014/main" id="{47D5C7E9-9B66-4218-B63B-6C7530E64249}"/>
                  </a:ext>
                </a:extLst>
              </p:cNvPr>
              <p:cNvGrpSpPr>
                <a:grpSpLocks/>
              </p:cNvGrpSpPr>
              <p:nvPr/>
            </p:nvGrpSpPr>
            <p:grpSpPr bwMode="auto">
              <a:xfrm>
                <a:off x="-31751" y="-31751"/>
                <a:ext cx="572790" cy="572790"/>
                <a:chOff x="-1" y="-1"/>
                <a:chExt cx="572790" cy="572790"/>
              </a:xfrm>
            </p:grpSpPr>
            <p:sp>
              <p:nvSpPr>
                <p:cNvPr id="46" name="Oval 14">
                  <a:extLst>
                    <a:ext uri="{FF2B5EF4-FFF2-40B4-BE49-F238E27FC236}">
                      <a16:creationId xmlns:a16="http://schemas.microsoft.com/office/drawing/2014/main" id="{B00BB82E-B0A7-4AE9-9526-A340D9D9E54A}"/>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EE220C"/>
                      </a:solidFill>
                      <a:latin typeface="Helvetica Neue Medium" charset="0"/>
                      <a:ea typeface="Helvetica Neue Medium" charset="0"/>
                      <a:cs typeface="Helvetica Neue Medium" charset="0"/>
                      <a:sym typeface="Helvetica Neue Medium" charset="0"/>
                    </a:rPr>
                    <a:t>a</a:t>
                  </a:r>
                </a:p>
              </p:txBody>
            </p:sp>
            <p:pic>
              <p:nvPicPr>
                <p:cNvPr id="47" name="Picture 15">
                  <a:extLst>
                    <a:ext uri="{FF2B5EF4-FFF2-40B4-BE49-F238E27FC236}">
                      <a16:creationId xmlns:a16="http://schemas.microsoft.com/office/drawing/2014/main" id="{5BCFCB1A-739B-467F-B608-6B77069E794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0" name="Group 16">
                <a:extLst>
                  <a:ext uri="{FF2B5EF4-FFF2-40B4-BE49-F238E27FC236}">
                    <a16:creationId xmlns:a16="http://schemas.microsoft.com/office/drawing/2014/main" id="{D9CD5062-BBA3-4E8A-A30B-A87FEE1E0A5F}"/>
                  </a:ext>
                </a:extLst>
              </p:cNvPr>
              <p:cNvGrpSpPr>
                <a:grpSpLocks/>
              </p:cNvGrpSpPr>
              <p:nvPr/>
            </p:nvGrpSpPr>
            <p:grpSpPr bwMode="auto">
              <a:xfrm>
                <a:off x="1192604" y="-31751"/>
                <a:ext cx="572790" cy="572790"/>
                <a:chOff x="-1" y="-1"/>
                <a:chExt cx="572790" cy="572790"/>
              </a:xfrm>
            </p:grpSpPr>
            <p:sp>
              <p:nvSpPr>
                <p:cNvPr id="44" name="Oval 17">
                  <a:extLst>
                    <a:ext uri="{FF2B5EF4-FFF2-40B4-BE49-F238E27FC236}">
                      <a16:creationId xmlns:a16="http://schemas.microsoft.com/office/drawing/2014/main" id="{69AC6273-8FDD-4E34-BCF3-781398F8057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1DB100"/>
                      </a:solidFill>
                      <a:latin typeface="Helvetica Neue Medium" charset="0"/>
                      <a:ea typeface="Helvetica Neue Medium" charset="0"/>
                      <a:cs typeface="Helvetica Neue Medium" charset="0"/>
                      <a:sym typeface="Helvetica Neue Medium" charset="0"/>
                    </a:rPr>
                    <a:t>b</a:t>
                  </a:r>
                </a:p>
              </p:txBody>
            </p:sp>
            <p:pic>
              <p:nvPicPr>
                <p:cNvPr id="45" name="Picture 18">
                  <a:extLst>
                    <a:ext uri="{FF2B5EF4-FFF2-40B4-BE49-F238E27FC236}">
                      <a16:creationId xmlns:a16="http://schemas.microsoft.com/office/drawing/2014/main" id="{B8EF02F7-6490-461C-AA9E-C215FAED215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1" name="Group 19">
                <a:extLst>
                  <a:ext uri="{FF2B5EF4-FFF2-40B4-BE49-F238E27FC236}">
                    <a16:creationId xmlns:a16="http://schemas.microsoft.com/office/drawing/2014/main" id="{A7045C77-D370-4FF3-BCC4-EEEBBF7DB829}"/>
                  </a:ext>
                </a:extLst>
              </p:cNvPr>
              <p:cNvGrpSpPr>
                <a:grpSpLocks/>
              </p:cNvGrpSpPr>
              <p:nvPr/>
            </p:nvGrpSpPr>
            <p:grpSpPr bwMode="auto">
              <a:xfrm>
                <a:off x="2416960" y="-31751"/>
                <a:ext cx="572789" cy="572790"/>
                <a:chOff x="-1" y="-1"/>
                <a:chExt cx="572790" cy="572790"/>
              </a:xfrm>
            </p:grpSpPr>
            <p:sp>
              <p:nvSpPr>
                <p:cNvPr id="42" name="Oval 20">
                  <a:extLst>
                    <a:ext uri="{FF2B5EF4-FFF2-40B4-BE49-F238E27FC236}">
                      <a16:creationId xmlns:a16="http://schemas.microsoft.com/office/drawing/2014/main" id="{701F128C-4675-422F-9672-09C443F9EC32}"/>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0076BA"/>
                      </a:solidFill>
                      <a:latin typeface="Helvetica Neue Medium" charset="0"/>
                      <a:ea typeface="Helvetica Neue Medium" charset="0"/>
                      <a:cs typeface="Helvetica Neue Medium" charset="0"/>
                      <a:sym typeface="Helvetica Neue Medium" charset="0"/>
                    </a:rPr>
                    <a:t>c</a:t>
                  </a:r>
                </a:p>
              </p:txBody>
            </p:sp>
            <p:pic>
              <p:nvPicPr>
                <p:cNvPr id="43" name="Picture 21">
                  <a:extLst>
                    <a:ext uri="{FF2B5EF4-FFF2-40B4-BE49-F238E27FC236}">
                      <a16:creationId xmlns:a16="http://schemas.microsoft.com/office/drawing/2014/main" id="{0C9BB353-B8CB-43EA-A984-A6BAAE0F510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pic>
          <p:nvPicPr>
            <p:cNvPr id="14" name="Picture 22">
              <a:extLst>
                <a:ext uri="{FF2B5EF4-FFF2-40B4-BE49-F238E27FC236}">
                  <a16:creationId xmlns:a16="http://schemas.microsoft.com/office/drawing/2014/main" id="{5996D762-4E09-4C3C-AC26-618A7A61CF8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8020621">
              <a:off x="458131" y="1074196"/>
              <a:ext cx="815668"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3">
              <a:extLst>
                <a:ext uri="{FF2B5EF4-FFF2-40B4-BE49-F238E27FC236}">
                  <a16:creationId xmlns:a16="http://schemas.microsoft.com/office/drawing/2014/main" id="{0AB641F8-CA04-4763-9749-35DA96C9F04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rot="14510781">
              <a:off x="1024435" y="1086897"/>
              <a:ext cx="819379"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4">
              <a:extLst>
                <a:ext uri="{FF2B5EF4-FFF2-40B4-BE49-F238E27FC236}">
                  <a16:creationId xmlns:a16="http://schemas.microsoft.com/office/drawing/2014/main" id="{205C56B6-7062-435B-A018-34B5B882C3F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rot="12493940">
              <a:off x="1290855" y="1012669"/>
              <a:ext cx="1691850"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5">
              <a:extLst>
                <a:ext uri="{FF2B5EF4-FFF2-40B4-BE49-F238E27FC236}">
                  <a16:creationId xmlns:a16="http://schemas.microsoft.com/office/drawing/2014/main" id="{28773085-5BDD-4595-801A-4E1F58D7302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rot="12175571">
              <a:off x="1277493" y="1012669"/>
              <a:ext cx="284080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26">
              <a:extLst>
                <a:ext uri="{FF2B5EF4-FFF2-40B4-BE49-F238E27FC236}">
                  <a16:creationId xmlns:a16="http://schemas.microsoft.com/office/drawing/2014/main" id="{3AA68EF2-DBAF-4C02-92DF-1342682942B5}"/>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17593162">
              <a:off x="2965936" y="1099596"/>
              <a:ext cx="794418"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27">
              <a:extLst>
                <a:ext uri="{FF2B5EF4-FFF2-40B4-BE49-F238E27FC236}">
                  <a16:creationId xmlns:a16="http://schemas.microsoft.com/office/drawing/2014/main" id="{C899DE40-6CE9-4C9A-B3CF-6F050D655D8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4166042">
              <a:off x="3506367" y="1074196"/>
              <a:ext cx="829026"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 name="Picture 28">
              <a:extLst>
                <a:ext uri="{FF2B5EF4-FFF2-40B4-BE49-F238E27FC236}">
                  <a16:creationId xmlns:a16="http://schemas.microsoft.com/office/drawing/2014/main" id="{C8B92944-A885-4120-98FE-99D24D28DE13}"/>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rot="19906060">
              <a:off x="1851969" y="1012669"/>
              <a:ext cx="1691850"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29">
              <a:extLst>
                <a:ext uri="{FF2B5EF4-FFF2-40B4-BE49-F238E27FC236}">
                  <a16:creationId xmlns:a16="http://schemas.microsoft.com/office/drawing/2014/main" id="{0DDC23C4-BE5B-42B6-84D1-36DDAB38A21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rot="20224429">
              <a:off x="652879" y="1038069"/>
              <a:ext cx="284080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30">
              <a:extLst>
                <a:ext uri="{FF2B5EF4-FFF2-40B4-BE49-F238E27FC236}">
                  <a16:creationId xmlns:a16="http://schemas.microsoft.com/office/drawing/2014/main" id="{35C5D189-1559-4E32-A2DA-372A56D57FE0}"/>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rot="17955502">
              <a:off x="1575605" y="1038069"/>
              <a:ext cx="866064"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31">
              <a:extLst>
                <a:ext uri="{FF2B5EF4-FFF2-40B4-BE49-F238E27FC236}">
                  <a16:creationId xmlns:a16="http://schemas.microsoft.com/office/drawing/2014/main" id="{64486A61-DA2F-44AD-8681-DE3B5D58F527}"/>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rot="14444497">
              <a:off x="2329059" y="1038069"/>
              <a:ext cx="866064"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32">
              <a:extLst>
                <a:ext uri="{FF2B5EF4-FFF2-40B4-BE49-F238E27FC236}">
                  <a16:creationId xmlns:a16="http://schemas.microsoft.com/office/drawing/2014/main" id="{07038350-D37B-4A79-8F20-FCF1E32AF96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rot="19747681">
              <a:off x="574196" y="1025369"/>
              <a:ext cx="1748442"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 name="Picture 33">
              <a:extLst>
                <a:ext uri="{FF2B5EF4-FFF2-40B4-BE49-F238E27FC236}">
                  <a16:creationId xmlns:a16="http://schemas.microsoft.com/office/drawing/2014/main" id="{5D244B42-4290-4599-9008-0BCAC6F03725}"/>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rot="12652320">
              <a:off x="2476225" y="1025369"/>
              <a:ext cx="174844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 name="Group 34">
              <a:extLst>
                <a:ext uri="{FF2B5EF4-FFF2-40B4-BE49-F238E27FC236}">
                  <a16:creationId xmlns:a16="http://schemas.microsoft.com/office/drawing/2014/main" id="{E7CCE77B-8701-4BF1-98C2-727864573DA7}"/>
                </a:ext>
              </a:extLst>
            </p:cNvPr>
            <p:cNvGrpSpPr>
              <a:grpSpLocks/>
            </p:cNvGrpSpPr>
            <p:nvPr/>
          </p:nvGrpSpPr>
          <p:grpSpPr bwMode="auto">
            <a:xfrm>
              <a:off x="271720" y="1377786"/>
              <a:ext cx="4245854" cy="572789"/>
              <a:chOff x="-31751" y="-31751"/>
              <a:chExt cx="4245855" cy="572790"/>
            </a:xfrm>
          </p:grpSpPr>
          <p:grpSp>
            <p:nvGrpSpPr>
              <p:cNvPr id="27" name="Group 35">
                <a:extLst>
                  <a:ext uri="{FF2B5EF4-FFF2-40B4-BE49-F238E27FC236}">
                    <a16:creationId xmlns:a16="http://schemas.microsoft.com/office/drawing/2014/main" id="{0158FE01-E403-4642-98C7-DE5B44207F47}"/>
                  </a:ext>
                </a:extLst>
              </p:cNvPr>
              <p:cNvGrpSpPr>
                <a:grpSpLocks/>
              </p:cNvGrpSpPr>
              <p:nvPr/>
            </p:nvGrpSpPr>
            <p:grpSpPr bwMode="auto">
              <a:xfrm>
                <a:off x="-31751" y="-31751"/>
                <a:ext cx="572790" cy="572790"/>
                <a:chOff x="-1" y="-1"/>
                <a:chExt cx="572790" cy="572790"/>
              </a:xfrm>
            </p:grpSpPr>
            <p:sp>
              <p:nvSpPr>
                <p:cNvPr id="37" name="Oval 36">
                  <a:extLst>
                    <a:ext uri="{FF2B5EF4-FFF2-40B4-BE49-F238E27FC236}">
                      <a16:creationId xmlns:a16="http://schemas.microsoft.com/office/drawing/2014/main" id="{C37F97A9-3C03-406A-A9BC-10E67BEF6792}"/>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A</a:t>
                  </a:r>
                </a:p>
              </p:txBody>
            </p:sp>
            <p:pic>
              <p:nvPicPr>
                <p:cNvPr id="38" name="Picture 37">
                  <a:extLst>
                    <a:ext uri="{FF2B5EF4-FFF2-40B4-BE49-F238E27FC236}">
                      <a16:creationId xmlns:a16="http://schemas.microsoft.com/office/drawing/2014/main" id="{8D7A69F2-FAE3-45DB-B62F-36F5C152DE97}"/>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8" name="Group 38">
                <a:extLst>
                  <a:ext uri="{FF2B5EF4-FFF2-40B4-BE49-F238E27FC236}">
                    <a16:creationId xmlns:a16="http://schemas.microsoft.com/office/drawing/2014/main" id="{A1718220-3B4C-42F2-AAB6-37FDC8841989}"/>
                  </a:ext>
                </a:extLst>
              </p:cNvPr>
              <p:cNvGrpSpPr>
                <a:grpSpLocks/>
              </p:cNvGrpSpPr>
              <p:nvPr/>
            </p:nvGrpSpPr>
            <p:grpSpPr bwMode="auto">
              <a:xfrm>
                <a:off x="1192604" y="-31751"/>
                <a:ext cx="572790" cy="572790"/>
                <a:chOff x="-1" y="-1"/>
                <a:chExt cx="572790" cy="572790"/>
              </a:xfrm>
            </p:grpSpPr>
            <p:sp>
              <p:nvSpPr>
                <p:cNvPr id="35" name="Oval 39">
                  <a:extLst>
                    <a:ext uri="{FF2B5EF4-FFF2-40B4-BE49-F238E27FC236}">
                      <a16:creationId xmlns:a16="http://schemas.microsoft.com/office/drawing/2014/main" id="{0194EF1E-6EB7-4BF8-8A99-F23A633EE0C8}"/>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B</a:t>
                  </a:r>
                </a:p>
              </p:txBody>
            </p:sp>
            <p:pic>
              <p:nvPicPr>
                <p:cNvPr id="36" name="Picture 40">
                  <a:extLst>
                    <a:ext uri="{FF2B5EF4-FFF2-40B4-BE49-F238E27FC236}">
                      <a16:creationId xmlns:a16="http://schemas.microsoft.com/office/drawing/2014/main" id="{3B3B3F5E-2E15-422D-A01F-60584EA3EE5F}"/>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9" name="Group 41">
                <a:extLst>
                  <a:ext uri="{FF2B5EF4-FFF2-40B4-BE49-F238E27FC236}">
                    <a16:creationId xmlns:a16="http://schemas.microsoft.com/office/drawing/2014/main" id="{FF251D5E-DB00-4EA9-9196-2272E3AEC294}"/>
                  </a:ext>
                </a:extLst>
              </p:cNvPr>
              <p:cNvGrpSpPr>
                <a:grpSpLocks/>
              </p:cNvGrpSpPr>
              <p:nvPr/>
            </p:nvGrpSpPr>
            <p:grpSpPr bwMode="auto">
              <a:xfrm>
                <a:off x="2416960" y="-31751"/>
                <a:ext cx="572789" cy="572790"/>
                <a:chOff x="-1" y="-1"/>
                <a:chExt cx="572790" cy="572790"/>
              </a:xfrm>
            </p:grpSpPr>
            <p:sp>
              <p:nvSpPr>
                <p:cNvPr id="33" name="Oval 42">
                  <a:extLst>
                    <a:ext uri="{FF2B5EF4-FFF2-40B4-BE49-F238E27FC236}">
                      <a16:creationId xmlns:a16="http://schemas.microsoft.com/office/drawing/2014/main" id="{CAA20AAE-1C37-44FE-A32D-916E35030A7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C</a:t>
                  </a:r>
                </a:p>
              </p:txBody>
            </p:sp>
            <p:pic>
              <p:nvPicPr>
                <p:cNvPr id="34" name="Picture 43">
                  <a:extLst>
                    <a:ext uri="{FF2B5EF4-FFF2-40B4-BE49-F238E27FC236}">
                      <a16:creationId xmlns:a16="http://schemas.microsoft.com/office/drawing/2014/main" id="{E465DBF9-BC4D-471A-8B90-C8132DC4A2DB}"/>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0" name="Group 44">
                <a:extLst>
                  <a:ext uri="{FF2B5EF4-FFF2-40B4-BE49-F238E27FC236}">
                    <a16:creationId xmlns:a16="http://schemas.microsoft.com/office/drawing/2014/main" id="{9387063A-7495-4B5A-B9FF-8561C6A94B0E}"/>
                  </a:ext>
                </a:extLst>
              </p:cNvPr>
              <p:cNvGrpSpPr>
                <a:grpSpLocks/>
              </p:cNvGrpSpPr>
              <p:nvPr/>
            </p:nvGrpSpPr>
            <p:grpSpPr bwMode="auto">
              <a:xfrm>
                <a:off x="3641314" y="-31751"/>
                <a:ext cx="572790" cy="572790"/>
                <a:chOff x="-1" y="-1"/>
                <a:chExt cx="572790" cy="572790"/>
              </a:xfrm>
            </p:grpSpPr>
            <p:sp>
              <p:nvSpPr>
                <p:cNvPr id="31" name="Oval 45">
                  <a:extLst>
                    <a:ext uri="{FF2B5EF4-FFF2-40B4-BE49-F238E27FC236}">
                      <a16:creationId xmlns:a16="http://schemas.microsoft.com/office/drawing/2014/main" id="{08FFF277-3906-449F-A78C-D73F88B41DE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D</a:t>
                  </a:r>
                </a:p>
              </p:txBody>
            </p:sp>
            <p:pic>
              <p:nvPicPr>
                <p:cNvPr id="32" name="Picture 46">
                  <a:extLst>
                    <a:ext uri="{FF2B5EF4-FFF2-40B4-BE49-F238E27FC236}">
                      <a16:creationId xmlns:a16="http://schemas.microsoft.com/office/drawing/2014/main" id="{52456460-AFDA-4FA0-AEDD-6F99F18665E8}"/>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grpSp>
    </p:spTree>
    <p:extLst>
      <p:ext uri="{BB962C8B-B14F-4D97-AF65-F5344CB8AC3E}">
        <p14:creationId xmlns:p14="http://schemas.microsoft.com/office/powerpoint/2010/main" val="37724576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400" dirty="0"/>
              <a:t>RSOME Examples - </a:t>
            </a:r>
            <a:r>
              <a:rPr kumimoji="0" lang="en-US" altLang="zh-CN" dirty="0">
                <a:ea typeface="宋体" charset="-122"/>
              </a:rPr>
              <a:t>Transportation Problem</a:t>
            </a:r>
          </a:p>
        </p:txBody>
      </p:sp>
      <p:sp>
        <p:nvSpPr>
          <p:cNvPr id="40962"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dirty="0">
                <a:ea typeface="宋体" charset="-122"/>
              </a:rPr>
              <a:t>General representation </a:t>
            </a:r>
          </a:p>
        </p:txBody>
      </p:sp>
      <p:pic>
        <p:nvPicPr>
          <p:cNvPr id="4" name="Picture 3"/>
          <p:cNvPicPr>
            <a:picLocks noChangeAspect="1"/>
          </p:cNvPicPr>
          <p:nvPr/>
        </p:nvPicPr>
        <p:blipFill>
          <a:blip r:embed="rId3"/>
          <a:stretch>
            <a:fillRect/>
          </a:stretch>
        </p:blipFill>
        <p:spPr>
          <a:xfrm>
            <a:off x="3200400" y="1981201"/>
            <a:ext cx="6096000" cy="42939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Transportation Problem</a:t>
            </a:r>
          </a:p>
        </p:txBody>
      </p:sp>
      <p:pic>
        <p:nvPicPr>
          <p:cNvPr id="6" name="Picture 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begin{array}{rll}&#10;\min\ &amp; \displaystyle \sum_{i \in P} \sum_{j \in R} c_{ij}x_{ij} &amp;\\&#10;\mbox{s.t.}\ &amp; \displaystyle \sum_{i \in P} x_{ij} \geq d_j &amp; \forall j \in R\\&#10;&amp;\displaystyle \sum_{j \in R} x_{ij} \leq s_i &amp; \forall i \in P \\&#10;&amp;x_{ij} \geq 0 &amp;\forall i \in P, j \in R&#10;\end{array}&#10;$$&#10;&#10;\end{document}" title="IguanaTex Bitmap Display">
            <a:extLst>
              <a:ext uri="{FF2B5EF4-FFF2-40B4-BE49-F238E27FC236}">
                <a16:creationId xmlns:a16="http://schemas.microsoft.com/office/drawing/2014/main" id="{AFAFD9EF-E40E-42F2-BD4A-52DF2C55C73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275733" y="2223008"/>
            <a:ext cx="5640533" cy="32234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D3C6-27E5-4038-89E4-A5DBDB886B5C}"/>
              </a:ext>
            </a:extLst>
          </p:cNvPr>
          <p:cNvSpPr>
            <a:spLocks noGrp="1"/>
          </p:cNvSpPr>
          <p:nvPr>
            <p:ph type="title"/>
          </p:nvPr>
        </p:nvSpPr>
        <p:spPr/>
        <p:txBody>
          <a:bodyPr/>
          <a:lstStyle/>
          <a:p>
            <a:r>
              <a:rPr lang="en-SG" dirty="0"/>
              <a:t>Short-</a:t>
            </a:r>
            <a:r>
              <a:rPr lang="en-US" altLang="zh-CN" dirty="0"/>
              <a:t>T</a:t>
            </a:r>
            <a:r>
              <a:rPr lang="en-SG" dirty="0"/>
              <a:t>erm Financing</a:t>
            </a:r>
          </a:p>
        </p:txBody>
      </p:sp>
      <p:sp>
        <p:nvSpPr>
          <p:cNvPr id="4" name="Content Placeholder 3">
            <a:extLst>
              <a:ext uri="{FF2B5EF4-FFF2-40B4-BE49-F238E27FC236}">
                <a16:creationId xmlns:a16="http://schemas.microsoft.com/office/drawing/2014/main" id="{A696713B-4439-47F6-8F55-40B71A2F82EE}"/>
              </a:ext>
            </a:extLst>
          </p:cNvPr>
          <p:cNvSpPr>
            <a:spLocks noGrp="1"/>
          </p:cNvSpPr>
          <p:nvPr>
            <p:ph idx="1"/>
          </p:nvPr>
        </p:nvSpPr>
        <p:spPr/>
        <p:txBody>
          <a:bodyPr>
            <a:normAutofit fontScale="92500" lnSpcReduction="10000"/>
          </a:bodyPr>
          <a:lstStyle/>
          <a:p>
            <a:r>
              <a:rPr lang="en-SG" dirty="0"/>
              <a:t>A company has the following short-term financing problem:</a:t>
            </a:r>
          </a:p>
          <a:p>
            <a:endParaRPr lang="en-SG" dirty="0"/>
          </a:p>
          <a:p>
            <a:endParaRPr lang="en-SG" dirty="0"/>
          </a:p>
          <a:p>
            <a:endParaRPr lang="en-SG" dirty="0"/>
          </a:p>
          <a:p>
            <a:endParaRPr lang="en-SG" dirty="0"/>
          </a:p>
          <a:p>
            <a:pPr algn="l"/>
            <a:r>
              <a:rPr lang="en-SG" b="0" i="0" dirty="0">
                <a:solidFill>
                  <a:srgbClr val="000000"/>
                </a:solidFill>
                <a:effectLst/>
              </a:rPr>
              <a:t>The company has the following sources of funds:</a:t>
            </a:r>
          </a:p>
          <a:p>
            <a:pPr lvl="1"/>
            <a:r>
              <a:rPr lang="en-SG" b="0" i="0" dirty="0">
                <a:solidFill>
                  <a:srgbClr val="000000"/>
                </a:solidFill>
                <a:effectLst/>
              </a:rPr>
              <a:t>a line of credit of up to $100k at an interest rate of 1% per month;</a:t>
            </a:r>
          </a:p>
          <a:p>
            <a:pPr lvl="1"/>
            <a:r>
              <a:rPr lang="en-SG" b="0" i="0" dirty="0">
                <a:solidFill>
                  <a:srgbClr val="000000"/>
                </a:solidFill>
                <a:effectLst/>
              </a:rPr>
              <a:t>in any one of the first three months, it can issue 90-day commercial paper bearing a total interest of 2% for the three-month period;</a:t>
            </a:r>
          </a:p>
          <a:p>
            <a:pPr lvl="1"/>
            <a:r>
              <a:rPr lang="en-SG" b="0" i="0" dirty="0">
                <a:solidFill>
                  <a:srgbClr val="000000"/>
                </a:solidFill>
                <a:effectLst/>
              </a:rPr>
              <a:t>excess funds can be invested at an interest rate of 0.3% per month.</a:t>
            </a:r>
          </a:p>
          <a:p>
            <a:pPr lvl="1"/>
            <a:r>
              <a:rPr lang="en-SG" b="0" i="0" dirty="0">
                <a:solidFill>
                  <a:srgbClr val="000000"/>
                </a:solidFill>
                <a:effectLst/>
              </a:rPr>
              <a:t>What interest payments will the company need to make between Jan and Jun?</a:t>
            </a:r>
          </a:p>
          <a:p>
            <a:pPr lvl="1"/>
            <a:r>
              <a:rPr lang="en-SG" b="0" i="0" dirty="0">
                <a:solidFill>
                  <a:srgbClr val="000000"/>
                </a:solidFill>
                <a:effectLst/>
              </a:rPr>
              <a:t>Is it economical to use the line of credit in some of the months? If so, when? How much?</a:t>
            </a:r>
          </a:p>
        </p:txBody>
      </p:sp>
      <p:graphicFrame>
        <p:nvGraphicFramePr>
          <p:cNvPr id="5" name="Table 5">
            <a:extLst>
              <a:ext uri="{FF2B5EF4-FFF2-40B4-BE49-F238E27FC236}">
                <a16:creationId xmlns:a16="http://schemas.microsoft.com/office/drawing/2014/main" id="{246C19C7-9152-4DAE-A8F9-C4D3E85E3A53}"/>
              </a:ext>
            </a:extLst>
          </p:cNvPr>
          <p:cNvGraphicFramePr>
            <a:graphicFrameLocks noGrp="1"/>
          </p:cNvGraphicFramePr>
          <p:nvPr>
            <p:extLst>
              <p:ext uri="{D42A27DB-BD31-4B8C-83A1-F6EECF244321}">
                <p14:modId xmlns:p14="http://schemas.microsoft.com/office/powerpoint/2010/main" val="2395901828"/>
              </p:ext>
            </p:extLst>
          </p:nvPr>
        </p:nvGraphicFramePr>
        <p:xfrm>
          <a:off x="2133600" y="2077411"/>
          <a:ext cx="8128002" cy="1019541"/>
        </p:xfrm>
        <a:graphic>
          <a:graphicData uri="http://schemas.openxmlformats.org/drawingml/2006/table">
            <a:tbl>
              <a:tblPr firstRow="1" bandRow="1">
                <a:tableStyleId>{93296810-A885-4BE3-A3E7-6D5BEEA58F35}</a:tableStyleId>
              </a:tblPr>
              <a:tblGrid>
                <a:gridCol w="2225964">
                  <a:extLst>
                    <a:ext uri="{9D8B030D-6E8A-4147-A177-3AD203B41FA5}">
                      <a16:colId xmlns:a16="http://schemas.microsoft.com/office/drawing/2014/main" val="1060936332"/>
                    </a:ext>
                  </a:extLst>
                </a:gridCol>
                <a:gridCol w="983673">
                  <a:extLst>
                    <a:ext uri="{9D8B030D-6E8A-4147-A177-3AD203B41FA5}">
                      <a16:colId xmlns:a16="http://schemas.microsoft.com/office/drawing/2014/main" val="2492684382"/>
                    </a:ext>
                  </a:extLst>
                </a:gridCol>
                <a:gridCol w="983673">
                  <a:extLst>
                    <a:ext uri="{9D8B030D-6E8A-4147-A177-3AD203B41FA5}">
                      <a16:colId xmlns:a16="http://schemas.microsoft.com/office/drawing/2014/main" val="3576989561"/>
                    </a:ext>
                  </a:extLst>
                </a:gridCol>
                <a:gridCol w="983673">
                  <a:extLst>
                    <a:ext uri="{9D8B030D-6E8A-4147-A177-3AD203B41FA5}">
                      <a16:colId xmlns:a16="http://schemas.microsoft.com/office/drawing/2014/main" val="3413168283"/>
                    </a:ext>
                  </a:extLst>
                </a:gridCol>
                <a:gridCol w="983673">
                  <a:extLst>
                    <a:ext uri="{9D8B030D-6E8A-4147-A177-3AD203B41FA5}">
                      <a16:colId xmlns:a16="http://schemas.microsoft.com/office/drawing/2014/main" val="4009781848"/>
                    </a:ext>
                  </a:extLst>
                </a:gridCol>
                <a:gridCol w="983673">
                  <a:extLst>
                    <a:ext uri="{9D8B030D-6E8A-4147-A177-3AD203B41FA5}">
                      <a16:colId xmlns:a16="http://schemas.microsoft.com/office/drawing/2014/main" val="3915713033"/>
                    </a:ext>
                  </a:extLst>
                </a:gridCol>
                <a:gridCol w="983673">
                  <a:extLst>
                    <a:ext uri="{9D8B030D-6E8A-4147-A177-3AD203B41FA5}">
                      <a16:colId xmlns:a16="http://schemas.microsoft.com/office/drawing/2014/main" val="2777285321"/>
                    </a:ext>
                  </a:extLst>
                </a:gridCol>
              </a:tblGrid>
              <a:tr h="379461">
                <a:tc>
                  <a:txBody>
                    <a:bodyPr/>
                    <a:lstStyle/>
                    <a:p>
                      <a:r>
                        <a:rPr lang="en-SG" dirty="0"/>
                        <a:t>Month</a:t>
                      </a:r>
                    </a:p>
                  </a:txBody>
                  <a:tcPr/>
                </a:tc>
                <a:tc>
                  <a:txBody>
                    <a:bodyPr/>
                    <a:lstStyle/>
                    <a:p>
                      <a:r>
                        <a:rPr lang="en-SG" dirty="0"/>
                        <a:t>Jan</a:t>
                      </a:r>
                    </a:p>
                  </a:txBody>
                  <a:tcPr/>
                </a:tc>
                <a:tc>
                  <a:txBody>
                    <a:bodyPr/>
                    <a:lstStyle/>
                    <a:p>
                      <a:r>
                        <a:rPr lang="en-SG" dirty="0"/>
                        <a:t>Feb</a:t>
                      </a:r>
                    </a:p>
                  </a:txBody>
                  <a:tcPr/>
                </a:tc>
                <a:tc>
                  <a:txBody>
                    <a:bodyPr/>
                    <a:lstStyle/>
                    <a:p>
                      <a:r>
                        <a:rPr lang="en-SG" dirty="0"/>
                        <a:t>Mar</a:t>
                      </a:r>
                    </a:p>
                  </a:txBody>
                  <a:tcPr/>
                </a:tc>
                <a:tc>
                  <a:txBody>
                    <a:bodyPr/>
                    <a:lstStyle/>
                    <a:p>
                      <a:r>
                        <a:rPr lang="en-SG" dirty="0"/>
                        <a:t>Apr</a:t>
                      </a:r>
                    </a:p>
                  </a:txBody>
                  <a:tcPr/>
                </a:tc>
                <a:tc>
                  <a:txBody>
                    <a:bodyPr/>
                    <a:lstStyle/>
                    <a:p>
                      <a:r>
                        <a:rPr lang="en-SG" dirty="0"/>
                        <a:t>May</a:t>
                      </a:r>
                    </a:p>
                  </a:txBody>
                  <a:tcPr/>
                </a:tc>
                <a:tc>
                  <a:txBody>
                    <a:bodyPr/>
                    <a:lstStyle/>
                    <a:p>
                      <a:r>
                        <a:rPr lang="en-SG" dirty="0"/>
                        <a:t>Jun</a:t>
                      </a:r>
                    </a:p>
                  </a:txBody>
                  <a:tcPr/>
                </a:tc>
                <a:extLst>
                  <a:ext uri="{0D108BD9-81ED-4DB2-BD59-A6C34878D82A}">
                    <a16:rowId xmlns:a16="http://schemas.microsoft.com/office/drawing/2014/main" val="1396169541"/>
                  </a:ext>
                </a:extLst>
              </a:tr>
              <a:tr h="370840">
                <a:tc>
                  <a:txBody>
                    <a:bodyPr/>
                    <a:lstStyle/>
                    <a:p>
                      <a:r>
                        <a:rPr lang="en-SG" dirty="0"/>
                        <a:t>Net cash flow (thousands of dollars)</a:t>
                      </a:r>
                    </a:p>
                  </a:txBody>
                  <a:tcPr/>
                </a:tc>
                <a:tc>
                  <a:txBody>
                    <a:bodyPr/>
                    <a:lstStyle/>
                    <a:p>
                      <a:pPr algn="ctr"/>
                      <a:r>
                        <a:rPr lang="en-SG" dirty="0"/>
                        <a:t>-150</a:t>
                      </a:r>
                    </a:p>
                  </a:txBody>
                  <a:tcPr anchor="ctr"/>
                </a:tc>
                <a:tc>
                  <a:txBody>
                    <a:bodyPr/>
                    <a:lstStyle/>
                    <a:p>
                      <a:pPr algn="ctr"/>
                      <a:r>
                        <a:rPr lang="en-SG" dirty="0"/>
                        <a:t>-100</a:t>
                      </a:r>
                    </a:p>
                  </a:txBody>
                  <a:tcPr anchor="ctr"/>
                </a:tc>
                <a:tc>
                  <a:txBody>
                    <a:bodyPr/>
                    <a:lstStyle/>
                    <a:p>
                      <a:pPr algn="ctr"/>
                      <a:r>
                        <a:rPr lang="en-SG" dirty="0"/>
                        <a:t>200</a:t>
                      </a:r>
                    </a:p>
                  </a:txBody>
                  <a:tcPr anchor="ctr"/>
                </a:tc>
                <a:tc>
                  <a:txBody>
                    <a:bodyPr/>
                    <a:lstStyle/>
                    <a:p>
                      <a:pPr algn="ctr"/>
                      <a:r>
                        <a:rPr lang="en-SG" dirty="0"/>
                        <a:t>-200</a:t>
                      </a:r>
                    </a:p>
                  </a:txBody>
                  <a:tcPr anchor="ctr"/>
                </a:tc>
                <a:tc>
                  <a:txBody>
                    <a:bodyPr/>
                    <a:lstStyle/>
                    <a:p>
                      <a:pPr algn="ctr"/>
                      <a:r>
                        <a:rPr lang="en-SG" dirty="0"/>
                        <a:t>50</a:t>
                      </a:r>
                    </a:p>
                  </a:txBody>
                  <a:tcPr anchor="ctr"/>
                </a:tc>
                <a:tc>
                  <a:txBody>
                    <a:bodyPr/>
                    <a:lstStyle/>
                    <a:p>
                      <a:pPr algn="ctr"/>
                      <a:r>
                        <a:rPr lang="en-SG" dirty="0"/>
                        <a:t>100</a:t>
                      </a:r>
                    </a:p>
                  </a:txBody>
                  <a:tcPr anchor="ctr"/>
                </a:tc>
                <a:extLst>
                  <a:ext uri="{0D108BD9-81ED-4DB2-BD59-A6C34878D82A}">
                    <a16:rowId xmlns:a16="http://schemas.microsoft.com/office/drawing/2014/main" val="1452127912"/>
                  </a:ext>
                </a:extLst>
              </a:tr>
            </a:tbl>
          </a:graphicData>
        </a:graphic>
      </p:graphicFrame>
    </p:spTree>
    <p:extLst>
      <p:ext uri="{BB962C8B-B14F-4D97-AF65-F5344CB8AC3E}">
        <p14:creationId xmlns:p14="http://schemas.microsoft.com/office/powerpoint/2010/main" val="46517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C491-06FD-4D10-BDBC-B10FDC6E91B5}"/>
              </a:ext>
            </a:extLst>
          </p:cNvPr>
          <p:cNvSpPr>
            <a:spLocks noGrp="1"/>
          </p:cNvSpPr>
          <p:nvPr>
            <p:ph type="title"/>
          </p:nvPr>
        </p:nvSpPr>
        <p:spPr/>
        <p:txBody>
          <a:bodyPr>
            <a:normAutofit/>
          </a:bodyPr>
          <a:lstStyle/>
          <a:p>
            <a:r>
              <a:rPr lang="en-US" altLang="en-US" sz="4400" dirty="0">
                <a:latin typeface="+mj-lt"/>
              </a:rPr>
              <a:t>Investment under Taxation</a:t>
            </a:r>
            <a:endParaRPr lang="en-SG" dirty="0"/>
          </a:p>
        </p:txBody>
      </p:sp>
      <p:sp>
        <p:nvSpPr>
          <p:cNvPr id="3" name="Content Placeholder 2">
            <a:extLst>
              <a:ext uri="{FF2B5EF4-FFF2-40B4-BE49-F238E27FC236}">
                <a16:creationId xmlns:a16="http://schemas.microsoft.com/office/drawing/2014/main" id="{0B72011D-7360-4CCD-9BB4-B7415E191F7B}"/>
              </a:ext>
            </a:extLst>
          </p:cNvPr>
          <p:cNvSpPr>
            <a:spLocks noGrp="1"/>
          </p:cNvSpPr>
          <p:nvPr>
            <p:ph idx="1"/>
          </p:nvPr>
        </p:nvSpPr>
        <p:spPr/>
        <p:txBody>
          <a:bodyPr/>
          <a:lstStyle/>
          <a:p>
            <a:pPr eaLnBrk="1" hangingPunct="1">
              <a:spcBef>
                <a:spcPct val="20000"/>
              </a:spcBef>
              <a:buClr>
                <a:schemeClr val="tx1"/>
              </a:buClr>
              <a:buSzPct val="100000"/>
            </a:pPr>
            <a:r>
              <a:rPr lang="en-GB" altLang="en-US" sz="2400" dirty="0"/>
              <a:t>You purchased </a:t>
            </a:r>
            <a:r>
              <a:rPr lang="en-US" altLang="zh-CN" sz="2400" i="1" dirty="0" err="1">
                <a:latin typeface="Times New Roman" panose="02020603050405020304" pitchFamily="18" charset="0"/>
                <a:cs typeface="Times New Roman" panose="02020603050405020304" pitchFamily="18" charset="0"/>
              </a:rPr>
              <a:t>s</a:t>
            </a:r>
            <a:r>
              <a:rPr lang="en-US" altLang="zh-CN" sz="2400" i="1" baseline="-25000" dirty="0" err="1">
                <a:latin typeface="Times New Roman" panose="02020603050405020304" pitchFamily="18" charset="0"/>
                <a:cs typeface="Times New Roman" panose="02020603050405020304" pitchFamily="18" charset="0"/>
              </a:rPr>
              <a:t>i</a:t>
            </a:r>
            <a:r>
              <a:rPr lang="en-GB" altLang="en-US" sz="2400" dirty="0"/>
              <a:t> shares of stock </a:t>
            </a:r>
            <a:r>
              <a:rPr lang="en-GB" altLang="en-US" sz="2400" i="1" dirty="0" err="1">
                <a:latin typeface="Times New Roman" panose="02020603050405020304" pitchFamily="18" charset="0"/>
                <a:cs typeface="Times New Roman" panose="02020603050405020304" pitchFamily="18" charset="0"/>
              </a:rPr>
              <a:t>i</a:t>
            </a:r>
            <a:r>
              <a:rPr lang="en-GB" altLang="en-US" sz="2400" dirty="0"/>
              <a:t> at price </a:t>
            </a:r>
            <a:r>
              <a:rPr lang="en-GB" altLang="en-US" sz="2400" i="1" dirty="0">
                <a:latin typeface="Times New Roman" panose="02020603050405020304" pitchFamily="18" charset="0"/>
                <a:cs typeface="Times New Roman" panose="02020603050405020304" pitchFamily="18" charset="0"/>
              </a:rPr>
              <a:t>p</a:t>
            </a:r>
            <a:r>
              <a:rPr lang="en-GB" altLang="en-US" sz="2400" i="1" baseline="-25000" dirty="0">
                <a:latin typeface="Times New Roman" panose="02020603050405020304" pitchFamily="18" charset="0"/>
                <a:cs typeface="Times New Roman" panose="02020603050405020304" pitchFamily="18" charset="0"/>
              </a:rPr>
              <a:t>i</a:t>
            </a:r>
            <a:r>
              <a:rPr lang="en-GB" altLang="en-US" sz="2400" dirty="0">
                <a:latin typeface="Times New Roman" panose="02020603050405020304" pitchFamily="18" charset="0"/>
                <a:cs typeface="Times New Roman" panose="02020603050405020304" pitchFamily="18" charset="0"/>
              </a:rPr>
              <a:t>, </a:t>
            </a:r>
            <a:r>
              <a:rPr lang="en-GB" altLang="en-US" sz="2400" i="1" dirty="0" err="1">
                <a:latin typeface="Times New Roman" panose="02020603050405020304" pitchFamily="18" charset="0"/>
                <a:cs typeface="Times New Roman" panose="02020603050405020304" pitchFamily="18" charset="0"/>
              </a:rPr>
              <a:t>i</a:t>
            </a:r>
            <a:r>
              <a:rPr lang="en-GB" altLang="en-US" sz="2400"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 1,…,</a:t>
            </a:r>
            <a:r>
              <a:rPr lang="en-GB" altLang="en-US" sz="2400" i="1" dirty="0">
                <a:latin typeface="Times New Roman" panose="02020603050405020304" pitchFamily="18" charset="0"/>
                <a:cs typeface="Times New Roman" panose="02020603050405020304" pitchFamily="18" charset="0"/>
              </a:rPr>
              <a:t>n</a:t>
            </a:r>
          </a:p>
          <a:p>
            <a:pPr eaLnBrk="1" hangingPunct="1">
              <a:spcBef>
                <a:spcPct val="20000"/>
              </a:spcBef>
              <a:buClr>
                <a:schemeClr val="tx1"/>
              </a:buClr>
              <a:buSzPct val="100000"/>
            </a:pPr>
            <a:r>
              <a:rPr lang="en-GB" altLang="en-US" sz="2400" dirty="0"/>
              <a:t>Current price of stock </a:t>
            </a:r>
            <a:r>
              <a:rPr lang="en-GB" altLang="en-US" sz="2400" i="1" dirty="0" err="1">
                <a:latin typeface="Times New Roman" panose="02020603050405020304" pitchFamily="18" charset="0"/>
                <a:cs typeface="Times New Roman" panose="02020603050405020304" pitchFamily="18" charset="0"/>
              </a:rPr>
              <a:t>i</a:t>
            </a:r>
            <a:r>
              <a:rPr lang="en-GB" altLang="en-US" sz="2400" dirty="0"/>
              <a:t> is </a:t>
            </a:r>
            <a:r>
              <a:rPr lang="en-GB" altLang="en-US" sz="2400" i="1" dirty="0">
                <a:latin typeface="Times New Roman" panose="02020603050405020304" pitchFamily="18" charset="0"/>
                <a:cs typeface="Times New Roman" panose="02020603050405020304" pitchFamily="18" charset="0"/>
              </a:rPr>
              <a:t>q</a:t>
            </a:r>
            <a:r>
              <a:rPr lang="en-GB" altLang="en-US" sz="2400" i="1" baseline="-25000" dirty="0">
                <a:latin typeface="Times New Roman" panose="02020603050405020304" pitchFamily="18" charset="0"/>
                <a:cs typeface="Times New Roman" panose="02020603050405020304" pitchFamily="18" charset="0"/>
              </a:rPr>
              <a:t>i</a:t>
            </a:r>
            <a:endParaRPr lang="en-GB" altLang="en-US" sz="2400" i="1" dirty="0">
              <a:latin typeface="Times New Roman" panose="02020603050405020304" pitchFamily="18" charset="0"/>
              <a:cs typeface="Times New Roman" panose="02020603050405020304" pitchFamily="18" charset="0"/>
            </a:endParaRPr>
          </a:p>
          <a:p>
            <a:pPr eaLnBrk="1" hangingPunct="1">
              <a:spcBef>
                <a:spcPct val="20000"/>
              </a:spcBef>
              <a:buClr>
                <a:schemeClr val="tx1"/>
              </a:buClr>
              <a:buSzPct val="100000"/>
            </a:pPr>
            <a:r>
              <a:rPr lang="en-US" altLang="en-US" sz="2400" dirty="0"/>
              <a:t>You expect that the price of stock </a:t>
            </a:r>
            <a:r>
              <a:rPr lang="en-US" altLang="en-US" sz="2400" i="1" dirty="0" err="1">
                <a:latin typeface="Times New Roman" panose="02020603050405020304" pitchFamily="18" charset="0"/>
                <a:cs typeface="Times New Roman" panose="02020603050405020304" pitchFamily="18" charset="0"/>
              </a:rPr>
              <a:t>i</a:t>
            </a:r>
            <a:r>
              <a:rPr lang="en-US" altLang="en-US" sz="2400" dirty="0"/>
              <a:t> one year later will be </a:t>
            </a:r>
            <a:r>
              <a:rPr lang="en-US" altLang="en-US" sz="2400" i="1" dirty="0" err="1">
                <a:latin typeface="Times New Roman" panose="02020603050405020304" pitchFamily="18" charset="0"/>
                <a:cs typeface="Times New Roman" panose="02020603050405020304" pitchFamily="18" charset="0"/>
              </a:rPr>
              <a:t>r</a:t>
            </a:r>
            <a:r>
              <a:rPr lang="en-US" altLang="en-US" sz="2400" i="1" baseline="-25000" dirty="0" err="1">
                <a:latin typeface="Times New Roman" panose="02020603050405020304" pitchFamily="18" charset="0"/>
                <a:cs typeface="Times New Roman" panose="02020603050405020304" pitchFamily="18" charset="0"/>
              </a:rPr>
              <a:t>i</a:t>
            </a:r>
            <a:endParaRPr lang="en-US" altLang="en-US" sz="2400" i="1" dirty="0">
              <a:latin typeface="Times New Roman" panose="02020603050405020304" pitchFamily="18" charset="0"/>
              <a:cs typeface="Times New Roman" panose="02020603050405020304" pitchFamily="18" charset="0"/>
            </a:endParaRPr>
          </a:p>
          <a:p>
            <a:pPr eaLnBrk="1" hangingPunct="1">
              <a:spcBef>
                <a:spcPct val="20000"/>
              </a:spcBef>
              <a:buClr>
                <a:schemeClr val="tx1"/>
              </a:buClr>
              <a:buSzPct val="100000"/>
            </a:pPr>
            <a:r>
              <a:rPr lang="en-US" altLang="en-US" sz="2400" dirty="0"/>
              <a:t>You pay a capital gain tax at the rate of 30% on any capital gains at the time of sale</a:t>
            </a:r>
          </a:p>
          <a:p>
            <a:pPr eaLnBrk="1" hangingPunct="1">
              <a:spcBef>
                <a:spcPct val="20000"/>
              </a:spcBef>
              <a:buClr>
                <a:schemeClr val="tx1"/>
              </a:buClr>
              <a:buSzPct val="100000"/>
            </a:pPr>
            <a:r>
              <a:rPr lang="en-US" altLang="en-US" sz="2400" dirty="0"/>
              <a:t>You want to raise </a:t>
            </a:r>
            <a:r>
              <a:rPr lang="en-US" altLang="en-US" sz="2400" i="1" dirty="0">
                <a:latin typeface="Times New Roman" panose="02020603050405020304" pitchFamily="18" charset="0"/>
                <a:cs typeface="Times New Roman" panose="02020603050405020304" pitchFamily="18" charset="0"/>
              </a:rPr>
              <a:t>K</a:t>
            </a:r>
            <a:r>
              <a:rPr lang="en-US" altLang="en-US" sz="2400" dirty="0"/>
              <a:t> amount of cash after taxes</a:t>
            </a:r>
          </a:p>
          <a:p>
            <a:pPr eaLnBrk="1" hangingPunct="1">
              <a:spcBef>
                <a:spcPct val="20000"/>
              </a:spcBef>
              <a:buClr>
                <a:schemeClr val="tx1"/>
              </a:buClr>
              <a:buSzPct val="100000"/>
            </a:pPr>
            <a:r>
              <a:rPr lang="en-US" altLang="en-US" sz="2400" dirty="0"/>
              <a:t>You pay 1% in transaction costs</a:t>
            </a:r>
          </a:p>
          <a:p>
            <a:pPr eaLnBrk="1" hangingPunct="1">
              <a:spcBef>
                <a:spcPct val="20000"/>
              </a:spcBef>
              <a:buClr>
                <a:schemeClr val="tx1"/>
              </a:buClr>
              <a:buSzPct val="100000"/>
            </a:pPr>
            <a:r>
              <a:rPr lang="en-GB" altLang="en-US" sz="2400" dirty="0"/>
              <a:t>Example: You sell 1,000 shares at $50 per share; you have bought them at $30; Net Cash is,</a:t>
            </a:r>
          </a:p>
          <a:p>
            <a:endParaRPr lang="en-SG" dirty="0"/>
          </a:p>
        </p:txBody>
      </p:sp>
      <p:pic>
        <p:nvPicPr>
          <p:cNvPr id="4" name="Picture 4" descr="txp_fig">
            <a:extLst>
              <a:ext uri="{FF2B5EF4-FFF2-40B4-BE49-F238E27FC236}">
                <a16:creationId xmlns:a16="http://schemas.microsoft.com/office/drawing/2014/main" id="{8F8B2818-ABF2-476E-A51C-15E48FAA7463}"/>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2593" y="5189299"/>
            <a:ext cx="6246813"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6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6" name="Content Placeholder 4" descr="Diagram&#10;&#10;Description automatically generated">
            <a:extLst>
              <a:ext uri="{FF2B5EF4-FFF2-40B4-BE49-F238E27FC236}">
                <a16:creationId xmlns:a16="http://schemas.microsoft.com/office/drawing/2014/main" id="{BD227FAA-8729-4F1F-ABBE-0D3749846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5800"/>
            <a:ext cx="12127068" cy="6172200"/>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3575-FCEC-4938-AB4B-65A4AB6DA182}"/>
              </a:ext>
            </a:extLst>
          </p:cNvPr>
          <p:cNvSpPr>
            <a:spLocks noGrp="1"/>
          </p:cNvSpPr>
          <p:nvPr>
            <p:ph type="title"/>
          </p:nvPr>
        </p:nvSpPr>
        <p:spPr/>
        <p:txBody>
          <a:bodyPr>
            <a:normAutofit/>
          </a:bodyPr>
          <a:lstStyle/>
          <a:p>
            <a:r>
              <a:rPr lang="en-SG" dirty="0"/>
              <a:t>Investment under Taxation</a:t>
            </a:r>
          </a:p>
        </p:txBody>
      </p:sp>
      <p:sp>
        <p:nvSpPr>
          <p:cNvPr id="3" name="Content Placeholder 2">
            <a:extLst>
              <a:ext uri="{FF2B5EF4-FFF2-40B4-BE49-F238E27FC236}">
                <a16:creationId xmlns:a16="http://schemas.microsoft.com/office/drawing/2014/main" id="{903CA47B-8D1F-4C61-9DB8-FF056D46CB41}"/>
              </a:ext>
            </a:extLst>
          </p:cNvPr>
          <p:cNvSpPr>
            <a:spLocks noGrp="1"/>
          </p:cNvSpPr>
          <p:nvPr>
            <p:ph idx="1"/>
          </p:nvPr>
        </p:nvSpPr>
        <p:spPr/>
        <p:txBody>
          <a:bodyPr/>
          <a:lstStyle/>
          <a:p>
            <a:pPr eaLnBrk="1" hangingPunct="1">
              <a:spcBef>
                <a:spcPct val="20000"/>
              </a:spcBef>
              <a:buClr>
                <a:schemeClr val="tx1"/>
              </a:buClr>
              <a:buSzPct val="100000"/>
              <a:buFont typeface="Arial" charset="0"/>
              <a:buChar char="•"/>
            </a:pPr>
            <a:r>
              <a:rPr lang="en-GB" altLang="en-US" sz="2800" dirty="0"/>
              <a:t>Objective: Maximize the expected return (next year)</a:t>
            </a:r>
          </a:p>
          <a:p>
            <a:pPr eaLnBrk="1" hangingPunct="1">
              <a:spcBef>
                <a:spcPct val="20000"/>
              </a:spcBef>
              <a:buClr>
                <a:schemeClr val="tx1"/>
              </a:buClr>
              <a:buSzPct val="100000"/>
              <a:buFont typeface="Arial" charset="0"/>
              <a:buChar char="•"/>
            </a:pPr>
            <a:r>
              <a:rPr lang="en-GB" altLang="en-US" sz="2800" dirty="0"/>
              <a:t>Constraints: Able to raise the fund </a:t>
            </a:r>
            <a:r>
              <a:rPr lang="en-GB" altLang="en-US" sz="2800" i="1" dirty="0">
                <a:latin typeface="Times New Roman" panose="02020603050405020304" pitchFamily="18" charset="0"/>
                <a:cs typeface="Times New Roman" panose="02020603050405020304" pitchFamily="18" charset="0"/>
              </a:rPr>
              <a:t>K</a:t>
            </a:r>
            <a:r>
              <a:rPr lang="en-GB" altLang="en-US" sz="2800" dirty="0"/>
              <a:t>.</a:t>
            </a:r>
          </a:p>
          <a:p>
            <a:endParaRPr lang="en-SG" dirty="0"/>
          </a:p>
        </p:txBody>
      </p:sp>
    </p:spTree>
    <p:extLst>
      <p:ext uri="{BB962C8B-B14F-4D97-AF65-F5344CB8AC3E}">
        <p14:creationId xmlns:p14="http://schemas.microsoft.com/office/powerpoint/2010/main" val="3699324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Invest amount $</a:t>
            </a:r>
            <a:r>
              <a:rPr lang="en-US" sz="2400" i="1" dirty="0">
                <a:latin typeface="Times New Roman" panose="02020603050405020304" pitchFamily="18" charset="0"/>
                <a:cs typeface="Times New Roman" panose="02020603050405020304" pitchFamily="18" charset="0"/>
              </a:rPr>
              <a:t>K</a:t>
            </a:r>
            <a:r>
              <a:rPr lang="en-US" dirty="0"/>
              <a:t> on </a:t>
            </a:r>
            <a:r>
              <a:rPr lang="en-US" sz="2400" i="1" dirty="0">
                <a:latin typeface="Times New Roman" panose="02020603050405020304" pitchFamily="18" charset="0"/>
                <a:cs typeface="Times New Roman" panose="02020603050405020304" pitchFamily="18" charset="0"/>
              </a:rPr>
              <a:t>N</a:t>
            </a:r>
            <a:r>
              <a:rPr lang="en-US" dirty="0"/>
              <a:t> bonds over </a:t>
            </a:r>
            <a:r>
              <a:rPr lang="en-US" sz="2400" i="1" dirty="0">
                <a:latin typeface="Times New Roman" panose="02020603050405020304" pitchFamily="18" charset="0"/>
                <a:cs typeface="Times New Roman" panose="02020603050405020304" pitchFamily="18" charset="0"/>
              </a:rPr>
              <a:t>T</a:t>
            </a:r>
            <a:r>
              <a:rPr lang="en-US" dirty="0"/>
              <a:t> periods.</a:t>
            </a:r>
          </a:p>
          <a:p>
            <a:r>
              <a:rPr lang="en-US" dirty="0"/>
              <a:t>Cash earns a fixed return per year</a:t>
            </a:r>
          </a:p>
          <a:p>
            <a:r>
              <a:rPr lang="en-US" dirty="0"/>
              <a:t>Each bond pays an interest rate that compounds each year, and pays the principal plus compounded interest at the end of a maturity period. </a:t>
            </a:r>
          </a:p>
          <a:p>
            <a:r>
              <a:rPr lang="en-US" dirty="0"/>
              <a:t>Each bond has a maximum invest limit.</a:t>
            </a:r>
          </a:p>
          <a:p>
            <a:r>
              <a:rPr lang="en-US" dirty="0"/>
              <a:t>Goal is to maximize the final wealth. </a:t>
            </a:r>
          </a:p>
        </p:txBody>
      </p:sp>
    </p:spTree>
    <p:extLst>
      <p:ext uri="{BB962C8B-B14F-4D97-AF65-F5344CB8AC3E}">
        <p14:creationId xmlns:p14="http://schemas.microsoft.com/office/powerpoint/2010/main" val="263094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Example: K=$1M, N=4, T=5, Cash interest rate = 2%</a:t>
            </a:r>
          </a:p>
          <a:p>
            <a:endParaRPr lang="en-US" dirty="0"/>
          </a:p>
        </p:txBody>
      </p:sp>
      <p:graphicFrame>
        <p:nvGraphicFramePr>
          <p:cNvPr id="4" name="Table 3">
            <a:extLst>
              <a:ext uri="{FF2B5EF4-FFF2-40B4-BE49-F238E27FC236}">
                <a16:creationId xmlns:a16="http://schemas.microsoft.com/office/drawing/2014/main" id="{34928395-46B4-4294-B6B2-90884B613666}"/>
              </a:ext>
            </a:extLst>
          </p:cNvPr>
          <p:cNvGraphicFramePr>
            <a:graphicFrameLocks noGrp="1"/>
          </p:cNvGraphicFramePr>
          <p:nvPr>
            <p:extLst>
              <p:ext uri="{D42A27DB-BD31-4B8C-83A1-F6EECF244321}">
                <p14:modId xmlns:p14="http://schemas.microsoft.com/office/powerpoint/2010/main" val="3437966829"/>
              </p:ext>
            </p:extLst>
          </p:nvPr>
        </p:nvGraphicFramePr>
        <p:xfrm>
          <a:off x="2881160" y="2413000"/>
          <a:ext cx="6429679" cy="3364620"/>
        </p:xfrm>
        <a:graphic>
          <a:graphicData uri="http://schemas.openxmlformats.org/drawingml/2006/table">
            <a:tbl>
              <a:tblPr firstRow="1" bandRow="1">
                <a:tableStyleId>{93296810-A885-4BE3-A3E7-6D5BEEA58F35}</a:tableStyleId>
              </a:tblPr>
              <a:tblGrid>
                <a:gridCol w="1231738">
                  <a:extLst>
                    <a:ext uri="{9D8B030D-6E8A-4147-A177-3AD203B41FA5}">
                      <a16:colId xmlns:a16="http://schemas.microsoft.com/office/drawing/2014/main" val="20000"/>
                    </a:ext>
                  </a:extLst>
                </a:gridCol>
                <a:gridCol w="1367989">
                  <a:extLst>
                    <a:ext uri="{9D8B030D-6E8A-4147-A177-3AD203B41FA5}">
                      <a16:colId xmlns:a16="http://schemas.microsoft.com/office/drawing/2014/main" val="20001"/>
                    </a:ext>
                  </a:extLst>
                </a:gridCol>
                <a:gridCol w="1381104">
                  <a:extLst>
                    <a:ext uri="{9D8B030D-6E8A-4147-A177-3AD203B41FA5}">
                      <a16:colId xmlns:a16="http://schemas.microsoft.com/office/drawing/2014/main" val="20002"/>
                    </a:ext>
                  </a:extLst>
                </a:gridCol>
                <a:gridCol w="1224424">
                  <a:extLst>
                    <a:ext uri="{9D8B030D-6E8A-4147-A177-3AD203B41FA5}">
                      <a16:colId xmlns:a16="http://schemas.microsoft.com/office/drawing/2014/main" val="20003"/>
                    </a:ext>
                  </a:extLst>
                </a:gridCol>
                <a:gridCol w="1224424">
                  <a:extLst>
                    <a:ext uri="{9D8B030D-6E8A-4147-A177-3AD203B41FA5}">
                      <a16:colId xmlns:a16="http://schemas.microsoft.com/office/drawing/2014/main" val="20004"/>
                    </a:ext>
                  </a:extLst>
                </a:gridCol>
              </a:tblGrid>
              <a:tr h="914400">
                <a:tc>
                  <a:txBody>
                    <a:bodyPr/>
                    <a:lstStyle/>
                    <a:p>
                      <a:r>
                        <a:rPr lang="en-US" dirty="0"/>
                        <a:t>Bond</a:t>
                      </a:r>
                    </a:p>
                  </a:txBody>
                  <a:tcPr/>
                </a:tc>
                <a:tc>
                  <a:txBody>
                    <a:bodyPr/>
                    <a:lstStyle/>
                    <a:p>
                      <a:pPr algn="ctr"/>
                      <a:r>
                        <a:rPr lang="en-US" dirty="0"/>
                        <a:t>Available Year</a:t>
                      </a:r>
                    </a:p>
                  </a:txBody>
                  <a:tcPr/>
                </a:tc>
                <a:tc>
                  <a:txBody>
                    <a:bodyPr/>
                    <a:lstStyle/>
                    <a:p>
                      <a:pPr algn="ctr"/>
                      <a:r>
                        <a:rPr lang="en-US" dirty="0"/>
                        <a:t>Maturity Period</a:t>
                      </a:r>
                    </a:p>
                  </a:txBody>
                  <a:tcPr/>
                </a:tc>
                <a:tc>
                  <a:txBody>
                    <a:bodyPr/>
                    <a:lstStyle/>
                    <a:p>
                      <a:pPr algn="ctr"/>
                      <a:r>
                        <a:rPr lang="en-US" dirty="0"/>
                        <a:t>Annual Interest</a:t>
                      </a:r>
                      <a:r>
                        <a:rPr lang="en-US" baseline="0" dirty="0"/>
                        <a:t> Rate </a:t>
                      </a:r>
                      <a:endParaRPr lang="en-US" dirty="0"/>
                    </a:p>
                  </a:txBody>
                  <a:tcPr/>
                </a:tc>
                <a:tc>
                  <a:txBody>
                    <a:bodyPr/>
                    <a:lstStyle/>
                    <a:p>
                      <a:pPr algn="ctr"/>
                      <a:r>
                        <a:rPr lang="en-US" dirty="0"/>
                        <a:t>Limit</a:t>
                      </a:r>
                    </a:p>
                  </a:txBody>
                  <a:tcPr/>
                </a:tc>
                <a:extLst>
                  <a:ext uri="{0D108BD9-81ED-4DB2-BD59-A6C34878D82A}">
                    <a16:rowId xmlns:a16="http://schemas.microsoft.com/office/drawing/2014/main" val="10000"/>
                  </a:ext>
                </a:extLst>
              </a:tr>
              <a:tr h="612555">
                <a:tc>
                  <a:txBody>
                    <a:bodyPr/>
                    <a:lstStyle/>
                    <a:p>
                      <a:pPr algn="ctr"/>
                      <a:r>
                        <a:rPr lang="en-US" dirty="0"/>
                        <a:t>1</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1,000,000</a:t>
                      </a:r>
                    </a:p>
                  </a:txBody>
                  <a:tcPr/>
                </a:tc>
                <a:extLst>
                  <a:ext uri="{0D108BD9-81ED-4DB2-BD59-A6C34878D82A}">
                    <a16:rowId xmlns:a16="http://schemas.microsoft.com/office/drawing/2014/main" val="10001"/>
                  </a:ext>
                </a:extLst>
              </a:tr>
              <a:tr h="612555">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200,000</a:t>
                      </a:r>
                    </a:p>
                  </a:txBody>
                  <a:tcPr/>
                </a:tc>
                <a:extLst>
                  <a:ext uri="{0D108BD9-81ED-4DB2-BD59-A6C34878D82A}">
                    <a16:rowId xmlns:a16="http://schemas.microsoft.com/office/drawing/2014/main" val="10002"/>
                  </a:ext>
                </a:extLst>
              </a:tr>
              <a:tr h="612555">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500,000</a:t>
                      </a:r>
                    </a:p>
                  </a:txBody>
                  <a:tcPr/>
                </a:tc>
                <a:extLst>
                  <a:ext uri="{0D108BD9-81ED-4DB2-BD59-A6C34878D82A}">
                    <a16:rowId xmlns:a16="http://schemas.microsoft.com/office/drawing/2014/main" val="10003"/>
                  </a:ext>
                </a:extLst>
              </a:tr>
              <a:tr h="612555">
                <a:tc>
                  <a:txBody>
                    <a:bodyPr/>
                    <a:lstStyle/>
                    <a:p>
                      <a:pPr algn="ctr"/>
                      <a:r>
                        <a:rPr lang="en-US" dirty="0"/>
                        <a:t>4</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200,000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515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Hint: Cash is available every year and has a maturity period of 1 year and a interest rate of 2%. </a:t>
            </a:r>
          </a:p>
          <a:p>
            <a:endParaRPr lang="en-US" dirty="0"/>
          </a:p>
        </p:txBody>
      </p:sp>
      <p:graphicFrame>
        <p:nvGraphicFramePr>
          <p:cNvPr id="5" name="Table 4">
            <a:extLst>
              <a:ext uri="{FF2B5EF4-FFF2-40B4-BE49-F238E27FC236}">
                <a16:creationId xmlns:a16="http://schemas.microsoft.com/office/drawing/2014/main" id="{262C8807-9EFC-4AAA-846F-0BA4B0EEAFF3}"/>
              </a:ext>
            </a:extLst>
          </p:cNvPr>
          <p:cNvGraphicFramePr>
            <a:graphicFrameLocks noGrp="1"/>
          </p:cNvGraphicFramePr>
          <p:nvPr>
            <p:extLst>
              <p:ext uri="{D42A27DB-BD31-4B8C-83A1-F6EECF244321}">
                <p14:modId xmlns:p14="http://schemas.microsoft.com/office/powerpoint/2010/main" val="2632631357"/>
              </p:ext>
            </p:extLst>
          </p:nvPr>
        </p:nvGraphicFramePr>
        <p:xfrm>
          <a:off x="2549139" y="2590800"/>
          <a:ext cx="7093722" cy="2271836"/>
        </p:xfrm>
        <a:graphic>
          <a:graphicData uri="http://schemas.openxmlformats.org/drawingml/2006/table">
            <a:tbl>
              <a:tblPr firstRow="1" bandRow="1">
                <a:tableStyleId>{93296810-A885-4BE3-A3E7-6D5BEEA58F35}</a:tableStyleId>
              </a:tblPr>
              <a:tblGrid>
                <a:gridCol w="1182287">
                  <a:extLst>
                    <a:ext uri="{9D8B030D-6E8A-4147-A177-3AD203B41FA5}">
                      <a16:colId xmlns:a16="http://schemas.microsoft.com/office/drawing/2014/main" val="20000"/>
                    </a:ext>
                  </a:extLst>
                </a:gridCol>
                <a:gridCol w="1182287">
                  <a:extLst>
                    <a:ext uri="{9D8B030D-6E8A-4147-A177-3AD203B41FA5}">
                      <a16:colId xmlns:a16="http://schemas.microsoft.com/office/drawing/2014/main" val="20001"/>
                    </a:ext>
                  </a:extLst>
                </a:gridCol>
                <a:gridCol w="1182287">
                  <a:extLst>
                    <a:ext uri="{9D8B030D-6E8A-4147-A177-3AD203B41FA5}">
                      <a16:colId xmlns:a16="http://schemas.microsoft.com/office/drawing/2014/main" val="20002"/>
                    </a:ext>
                  </a:extLst>
                </a:gridCol>
                <a:gridCol w="1182287">
                  <a:extLst>
                    <a:ext uri="{9D8B030D-6E8A-4147-A177-3AD203B41FA5}">
                      <a16:colId xmlns:a16="http://schemas.microsoft.com/office/drawing/2014/main" val="20003"/>
                    </a:ext>
                  </a:extLst>
                </a:gridCol>
                <a:gridCol w="1182287">
                  <a:extLst>
                    <a:ext uri="{9D8B030D-6E8A-4147-A177-3AD203B41FA5}">
                      <a16:colId xmlns:a16="http://schemas.microsoft.com/office/drawing/2014/main" val="20004"/>
                    </a:ext>
                  </a:extLst>
                </a:gridCol>
                <a:gridCol w="1182287">
                  <a:extLst>
                    <a:ext uri="{9D8B030D-6E8A-4147-A177-3AD203B41FA5}">
                      <a16:colId xmlns:a16="http://schemas.microsoft.com/office/drawing/2014/main" val="20005"/>
                    </a:ext>
                  </a:extLst>
                </a:gridCol>
              </a:tblGrid>
              <a:tr h="417636">
                <a:tc>
                  <a:txBody>
                    <a:bodyPr/>
                    <a:lstStyle/>
                    <a:p>
                      <a:pPr algn="ctr"/>
                      <a:endParaRPr lang="en-US" dirty="0"/>
                    </a:p>
                  </a:txBody>
                  <a:tcPr/>
                </a:tc>
                <a:tc>
                  <a:txBody>
                    <a:bodyPr/>
                    <a:lstStyle/>
                    <a:p>
                      <a:pPr algn="ctr"/>
                      <a:r>
                        <a:rPr lang="en-US" dirty="0"/>
                        <a:t>Year 1</a:t>
                      </a:r>
                    </a:p>
                  </a:txBody>
                  <a:tcPr/>
                </a:tc>
                <a:tc>
                  <a:txBody>
                    <a:bodyPr/>
                    <a:lstStyle/>
                    <a:p>
                      <a:pPr algn="ctr"/>
                      <a:r>
                        <a:rPr lang="en-US" dirty="0"/>
                        <a:t>Year 2</a:t>
                      </a:r>
                    </a:p>
                  </a:txBody>
                  <a:tcPr/>
                </a:tc>
                <a:tc>
                  <a:txBody>
                    <a:bodyPr/>
                    <a:lstStyle/>
                    <a:p>
                      <a:pPr algn="ctr"/>
                      <a:r>
                        <a:rPr lang="en-US" dirty="0"/>
                        <a:t>Year 3</a:t>
                      </a:r>
                    </a:p>
                  </a:txBody>
                  <a:tcPr/>
                </a:tc>
                <a:tc>
                  <a:txBody>
                    <a:bodyPr/>
                    <a:lstStyle/>
                    <a:p>
                      <a:pPr algn="ctr"/>
                      <a:r>
                        <a:rPr lang="en-US" dirty="0"/>
                        <a:t>Year 4</a:t>
                      </a:r>
                    </a:p>
                  </a:txBody>
                  <a:tcPr/>
                </a:tc>
                <a:tc>
                  <a:txBody>
                    <a:bodyPr/>
                    <a:lstStyle/>
                    <a:p>
                      <a:pPr algn="ctr"/>
                      <a:r>
                        <a:rPr lang="en-US" dirty="0"/>
                        <a:t>Year 5</a:t>
                      </a:r>
                    </a:p>
                  </a:txBody>
                  <a:tcPr/>
                </a:tc>
                <a:extLst>
                  <a:ext uri="{0D108BD9-81ED-4DB2-BD59-A6C34878D82A}">
                    <a16:rowId xmlns:a16="http://schemas.microsoft.com/office/drawing/2014/main" val="10000"/>
                  </a:ext>
                </a:extLst>
              </a:tr>
              <a:tr h="370840">
                <a:tc>
                  <a:txBody>
                    <a:bodyPr/>
                    <a:lstStyle/>
                    <a:p>
                      <a:pPr algn="ctr"/>
                      <a:r>
                        <a:rPr lang="en-US" dirty="0"/>
                        <a:t>Cash 2%</a:t>
                      </a:r>
                    </a:p>
                  </a:txBody>
                  <a:tcPr/>
                </a:tc>
                <a:tc>
                  <a:txBody>
                    <a:bodyPr/>
                    <a:lstStyle/>
                    <a:p>
                      <a:pPr algn="ctr"/>
                      <a:r>
                        <a:rPr lang="en-US" dirty="0"/>
                        <a:t>Y[1]</a:t>
                      </a:r>
                    </a:p>
                  </a:txBody>
                  <a:tcPr>
                    <a:solidFill>
                      <a:schemeClr val="accent2">
                        <a:lumMod val="40000"/>
                        <a:lumOff val="60000"/>
                      </a:schemeClr>
                    </a:solidFill>
                  </a:tcPr>
                </a:tc>
                <a:tc>
                  <a:txBody>
                    <a:bodyPr/>
                    <a:lstStyle/>
                    <a:p>
                      <a:pPr algn="ctr"/>
                      <a:r>
                        <a:rPr lang="en-US" dirty="0"/>
                        <a:t>Y[2]</a:t>
                      </a:r>
                    </a:p>
                  </a:txBody>
                  <a:tcPr>
                    <a:solidFill>
                      <a:schemeClr val="accent2">
                        <a:lumMod val="40000"/>
                        <a:lumOff val="60000"/>
                      </a:schemeClr>
                    </a:solidFill>
                  </a:tcPr>
                </a:tc>
                <a:tc>
                  <a:txBody>
                    <a:bodyPr/>
                    <a:lstStyle/>
                    <a:p>
                      <a:pPr algn="ctr"/>
                      <a:r>
                        <a:rPr lang="en-US" dirty="0"/>
                        <a:t>Y[3]</a:t>
                      </a:r>
                    </a:p>
                  </a:txBody>
                  <a:tcPr>
                    <a:solidFill>
                      <a:schemeClr val="accent2">
                        <a:lumMod val="40000"/>
                        <a:lumOff val="60000"/>
                      </a:schemeClr>
                    </a:solidFill>
                  </a:tcPr>
                </a:tc>
                <a:tc>
                  <a:txBody>
                    <a:bodyPr/>
                    <a:lstStyle/>
                    <a:p>
                      <a:pPr algn="ctr"/>
                      <a:r>
                        <a:rPr lang="en-US" dirty="0"/>
                        <a:t>Y[4]</a:t>
                      </a:r>
                    </a:p>
                  </a:txBody>
                  <a:tcPr>
                    <a:solidFill>
                      <a:schemeClr val="accent2">
                        <a:lumMod val="40000"/>
                        <a:lumOff val="60000"/>
                      </a:schemeClr>
                    </a:solidFill>
                  </a:tcPr>
                </a:tc>
                <a:tc>
                  <a:txBody>
                    <a:bodyPr/>
                    <a:lstStyle/>
                    <a:p>
                      <a:pPr algn="ctr"/>
                      <a:r>
                        <a:rPr lang="en-US" dirty="0"/>
                        <a:t>Y[5]</a:t>
                      </a:r>
                    </a:p>
                  </a:txBody>
                  <a:tcPr>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dirty="0"/>
                        <a:t>B1 3%</a:t>
                      </a:r>
                    </a:p>
                  </a:txBody>
                  <a:tcPr/>
                </a:tc>
                <a:tc gridSpan="4">
                  <a:txBody>
                    <a:bodyPr/>
                    <a:lstStyle/>
                    <a:p>
                      <a:pPr algn="ctr"/>
                      <a:r>
                        <a:rPr lang="en-US" dirty="0"/>
                        <a:t>X[1]</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B2 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X[2]</a:t>
                      </a:r>
                    </a:p>
                  </a:txBody>
                  <a:tcPr>
                    <a:solidFill>
                      <a:schemeClr val="accent2">
                        <a:lumMod val="40000"/>
                        <a:lumOff val="60000"/>
                      </a:schemeClr>
                    </a:solidFill>
                  </a:tcPr>
                </a:tc>
                <a:extLst>
                  <a:ext uri="{0D108BD9-81ED-4DB2-BD59-A6C34878D82A}">
                    <a16:rowId xmlns:a16="http://schemas.microsoft.com/office/drawing/2014/main" val="10003"/>
                  </a:ext>
                </a:extLst>
              </a:tr>
              <a:tr h="370840">
                <a:tc>
                  <a:txBody>
                    <a:bodyPr/>
                    <a:lstStyle/>
                    <a:p>
                      <a:pPr algn="ctr"/>
                      <a:r>
                        <a:rPr lang="en-US" dirty="0"/>
                        <a:t>B3 6%</a:t>
                      </a:r>
                    </a:p>
                  </a:txBody>
                  <a:tcPr/>
                </a:tc>
                <a:tc>
                  <a:txBody>
                    <a:bodyPr/>
                    <a:lstStyle/>
                    <a:p>
                      <a:pPr algn="ctr"/>
                      <a:endParaRPr lang="en-US" dirty="0"/>
                    </a:p>
                  </a:txBody>
                  <a:tcPr/>
                </a:tc>
                <a:tc gridSpan="4">
                  <a:txBody>
                    <a:bodyPr/>
                    <a:lstStyle/>
                    <a:p>
                      <a:pPr algn="ctr"/>
                      <a:r>
                        <a:rPr lang="en-US" dirty="0"/>
                        <a:t>X[3]</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extLst>
                  <a:ext uri="{0D108BD9-81ED-4DB2-BD59-A6C34878D82A}">
                    <a16:rowId xmlns:a16="http://schemas.microsoft.com/office/drawing/2014/main" val="10004"/>
                  </a:ext>
                </a:extLst>
              </a:tr>
              <a:tr h="370840">
                <a:tc>
                  <a:txBody>
                    <a:bodyPr/>
                    <a:lstStyle/>
                    <a:p>
                      <a:pPr algn="ctr"/>
                      <a:r>
                        <a:rPr lang="en-US" dirty="0"/>
                        <a:t>B4 6%</a:t>
                      </a:r>
                    </a:p>
                  </a:txBody>
                  <a:tcPr/>
                </a:tc>
                <a:tc>
                  <a:txBody>
                    <a:bodyPr/>
                    <a:lstStyle/>
                    <a:p>
                      <a:pPr algn="ctr"/>
                      <a:endParaRPr lang="en-US" dirty="0"/>
                    </a:p>
                  </a:txBody>
                  <a:tcPr/>
                </a:tc>
                <a:tc gridSpan="3">
                  <a:txBody>
                    <a:bodyPr/>
                    <a:lstStyle/>
                    <a:p>
                      <a:pPr algn="ctr"/>
                      <a:r>
                        <a:rPr lang="en-US" dirty="0"/>
                        <a:t>X[4]</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498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4" name="Straight Connector 3">
            <a:extLst>
              <a:ext uri="{FF2B5EF4-FFF2-40B4-BE49-F238E27FC236}">
                <a16:creationId xmlns:a16="http://schemas.microsoft.com/office/drawing/2014/main" id="{B9B8BDE4-64CF-49FE-8214-E92063A02ACD}"/>
              </a:ext>
            </a:extLst>
          </p:cNvPr>
          <p:cNvCxnSpPr>
            <a:cxnSpLocks/>
          </p:cNvCxnSpPr>
          <p:nvPr/>
        </p:nvCxnSpPr>
        <p:spPr>
          <a:xfrm>
            <a:off x="6829062" y="2782370"/>
            <a:ext cx="1640568"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Content Placeholder 4" descr="Diagram&#10;&#10;Description automatically generated">
            <a:extLst>
              <a:ext uri="{FF2B5EF4-FFF2-40B4-BE49-F238E27FC236}">
                <a16:creationId xmlns:a16="http://schemas.microsoft.com/office/drawing/2014/main" id="{61597C3A-7B14-4613-AD9C-8C4E8178659C}"/>
              </a:ext>
            </a:extLst>
          </p:cNvPr>
          <p:cNvPicPr>
            <a:picLocks noChangeAspect="1"/>
          </p:cNvPicPr>
          <p:nvPr/>
        </p:nvPicPr>
        <p:blipFill rotWithShape="1">
          <a:blip r:embed="rId3">
            <a:extLst>
              <a:ext uri="{28A0092B-C50C-407E-A947-70E740481C1C}">
                <a14:useLocalDpi xmlns:a14="http://schemas.microsoft.com/office/drawing/2010/main" val="0"/>
              </a:ext>
            </a:extLst>
          </a:blip>
          <a:srcRect l="50488" t="27143" r="12628" b="44338"/>
          <a:stretch/>
        </p:blipFill>
        <p:spPr>
          <a:xfrm>
            <a:off x="4558302" y="1947980"/>
            <a:ext cx="4472940" cy="1760220"/>
          </a:xfrm>
          <a:prstGeom prst="rect">
            <a:avLst/>
          </a:prstGeom>
        </p:spPr>
      </p:pic>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600" dirty="0">
                <a:ea typeface="宋体" charset="-122"/>
              </a:rPr>
              <a:t>RSOME Package in Python</a:t>
            </a:r>
          </a:p>
        </p:txBody>
      </p:sp>
      <p:sp>
        <p:nvSpPr>
          <p:cNvPr id="12290"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defRPr/>
            </a:pPr>
            <a:r>
              <a:rPr lang="en-US" altLang="zh-CN" dirty="0">
                <a:ea typeface="宋体" pitchFamily="2" charset="-122"/>
              </a:rPr>
              <a:t>RSOME </a:t>
            </a:r>
          </a:p>
          <a:p>
            <a:pPr lvl="1">
              <a:defRPr/>
            </a:pPr>
            <a:r>
              <a:rPr lang="en-US" altLang="zh-CN" dirty="0">
                <a:ea typeface="宋体" pitchFamily="2" charset="-122"/>
              </a:rPr>
              <a:t>Developed by Peng </a:t>
            </a:r>
            <a:r>
              <a:rPr lang="en-US" altLang="zh-CN" dirty="0" err="1">
                <a:ea typeface="宋体" pitchFamily="2" charset="-122"/>
              </a:rPr>
              <a:t>Xiong</a:t>
            </a:r>
            <a:r>
              <a:rPr lang="en-US" altLang="zh-CN" dirty="0">
                <a:ea typeface="宋体" pitchFamily="2" charset="-122"/>
              </a:rPr>
              <a:t>, </a:t>
            </a:r>
            <a:r>
              <a:rPr lang="en-US" altLang="zh-CN" dirty="0" err="1">
                <a:ea typeface="宋体" pitchFamily="2" charset="-122"/>
              </a:rPr>
              <a:t>Zhi</a:t>
            </a:r>
            <a:r>
              <a:rPr lang="en-US" altLang="zh-CN" dirty="0">
                <a:ea typeface="宋体" pitchFamily="2" charset="-122"/>
              </a:rPr>
              <a:t> Chen for algebraic formulation of </a:t>
            </a:r>
            <a:r>
              <a:rPr lang="en-US" dirty="0">
                <a:solidFill>
                  <a:srgbClr val="474747"/>
                </a:solidFill>
                <a:latin typeface="HelveticaNeue" panose="02000503000000020004" pitchFamily="2" charset="0"/>
              </a:rPr>
              <a:t>generic optimization problems including </a:t>
            </a:r>
            <a:r>
              <a:rPr lang="en-US" altLang="zh-CN" dirty="0">
                <a:ea typeface="宋体" pitchFamily="2" charset="-122"/>
              </a:rPr>
              <a:t>robust stochastic optimization models. </a:t>
            </a:r>
          </a:p>
          <a:p>
            <a:pPr lvl="1">
              <a:defRPr/>
            </a:pPr>
            <a:r>
              <a:rPr lang="en-US" altLang="zh-CN" dirty="0">
                <a:ea typeface="宋体" pitchFamily="2" charset="-122"/>
                <a:hlinkClick r:id="rId2"/>
              </a:rPr>
              <a:t>https://xiongpengnus.github.io/rsome/</a:t>
            </a:r>
            <a:endParaRPr lang="en-US" altLang="zh-CN" dirty="0">
              <a:ea typeface="宋体" pitchFamily="2" charset="-122"/>
            </a:endParaRPr>
          </a:p>
          <a:p>
            <a:endParaRPr kumimoji="0" lang="en-US" altLang="zh-CN" dirty="0">
              <a:ea typeface="宋体" charset="-122"/>
            </a:endParaRPr>
          </a:p>
        </p:txBody>
      </p:sp>
    </p:spTree>
    <p:extLst>
      <p:ext uri="{BB962C8B-B14F-4D97-AF65-F5344CB8AC3E}">
        <p14:creationId xmlns:p14="http://schemas.microsoft.com/office/powerpoint/2010/main" val="258074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Environment</a:t>
            </a:r>
          </a:p>
        </p:txBody>
      </p:sp>
      <p:sp>
        <p:nvSpPr>
          <p:cNvPr id="4" name="Content Placeholder 3">
            <a:extLst>
              <a:ext uri="{FF2B5EF4-FFF2-40B4-BE49-F238E27FC236}">
                <a16:creationId xmlns:a16="http://schemas.microsoft.com/office/drawing/2014/main" id="{BBB4CD61-099D-904B-83A9-3E21958F2FDD}"/>
              </a:ext>
            </a:extLst>
          </p:cNvPr>
          <p:cNvSpPr>
            <a:spLocks noGrp="1"/>
          </p:cNvSpPr>
          <p:nvPr>
            <p:ph idx="1"/>
          </p:nvPr>
        </p:nvSpPr>
        <p:spPr/>
        <p:txBody>
          <a:bodyPr/>
          <a:lstStyle/>
          <a:p>
            <a:r>
              <a:rPr lang="en-SG" dirty="0"/>
              <a:t>RSOME provides four layers of modelling environments:</a:t>
            </a:r>
            <a:endParaRPr lang="en-US" dirty="0"/>
          </a:p>
        </p:txBody>
      </p:sp>
      <p:pic>
        <p:nvPicPr>
          <p:cNvPr id="1026" name="Picture 2">
            <a:extLst>
              <a:ext uri="{FF2B5EF4-FFF2-40B4-BE49-F238E27FC236}">
                <a16:creationId xmlns:a16="http://schemas.microsoft.com/office/drawing/2014/main" id="{8746B26E-5778-4C9F-86F6-611FC8D60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64" y="2087329"/>
            <a:ext cx="8785413" cy="3423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CDB4C1-AEFA-4C71-8049-46AB9619D8F8}"/>
              </a:ext>
            </a:extLst>
          </p:cNvPr>
          <p:cNvSpPr txBox="1"/>
          <p:nvPr/>
        </p:nvSpPr>
        <p:spPr>
          <a:xfrm>
            <a:off x="1409700" y="5751649"/>
            <a:ext cx="5791200" cy="408623"/>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from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altLang="zh-CN"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rsome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import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ro</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3" name="Freeform: Shape 2">
            <a:extLst>
              <a:ext uri="{FF2B5EF4-FFF2-40B4-BE49-F238E27FC236}">
                <a16:creationId xmlns:a16="http://schemas.microsoft.com/office/drawing/2014/main" id="{8AA20AE7-092F-4730-9A05-044B5A5B9B7A}"/>
              </a:ext>
            </a:extLst>
          </p:cNvPr>
          <p:cNvSpPr/>
          <p:nvPr/>
        </p:nvSpPr>
        <p:spPr>
          <a:xfrm>
            <a:off x="1292352" y="3438144"/>
            <a:ext cx="2414016" cy="2474976"/>
          </a:xfrm>
          <a:custGeom>
            <a:avLst/>
            <a:gdLst>
              <a:gd name="connsiteX0" fmla="*/ 221766 w 2623590"/>
              <a:gd name="connsiteY0" fmla="*/ 2474976 h 2474976"/>
              <a:gd name="connsiteX1" fmla="*/ 233958 w 2623590"/>
              <a:gd name="connsiteY1" fmla="*/ 902208 h 2474976"/>
              <a:gd name="connsiteX2" fmla="*/ 2623590 w 2623590"/>
              <a:gd name="connsiteY2" fmla="*/ 0 h 2474976"/>
            </a:gdLst>
            <a:ahLst/>
            <a:cxnLst>
              <a:cxn ang="0">
                <a:pos x="connsiteX0" y="connsiteY0"/>
              </a:cxn>
              <a:cxn ang="0">
                <a:pos x="connsiteX1" y="connsiteY1"/>
              </a:cxn>
              <a:cxn ang="0">
                <a:pos x="connsiteX2" y="connsiteY2"/>
              </a:cxn>
            </a:cxnLst>
            <a:rect l="l" t="t" r="r" b="b"/>
            <a:pathLst>
              <a:path w="2623590" h="2474976">
                <a:moveTo>
                  <a:pt x="221766" y="2474976"/>
                </a:moveTo>
                <a:cubicBezTo>
                  <a:pt x="27710" y="1894840"/>
                  <a:pt x="-166346" y="1314704"/>
                  <a:pt x="233958" y="902208"/>
                </a:cubicBezTo>
                <a:cubicBezTo>
                  <a:pt x="634262" y="489712"/>
                  <a:pt x="1628926" y="244856"/>
                  <a:pt x="2623590" y="0"/>
                </a:cubicBezTo>
              </a:path>
            </a:pathLst>
          </a:custGeom>
          <a:ln w="19050">
            <a:solidFill>
              <a:srgbClr val="00B050"/>
            </a:solidFill>
            <a:headEnd type="arrow"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81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4" name="Content Placeholder 3">
            <a:extLst>
              <a:ext uri="{FF2B5EF4-FFF2-40B4-BE49-F238E27FC236}">
                <a16:creationId xmlns:a16="http://schemas.microsoft.com/office/drawing/2014/main" id="{BBB4CD61-099D-904B-83A9-3E21958F2FDD}"/>
              </a:ext>
            </a:extLst>
          </p:cNvPr>
          <p:cNvSpPr>
            <a:spLocks noGrp="1"/>
          </p:cNvSpPr>
          <p:nvPr>
            <p:ph idx="1"/>
          </p:nvPr>
        </p:nvSpPr>
        <p:spPr/>
        <p:txBody>
          <a:bodyPr/>
          <a:lstStyle/>
          <a:p>
            <a:r>
              <a:rPr lang="en-SG" dirty="0"/>
              <a:t>Decision defined by </a:t>
            </a:r>
            <a:r>
              <a:rPr lang="en-SG" dirty="0" err="1"/>
              <a:t>dvar</a:t>
            </a:r>
            <a:r>
              <a:rPr lang="en-SG" dirty="0"/>
              <a:t>()</a:t>
            </a:r>
          </a:p>
          <a:p>
            <a:endParaRPr lang="en-SG" dirty="0"/>
          </a:p>
          <a:p>
            <a:endParaRPr lang="en-SG" dirty="0"/>
          </a:p>
          <a:p>
            <a:endParaRPr lang="en-SG" dirty="0"/>
          </a:p>
          <a:p>
            <a:endParaRPr lang="en-SG" dirty="0"/>
          </a:p>
          <a:p>
            <a:r>
              <a:rPr lang="en-SG" dirty="0"/>
              <a:t>Objective function</a:t>
            </a:r>
          </a:p>
          <a:p>
            <a:endParaRPr lang="en-US" dirty="0"/>
          </a:p>
        </p:txBody>
      </p:sp>
      <p:sp>
        <p:nvSpPr>
          <p:cNvPr id="10" name="TextBox 9">
            <a:extLst>
              <a:ext uri="{FF2B5EF4-FFF2-40B4-BE49-F238E27FC236}">
                <a16:creationId xmlns:a16="http://schemas.microsoft.com/office/drawing/2014/main" id="{BC00A25C-9D22-4115-83DD-1358B77E96FB}"/>
              </a:ext>
            </a:extLst>
          </p:cNvPr>
          <p:cNvSpPr txBox="1"/>
          <p:nvPr/>
        </p:nvSpPr>
        <p:spPr>
          <a:xfrm>
            <a:off x="1168400" y="2070679"/>
            <a:ext cx="10515600" cy="1021556"/>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vtype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solidFill>
                  <a:srgbClr val="B8161B"/>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3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integer variables as 1D array</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y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5</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solidFill>
                  <a:srgbClr val="B8161B"/>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B</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3×5 binary variables as 2D array</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z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2</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4</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5</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2</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×3×4×5 continuous variables as 4D array</a:t>
            </a:r>
          </a:p>
        </p:txBody>
      </p:sp>
      <p:sp>
        <p:nvSpPr>
          <p:cNvPr id="11" name="TextBox 10">
            <a:extLst>
              <a:ext uri="{FF2B5EF4-FFF2-40B4-BE49-F238E27FC236}">
                <a16:creationId xmlns:a16="http://schemas.microsoft.com/office/drawing/2014/main" id="{DA3C6580-9F78-4408-B083-28BA7900F122}"/>
              </a:ext>
            </a:extLst>
          </p:cNvPr>
          <p:cNvSpPr txBox="1"/>
          <p:nvPr/>
        </p:nvSpPr>
        <p:spPr>
          <a:xfrm>
            <a:off x="1168400" y="4522550"/>
            <a:ext cx="10515600" cy="715089"/>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min</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minimize the objective function b @ x</a:t>
            </a:r>
          </a:p>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max</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maximize the objective function b @ x</a:t>
            </a:r>
          </a:p>
        </p:txBody>
      </p:sp>
    </p:spTree>
    <p:extLst>
      <p:ext uri="{BB962C8B-B14F-4D97-AF65-F5344CB8AC3E}">
        <p14:creationId xmlns:p14="http://schemas.microsoft.com/office/powerpoint/2010/main" val="68380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6" name="Content Placeholder 5">
            <a:extLst>
              <a:ext uri="{FF2B5EF4-FFF2-40B4-BE49-F238E27FC236}">
                <a16:creationId xmlns:a16="http://schemas.microsoft.com/office/drawing/2014/main" id="{A26D9A53-6D1B-4E4E-8460-6A32E6C8F0AD}"/>
              </a:ext>
            </a:extLst>
          </p:cNvPr>
          <p:cNvSpPr>
            <a:spLocks noGrp="1"/>
          </p:cNvSpPr>
          <p:nvPr>
            <p:ph idx="1"/>
          </p:nvPr>
        </p:nvSpPr>
        <p:spPr/>
        <p:txBody>
          <a:bodyPr/>
          <a:lstStyle/>
          <a:p>
            <a:r>
              <a:rPr lang="en-SG" dirty="0"/>
              <a:t>Constraints are specified by the method </a:t>
            </a:r>
            <a:r>
              <a:rPr lang="en-SG" dirty="0" err="1"/>
              <a:t>st</a:t>
            </a:r>
            <a:r>
              <a:rPr lang="en-SG" dirty="0"/>
              <a:t>() or “subject to”. </a:t>
            </a:r>
            <a:endParaRPr lang="en-US" dirty="0"/>
          </a:p>
        </p:txBody>
      </p:sp>
      <p:sp>
        <p:nvSpPr>
          <p:cNvPr id="7" name="TextBox 6">
            <a:extLst>
              <a:ext uri="{FF2B5EF4-FFF2-40B4-BE49-F238E27FC236}">
                <a16:creationId xmlns:a16="http://schemas.microsoft.com/office/drawing/2014/main" id="{3A698E82-084F-4B16-8A8D-1599B1D15990}"/>
              </a:ext>
            </a:extLst>
          </p:cNvPr>
          <p:cNvSpPr txBox="1"/>
          <p:nvPr/>
        </p:nvSpPr>
        <p:spPr>
          <a:xfrm>
            <a:off x="1104900" y="2021267"/>
            <a:ext cx="10515600" cy="2860358"/>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US"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c</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one constraint</a:t>
            </a: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(axis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y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multiple constraints</a:t>
            </a: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model.st(x[</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for</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in </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range</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one constraint</a:t>
            </a:r>
          </a:p>
        </p:txBody>
      </p:sp>
    </p:spTree>
    <p:extLst>
      <p:ext uri="{BB962C8B-B14F-4D97-AF65-F5344CB8AC3E}">
        <p14:creationId xmlns:p14="http://schemas.microsoft.com/office/powerpoint/2010/main" val="84773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6" name="Content Placeholder 5">
            <a:extLst>
              <a:ext uri="{FF2B5EF4-FFF2-40B4-BE49-F238E27FC236}">
                <a16:creationId xmlns:a16="http://schemas.microsoft.com/office/drawing/2014/main" id="{A26D9A53-6D1B-4E4E-8460-6A32E6C8F0AD}"/>
              </a:ext>
            </a:extLst>
          </p:cNvPr>
          <p:cNvSpPr>
            <a:spLocks noGrp="1"/>
          </p:cNvSpPr>
          <p:nvPr>
            <p:ph idx="1"/>
          </p:nvPr>
        </p:nvSpPr>
        <p:spPr/>
        <p:txBody>
          <a:bodyPr/>
          <a:lstStyle/>
          <a:p>
            <a:r>
              <a:rPr lang="en-US" dirty="0"/>
              <a:t>Follow closely with NumPy syntax</a:t>
            </a:r>
          </a:p>
          <a:p>
            <a:r>
              <a:rPr lang="en-US" dirty="0"/>
              <a:t>Constraints</a:t>
            </a:r>
          </a:p>
        </p:txBody>
      </p:sp>
      <p:sp>
        <p:nvSpPr>
          <p:cNvPr id="16" name="TextBox 15">
            <a:extLst>
              <a:ext uri="{FF2B5EF4-FFF2-40B4-BE49-F238E27FC236}">
                <a16:creationId xmlns:a16="http://schemas.microsoft.com/office/drawing/2014/main" id="{947E88F9-DECE-4917-A107-358477EE3FE0}"/>
              </a:ext>
            </a:extLst>
          </p:cNvPr>
          <p:cNvSpPr txBox="1"/>
          <p:nvPr/>
        </p:nvSpPr>
        <p:spPr>
          <a:xfrm>
            <a:off x="6096000" y="1536700"/>
            <a:ext cx="5791200" cy="715089"/>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(I)       # </a:t>
            </a:r>
            <a:r>
              <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rPr>
              <a:t>I variables</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y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((J,I))   # </a:t>
            </a:r>
            <a:r>
              <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rPr>
              <a:t>J×I variables</a:t>
            </a:r>
          </a:p>
        </p:txBody>
      </p:sp>
      <p:sp>
        <p:nvSpPr>
          <p:cNvPr id="17" name="TextBox 16">
            <a:extLst>
              <a:ext uri="{FF2B5EF4-FFF2-40B4-BE49-F238E27FC236}">
                <a16:creationId xmlns:a16="http://schemas.microsoft.com/office/drawing/2014/main" id="{2F38ECD6-53FE-42E8-9E80-37F32F36B668}"/>
              </a:ext>
            </a:extLst>
          </p:cNvPr>
          <p:cNvSpPr txBox="1"/>
          <p:nvPr/>
        </p:nvSpPr>
        <p:spPr>
          <a:xfrm>
            <a:off x="6096000" y="2542823"/>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8" name="TextBox 17">
            <a:extLst>
              <a:ext uri="{FF2B5EF4-FFF2-40B4-BE49-F238E27FC236}">
                <a16:creationId xmlns:a16="http://schemas.microsoft.com/office/drawing/2014/main" id="{773F02DA-EB22-44F1-A591-736C21EF15E5}"/>
              </a:ext>
            </a:extLst>
          </p:cNvPr>
          <p:cNvSpPr txBox="1"/>
          <p:nvPr/>
        </p:nvSpPr>
        <p:spPr>
          <a:xfrm>
            <a:off x="6096000" y="3234988"/>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 </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C</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9" name="TextBox 18">
            <a:extLst>
              <a:ext uri="{FF2B5EF4-FFF2-40B4-BE49-F238E27FC236}">
                <a16:creationId xmlns:a16="http://schemas.microsoft.com/office/drawing/2014/main" id="{B4419BA2-3D44-45F5-B70F-B8B001F6338F}"/>
              </a:ext>
            </a:extLst>
          </p:cNvPr>
          <p:cNvSpPr txBox="1"/>
          <p:nvPr/>
        </p:nvSpPr>
        <p:spPr>
          <a:xfrm>
            <a:off x="6096000" y="3927153"/>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0" name="TextBox 19">
            <a:extLst>
              <a:ext uri="{FF2B5EF4-FFF2-40B4-BE49-F238E27FC236}">
                <a16:creationId xmlns:a16="http://schemas.microsoft.com/office/drawing/2014/main" id="{AB8C4AC1-FC01-4F9C-98E4-F86A540CC066}"/>
              </a:ext>
            </a:extLst>
          </p:cNvPr>
          <p:cNvSpPr txBox="1"/>
          <p:nvPr/>
        </p:nvSpPr>
        <p:spPr>
          <a:xfrm>
            <a:off x="6096000" y="4576321"/>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(axis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1)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1" name="TextBox 20">
            <a:extLst>
              <a:ext uri="{FF2B5EF4-FFF2-40B4-BE49-F238E27FC236}">
                <a16:creationId xmlns:a16="http://schemas.microsoft.com/office/drawing/2014/main" id="{9B6C6244-4495-4927-AD51-63EB0643904B}"/>
              </a:ext>
            </a:extLst>
          </p:cNvPr>
          <p:cNvSpPr txBox="1"/>
          <p:nvPr/>
        </p:nvSpPr>
        <p:spPr>
          <a:xfrm>
            <a:off x="6096000" y="5369125"/>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2" name="TextBox 21">
            <a:extLst>
              <a:ext uri="{FF2B5EF4-FFF2-40B4-BE49-F238E27FC236}">
                <a16:creationId xmlns:a16="http://schemas.microsoft.com/office/drawing/2014/main" id="{7454B784-90AD-440E-8812-122CE9D828E6}"/>
              </a:ext>
            </a:extLst>
          </p:cNvPr>
          <p:cNvSpPr txBox="1"/>
          <p:nvPr/>
        </p:nvSpPr>
        <p:spPr>
          <a:xfrm>
            <a:off x="6096000" y="5884962"/>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y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pic>
        <p:nvPicPr>
          <p:cNvPr id="34" name="Picture 3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ll}&#10;\sum\limits_{i\in[I]}b_ix_i = 1 &amp; \\&#10;\sum\limits_{i\in[I]}A_{ji}x_i \leq c_j &amp;\forall j\in[J] \\&#10;\sum\limits_{j\in[J]}\sum\limits_{i\in I}y_{ji} \geq 1 &amp; \\&#10;\sum\limits_{i\in[I]}y_{ji} \geq 0 &amp; \forall j\in [J] \\&#10;A_{ji}x_i \geq 1 &amp; \forall j\in[J], i\in[I] \\&#10;A_{ji}y_{ji} + x_i \geq 0 &amp; \forall j\in [J], i\in[I]&#10;\end{array}&#10;$$&#10;\end{document}" title="IguanaTex Bitmap Display">
            <a:extLst>
              <a:ext uri="{FF2B5EF4-FFF2-40B4-BE49-F238E27FC236}">
                <a16:creationId xmlns:a16="http://schemas.microsoft.com/office/drawing/2014/main" id="{B60407B1-2391-4D19-BD22-05093E05DBEB}"/>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119171" y="2514865"/>
            <a:ext cx="4443429" cy="3739429"/>
          </a:xfrm>
          <a:prstGeom prst="rect">
            <a:avLst/>
          </a:prstGeom>
        </p:spPr>
      </p:pic>
    </p:spTree>
    <p:extLst>
      <p:ext uri="{BB962C8B-B14F-4D97-AF65-F5344CB8AC3E}">
        <p14:creationId xmlns:p14="http://schemas.microsoft.com/office/powerpoint/2010/main" val="318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solidFill>
                  <a:srgbClr val="CF86FC"/>
                </a:solidFill>
              </a:rPr>
              <a:t>@</a:t>
            </a:r>
            <a:r>
              <a:rPr lang="en-US" altLang="en-US" dirty="0"/>
              <a:t> and </a:t>
            </a:r>
            <a:r>
              <a:rPr lang="en-US" altLang="en-US" dirty="0">
                <a:solidFill>
                  <a:srgbClr val="CF86FC"/>
                </a:solidFill>
              </a:rPr>
              <a:t>*</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pic>
        <p:nvPicPr>
          <p:cNvPr id="29699" name="Picture 3">
            <a:extLst>
              <a:ext uri="{FF2B5EF4-FFF2-40B4-BE49-F238E27FC236}">
                <a16:creationId xmlns:a16="http://schemas.microsoft.com/office/drawing/2014/main" id="{73130F18-5664-4F39-86FF-56CAEF7925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4588" y="1767604"/>
            <a:ext cx="4185942" cy="3907685"/>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B15C01C9-AB35-4564-AE05-C372D0055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383" y="2275310"/>
            <a:ext cx="198127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AutoShape 5">
            <a:extLst>
              <a:ext uri="{FF2B5EF4-FFF2-40B4-BE49-F238E27FC236}">
                <a16:creationId xmlns:a16="http://schemas.microsoft.com/office/drawing/2014/main" id="{2F9C1BC6-67F4-4D70-8C7E-6BDD8F883CC3}"/>
              </a:ext>
            </a:extLst>
          </p:cNvPr>
          <p:cNvSpPr>
            <a:spLocks/>
          </p:cNvSpPr>
          <p:nvPr/>
        </p:nvSpPr>
        <p:spPr bwMode="auto">
          <a:xfrm>
            <a:off x="2138248" y="3587975"/>
            <a:ext cx="1462236" cy="359420"/>
          </a:xfrm>
          <a:prstGeom prst="rightArrow">
            <a:avLst>
              <a:gd name="adj1" fmla="val 58148"/>
              <a:gd name="adj2" fmla="val 57766"/>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9702" name="Text Box 6">
            <a:extLst>
              <a:ext uri="{FF2B5EF4-FFF2-40B4-BE49-F238E27FC236}">
                <a16:creationId xmlns:a16="http://schemas.microsoft.com/office/drawing/2014/main" id="{7BD059B9-0329-4F2F-9B1A-3DCBAA41462A}"/>
              </a:ext>
            </a:extLst>
          </p:cNvPr>
          <p:cNvSpPr txBox="1">
            <a:spLocks/>
          </p:cNvSpPr>
          <p:nvPr/>
        </p:nvSpPr>
        <p:spPr bwMode="auto">
          <a:xfrm>
            <a:off x="2137131" y="3348859"/>
            <a:ext cx="1017907"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406"/>
              <a:t>Broadcasting</a:t>
            </a:r>
          </a:p>
        </p:txBody>
      </p:sp>
      <p:pic>
        <p:nvPicPr>
          <p:cNvPr id="29703" name="Picture 7">
            <a:extLst>
              <a:ext uri="{FF2B5EF4-FFF2-40B4-BE49-F238E27FC236}">
                <a16:creationId xmlns:a16="http://schemas.microsoft.com/office/drawing/2014/main" id="{35554C27-07D5-4ECE-903A-5AB540E554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6524" y="3365849"/>
            <a:ext cx="1466701"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8" name="Rectangle 12">
            <a:extLst>
              <a:ext uri="{FF2B5EF4-FFF2-40B4-BE49-F238E27FC236}">
                <a16:creationId xmlns:a16="http://schemas.microsoft.com/office/drawing/2014/main" id="{EB5FAB66-F4EC-47EC-90A1-3FB997609257}"/>
              </a:ext>
            </a:extLst>
          </p:cNvPr>
          <p:cNvSpPr>
            <a:spLocks/>
          </p:cNvSpPr>
          <p:nvPr/>
        </p:nvSpPr>
        <p:spPr bwMode="auto">
          <a:xfrm>
            <a:off x="8397961" y="4191022"/>
            <a:ext cx="1790518" cy="26313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37098653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33.558"/>
  <p:tag name="ORIGINALWIDTH" val="1822.27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ll}&#10;\sum\limits_{i\in[I]}b_ix_i = 1 &amp; \\&#10;\sum\limits_{i\in[I]}A_{ji}x_i \leq c_j &amp;\forall j\in[J] \\&#10;\sum\limits_{j\in[J]}\sum\limits_{i\in I}y_{ji} \geq 1 &amp; \\&#10;\sum\limits_{i\in[I]}y_{ji} \geq 0 &amp; \forall j\in [J] \\&#10;A_{ji}x_i \geq 1 &amp; \forall j\in[J], i\in[I] \\&#10;A_{ji}y_{ji} + x_i \geq 0 &amp; \forall j\in [J], i\in[I]&#10;\end{array}&#10;$$&#10;\end{document}"/>
  <p:tag name="IGUANATEXSIZE" val="24"/>
  <p:tag name="IGUANATEXCURSOR" val="4160"/>
  <p:tag name="TRANSPARENCY" val="True"/>
  <p:tag name="LATEXENGINEID" val="0"/>
  <p:tag name="TEMPFOLDER" val="c:\temp\"/>
  <p:tag name="LATEXFORMHEIGHT" val="404"/>
  <p:tag name="LATEXFORMWIDTH" val="697"/>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33.108"/>
  <p:tag name="ORIGINALWIDTH" val="1982.75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begin{array}{rll}&#10;\min\ &amp; \displaystyle \sum_{i \in P} \sum_{j \in R} c_{ij}x_{ij} &amp;\\&#10;\mbox{s.t.}\ &amp; \displaystyle \sum_{i \in P} x_{ij} \geq d_j &amp; \forall j \in R\\&#10;&amp;\displaystyle \sum_{j \in R} x_{ij} \leq s_i &amp; \forall i \in P \\&#10;&amp;x_{ij} \geq 0 &amp;\forall i \in P, j \in R&#10;\end{array}&#10;$$&#10;&#10;\end{document}"/>
  <p:tag name="IGUANATEXSIZE" val="28"/>
  <p:tag name="IGUANATEXCURSOR" val="4085"/>
  <p:tag name="TRANSPARENCY" val="True"/>
  <p:tag name="LATEXENGINEID" val="0"/>
  <p:tag name="TEMPFOLDER" val="c:\temp\"/>
  <p:tag name="LATEXFORMHEIGHT" val="404"/>
  <p:tag name="LATEXFORMWIDTH" val="697"/>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c}&#10;50 \times 1,000 - 0.3 \times (50 - 30) \times 1,000 - \\&#10;0.01 \times 50 \times 1,000 = \$43,500.&#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85.875"/>
  <p:tag name="PICTUREFILESIZE" val="68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3342</TotalTime>
  <Words>1198</Words>
  <Application>Microsoft Office PowerPoint</Application>
  <PresentationFormat>Widescreen</PresentationFormat>
  <Paragraphs>225</Paragraphs>
  <Slides>23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Helvetica Neue Medium</vt:lpstr>
      <vt:lpstr>HelveticaNeue</vt:lpstr>
      <vt:lpstr>Arial</vt:lpstr>
      <vt:lpstr>Arial Rounded MT Bold</vt:lpstr>
      <vt:lpstr>Calibri</vt:lpstr>
      <vt:lpstr>Calibri Light</vt:lpstr>
      <vt:lpstr>Cascadia Code SemiLight</vt:lpstr>
      <vt:lpstr>Times New Roman</vt:lpstr>
      <vt:lpstr>Verdana</vt:lpstr>
      <vt:lpstr>Wingdings</vt:lpstr>
      <vt:lpstr>Office Theme</vt:lpstr>
      <vt:lpstr>BC2410, Prescriptive Analytics  From Data to Decision</vt:lpstr>
      <vt:lpstr>Schedule</vt:lpstr>
      <vt:lpstr>Schedule</vt:lpstr>
      <vt:lpstr>RSOME Package in Python</vt:lpstr>
      <vt:lpstr>RSOME Environment</vt:lpstr>
      <vt:lpstr>RSOME Methods</vt:lpstr>
      <vt:lpstr>RSOME Methods</vt:lpstr>
      <vt:lpstr>RSOME Methods</vt:lpstr>
      <vt:lpstr>RSOME Methods</vt:lpstr>
      <vt:lpstr>RSOME Methods</vt:lpstr>
      <vt:lpstr>RSOME Methods</vt:lpstr>
      <vt:lpstr>RSOME Examples</vt:lpstr>
      <vt:lpstr>RSOME Examples</vt:lpstr>
      <vt:lpstr>RSOME Examples - Transportation Problem</vt:lpstr>
      <vt:lpstr>RSOME Examples - Transportation Problem</vt:lpstr>
      <vt:lpstr>RSOME Examples - Transportation Problem</vt:lpstr>
      <vt:lpstr>Transportation Problem</vt:lpstr>
      <vt:lpstr>Short-Term Financing</vt:lpstr>
      <vt:lpstr>Investment under Taxation</vt:lpstr>
      <vt:lpstr>Investment under Taxation</vt:lpstr>
      <vt:lpstr>Investment on Bonds</vt:lpstr>
      <vt:lpstr>Investment on Bonds</vt:lpstr>
      <vt:lpstr>Investment on Bonds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140</cp:revision>
  <dcterms:created xsi:type="dcterms:W3CDTF">2021-02-26T06:07:53Z</dcterms:created>
  <dcterms:modified xsi:type="dcterms:W3CDTF">2022-01-21T03:13:35Z</dcterms:modified>
</cp:coreProperties>
</file>