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681" r:id="rId3"/>
    <p:sldId id="682" r:id="rId4"/>
    <p:sldId id="524" r:id="rId5"/>
    <p:sldId id="660" r:id="rId6"/>
    <p:sldId id="540" r:id="rId7"/>
    <p:sldId id="663" r:id="rId8"/>
    <p:sldId id="662" r:id="rId9"/>
    <p:sldId id="713" r:id="rId10"/>
    <p:sldId id="282" r:id="rId11"/>
    <p:sldId id="712" r:id="rId12"/>
    <p:sldId id="278" r:id="rId13"/>
    <p:sldId id="279" r:id="rId14"/>
    <p:sldId id="286" r:id="rId15"/>
    <p:sldId id="715" r:id="rId16"/>
    <p:sldId id="483" r:id="rId17"/>
    <p:sldId id="484" r:id="rId18"/>
    <p:sldId id="596" r:id="rId19"/>
    <p:sldId id="597" r:id="rId20"/>
    <p:sldId id="352" r:id="rId21"/>
    <p:sldId id="594" r:id="rId22"/>
    <p:sldId id="599" r:id="rId23"/>
    <p:sldId id="600" r:id="rId24"/>
    <p:sldId id="601" r:id="rId25"/>
    <p:sldId id="6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86FC"/>
    <a:srgbClr val="B8161B"/>
    <a:srgbClr val="C679A5"/>
    <a:srgbClr val="F8F8F8"/>
    <a:srgbClr val="E02246"/>
    <a:srgbClr val="2E2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01"/>
    <p:restoredTop sz="69957" autoAdjust="0"/>
  </p:normalViewPr>
  <p:slideViewPr>
    <p:cSldViewPr snapToGrid="0" showGuides="1">
      <p:cViewPr varScale="1">
        <p:scale>
          <a:sx n="52" d="100"/>
          <a:sy n="52" d="100"/>
        </p:scale>
        <p:origin x="1848" y="176"/>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B78E9-11FC-4346-B7C1-C567B5609049}"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2DAD-986B-489D-8D39-D1E6082C1340}" type="slidenum">
              <a:rPr lang="en-US" smtClean="0"/>
              <a:t>‹#›</a:t>
            </a:fld>
            <a:endParaRPr lang="en-US"/>
          </a:p>
        </p:txBody>
      </p:sp>
    </p:spTree>
    <p:extLst>
      <p:ext uri="{BB962C8B-B14F-4D97-AF65-F5344CB8AC3E}">
        <p14:creationId xmlns:p14="http://schemas.microsoft.com/office/powerpoint/2010/main" val="15649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a:t>
            </a:fld>
            <a:endParaRPr lang="en-US"/>
          </a:p>
        </p:txBody>
      </p:sp>
    </p:spTree>
    <p:extLst>
      <p:ext uri="{BB962C8B-B14F-4D97-AF65-F5344CB8AC3E}">
        <p14:creationId xmlns:p14="http://schemas.microsoft.com/office/powerpoint/2010/main" val="2843929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1D2689A9-737B-9A4B-A0D0-BB766F018E28}" type="slidenum">
              <a:rPr lang="en-US" altLang="en-US">
                <a:latin typeface="Times New Roman" charset="0"/>
              </a:rPr>
              <a:pPr/>
              <a:t>20</a:t>
            </a:fld>
            <a:endParaRPr lang="en-US" altLang="en-US">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t>Max{qi – pi,0} is a scaler, i.e., a parameter. </a:t>
            </a:r>
          </a:p>
        </p:txBody>
      </p:sp>
    </p:spTree>
    <p:extLst>
      <p:ext uri="{BB962C8B-B14F-4D97-AF65-F5344CB8AC3E}">
        <p14:creationId xmlns:p14="http://schemas.microsoft.com/office/powerpoint/2010/main" val="414440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you want to use the matrix form, remember to change the data type to float64:</a:t>
            </a:r>
          </a:p>
          <a:p>
            <a:r>
              <a:rPr lang="en-SG" dirty="0" err="1"/>
              <a:t>var.astype</a:t>
            </a:r>
            <a:r>
              <a:rPr lang="en-SG" dirty="0"/>
              <a:t>(np.float64)</a:t>
            </a:r>
          </a:p>
          <a:p>
            <a:endParaRPr lang="en-SG" dirty="0"/>
          </a:p>
          <a:p>
            <a:r>
              <a:rPr lang="en-SG" dirty="0"/>
              <a:t>When you assign data to each variable, you can also use </a:t>
            </a:r>
            <a:r>
              <a:rPr lang="en-SG" dirty="0" err="1"/>
              <a:t>dataframe.iloc</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21</a:t>
            </a:fld>
            <a:endParaRPr lang="en-US"/>
          </a:p>
        </p:txBody>
      </p:sp>
    </p:spTree>
    <p:extLst>
      <p:ext uri="{BB962C8B-B14F-4D97-AF65-F5344CB8AC3E}">
        <p14:creationId xmlns:p14="http://schemas.microsoft.com/office/powerpoint/2010/main" val="229906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22</a:t>
            </a:fld>
            <a:endParaRPr lang="en-US"/>
          </a:p>
        </p:txBody>
      </p:sp>
    </p:spTree>
    <p:extLst>
      <p:ext uri="{BB962C8B-B14F-4D97-AF65-F5344CB8AC3E}">
        <p14:creationId xmlns:p14="http://schemas.microsoft.com/office/powerpoint/2010/main" val="101827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23</a:t>
            </a:fld>
            <a:endParaRPr lang="en-US"/>
          </a:p>
        </p:txBody>
      </p:sp>
    </p:spTree>
    <p:extLst>
      <p:ext uri="{BB962C8B-B14F-4D97-AF65-F5344CB8AC3E}">
        <p14:creationId xmlns:p14="http://schemas.microsoft.com/office/powerpoint/2010/main" val="51972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Find the pattern,</a:t>
            </a:r>
          </a:p>
          <a:p>
            <a:r>
              <a:rPr lang="en-US" altLang="zh-CN" dirty="0"/>
              <a:t>y[0] + sum( x[</a:t>
            </a:r>
            <a:r>
              <a:rPr lang="en-US" altLang="zh-CN" dirty="0" err="1"/>
              <a:t>i</a:t>
            </a:r>
            <a:r>
              <a:rPr lang="en-US" altLang="zh-CN" dirty="0"/>
              <a:t>] for </a:t>
            </a:r>
            <a:r>
              <a:rPr lang="en-US" altLang="zh-CN" dirty="0" err="1"/>
              <a:t>i</a:t>
            </a:r>
            <a:r>
              <a:rPr lang="en-US" altLang="zh-CN" dirty="0"/>
              <a:t> in range(n) if start[</a:t>
            </a:r>
            <a:r>
              <a:rPr lang="en-US" altLang="zh-CN" dirty="0" err="1"/>
              <a:t>i</a:t>
            </a:r>
            <a:r>
              <a:rPr lang="en-US" altLang="zh-CN" dirty="0"/>
              <a:t>] == 1 ) == K</a:t>
            </a:r>
          </a:p>
          <a:p>
            <a:r>
              <a:rPr lang="en-US" altLang="zh-CN" dirty="0"/>
              <a:t>for t in range(1,T):</a:t>
            </a:r>
          </a:p>
          <a:p>
            <a:r>
              <a:rPr lang="en-US" dirty="0"/>
              <a:t>        y[t] + </a:t>
            </a:r>
            <a:r>
              <a:rPr lang="en-US" altLang="zh-CN" dirty="0"/>
              <a:t>sum( x[</a:t>
            </a:r>
            <a:r>
              <a:rPr lang="en-US" altLang="zh-CN" dirty="0" err="1"/>
              <a:t>i</a:t>
            </a:r>
            <a:r>
              <a:rPr lang="en-US" altLang="zh-CN" dirty="0"/>
              <a:t>] for </a:t>
            </a:r>
            <a:r>
              <a:rPr lang="en-US" altLang="zh-CN" dirty="0" err="1"/>
              <a:t>i</a:t>
            </a:r>
            <a:r>
              <a:rPr lang="en-US" altLang="zh-CN" dirty="0"/>
              <a:t> in range(n) if start[</a:t>
            </a:r>
            <a:r>
              <a:rPr lang="en-US" altLang="zh-CN" dirty="0" err="1"/>
              <a:t>i</a:t>
            </a:r>
            <a:r>
              <a:rPr lang="en-US" altLang="zh-CN" dirty="0"/>
              <a:t>] == t + 1 ) == 1.02*y[t-1] +  sum( x[</a:t>
            </a:r>
            <a:r>
              <a:rPr lang="en-US" altLang="zh-CN" dirty="0" err="1"/>
              <a:t>i</a:t>
            </a:r>
            <a:r>
              <a:rPr lang="en-US" altLang="zh-CN" dirty="0"/>
              <a:t>]*(1 + interest[</a:t>
            </a:r>
            <a:r>
              <a:rPr lang="en-US" altLang="zh-CN" dirty="0" err="1"/>
              <a:t>i</a:t>
            </a:r>
            <a:r>
              <a:rPr lang="en-US" altLang="zh-CN" dirty="0"/>
              <a:t>])**duration[</a:t>
            </a:r>
            <a:r>
              <a:rPr lang="en-US" altLang="zh-CN" dirty="0" err="1"/>
              <a:t>i</a:t>
            </a:r>
            <a:r>
              <a:rPr lang="en-US" altLang="zh-CN" dirty="0"/>
              <a:t>] for </a:t>
            </a:r>
            <a:r>
              <a:rPr lang="en-US" altLang="zh-CN" dirty="0" err="1"/>
              <a:t>i</a:t>
            </a:r>
            <a:r>
              <a:rPr lang="en-US" altLang="zh-CN" dirty="0"/>
              <a:t> in range(n) if start[</a:t>
            </a:r>
            <a:r>
              <a:rPr lang="en-US" altLang="zh-CN" dirty="0" err="1"/>
              <a:t>i</a:t>
            </a:r>
            <a:r>
              <a:rPr lang="en-US" altLang="zh-CN" dirty="0"/>
              <a:t>] + duration[</a:t>
            </a:r>
            <a:r>
              <a:rPr lang="en-US" altLang="zh-CN" dirty="0" err="1"/>
              <a:t>i</a:t>
            </a:r>
            <a:r>
              <a:rPr lang="en-US" altLang="zh-CN" dirty="0"/>
              <a:t>] == t + 1 ) </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24</a:t>
            </a:fld>
            <a:endParaRPr lang="en-US"/>
          </a:p>
        </p:txBody>
      </p:sp>
    </p:spTree>
    <p:extLst>
      <p:ext uri="{BB962C8B-B14F-4D97-AF65-F5344CB8AC3E}">
        <p14:creationId xmlns:p14="http://schemas.microsoft.com/office/powerpoint/2010/main" val="175328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25</a:t>
            </a:fld>
            <a:endParaRPr lang="en-US"/>
          </a:p>
        </p:txBody>
      </p:sp>
    </p:spTree>
    <p:extLst>
      <p:ext uri="{BB962C8B-B14F-4D97-AF65-F5344CB8AC3E}">
        <p14:creationId xmlns:p14="http://schemas.microsoft.com/office/powerpoint/2010/main" val="8671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3</a:t>
            </a:fld>
            <a:endParaRPr lang="en-US"/>
          </a:p>
        </p:txBody>
      </p:sp>
    </p:spTree>
    <p:extLst>
      <p:ext uri="{BB962C8B-B14F-4D97-AF65-F5344CB8AC3E}">
        <p14:creationId xmlns:p14="http://schemas.microsoft.com/office/powerpoint/2010/main" val="347676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 not specify the type of the decision variable, by default, it is continuous.</a:t>
            </a:r>
          </a:p>
        </p:txBody>
      </p:sp>
      <p:sp>
        <p:nvSpPr>
          <p:cNvPr id="4" name="Slide Number Placeholder 3"/>
          <p:cNvSpPr>
            <a:spLocks noGrp="1"/>
          </p:cNvSpPr>
          <p:nvPr>
            <p:ph type="sldNum" sz="quarter" idx="5"/>
          </p:nvPr>
        </p:nvSpPr>
        <p:spPr/>
        <p:txBody>
          <a:bodyPr/>
          <a:lstStyle/>
          <a:p>
            <a:fld id="{DCA72DAD-986B-489D-8D39-D1E6082C1340}" type="slidenum">
              <a:rPr lang="en-US" smtClean="0"/>
              <a:t>6</a:t>
            </a:fld>
            <a:endParaRPr lang="en-US"/>
          </a:p>
        </p:txBody>
      </p:sp>
    </p:spTree>
    <p:extLst>
      <p:ext uri="{BB962C8B-B14F-4D97-AF65-F5344CB8AC3E}">
        <p14:creationId xmlns:p14="http://schemas.microsoft.com/office/powerpoint/2010/main" val="102027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the last way of defining a constraint first.</a:t>
            </a:r>
          </a:p>
        </p:txBody>
      </p:sp>
      <p:sp>
        <p:nvSpPr>
          <p:cNvPr id="4" name="Slide Number Placeholder 3"/>
          <p:cNvSpPr>
            <a:spLocks noGrp="1"/>
          </p:cNvSpPr>
          <p:nvPr>
            <p:ph type="sldNum" sz="quarter" idx="5"/>
          </p:nvPr>
        </p:nvSpPr>
        <p:spPr/>
        <p:txBody>
          <a:bodyPr/>
          <a:lstStyle/>
          <a:p>
            <a:fld id="{DCA72DAD-986B-489D-8D39-D1E6082C1340}" type="slidenum">
              <a:rPr lang="en-US" smtClean="0"/>
              <a:t>7</a:t>
            </a:fld>
            <a:endParaRPr lang="en-US"/>
          </a:p>
        </p:txBody>
      </p:sp>
    </p:spTree>
    <p:extLst>
      <p:ext uri="{BB962C8B-B14F-4D97-AF65-F5344CB8AC3E}">
        <p14:creationId xmlns:p14="http://schemas.microsoft.com/office/powerpoint/2010/main" val="3569106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 both should be fine</a:t>
            </a:r>
          </a:p>
        </p:txBody>
      </p:sp>
      <p:sp>
        <p:nvSpPr>
          <p:cNvPr id="4" name="Slide Number Placeholder 3"/>
          <p:cNvSpPr>
            <a:spLocks noGrp="1"/>
          </p:cNvSpPr>
          <p:nvPr>
            <p:ph type="sldNum" sz="quarter" idx="5"/>
          </p:nvPr>
        </p:nvSpPr>
        <p:spPr/>
        <p:txBody>
          <a:bodyPr/>
          <a:lstStyle/>
          <a:p>
            <a:fld id="{DCA72DAD-986B-489D-8D39-D1E6082C1340}" type="slidenum">
              <a:rPr lang="en-US" smtClean="0"/>
              <a:t>8</a:t>
            </a:fld>
            <a:endParaRPr lang="en-US"/>
          </a:p>
        </p:txBody>
      </p:sp>
    </p:spTree>
    <p:extLst>
      <p:ext uri="{BB962C8B-B14F-4D97-AF65-F5344CB8AC3E}">
        <p14:creationId xmlns:p14="http://schemas.microsoft.com/office/powerpoint/2010/main" val="682455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4094A754-02D1-7540-A648-47B6FE0A6980}" type="slidenum">
              <a:rPr lang="en-US" altLang="zh-CN">
                <a:latin typeface="Times New Roman" charset="0"/>
              </a:rPr>
              <a:pPr/>
              <a:t>16</a:t>
            </a:fld>
            <a:endParaRPr lang="en-US" altLang="zh-CN">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3389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F3D26205-CEB7-DF45-BF4F-932EED790ADA}" type="slidenum">
              <a:rPr lang="en-US" altLang="zh-CN">
                <a:latin typeface="Times New Roman" charset="0"/>
              </a:rPr>
              <a:pPr/>
              <a:t>17</a:t>
            </a:fld>
            <a:endParaRPr lang="en-US" altLang="zh-CN">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en-US" altLang="en-US" dirty="0">
              <a:latin typeface="Times New Roman" charset="0"/>
              <a:ea typeface="MS PGothic" charset="-128"/>
            </a:endParaRPr>
          </a:p>
        </p:txBody>
      </p:sp>
    </p:spTree>
    <p:extLst>
      <p:ext uri="{BB962C8B-B14F-4D97-AF65-F5344CB8AC3E}">
        <p14:creationId xmlns:p14="http://schemas.microsoft.com/office/powerpoint/2010/main" val="32925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18</a:t>
            </a:fld>
            <a:endParaRPr lang="en-US"/>
          </a:p>
        </p:txBody>
      </p:sp>
    </p:spTree>
    <p:extLst>
      <p:ext uri="{BB962C8B-B14F-4D97-AF65-F5344CB8AC3E}">
        <p14:creationId xmlns:p14="http://schemas.microsoft.com/office/powerpoint/2010/main" val="25376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 attention to the time stamps</a:t>
            </a:r>
            <a:endParaRPr lang="en-SG" dirty="0"/>
          </a:p>
        </p:txBody>
      </p:sp>
      <p:sp>
        <p:nvSpPr>
          <p:cNvPr id="4" name="Slide Number Placeholder 3"/>
          <p:cNvSpPr>
            <a:spLocks noGrp="1"/>
          </p:cNvSpPr>
          <p:nvPr>
            <p:ph type="sldNum" sz="quarter" idx="5"/>
          </p:nvPr>
        </p:nvSpPr>
        <p:spPr/>
        <p:txBody>
          <a:bodyPr/>
          <a:lstStyle/>
          <a:p>
            <a:fld id="{DCA72DAD-986B-489D-8D39-D1E6082C1340}" type="slidenum">
              <a:rPr lang="en-US" smtClean="0"/>
              <a:t>19</a:t>
            </a:fld>
            <a:endParaRPr lang="en-US"/>
          </a:p>
        </p:txBody>
      </p:sp>
    </p:spTree>
    <p:extLst>
      <p:ext uri="{BB962C8B-B14F-4D97-AF65-F5344CB8AC3E}">
        <p14:creationId xmlns:p14="http://schemas.microsoft.com/office/powerpoint/2010/main" val="121096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E48-795D-4363-9C51-742658DE7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2D96FB-8BBC-480F-A2DE-256DD2393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3555-08C8-4DE2-8AC3-8CDA59EBB316}"/>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A3145725-1B96-4545-BE6A-5523D0047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1E28-2870-4DE6-8655-7BA5F1B4B3D0}"/>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804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D721-89D1-4383-B6AC-16F4B5A87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9FF1C-1386-4EF4-83CE-9CE250C98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9F64-5629-4E1B-923A-A3E335D797B0}"/>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621F9FB3-6092-4779-BDB4-163DAF6D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54F62-54CE-4A00-A3D2-B531E42E3FF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3683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1F516-3DD2-421B-A7AE-72FA27B8C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9F7CE-7B0F-415C-8773-327590330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49E83-6C17-4773-AD7A-B2FA97D82F09}"/>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22AC1769-10EF-4C1D-9FBA-370A9429D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82B7-25E9-4DFE-B1B9-67953733DE2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29878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6" name="Footer Placeholder 5"/>
          <p:cNvSpPr>
            <a:spLocks noGrp="1"/>
          </p:cNvSpPr>
          <p:nvPr>
            <p:ph type="ftr" sz="quarter" idx="11"/>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Slide Number Placeholder 6"/>
          <p:cNvSpPr>
            <a:spLocks noGrp="1"/>
          </p:cNvSpPr>
          <p:nvPr>
            <p:ph type="sldNum" sz="quarter" idx="12"/>
          </p:nvPr>
        </p:nvSpPr>
        <p:spPr>
          <a:xfrm>
            <a:off x="8737600" y="6243638"/>
            <a:ext cx="2844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0E6DAD-7247-FA44-A7E4-FE4A13362E7C}" type="slidenum">
              <a:rPr lang="en-US" altLang="en-US"/>
              <a:pPr>
                <a:defRPr/>
              </a:pPr>
              <a:t>‹#›</a:t>
            </a:fld>
            <a:endParaRPr lang="en-US" altLang="en-US"/>
          </a:p>
        </p:txBody>
      </p:sp>
    </p:spTree>
    <p:extLst>
      <p:ext uri="{BB962C8B-B14F-4D97-AF65-F5344CB8AC3E}">
        <p14:creationId xmlns:p14="http://schemas.microsoft.com/office/powerpoint/2010/main" val="3230993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a:prstGeom prst="rect">
            <a:avLst/>
          </a:prstGeom>
        </p:spPr>
        <p:txBody>
          <a:bodyPr/>
          <a:lstStyle/>
          <a:p>
            <a:r>
              <a:rPr lang="it-IT"/>
              <a:t>Click to edit Master title style</a:t>
            </a:r>
            <a:endParaRPr lang="en-US"/>
          </a:p>
        </p:txBody>
      </p:sp>
      <p:sp>
        <p:nvSpPr>
          <p:cNvPr id="3" name="Text Placeholder 2"/>
          <p:cNvSpPr>
            <a:spLocks noGrp="1"/>
          </p:cNvSpPr>
          <p:nvPr>
            <p:ph type="body" sz="half" idx="1"/>
          </p:nvPr>
        </p:nvSpPr>
        <p:spPr>
          <a:xfrm>
            <a:off x="1422400" y="1981200"/>
            <a:ext cx="4927600" cy="41148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6553200" y="19812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6553200" y="4114800"/>
            <a:ext cx="4927600" cy="1981200"/>
          </a:xfrm>
          <a:prstGeom prst="rect">
            <a:avLst/>
          </a:prstGeo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7"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charset="0"/>
                <a:cs typeface="ＭＳ Ｐゴシック" charset="0"/>
              </a:defRPr>
            </a:lvl1pPr>
          </a:lstStyle>
          <a:p>
            <a:pPr>
              <a:defRPr/>
            </a:pPr>
            <a:endParaRPr lang="zh-CN" altLang="en-US"/>
          </a:p>
        </p:txBody>
      </p:sp>
      <p:sp>
        <p:nvSpPr>
          <p:cNvPr id="8"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D0CB186-34F9-9841-AD4A-0FF5CA057BB5}" type="slidenum">
              <a:rPr lang="en-GB" altLang="en-US"/>
              <a:pPr>
                <a:defRPr/>
              </a:pPr>
              <a:t>‹#›</a:t>
            </a:fld>
            <a:endParaRPr lang="en-GB" altLang="en-US"/>
          </a:p>
        </p:txBody>
      </p:sp>
    </p:spTree>
    <p:extLst>
      <p:ext uri="{BB962C8B-B14F-4D97-AF65-F5344CB8AC3E}">
        <p14:creationId xmlns:p14="http://schemas.microsoft.com/office/powerpoint/2010/main" val="335229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685D-1030-40A7-B0A0-E08A96E27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9A3BA-E638-4582-9574-9680C9C2D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95943-0724-4EC0-8486-E0934FB0CEDA}"/>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D660101A-1A16-4DD6-A6FF-7F998DF66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107D9-83E9-41A6-915E-A2B62A0B9E56}"/>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1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C8CE-3857-4141-AF5F-997697C79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D544F-D5F5-407A-B3E0-A8216CD2C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84FC-C210-48A3-850E-0167295D479D}"/>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D7FB4D1B-3D2A-46F2-B3A5-7C7BAEB2E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D1068-E2E5-4C91-AE02-50D7F5E3B6BC}"/>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6236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0F8C-E4A0-48F9-9FDA-528ECB51B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ECC5C-9479-4FF2-97BD-96A7B7B6E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714B7B-61A5-4AEE-9900-DD6FB9ED57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0843E-7683-40F4-9FA8-E1691421A1B0}"/>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6" name="Footer Placeholder 5">
            <a:extLst>
              <a:ext uri="{FF2B5EF4-FFF2-40B4-BE49-F238E27FC236}">
                <a16:creationId xmlns:a16="http://schemas.microsoft.com/office/drawing/2014/main" id="{D665ACB0-0842-4EB5-9385-0CC6E03E0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F466-59C9-43A9-8D00-A874F9709492}"/>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92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F957-F013-4078-9044-B3D8CABF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29923-C4E3-439A-8463-5B7E7D26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7E22-74E6-4601-B425-7702A2EC0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D448-3170-4EDD-B0D6-11833647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AEFC0-45D0-4A28-8EDF-9046D1366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47D3-E51D-4CB6-B825-D04C31EA6BB3}"/>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8" name="Footer Placeholder 7">
            <a:extLst>
              <a:ext uri="{FF2B5EF4-FFF2-40B4-BE49-F238E27FC236}">
                <a16:creationId xmlns:a16="http://schemas.microsoft.com/office/drawing/2014/main" id="{A4833EDA-DAAB-4D91-90E1-70A07B6D0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38141-A84C-4FEF-B4D1-265C96E9CC5D}"/>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28618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443-7318-442C-9111-2AB2BFCF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7A614E-BAA2-4BBF-865A-A91D3AFC98AF}"/>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4" name="Footer Placeholder 3">
            <a:extLst>
              <a:ext uri="{FF2B5EF4-FFF2-40B4-BE49-F238E27FC236}">
                <a16:creationId xmlns:a16="http://schemas.microsoft.com/office/drawing/2014/main" id="{1CB11A3B-617F-45A4-B0B1-64F0BBAFE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B1461-C783-4687-B5C5-60324058E4B5}"/>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1413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0A8F5-3283-413C-9AB7-DCA81771EB43}"/>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3" name="Footer Placeholder 2">
            <a:extLst>
              <a:ext uri="{FF2B5EF4-FFF2-40B4-BE49-F238E27FC236}">
                <a16:creationId xmlns:a16="http://schemas.microsoft.com/office/drawing/2014/main" id="{F1F3C3FB-F865-46DE-B8B2-34CD2ED68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C6F98-61E4-48C0-AB32-FEF9AC9D3A59}"/>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4735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B16-85A6-41DE-AE28-A84B10D6B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57AD4E-7D4C-4420-BB8E-D6D2BD21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6F9A2-320B-44C4-A66B-2BC4434D3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618E5-3F91-41FD-94C4-FE80994446E9}"/>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6" name="Footer Placeholder 5">
            <a:extLst>
              <a:ext uri="{FF2B5EF4-FFF2-40B4-BE49-F238E27FC236}">
                <a16:creationId xmlns:a16="http://schemas.microsoft.com/office/drawing/2014/main" id="{35C1B8B4-880B-4FDA-BE75-3FCE7EE46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8777-980F-4F2A-B37B-EB70836D5BAB}"/>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4909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F5FF-ADF4-4605-AD4B-E3D2A753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D33D-903F-47F2-9189-9739EA33A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2705C-8731-4308-B2D8-881ADA8EB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76BC4-25E4-483C-814B-145D15F882D8}"/>
              </a:ext>
            </a:extLst>
          </p:cNvPr>
          <p:cNvSpPr>
            <a:spLocks noGrp="1"/>
          </p:cNvSpPr>
          <p:nvPr>
            <p:ph type="dt" sz="half" idx="10"/>
          </p:nvPr>
        </p:nvSpPr>
        <p:spPr/>
        <p:txBody>
          <a:bodyPr/>
          <a:lstStyle/>
          <a:p>
            <a:fld id="{C6787BA4-E8BE-4C43-936E-FD6F2CB69CF1}" type="datetimeFigureOut">
              <a:rPr lang="en-US" smtClean="0"/>
              <a:t>1/26/22</a:t>
            </a:fld>
            <a:endParaRPr lang="en-US"/>
          </a:p>
        </p:txBody>
      </p:sp>
      <p:sp>
        <p:nvSpPr>
          <p:cNvPr id="6" name="Footer Placeholder 5">
            <a:extLst>
              <a:ext uri="{FF2B5EF4-FFF2-40B4-BE49-F238E27FC236}">
                <a16:creationId xmlns:a16="http://schemas.microsoft.com/office/drawing/2014/main" id="{C339AD3B-C345-4B31-A3BB-CEF4CCEA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F9DC2-B768-4848-97B9-4C27656E04F7}"/>
              </a:ext>
            </a:extLst>
          </p:cNvPr>
          <p:cNvSpPr>
            <a:spLocks noGrp="1"/>
          </p:cNvSpPr>
          <p:nvPr>
            <p:ph type="sldNum" sz="quarter" idx="12"/>
          </p:nvPr>
        </p:nvSpPr>
        <p:spPr/>
        <p:txBody>
          <a:bodyPr/>
          <a:lstStyle/>
          <a:p>
            <a:fld id="{E276AEC6-5B05-4EEF-87C4-DD627FB32886}" type="slidenum">
              <a:rPr lang="en-US" smtClean="0"/>
              <a:t>‹#›</a:t>
            </a:fld>
            <a:endParaRPr lang="en-US"/>
          </a:p>
        </p:txBody>
      </p:sp>
    </p:spTree>
    <p:extLst>
      <p:ext uri="{BB962C8B-B14F-4D97-AF65-F5344CB8AC3E}">
        <p14:creationId xmlns:p14="http://schemas.microsoft.com/office/powerpoint/2010/main" val="39449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F298A-14A0-46A2-AFDC-CC7C862A02AA}"/>
              </a:ext>
            </a:extLst>
          </p:cNvPr>
          <p:cNvSpPr>
            <a:spLocks noGrp="1"/>
          </p:cNvSpPr>
          <p:nvPr>
            <p:ph type="title"/>
          </p:nvPr>
        </p:nvSpPr>
        <p:spPr>
          <a:xfrm>
            <a:off x="838200" y="365125"/>
            <a:ext cx="10515600" cy="824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DF79737-CF31-4450-BD0A-BBC5D1438499}"/>
              </a:ext>
            </a:extLst>
          </p:cNvPr>
          <p:cNvSpPr>
            <a:spLocks noGrp="1"/>
          </p:cNvSpPr>
          <p:nvPr>
            <p:ph type="body" idx="1"/>
          </p:nvPr>
        </p:nvSpPr>
        <p:spPr>
          <a:xfrm>
            <a:off x="838200" y="1313894"/>
            <a:ext cx="10515600" cy="50869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07CEA13-0C00-4FD7-A6B1-E8336DAEBE51}"/>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7BA4-E8BE-4C43-936E-FD6F2CB69CF1}" type="datetimeFigureOut">
              <a:rPr lang="en-US" smtClean="0"/>
              <a:t>1/26/22</a:t>
            </a:fld>
            <a:endParaRPr lang="en-US"/>
          </a:p>
        </p:txBody>
      </p:sp>
      <p:sp>
        <p:nvSpPr>
          <p:cNvPr id="5" name="Footer Placeholder 4">
            <a:extLst>
              <a:ext uri="{FF2B5EF4-FFF2-40B4-BE49-F238E27FC236}">
                <a16:creationId xmlns:a16="http://schemas.microsoft.com/office/drawing/2014/main" id="{74F9E133-AA47-4558-9404-3482CFB9034D}"/>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491A75-6152-44C0-8972-E560BEA7F0B4}"/>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EC6-5B05-4EEF-87C4-DD627FB32886}" type="slidenum">
              <a:rPr lang="en-US" smtClean="0"/>
              <a:t>‹#›</a:t>
            </a:fld>
            <a:endParaRPr lang="en-US"/>
          </a:p>
        </p:txBody>
      </p:sp>
    </p:spTree>
    <p:extLst>
      <p:ext uri="{BB962C8B-B14F-4D97-AF65-F5344CB8AC3E}">
        <p14:creationId xmlns:p14="http://schemas.microsoft.com/office/powerpoint/2010/main" val="356485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xiongpengnus.github.io/rs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0DE-9DDC-47AD-BEC1-C05220FAA5EC}"/>
              </a:ext>
            </a:extLst>
          </p:cNvPr>
          <p:cNvSpPr>
            <a:spLocks noGrp="1"/>
          </p:cNvSpPr>
          <p:nvPr>
            <p:ph type="ctrTitle"/>
          </p:nvPr>
        </p:nvSpPr>
        <p:spPr>
          <a:xfrm>
            <a:off x="1524000" y="1754263"/>
            <a:ext cx="9144000" cy="2056809"/>
          </a:xfrm>
        </p:spPr>
        <p:txBody>
          <a:bodyPr>
            <a:normAutofit/>
          </a:bodyPr>
          <a:lstStyle/>
          <a:p>
            <a:r>
              <a:rPr lang="en-US" sz="4800" b="1" dirty="0"/>
              <a:t>BC2410, Prescriptive Analytics</a:t>
            </a:r>
            <a:br>
              <a:rPr lang="en-US" sz="4800" dirty="0"/>
            </a:br>
            <a:br>
              <a:rPr lang="en-US" sz="4800" dirty="0"/>
            </a:br>
            <a:r>
              <a:rPr lang="en-US" sz="4000" b="1" dirty="0"/>
              <a:t>From</a:t>
            </a:r>
            <a:r>
              <a:rPr lang="en-US" sz="4000" dirty="0"/>
              <a:t> </a:t>
            </a:r>
            <a:r>
              <a:rPr lang="en-US" sz="4000" b="1" dirty="0">
                <a:solidFill>
                  <a:srgbClr val="2E2D67"/>
                </a:solidFill>
                <a:effectLst>
                  <a:outerShdw blurRad="38100" dist="38100" dir="2700000" algn="tl">
                    <a:srgbClr val="000000">
                      <a:alpha val="43137"/>
                    </a:srgbClr>
                  </a:outerShdw>
                </a:effectLst>
              </a:rPr>
              <a:t>Data</a:t>
            </a:r>
            <a:r>
              <a:rPr lang="en-US" sz="4000" dirty="0"/>
              <a:t> </a:t>
            </a:r>
            <a:r>
              <a:rPr lang="en-US" sz="4000" b="1" dirty="0"/>
              <a:t>to</a:t>
            </a:r>
            <a:r>
              <a:rPr lang="en-US" sz="4000" dirty="0"/>
              <a:t> </a:t>
            </a:r>
            <a:r>
              <a:rPr lang="en-US" sz="4000" b="1" dirty="0">
                <a:solidFill>
                  <a:srgbClr val="E02246"/>
                </a:solidFill>
                <a:effectLst>
                  <a:outerShdw blurRad="38100" dist="38100" dir="2700000" algn="tl">
                    <a:srgbClr val="000000">
                      <a:alpha val="43137"/>
                    </a:srgbClr>
                  </a:outerShdw>
                </a:effectLst>
              </a:rPr>
              <a:t>Decision</a:t>
            </a:r>
            <a:endParaRPr lang="en-US" sz="4800" b="1" dirty="0">
              <a:solidFill>
                <a:srgbClr val="E02246"/>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28F7BC5-342E-4647-BDE7-94F09576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84879" cy="964020"/>
          </a:xfrm>
          <a:prstGeom prst="rect">
            <a:avLst/>
          </a:prstGeom>
        </p:spPr>
      </p:pic>
      <p:sp>
        <p:nvSpPr>
          <p:cNvPr id="7" name="TextBox 6">
            <a:extLst>
              <a:ext uri="{FF2B5EF4-FFF2-40B4-BE49-F238E27FC236}">
                <a16:creationId xmlns:a16="http://schemas.microsoft.com/office/drawing/2014/main" id="{1C38C2FD-94C1-4A36-845C-DF9600E9B520}"/>
              </a:ext>
            </a:extLst>
          </p:cNvPr>
          <p:cNvSpPr txBox="1"/>
          <p:nvPr/>
        </p:nvSpPr>
        <p:spPr>
          <a:xfrm>
            <a:off x="3048000" y="4737114"/>
            <a:ext cx="6096000" cy="646331"/>
          </a:xfrm>
          <a:prstGeom prst="rect">
            <a:avLst/>
          </a:prstGeom>
          <a:noFill/>
        </p:spPr>
        <p:txBody>
          <a:bodyPr wrap="square">
            <a:spAutoFit/>
          </a:bodyPr>
          <a:lstStyle/>
          <a:p>
            <a:pPr algn="ctr"/>
            <a:r>
              <a:rPr lang="en-US" altLang="zh-CN" sz="3600" b="1" dirty="0">
                <a:ea typeface="Verdana" panose="020B0604030504040204" pitchFamily="34" charset="0"/>
              </a:rPr>
              <a:t>Hands-on with RSOME </a:t>
            </a:r>
            <a:endParaRPr lang="en-US" sz="3600" b="1" dirty="0">
              <a:ea typeface="Verdana" panose="020B0604030504040204" pitchFamily="34" charset="0"/>
            </a:endParaRPr>
          </a:p>
        </p:txBody>
      </p:sp>
    </p:spTree>
    <p:extLst>
      <p:ext uri="{BB962C8B-B14F-4D97-AF65-F5344CB8AC3E}">
        <p14:creationId xmlns:p14="http://schemas.microsoft.com/office/powerpoint/2010/main" val="255142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solidFill>
                  <a:srgbClr val="CF86FC"/>
                </a:solidFill>
              </a:rPr>
              <a:t>@</a:t>
            </a:r>
            <a:r>
              <a:rPr lang="en-US" altLang="en-US" dirty="0"/>
              <a:t> and </a:t>
            </a:r>
            <a:r>
              <a:rPr lang="en-US" altLang="en-US" dirty="0">
                <a:solidFill>
                  <a:srgbClr val="CF86FC"/>
                </a:solidFill>
              </a:rPr>
              <a:t>*</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pic>
        <p:nvPicPr>
          <p:cNvPr id="29699" name="Picture 3">
            <a:extLst>
              <a:ext uri="{FF2B5EF4-FFF2-40B4-BE49-F238E27FC236}">
                <a16:creationId xmlns:a16="http://schemas.microsoft.com/office/drawing/2014/main" id="{73130F18-5664-4F39-86FF-56CAEF7925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4588" y="1767604"/>
            <a:ext cx="4185942" cy="3907685"/>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B15C01C9-AB35-4564-AE05-C372D0055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383" y="2275310"/>
            <a:ext cx="198127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AutoShape 5">
            <a:extLst>
              <a:ext uri="{FF2B5EF4-FFF2-40B4-BE49-F238E27FC236}">
                <a16:creationId xmlns:a16="http://schemas.microsoft.com/office/drawing/2014/main" id="{2F9C1BC6-67F4-4D70-8C7E-6BDD8F883CC3}"/>
              </a:ext>
            </a:extLst>
          </p:cNvPr>
          <p:cNvSpPr>
            <a:spLocks/>
          </p:cNvSpPr>
          <p:nvPr/>
        </p:nvSpPr>
        <p:spPr bwMode="auto">
          <a:xfrm>
            <a:off x="2138248" y="3587975"/>
            <a:ext cx="1462236" cy="359420"/>
          </a:xfrm>
          <a:prstGeom prst="rightArrow">
            <a:avLst>
              <a:gd name="adj1" fmla="val 58148"/>
              <a:gd name="adj2" fmla="val 57766"/>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9702" name="Text Box 6">
            <a:extLst>
              <a:ext uri="{FF2B5EF4-FFF2-40B4-BE49-F238E27FC236}">
                <a16:creationId xmlns:a16="http://schemas.microsoft.com/office/drawing/2014/main" id="{7BD059B9-0329-4F2F-9B1A-3DCBAA41462A}"/>
              </a:ext>
            </a:extLst>
          </p:cNvPr>
          <p:cNvSpPr txBox="1">
            <a:spLocks/>
          </p:cNvSpPr>
          <p:nvPr/>
        </p:nvSpPr>
        <p:spPr bwMode="auto">
          <a:xfrm>
            <a:off x="2137131" y="3348859"/>
            <a:ext cx="1017907"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406"/>
              <a:t>Broadcasting</a:t>
            </a:r>
          </a:p>
        </p:txBody>
      </p:sp>
      <p:pic>
        <p:nvPicPr>
          <p:cNvPr id="29703" name="Picture 7">
            <a:extLst>
              <a:ext uri="{FF2B5EF4-FFF2-40B4-BE49-F238E27FC236}">
                <a16:creationId xmlns:a16="http://schemas.microsoft.com/office/drawing/2014/main" id="{35554C27-07D5-4ECE-903A-5AB540E554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6524" y="3365849"/>
            <a:ext cx="1466701"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B925AEE7-04D7-4BF4-9226-E2303F1C1B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71922" y="4290072"/>
            <a:ext cx="1531441" cy="185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Text Box 9">
            <a:extLst>
              <a:ext uri="{FF2B5EF4-FFF2-40B4-BE49-F238E27FC236}">
                <a16:creationId xmlns:a16="http://schemas.microsoft.com/office/drawing/2014/main" id="{127D3164-C077-4615-B914-753A4D1C7DA7}"/>
              </a:ext>
            </a:extLst>
          </p:cNvPr>
          <p:cNvSpPr txBox="1">
            <a:spLocks/>
          </p:cNvSpPr>
          <p:nvPr/>
        </p:nvSpPr>
        <p:spPr bwMode="auto">
          <a:xfrm>
            <a:off x="3841586" y="4391242"/>
            <a:ext cx="1019511" cy="24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125">
                <a:solidFill>
                  <a:srgbClr val="EE220C"/>
                </a:solidFill>
              </a:rPr>
              <a:t>Sum with axis=1</a:t>
            </a:r>
          </a:p>
        </p:txBody>
      </p:sp>
      <p:sp>
        <p:nvSpPr>
          <p:cNvPr id="29706" name="AutoShape 10">
            <a:extLst>
              <a:ext uri="{FF2B5EF4-FFF2-40B4-BE49-F238E27FC236}">
                <a16:creationId xmlns:a16="http://schemas.microsoft.com/office/drawing/2014/main" id="{CE16E7C0-D5FC-4C10-B8E6-220E07436B17}"/>
              </a:ext>
            </a:extLst>
          </p:cNvPr>
          <p:cNvSpPr>
            <a:spLocks/>
          </p:cNvSpPr>
          <p:nvPr/>
        </p:nvSpPr>
        <p:spPr bwMode="auto">
          <a:xfrm>
            <a:off x="2138248" y="4926311"/>
            <a:ext cx="1462236" cy="360536"/>
          </a:xfrm>
          <a:prstGeom prst="rightArrow">
            <a:avLst>
              <a:gd name="adj1" fmla="val 58148"/>
              <a:gd name="adj2" fmla="val 57588"/>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29707" name="Picture 11">
            <a:extLst>
              <a:ext uri="{FF2B5EF4-FFF2-40B4-BE49-F238E27FC236}">
                <a16:creationId xmlns:a16="http://schemas.microsoft.com/office/drawing/2014/main" id="{1B30D3DA-C635-4483-9BAF-AF99242AD0A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06524" y="4753299"/>
            <a:ext cx="1168673"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8" name="Rectangle 12">
            <a:extLst>
              <a:ext uri="{FF2B5EF4-FFF2-40B4-BE49-F238E27FC236}">
                <a16:creationId xmlns:a16="http://schemas.microsoft.com/office/drawing/2014/main" id="{EB5FAB66-F4EC-47EC-90A1-3FB997609257}"/>
              </a:ext>
            </a:extLst>
          </p:cNvPr>
          <p:cNvSpPr>
            <a:spLocks/>
          </p:cNvSpPr>
          <p:nvPr/>
        </p:nvSpPr>
        <p:spPr bwMode="auto">
          <a:xfrm>
            <a:off x="8397961" y="4191022"/>
            <a:ext cx="1790518" cy="26313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3026656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t>Model is solved by method </a:t>
            </a:r>
            <a:r>
              <a:rPr lang="en-US" altLang="en-US" dirty="0">
                <a:solidFill>
                  <a:srgbClr val="00B050"/>
                </a:solidFill>
              </a:rPr>
              <a:t>solve()</a:t>
            </a:r>
          </a:p>
          <a:p>
            <a:endParaRPr lang="en-US" altLang="en-US" dirty="0"/>
          </a:p>
          <a:p>
            <a:endParaRPr lang="en-US" altLang="en-US" dirty="0"/>
          </a:p>
          <a:p>
            <a:endParaRPr lang="en-US" altLang="en-US" dirty="0"/>
          </a:p>
          <a:p>
            <a:endParaRPr lang="en-US" altLang="en-US" dirty="0"/>
          </a:p>
          <a:p>
            <a:r>
              <a:rPr lang="en-US" altLang="en-US" dirty="0"/>
              <a:t>Solution(s)/objective value can be retrieved by the method </a:t>
            </a:r>
            <a:r>
              <a:rPr lang="en-US" altLang="en-US" dirty="0" err="1"/>
              <a:t>dvar.get</a:t>
            </a:r>
            <a:r>
              <a:rPr lang="en-US" altLang="en-US" dirty="0"/>
              <a:t>() </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sp>
        <p:nvSpPr>
          <p:cNvPr id="14" name="TextBox 13">
            <a:extLst>
              <a:ext uri="{FF2B5EF4-FFF2-40B4-BE49-F238E27FC236}">
                <a16:creationId xmlns:a16="http://schemas.microsoft.com/office/drawing/2014/main" id="{38165F58-C110-4BE3-A953-2ACA20F2EA43}"/>
              </a:ext>
            </a:extLst>
          </p:cNvPr>
          <p:cNvSpPr txBox="1"/>
          <p:nvPr/>
        </p:nvSpPr>
        <p:spPr>
          <a:xfrm>
            <a:off x="1104900" y="2184400"/>
            <a:ext cx="5791200" cy="408623"/>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from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rsome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import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grb_solver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as</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5" name="TextBox 14">
            <a:extLst>
              <a:ext uri="{FF2B5EF4-FFF2-40B4-BE49-F238E27FC236}">
                <a16:creationId xmlns:a16="http://schemas.microsoft.com/office/drawing/2014/main" id="{3D21FEC6-3271-429C-A38C-68596F7128ED}"/>
              </a:ext>
            </a:extLst>
          </p:cNvPr>
          <p:cNvSpPr txBox="1"/>
          <p:nvPr/>
        </p:nvSpPr>
        <p:spPr>
          <a:xfrm>
            <a:off x="1104900" y="2889805"/>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model.solve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grb</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6" name="TextBox 15">
            <a:extLst>
              <a:ext uri="{FF2B5EF4-FFF2-40B4-BE49-F238E27FC236}">
                <a16:creationId xmlns:a16="http://schemas.microsoft.com/office/drawing/2014/main" id="{A7650542-E1BE-4AEA-B98A-D2B72EAE0DC8}"/>
              </a:ext>
            </a:extLst>
          </p:cNvPr>
          <p:cNvSpPr txBox="1"/>
          <p:nvPr/>
        </p:nvSpPr>
        <p:spPr>
          <a:xfrm>
            <a:off x="1104900" y="4645302"/>
            <a:ext cx="5791200" cy="715089"/>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print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x.get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Print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Obj</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model.get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p:txBody>
      </p:sp>
    </p:spTree>
    <p:extLst>
      <p:ext uri="{BB962C8B-B14F-4D97-AF65-F5344CB8AC3E}">
        <p14:creationId xmlns:p14="http://schemas.microsoft.com/office/powerpoint/2010/main" val="25229101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6CEE2423-D28A-4282-B529-AB65FD870C66}"/>
              </a:ext>
            </a:extLst>
          </p:cNvPr>
          <p:cNvSpPr>
            <a:spLocks/>
          </p:cNvSpPr>
          <p:nvPr/>
        </p:nvSpPr>
        <p:spPr bwMode="auto">
          <a:xfrm>
            <a:off x="3395886" y="3998268"/>
            <a:ext cx="1413123" cy="274588"/>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02" name="Rectangle 2">
            <a:extLst>
              <a:ext uri="{FF2B5EF4-FFF2-40B4-BE49-F238E27FC236}">
                <a16:creationId xmlns:a16="http://schemas.microsoft.com/office/drawing/2014/main" id="{F512D655-92AE-481F-BAAE-957601C6E41A}"/>
              </a:ext>
            </a:extLst>
          </p:cNvPr>
          <p:cNvSpPr>
            <a:spLocks/>
          </p:cNvSpPr>
          <p:nvPr/>
        </p:nvSpPr>
        <p:spPr bwMode="auto">
          <a:xfrm>
            <a:off x="3395886" y="4288483"/>
            <a:ext cx="1979042" cy="843513"/>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03" name="Rectangle 3">
            <a:extLst>
              <a:ext uri="{FF2B5EF4-FFF2-40B4-BE49-F238E27FC236}">
                <a16:creationId xmlns:a16="http://schemas.microsoft.com/office/drawing/2014/main" id="{62B12B97-75C8-47EC-B431-BA71435E0A96}"/>
              </a:ext>
            </a:extLst>
          </p:cNvPr>
          <p:cNvSpPr>
            <a:spLocks noGrp="1" noChangeArrowheads="1"/>
          </p:cNvSpPr>
          <p:nvPr>
            <p:ph type="title"/>
          </p:nvPr>
        </p:nvSpPr>
        <p:spPr/>
        <p:txBody>
          <a:bodyPr/>
          <a:lstStyle/>
          <a:p>
            <a:r>
              <a:rPr lang="en-US" altLang="en-US" sz="4219" dirty="0"/>
              <a:t>RSOME Examples</a:t>
            </a:r>
          </a:p>
        </p:txBody>
      </p:sp>
      <p:sp>
        <p:nvSpPr>
          <p:cNvPr id="25606" name="Text Box 6">
            <a:extLst>
              <a:ext uri="{FF2B5EF4-FFF2-40B4-BE49-F238E27FC236}">
                <a16:creationId xmlns:a16="http://schemas.microsoft.com/office/drawing/2014/main" id="{D0221584-7343-4863-89A9-FB7A5B0DF0AC}"/>
              </a:ext>
            </a:extLst>
          </p:cNvPr>
          <p:cNvSpPr txBox="1">
            <a:spLocks/>
          </p:cNvSpPr>
          <p:nvPr/>
        </p:nvSpPr>
        <p:spPr bwMode="auto">
          <a:xfrm>
            <a:off x="2597677" y="3335737"/>
            <a:ext cx="3337213" cy="937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Solve the linear programming problem:</a:t>
            </a:r>
          </a:p>
          <a:p>
            <a:pPr lvl="1">
              <a:spcBef>
                <a:spcPts val="703"/>
              </a:spcBef>
            </a:pPr>
            <a:endParaRPr lang="en-US" altLang="en-US" sz="100"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a:p>
            <a:pPr lvl="1">
              <a:spcBef>
                <a:spcPts val="703"/>
              </a:spcBef>
            </a:pPr>
            <a:endParaRPr lang="en-US" altLang="en-US" sz="1406"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p:txBody>
      </p:sp>
      <p:pic>
        <p:nvPicPr>
          <p:cNvPr id="25607" name="Picture 7">
            <a:extLst>
              <a:ext uri="{FF2B5EF4-FFF2-40B4-BE49-F238E27FC236}">
                <a16:creationId xmlns:a16="http://schemas.microsoft.com/office/drawing/2014/main" id="{D892E46F-B703-491F-BCA4-9F8A331458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8621" y="4095480"/>
            <a:ext cx="1471231" cy="93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08" name="Group 8">
            <a:extLst>
              <a:ext uri="{FF2B5EF4-FFF2-40B4-BE49-F238E27FC236}">
                <a16:creationId xmlns:a16="http://schemas.microsoft.com/office/drawing/2014/main" id="{F8F4BB5A-B5B4-4131-9ED4-A5C56C5AF2DA}"/>
              </a:ext>
            </a:extLst>
          </p:cNvPr>
          <p:cNvGrpSpPr>
            <a:grpSpLocks/>
          </p:cNvGrpSpPr>
          <p:nvPr/>
        </p:nvGrpSpPr>
        <p:grpSpPr bwMode="auto">
          <a:xfrm>
            <a:off x="2550017" y="2908846"/>
            <a:ext cx="3558191" cy="418024"/>
            <a:chOff x="0" y="0"/>
            <a:chExt cx="5060971" cy="594465"/>
          </a:xfrm>
        </p:grpSpPr>
        <p:sp>
          <p:nvSpPr>
            <p:cNvPr id="25609" name="AutoShape 9">
              <a:extLst>
                <a:ext uri="{FF2B5EF4-FFF2-40B4-BE49-F238E27FC236}">
                  <a16:creationId xmlns:a16="http://schemas.microsoft.com/office/drawing/2014/main" id="{DEFC69DD-D2F2-4F21-979D-ED5800FB4DBF}"/>
                </a:ext>
              </a:extLst>
            </p:cNvPr>
            <p:cNvSpPr>
              <a:spLocks/>
            </p:cNvSpPr>
            <p:nvPr/>
          </p:nvSpPr>
          <p:spPr bwMode="auto">
            <a:xfrm>
              <a:off x="50799" y="50800"/>
              <a:ext cx="4959372"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25610" name="Picture 10">
              <a:extLst>
                <a:ext uri="{FF2B5EF4-FFF2-40B4-BE49-F238E27FC236}">
                  <a16:creationId xmlns:a16="http://schemas.microsoft.com/office/drawing/2014/main" id="{A45BBFED-3953-4B8C-9AA3-DFA3C9804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60971"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5611" name="Picture 11">
            <a:extLst>
              <a:ext uri="{FF2B5EF4-FFF2-40B4-BE49-F238E27FC236}">
                <a16:creationId xmlns:a16="http://schemas.microsoft.com/office/drawing/2014/main" id="{7DB1F4A0-17F0-4D76-B0DD-58D8FD6230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308" y="2912547"/>
            <a:ext cx="3585270" cy="255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2" name="Text Box 12">
            <a:extLst>
              <a:ext uri="{FF2B5EF4-FFF2-40B4-BE49-F238E27FC236}">
                <a16:creationId xmlns:a16="http://schemas.microsoft.com/office/drawing/2014/main" id="{9AE80C40-E8F8-49D7-9CA9-3FCB4BEFDD8D}"/>
              </a:ext>
            </a:extLst>
          </p:cNvPr>
          <p:cNvSpPr txBox="1">
            <a:spLocks/>
          </p:cNvSpPr>
          <p:nvPr/>
        </p:nvSpPr>
        <p:spPr bwMode="auto">
          <a:xfrm>
            <a:off x="2777096" y="2961171"/>
            <a:ext cx="1689829" cy="305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1</a:t>
            </a:r>
          </a:p>
        </p:txBody>
      </p:sp>
      <p:pic>
        <p:nvPicPr>
          <p:cNvPr id="25613" name="Picture 13">
            <a:extLst>
              <a:ext uri="{FF2B5EF4-FFF2-40B4-BE49-F238E27FC236}">
                <a16:creationId xmlns:a16="http://schemas.microsoft.com/office/drawing/2014/main" id="{E8AC3D70-72D2-4F94-952F-BD473B1979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75971" y="2956843"/>
            <a:ext cx="2936751" cy="2464594"/>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sp>
        <p:nvSpPr>
          <p:cNvPr id="25614" name="Rectangle 14">
            <a:extLst>
              <a:ext uri="{FF2B5EF4-FFF2-40B4-BE49-F238E27FC236}">
                <a16:creationId xmlns:a16="http://schemas.microsoft.com/office/drawing/2014/main" id="{ECBBD825-EB17-447A-9DC8-EAEF50A68752}"/>
              </a:ext>
            </a:extLst>
          </p:cNvPr>
          <p:cNvSpPr>
            <a:spLocks/>
          </p:cNvSpPr>
          <p:nvPr/>
        </p:nvSpPr>
        <p:spPr bwMode="auto">
          <a:xfrm>
            <a:off x="6968877" y="3836418"/>
            <a:ext cx="1741289" cy="18417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5" name="Rectangle 15">
            <a:extLst>
              <a:ext uri="{FF2B5EF4-FFF2-40B4-BE49-F238E27FC236}">
                <a16:creationId xmlns:a16="http://schemas.microsoft.com/office/drawing/2014/main" id="{777ED1D9-D404-4A33-82F9-1FBC0F11EEA8}"/>
              </a:ext>
            </a:extLst>
          </p:cNvPr>
          <p:cNvSpPr>
            <a:spLocks/>
          </p:cNvSpPr>
          <p:nvPr/>
        </p:nvSpPr>
        <p:spPr bwMode="auto">
          <a:xfrm>
            <a:off x="6968877" y="4027289"/>
            <a:ext cx="2150939" cy="463228"/>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6" name="AutoShape 16">
            <a:extLst>
              <a:ext uri="{FF2B5EF4-FFF2-40B4-BE49-F238E27FC236}">
                <a16:creationId xmlns:a16="http://schemas.microsoft.com/office/drawing/2014/main" id="{CE77111E-C82F-45E8-8F11-5C23256DDE50}"/>
              </a:ext>
            </a:extLst>
          </p:cNvPr>
          <p:cNvSpPr>
            <a:spLocks/>
          </p:cNvSpPr>
          <p:nvPr/>
        </p:nvSpPr>
        <p:spPr bwMode="auto">
          <a:xfrm>
            <a:off x="6945437" y="2906613"/>
            <a:ext cx="1551533" cy="3716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8737" y="9809"/>
                </a:lnTo>
                <a:lnTo>
                  <a:pt x="622" y="9809"/>
                </a:lnTo>
                <a:cubicBezTo>
                  <a:pt x="278" y="9809"/>
                  <a:pt x="0" y="10973"/>
                  <a:pt x="0" y="12408"/>
                </a:cubicBezTo>
                <a:lnTo>
                  <a:pt x="0" y="19002"/>
                </a:lnTo>
                <a:cubicBezTo>
                  <a:pt x="0" y="20437"/>
                  <a:pt x="278" y="21600"/>
                  <a:pt x="622" y="21600"/>
                </a:cubicBezTo>
                <a:lnTo>
                  <a:pt x="19320" y="21600"/>
                </a:lnTo>
                <a:cubicBezTo>
                  <a:pt x="19663" y="21600"/>
                  <a:pt x="19941" y="20437"/>
                  <a:pt x="19941" y="19002"/>
                </a:cubicBezTo>
                <a:lnTo>
                  <a:pt x="19941" y="15266"/>
                </a:lnTo>
                <a:lnTo>
                  <a:pt x="21600" y="0"/>
                </a:lnTo>
                <a:close/>
              </a:path>
            </a:pathLst>
          </a:custGeom>
          <a:solidFill>
            <a:srgbClr val="CB297B">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7" name="Text Box 17">
            <a:extLst>
              <a:ext uri="{FF2B5EF4-FFF2-40B4-BE49-F238E27FC236}">
                <a16:creationId xmlns:a16="http://schemas.microsoft.com/office/drawing/2014/main" id="{B12AB97C-DDF2-49BA-8BF7-555F3F2037E8}"/>
              </a:ext>
            </a:extLst>
          </p:cNvPr>
          <p:cNvSpPr txBox="1">
            <a:spLocks/>
          </p:cNvSpPr>
          <p:nvPr/>
        </p:nvSpPr>
        <p:spPr bwMode="auto">
          <a:xfrm>
            <a:off x="8015883" y="2633063"/>
            <a:ext cx="2358554"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CB297B"/>
                </a:solidFill>
              </a:rPr>
              <a:t>Define an optimization model </a:t>
            </a:r>
          </a:p>
        </p:txBody>
      </p:sp>
      <p:sp>
        <p:nvSpPr>
          <p:cNvPr id="25618" name="AutoShape 18">
            <a:extLst>
              <a:ext uri="{FF2B5EF4-FFF2-40B4-BE49-F238E27FC236}">
                <a16:creationId xmlns:a16="http://schemas.microsoft.com/office/drawing/2014/main" id="{11202E72-2BBF-4811-9459-4F4C2F4D4E1E}"/>
              </a:ext>
            </a:extLst>
          </p:cNvPr>
          <p:cNvSpPr>
            <a:spLocks/>
          </p:cNvSpPr>
          <p:nvPr/>
        </p:nvSpPr>
        <p:spPr bwMode="auto">
          <a:xfrm>
            <a:off x="6945437" y="3353098"/>
            <a:ext cx="1670967" cy="3929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77" y="0"/>
                </a:moveTo>
                <a:cubicBezTo>
                  <a:pt x="259" y="0"/>
                  <a:pt x="0" y="1098"/>
                  <a:pt x="0" y="2453"/>
                </a:cubicBezTo>
                <a:lnTo>
                  <a:pt x="0" y="19147"/>
                </a:lnTo>
                <a:cubicBezTo>
                  <a:pt x="0" y="20502"/>
                  <a:pt x="259" y="21600"/>
                  <a:pt x="577" y="21600"/>
                </a:cubicBezTo>
                <a:lnTo>
                  <a:pt x="17948" y="21600"/>
                </a:lnTo>
                <a:cubicBezTo>
                  <a:pt x="18267" y="21600"/>
                  <a:pt x="18525" y="20502"/>
                  <a:pt x="18525" y="19147"/>
                </a:cubicBezTo>
                <a:lnTo>
                  <a:pt x="18525" y="13092"/>
                </a:lnTo>
                <a:lnTo>
                  <a:pt x="21600" y="10225"/>
                </a:lnTo>
                <a:lnTo>
                  <a:pt x="18525" y="7358"/>
                </a:lnTo>
                <a:lnTo>
                  <a:pt x="18525" y="2453"/>
                </a:lnTo>
                <a:cubicBezTo>
                  <a:pt x="18525" y="1098"/>
                  <a:pt x="18267" y="0"/>
                  <a:pt x="17948" y="0"/>
                </a:cubicBezTo>
                <a:lnTo>
                  <a:pt x="577" y="0"/>
                </a:lnTo>
                <a:close/>
              </a:path>
            </a:pathLst>
          </a:custGeom>
          <a:solidFill>
            <a:srgbClr val="F8BA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19" name="Text Box 19">
            <a:extLst>
              <a:ext uri="{FF2B5EF4-FFF2-40B4-BE49-F238E27FC236}">
                <a16:creationId xmlns:a16="http://schemas.microsoft.com/office/drawing/2014/main" id="{744EFC73-E3ED-414B-997A-E7D704773DAB}"/>
              </a:ext>
            </a:extLst>
          </p:cNvPr>
          <p:cNvSpPr txBox="1">
            <a:spLocks/>
          </p:cNvSpPr>
          <p:nvPr/>
        </p:nvSpPr>
        <p:spPr bwMode="auto">
          <a:xfrm>
            <a:off x="8607475" y="3396166"/>
            <a:ext cx="2011757"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9" tIns="35719" rIns="35719" bIns="35719" anchor="ctr">
            <a:spAutoFit/>
          </a:bodyPr>
          <a:lstStyle/>
          <a:p>
            <a:pPr algn="l"/>
            <a:r>
              <a:rPr lang="en-US" altLang="en-US" sz="1266" dirty="0">
                <a:solidFill>
                  <a:srgbClr val="FF9300"/>
                </a:solidFill>
              </a:rPr>
              <a:t>Define decision variables</a:t>
            </a:r>
          </a:p>
        </p:txBody>
      </p:sp>
      <p:sp>
        <p:nvSpPr>
          <p:cNvPr id="25620" name="AutoShape 20">
            <a:extLst>
              <a:ext uri="{FF2B5EF4-FFF2-40B4-BE49-F238E27FC236}">
                <a16:creationId xmlns:a16="http://schemas.microsoft.com/office/drawing/2014/main" id="{1BD01CE9-31D4-40BD-8829-67D0E51F7A81}"/>
              </a:ext>
            </a:extLst>
          </p:cNvPr>
          <p:cNvSpPr>
            <a:spLocks/>
          </p:cNvSpPr>
          <p:nvPr/>
        </p:nvSpPr>
        <p:spPr bwMode="auto">
          <a:xfrm>
            <a:off x="6945437" y="4589859"/>
            <a:ext cx="1394147" cy="2288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2" y="0"/>
                </a:moveTo>
                <a:cubicBezTo>
                  <a:pt x="310" y="0"/>
                  <a:pt x="0" y="1889"/>
                  <a:pt x="0" y="4220"/>
                </a:cubicBezTo>
                <a:lnTo>
                  <a:pt x="0" y="14927"/>
                </a:lnTo>
                <a:cubicBezTo>
                  <a:pt x="0" y="17258"/>
                  <a:pt x="310" y="19147"/>
                  <a:pt x="692" y="19147"/>
                </a:cubicBezTo>
                <a:lnTo>
                  <a:pt x="14711" y="19147"/>
                </a:lnTo>
                <a:lnTo>
                  <a:pt x="21600" y="21600"/>
                </a:lnTo>
                <a:lnTo>
                  <a:pt x="20052" y="10840"/>
                </a:lnTo>
                <a:lnTo>
                  <a:pt x="20052" y="4220"/>
                </a:lnTo>
                <a:cubicBezTo>
                  <a:pt x="20052" y="1889"/>
                  <a:pt x="19742" y="0"/>
                  <a:pt x="19360" y="0"/>
                </a:cubicBezTo>
                <a:lnTo>
                  <a:pt x="692" y="0"/>
                </a:lnTo>
                <a:close/>
              </a:path>
            </a:pathLst>
          </a:custGeom>
          <a:solidFill>
            <a:srgbClr val="1DB1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621" name="Text Box 21">
            <a:extLst>
              <a:ext uri="{FF2B5EF4-FFF2-40B4-BE49-F238E27FC236}">
                <a16:creationId xmlns:a16="http://schemas.microsoft.com/office/drawing/2014/main" id="{5C5123C9-0DC2-4C4F-85F3-2D1CADCBDE5A}"/>
              </a:ext>
            </a:extLst>
          </p:cNvPr>
          <p:cNvSpPr txBox="1">
            <a:spLocks/>
          </p:cNvSpPr>
          <p:nvPr/>
        </p:nvSpPr>
        <p:spPr bwMode="auto">
          <a:xfrm>
            <a:off x="8384233" y="4694147"/>
            <a:ext cx="1875234" cy="266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1DB100"/>
                </a:solidFill>
              </a:rPr>
              <a:t>Solve model by Gurobi</a:t>
            </a:r>
          </a:p>
        </p:txBody>
      </p:sp>
    </p:spTree>
    <p:extLst>
      <p:ext uri="{BB962C8B-B14F-4D97-AF65-F5344CB8AC3E}">
        <p14:creationId xmlns:p14="http://schemas.microsoft.com/office/powerpoint/2010/main" val="31374050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5035B6F1-5BFE-4650-B6E6-F02072D9F2F2}"/>
              </a:ext>
            </a:extLst>
          </p:cNvPr>
          <p:cNvSpPr>
            <a:spLocks noGrp="1" noChangeArrowheads="1"/>
          </p:cNvSpPr>
          <p:nvPr>
            <p:ph type="title" idx="4294967295"/>
          </p:nvPr>
        </p:nvSpPr>
        <p:spPr/>
        <p:txBody>
          <a:bodyPr/>
          <a:lstStyle/>
          <a:p>
            <a:r>
              <a:rPr lang="en-US" altLang="en-US" sz="4219" dirty="0"/>
              <a:t>RSOME Examples</a:t>
            </a:r>
          </a:p>
        </p:txBody>
      </p:sp>
      <p:grpSp>
        <p:nvGrpSpPr>
          <p:cNvPr id="26637" name="Group 13">
            <a:extLst>
              <a:ext uri="{FF2B5EF4-FFF2-40B4-BE49-F238E27FC236}">
                <a16:creationId xmlns:a16="http://schemas.microsoft.com/office/drawing/2014/main" id="{2DC93534-1F6F-4883-9E4A-482180EDDE7A}"/>
              </a:ext>
            </a:extLst>
          </p:cNvPr>
          <p:cNvGrpSpPr>
            <a:grpSpLocks/>
          </p:cNvGrpSpPr>
          <p:nvPr/>
        </p:nvGrpSpPr>
        <p:grpSpPr bwMode="auto">
          <a:xfrm>
            <a:off x="6589365" y="2776429"/>
            <a:ext cx="4764435" cy="2512179"/>
            <a:chOff x="0" y="3759"/>
            <a:chExt cx="6775301" cy="3572078"/>
          </a:xfrm>
        </p:grpSpPr>
        <p:pic>
          <p:nvPicPr>
            <p:cNvPr id="26638" name="Picture 14">
              <a:extLst>
                <a:ext uri="{FF2B5EF4-FFF2-40B4-BE49-F238E27FC236}">
                  <a16:creationId xmlns:a16="http://schemas.microsoft.com/office/drawing/2014/main" id="{B7D66A57-FF25-4E14-AADC-8811F6CA38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0836"/>
              <a:ext cx="4356100" cy="3175001"/>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sp>
          <p:nvSpPr>
            <p:cNvPr id="26639" name="Rectangle 15">
              <a:extLst>
                <a:ext uri="{FF2B5EF4-FFF2-40B4-BE49-F238E27FC236}">
                  <a16:creationId xmlns:a16="http://schemas.microsoft.com/office/drawing/2014/main" id="{1A753986-9F89-4AA1-B314-51B4953EB374}"/>
                </a:ext>
              </a:extLst>
            </p:cNvPr>
            <p:cNvSpPr>
              <a:spLocks/>
            </p:cNvSpPr>
            <p:nvPr/>
          </p:nvSpPr>
          <p:spPr bwMode="auto">
            <a:xfrm>
              <a:off x="539197" y="1385677"/>
              <a:ext cx="2814668" cy="261889"/>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0" name="Rectangle 16">
              <a:extLst>
                <a:ext uri="{FF2B5EF4-FFF2-40B4-BE49-F238E27FC236}">
                  <a16:creationId xmlns:a16="http://schemas.microsoft.com/office/drawing/2014/main" id="{D36857F5-109B-4A96-B222-547FABC9345C}"/>
                </a:ext>
              </a:extLst>
            </p:cNvPr>
            <p:cNvSpPr>
              <a:spLocks/>
            </p:cNvSpPr>
            <p:nvPr/>
          </p:nvSpPr>
          <p:spPr bwMode="auto">
            <a:xfrm>
              <a:off x="539197" y="1644042"/>
              <a:ext cx="3390554" cy="658718"/>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1" name="AutoShape 17">
              <a:extLst>
                <a:ext uri="{FF2B5EF4-FFF2-40B4-BE49-F238E27FC236}">
                  <a16:creationId xmlns:a16="http://schemas.microsoft.com/office/drawing/2014/main" id="{7D004A22-83E3-401D-95CA-4990D970856C}"/>
                </a:ext>
              </a:extLst>
            </p:cNvPr>
            <p:cNvSpPr>
              <a:spLocks/>
            </p:cNvSpPr>
            <p:nvPr/>
          </p:nvSpPr>
          <p:spPr bwMode="auto">
            <a:xfrm>
              <a:off x="506434" y="360132"/>
              <a:ext cx="2220120" cy="4468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8515" y="7673"/>
                  </a:lnTo>
                  <a:lnTo>
                    <a:pt x="618" y="7673"/>
                  </a:lnTo>
                  <a:cubicBezTo>
                    <a:pt x="277" y="7673"/>
                    <a:pt x="0" y="9047"/>
                    <a:pt x="0" y="10742"/>
                  </a:cubicBezTo>
                  <a:lnTo>
                    <a:pt x="0" y="18531"/>
                  </a:lnTo>
                  <a:cubicBezTo>
                    <a:pt x="0" y="20226"/>
                    <a:pt x="277" y="21600"/>
                    <a:pt x="618" y="21600"/>
                  </a:cubicBezTo>
                  <a:lnTo>
                    <a:pt x="19202" y="21600"/>
                  </a:lnTo>
                  <a:cubicBezTo>
                    <a:pt x="19543" y="21600"/>
                    <a:pt x="19820" y="20226"/>
                    <a:pt x="19820" y="18531"/>
                  </a:cubicBezTo>
                  <a:lnTo>
                    <a:pt x="19820" y="13869"/>
                  </a:lnTo>
                  <a:lnTo>
                    <a:pt x="21600" y="0"/>
                  </a:lnTo>
                  <a:close/>
                </a:path>
              </a:pathLst>
            </a:custGeom>
            <a:solidFill>
              <a:srgbClr val="CB297B">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2" name="Text Box 18">
              <a:extLst>
                <a:ext uri="{FF2B5EF4-FFF2-40B4-BE49-F238E27FC236}">
                  <a16:creationId xmlns:a16="http://schemas.microsoft.com/office/drawing/2014/main" id="{EA0FCE54-B53E-4DB9-AC19-CF20D6923631}"/>
                </a:ext>
              </a:extLst>
            </p:cNvPr>
            <p:cNvSpPr txBox="1">
              <a:spLocks/>
            </p:cNvSpPr>
            <p:nvPr/>
          </p:nvSpPr>
          <p:spPr bwMode="auto">
            <a:xfrm>
              <a:off x="2028567" y="3759"/>
              <a:ext cx="3353803"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CB297B"/>
                  </a:solidFill>
                </a:rPr>
                <a:t>Define an optimization model </a:t>
              </a:r>
            </a:p>
          </p:txBody>
        </p:sp>
        <p:sp>
          <p:nvSpPr>
            <p:cNvPr id="26643" name="AutoShape 19">
              <a:extLst>
                <a:ext uri="{FF2B5EF4-FFF2-40B4-BE49-F238E27FC236}">
                  <a16:creationId xmlns:a16="http://schemas.microsoft.com/office/drawing/2014/main" id="{0ABF3CD8-72EE-42E3-A6CF-C658661F57C4}"/>
                </a:ext>
              </a:extLst>
            </p:cNvPr>
            <p:cNvSpPr>
              <a:spLocks/>
            </p:cNvSpPr>
            <p:nvPr/>
          </p:nvSpPr>
          <p:spPr bwMode="auto">
            <a:xfrm>
              <a:off x="506434" y="932013"/>
              <a:ext cx="2351089" cy="2853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13578" y="2403"/>
                  </a:lnTo>
                  <a:lnTo>
                    <a:pt x="583" y="2403"/>
                  </a:lnTo>
                  <a:cubicBezTo>
                    <a:pt x="261" y="2403"/>
                    <a:pt x="0" y="4555"/>
                    <a:pt x="0" y="7210"/>
                  </a:cubicBezTo>
                  <a:lnTo>
                    <a:pt x="0" y="16793"/>
                  </a:lnTo>
                  <a:cubicBezTo>
                    <a:pt x="0" y="19448"/>
                    <a:pt x="261" y="21600"/>
                    <a:pt x="583" y="21600"/>
                  </a:cubicBezTo>
                  <a:lnTo>
                    <a:pt x="18132" y="21600"/>
                  </a:lnTo>
                  <a:cubicBezTo>
                    <a:pt x="18455" y="21600"/>
                    <a:pt x="18716" y="19448"/>
                    <a:pt x="18716" y="16793"/>
                  </a:cubicBezTo>
                  <a:lnTo>
                    <a:pt x="18716" y="11716"/>
                  </a:lnTo>
                  <a:lnTo>
                    <a:pt x="21600" y="0"/>
                  </a:lnTo>
                  <a:close/>
                </a:path>
              </a:pathLst>
            </a:custGeom>
            <a:solidFill>
              <a:srgbClr val="F8BA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4" name="Text Box 20">
              <a:extLst>
                <a:ext uri="{FF2B5EF4-FFF2-40B4-BE49-F238E27FC236}">
                  <a16:creationId xmlns:a16="http://schemas.microsoft.com/office/drawing/2014/main" id="{23D38794-9620-4249-936D-931EB6A27070}"/>
                </a:ext>
              </a:extLst>
            </p:cNvPr>
            <p:cNvSpPr txBox="1">
              <a:spLocks/>
            </p:cNvSpPr>
            <p:nvPr/>
          </p:nvSpPr>
          <p:spPr bwMode="auto">
            <a:xfrm>
              <a:off x="2947753" y="861696"/>
              <a:ext cx="3827548"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9" tIns="35719" rIns="35719" bIns="35719" anchor="ctr">
              <a:spAutoFit/>
            </a:bodyPr>
            <a:lstStyle/>
            <a:p>
              <a:pPr algn="l"/>
              <a:r>
                <a:rPr lang="en-US" altLang="en-US" sz="1266" dirty="0">
                  <a:solidFill>
                    <a:srgbClr val="FF9300"/>
                  </a:solidFill>
                </a:rPr>
                <a:t>Define decision variables as an array</a:t>
              </a:r>
            </a:p>
          </p:txBody>
        </p:sp>
        <p:sp>
          <p:nvSpPr>
            <p:cNvPr id="26645" name="AutoShape 21">
              <a:extLst>
                <a:ext uri="{FF2B5EF4-FFF2-40B4-BE49-F238E27FC236}">
                  <a16:creationId xmlns:a16="http://schemas.microsoft.com/office/drawing/2014/main" id="{7A51051E-133F-46B6-BA5E-2A73911C3864}"/>
                </a:ext>
              </a:extLst>
            </p:cNvPr>
            <p:cNvSpPr>
              <a:spLocks/>
            </p:cNvSpPr>
            <p:nvPr/>
          </p:nvSpPr>
          <p:spPr bwMode="auto">
            <a:xfrm>
              <a:off x="492972" y="2457855"/>
              <a:ext cx="1982391" cy="3250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2" y="0"/>
                  </a:moveTo>
                  <a:cubicBezTo>
                    <a:pt x="310" y="0"/>
                    <a:pt x="0" y="1889"/>
                    <a:pt x="0" y="4220"/>
                  </a:cubicBezTo>
                  <a:lnTo>
                    <a:pt x="0" y="14927"/>
                  </a:lnTo>
                  <a:cubicBezTo>
                    <a:pt x="0" y="17258"/>
                    <a:pt x="310" y="19147"/>
                    <a:pt x="692" y="19147"/>
                  </a:cubicBezTo>
                  <a:lnTo>
                    <a:pt x="14711" y="19147"/>
                  </a:lnTo>
                  <a:lnTo>
                    <a:pt x="21600" y="21600"/>
                  </a:lnTo>
                  <a:lnTo>
                    <a:pt x="20052" y="10840"/>
                  </a:lnTo>
                  <a:lnTo>
                    <a:pt x="20052" y="4220"/>
                  </a:lnTo>
                  <a:cubicBezTo>
                    <a:pt x="20052" y="1889"/>
                    <a:pt x="19742" y="0"/>
                    <a:pt x="19360" y="0"/>
                  </a:cubicBezTo>
                  <a:lnTo>
                    <a:pt x="692" y="0"/>
                  </a:lnTo>
                  <a:close/>
                </a:path>
              </a:pathLst>
            </a:custGeom>
            <a:solidFill>
              <a:srgbClr val="1DB100">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646" name="Text Box 22">
              <a:extLst>
                <a:ext uri="{FF2B5EF4-FFF2-40B4-BE49-F238E27FC236}">
                  <a16:creationId xmlns:a16="http://schemas.microsoft.com/office/drawing/2014/main" id="{D727A15C-A327-4929-B726-2B01663D1E4E}"/>
                </a:ext>
              </a:extLst>
            </p:cNvPr>
            <p:cNvSpPr txBox="1">
              <a:spLocks/>
            </p:cNvSpPr>
            <p:nvPr/>
          </p:nvSpPr>
          <p:spPr bwMode="auto">
            <a:xfrm>
              <a:off x="2539117" y="2605511"/>
              <a:ext cx="2665951" cy="37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spAutoFit/>
            </a:bodyPr>
            <a:lstStyle/>
            <a:p>
              <a:pPr algn="l"/>
              <a:r>
                <a:rPr lang="en-US" altLang="en-US" sz="1266">
                  <a:solidFill>
                    <a:srgbClr val="1DB100"/>
                  </a:solidFill>
                </a:rPr>
                <a:t>Solve model by Gurobi</a:t>
              </a:r>
            </a:p>
          </p:txBody>
        </p:sp>
      </p:grpSp>
      <p:sp>
        <p:nvSpPr>
          <p:cNvPr id="24" name="Rectangle 1">
            <a:extLst>
              <a:ext uri="{FF2B5EF4-FFF2-40B4-BE49-F238E27FC236}">
                <a16:creationId xmlns:a16="http://schemas.microsoft.com/office/drawing/2014/main" id="{0AA26303-1507-43C8-9DE4-9A3672A06E17}"/>
              </a:ext>
            </a:extLst>
          </p:cNvPr>
          <p:cNvSpPr>
            <a:spLocks/>
          </p:cNvSpPr>
          <p:nvPr/>
        </p:nvSpPr>
        <p:spPr bwMode="auto">
          <a:xfrm>
            <a:off x="3395886" y="3998268"/>
            <a:ext cx="1413123" cy="274588"/>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5" name="Rectangle 2">
            <a:extLst>
              <a:ext uri="{FF2B5EF4-FFF2-40B4-BE49-F238E27FC236}">
                <a16:creationId xmlns:a16="http://schemas.microsoft.com/office/drawing/2014/main" id="{A3FF14BD-8F50-4676-B4C1-572583AD6FAD}"/>
              </a:ext>
            </a:extLst>
          </p:cNvPr>
          <p:cNvSpPr>
            <a:spLocks/>
          </p:cNvSpPr>
          <p:nvPr/>
        </p:nvSpPr>
        <p:spPr bwMode="auto">
          <a:xfrm>
            <a:off x="3395886" y="4288483"/>
            <a:ext cx="1979042" cy="843513"/>
          </a:xfrm>
          <a:prstGeom prst="rect">
            <a:avLst/>
          </a:prstGeom>
          <a:solidFill>
            <a:srgbClr val="0076BA">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6" name="Text Box 6">
            <a:extLst>
              <a:ext uri="{FF2B5EF4-FFF2-40B4-BE49-F238E27FC236}">
                <a16:creationId xmlns:a16="http://schemas.microsoft.com/office/drawing/2014/main" id="{A116FCE4-7C7C-484E-A86B-F09BD288309C}"/>
              </a:ext>
            </a:extLst>
          </p:cNvPr>
          <p:cNvSpPr txBox="1">
            <a:spLocks/>
          </p:cNvSpPr>
          <p:nvPr/>
        </p:nvSpPr>
        <p:spPr bwMode="auto">
          <a:xfrm>
            <a:off x="2597677" y="3335737"/>
            <a:ext cx="3337213" cy="937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Solve the linear programming problem:</a:t>
            </a:r>
          </a:p>
          <a:p>
            <a:pPr lvl="1">
              <a:spcBef>
                <a:spcPts val="703"/>
              </a:spcBef>
            </a:pPr>
            <a:endParaRPr lang="en-US" altLang="en-US" sz="100"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a:p>
            <a:pPr lvl="1">
              <a:spcBef>
                <a:spcPts val="703"/>
              </a:spcBef>
            </a:pPr>
            <a:endParaRPr lang="en-US" altLang="en-US" sz="1406"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endParaRPr>
          </a:p>
        </p:txBody>
      </p:sp>
      <p:pic>
        <p:nvPicPr>
          <p:cNvPr id="27" name="Picture 7">
            <a:extLst>
              <a:ext uri="{FF2B5EF4-FFF2-40B4-BE49-F238E27FC236}">
                <a16:creationId xmlns:a16="http://schemas.microsoft.com/office/drawing/2014/main" id="{86DCEB1E-B31E-4043-B243-AD0AE7522B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8621" y="4095480"/>
            <a:ext cx="1471231" cy="939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 name="Group 8">
            <a:extLst>
              <a:ext uri="{FF2B5EF4-FFF2-40B4-BE49-F238E27FC236}">
                <a16:creationId xmlns:a16="http://schemas.microsoft.com/office/drawing/2014/main" id="{A31A9B41-5B3A-4CA4-872B-105105555382}"/>
              </a:ext>
            </a:extLst>
          </p:cNvPr>
          <p:cNvGrpSpPr>
            <a:grpSpLocks/>
          </p:cNvGrpSpPr>
          <p:nvPr/>
        </p:nvGrpSpPr>
        <p:grpSpPr bwMode="auto">
          <a:xfrm>
            <a:off x="2550017" y="2908846"/>
            <a:ext cx="3558191" cy="418024"/>
            <a:chOff x="0" y="0"/>
            <a:chExt cx="5060971" cy="594465"/>
          </a:xfrm>
        </p:grpSpPr>
        <p:sp>
          <p:nvSpPr>
            <p:cNvPr id="29" name="AutoShape 9">
              <a:extLst>
                <a:ext uri="{FF2B5EF4-FFF2-40B4-BE49-F238E27FC236}">
                  <a16:creationId xmlns:a16="http://schemas.microsoft.com/office/drawing/2014/main" id="{74C42166-64C9-43E3-8F61-299B8551B9B6}"/>
                </a:ext>
              </a:extLst>
            </p:cNvPr>
            <p:cNvSpPr>
              <a:spLocks/>
            </p:cNvSpPr>
            <p:nvPr/>
          </p:nvSpPr>
          <p:spPr bwMode="auto">
            <a:xfrm>
              <a:off x="50799" y="50800"/>
              <a:ext cx="4959372"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0" name="Picture 10">
              <a:extLst>
                <a:ext uri="{FF2B5EF4-FFF2-40B4-BE49-F238E27FC236}">
                  <a16:creationId xmlns:a16="http://schemas.microsoft.com/office/drawing/2014/main" id="{6C7F37D2-ED11-4763-B309-2C67811D11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60971"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1" name="Picture 11">
            <a:extLst>
              <a:ext uri="{FF2B5EF4-FFF2-40B4-BE49-F238E27FC236}">
                <a16:creationId xmlns:a16="http://schemas.microsoft.com/office/drawing/2014/main" id="{E85FF4F9-60DC-4BDE-AB54-7B72AFF9A3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64308" y="2912547"/>
            <a:ext cx="3585270" cy="255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 name="Text Box 12">
            <a:extLst>
              <a:ext uri="{FF2B5EF4-FFF2-40B4-BE49-F238E27FC236}">
                <a16:creationId xmlns:a16="http://schemas.microsoft.com/office/drawing/2014/main" id="{75F0E1FF-9F5D-46C2-A056-C4B4B61FF313}"/>
              </a:ext>
            </a:extLst>
          </p:cNvPr>
          <p:cNvSpPr txBox="1">
            <a:spLocks/>
          </p:cNvSpPr>
          <p:nvPr/>
        </p:nvSpPr>
        <p:spPr bwMode="auto">
          <a:xfrm>
            <a:off x="2777096" y="2961171"/>
            <a:ext cx="1689829" cy="305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1</a:t>
            </a:r>
          </a:p>
        </p:txBody>
      </p:sp>
    </p:spTree>
    <p:extLst>
      <p:ext uri="{BB962C8B-B14F-4D97-AF65-F5344CB8AC3E}">
        <p14:creationId xmlns:p14="http://schemas.microsoft.com/office/powerpoint/2010/main" val="9893718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4DA8B4B6-4268-4882-AF7F-229739B83B08}"/>
              </a:ext>
            </a:extLst>
          </p:cNvPr>
          <p:cNvSpPr>
            <a:spLocks noGrp="1" noChangeArrowheads="1"/>
          </p:cNvSpPr>
          <p:nvPr>
            <p:ph type="title" idx="4294967295"/>
          </p:nvPr>
        </p:nvSpPr>
        <p:spPr/>
        <p:txBody>
          <a:bodyPr/>
          <a:lstStyle/>
          <a:p>
            <a:r>
              <a:rPr lang="en-US" altLang="en-US" sz="4219" dirty="0"/>
              <a:t>RSOME Examples - </a:t>
            </a:r>
            <a:r>
              <a:rPr kumimoji="0" lang="en-US" altLang="zh-CN" sz="4000" dirty="0">
                <a:ea typeface="宋体" charset="-122"/>
              </a:rPr>
              <a:t>Transportation Problem</a:t>
            </a:r>
            <a:endParaRPr lang="en-US" altLang="en-US" sz="4219" dirty="0"/>
          </a:p>
        </p:txBody>
      </p:sp>
      <p:grpSp>
        <p:nvGrpSpPr>
          <p:cNvPr id="33795" name="Group 3">
            <a:extLst>
              <a:ext uri="{FF2B5EF4-FFF2-40B4-BE49-F238E27FC236}">
                <a16:creationId xmlns:a16="http://schemas.microsoft.com/office/drawing/2014/main" id="{5E69E2BA-3540-479E-974A-170D013EA10D}"/>
              </a:ext>
            </a:extLst>
          </p:cNvPr>
          <p:cNvGrpSpPr>
            <a:grpSpLocks/>
          </p:cNvGrpSpPr>
          <p:nvPr/>
        </p:nvGrpSpPr>
        <p:grpSpPr bwMode="auto">
          <a:xfrm>
            <a:off x="2643000" y="1678854"/>
            <a:ext cx="6905997" cy="2563936"/>
            <a:chOff x="-50800" y="-50801"/>
            <a:chExt cx="9821470" cy="3646972"/>
          </a:xfrm>
        </p:grpSpPr>
        <p:pic>
          <p:nvPicPr>
            <p:cNvPr id="33800" name="Picture 8">
              <a:extLst>
                <a:ext uri="{FF2B5EF4-FFF2-40B4-BE49-F238E27FC236}">
                  <a16:creationId xmlns:a16="http://schemas.microsoft.com/office/drawing/2014/main" id="{E98074A7-FFC2-4BE9-AD4E-9BD04E74F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40275"/>
              <a:ext cx="9790598" cy="3636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6" name="Text Box 4">
              <a:extLst>
                <a:ext uri="{FF2B5EF4-FFF2-40B4-BE49-F238E27FC236}">
                  <a16:creationId xmlns:a16="http://schemas.microsoft.com/office/drawing/2014/main" id="{22221FAE-512F-4D49-94D6-8192D3B14929}"/>
                </a:ext>
              </a:extLst>
            </p:cNvPr>
            <p:cNvSpPr txBox="1">
              <a:spLocks/>
            </p:cNvSpPr>
            <p:nvPr/>
          </p:nvSpPr>
          <p:spPr bwMode="auto">
            <a:xfrm>
              <a:off x="30000" y="518175"/>
              <a:ext cx="9515713" cy="283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A company has three PC assembly plants at locations 1, 2, and 3, with monthly production capacity of 1700 units, 2000 units, and 1700 units, respectively. Their PC's are sold through four retail outlets in locations A, B, C, and D, with monthly orders of 1700 units, 1000 units, 1500 units, and 1200 units respectively. The shipping costs from each plant to each outlet are presented in the following table. Use a linear programming model to find out the optimal shipping decision.  </a:t>
              </a:r>
            </a:p>
          </p:txBody>
        </p:sp>
        <p:grpSp>
          <p:nvGrpSpPr>
            <p:cNvPr id="33797" name="Group 5">
              <a:extLst>
                <a:ext uri="{FF2B5EF4-FFF2-40B4-BE49-F238E27FC236}">
                  <a16:creationId xmlns:a16="http://schemas.microsoft.com/office/drawing/2014/main" id="{F68597A1-573D-4BF2-9F07-BA0F9F7C55B8}"/>
                </a:ext>
              </a:extLst>
            </p:cNvPr>
            <p:cNvGrpSpPr>
              <a:grpSpLocks/>
            </p:cNvGrpSpPr>
            <p:nvPr/>
          </p:nvGrpSpPr>
          <p:grpSpPr bwMode="auto">
            <a:xfrm>
              <a:off x="-37787" y="-50801"/>
              <a:ext cx="9808457" cy="594466"/>
              <a:chOff x="0" y="0"/>
              <a:chExt cx="9808457" cy="594465"/>
            </a:xfrm>
          </p:grpSpPr>
          <p:sp>
            <p:nvSpPr>
              <p:cNvPr id="33798" name="AutoShape 6">
                <a:extLst>
                  <a:ext uri="{FF2B5EF4-FFF2-40B4-BE49-F238E27FC236}">
                    <a16:creationId xmlns:a16="http://schemas.microsoft.com/office/drawing/2014/main" id="{B17CD3A9-7DB4-4F3E-A5A0-AD178342288A}"/>
                  </a:ext>
                </a:extLst>
              </p:cNvPr>
              <p:cNvSpPr>
                <a:spLocks/>
              </p:cNvSpPr>
              <p:nvPr/>
            </p:nvSpPr>
            <p:spPr bwMode="auto">
              <a:xfrm>
                <a:off x="50799" y="50800"/>
                <a:ext cx="9706858"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3799" name="Picture 7">
                <a:extLst>
                  <a:ext uri="{FF2B5EF4-FFF2-40B4-BE49-F238E27FC236}">
                    <a16:creationId xmlns:a16="http://schemas.microsoft.com/office/drawing/2014/main" id="{27AB783B-6FD4-4A5F-B161-D91DCDA4F3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808457"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3801" name="Text Box 9">
              <a:extLst>
                <a:ext uri="{FF2B5EF4-FFF2-40B4-BE49-F238E27FC236}">
                  <a16:creationId xmlns:a16="http://schemas.microsoft.com/office/drawing/2014/main" id="{9754F97B-8C25-4BEA-B3AF-EACB42FCCF0B}"/>
                </a:ext>
              </a:extLst>
            </p:cNvPr>
            <p:cNvSpPr txBox="1">
              <a:spLocks/>
            </p:cNvSpPr>
            <p:nvPr/>
          </p:nvSpPr>
          <p:spPr bwMode="auto">
            <a:xfrm>
              <a:off x="285197" y="23610"/>
              <a:ext cx="2403518" cy="43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2</a:t>
              </a:r>
            </a:p>
          </p:txBody>
        </p:sp>
      </p:grpSp>
      <p:graphicFrame>
        <p:nvGraphicFramePr>
          <p:cNvPr id="10" name="Group 45">
            <a:extLst>
              <a:ext uri="{FF2B5EF4-FFF2-40B4-BE49-F238E27FC236}">
                <a16:creationId xmlns:a16="http://schemas.microsoft.com/office/drawing/2014/main" id="{EC6418B0-6424-4AFE-8DE8-D60FCE0D308B}"/>
              </a:ext>
            </a:extLst>
          </p:cNvPr>
          <p:cNvGraphicFramePr>
            <a:graphicFrameLocks/>
          </p:cNvGraphicFramePr>
          <p:nvPr>
            <p:extLst>
              <p:ext uri="{D42A27DB-BD31-4B8C-83A1-F6EECF244321}">
                <p14:modId xmlns:p14="http://schemas.microsoft.com/office/powerpoint/2010/main" val="771043468"/>
              </p:ext>
            </p:extLst>
          </p:nvPr>
        </p:nvGraphicFramePr>
        <p:xfrm>
          <a:off x="2699815" y="4739436"/>
          <a:ext cx="4956345" cy="1571264"/>
        </p:xfrm>
        <a:graphic>
          <a:graphicData uri="http://schemas.openxmlformats.org/drawingml/2006/table">
            <a:tbl>
              <a:tblPr>
                <a:tableStyleId>{7DF18680-E054-41AD-8BC1-D1AEF772440D}</a:tableStyleId>
              </a:tblPr>
              <a:tblGrid>
                <a:gridCol w="990684">
                  <a:extLst>
                    <a:ext uri="{9D8B030D-6E8A-4147-A177-3AD203B41FA5}">
                      <a16:colId xmlns:a16="http://schemas.microsoft.com/office/drawing/2014/main" val="20000"/>
                    </a:ext>
                  </a:extLst>
                </a:gridCol>
                <a:gridCol w="991659">
                  <a:extLst>
                    <a:ext uri="{9D8B030D-6E8A-4147-A177-3AD203B41FA5}">
                      <a16:colId xmlns:a16="http://schemas.microsoft.com/office/drawing/2014/main" val="20001"/>
                    </a:ext>
                  </a:extLst>
                </a:gridCol>
                <a:gridCol w="991659">
                  <a:extLst>
                    <a:ext uri="{9D8B030D-6E8A-4147-A177-3AD203B41FA5}">
                      <a16:colId xmlns:a16="http://schemas.microsoft.com/office/drawing/2014/main" val="20002"/>
                    </a:ext>
                  </a:extLst>
                </a:gridCol>
                <a:gridCol w="991659">
                  <a:extLst>
                    <a:ext uri="{9D8B030D-6E8A-4147-A177-3AD203B41FA5}">
                      <a16:colId xmlns:a16="http://schemas.microsoft.com/office/drawing/2014/main" val="20003"/>
                    </a:ext>
                  </a:extLst>
                </a:gridCol>
                <a:gridCol w="990684">
                  <a:extLst>
                    <a:ext uri="{9D8B030D-6E8A-4147-A177-3AD203B41FA5}">
                      <a16:colId xmlns:a16="http://schemas.microsoft.com/office/drawing/2014/main" val="20004"/>
                    </a:ext>
                  </a:extLst>
                </a:gridCol>
              </a:tblGrid>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Shipping costs ($/unit)</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dirty="0">
                          <a:ln>
                            <a:noFill/>
                          </a:ln>
                          <a:solidFill>
                            <a:schemeClr val="tx1"/>
                          </a:solidFill>
                          <a:effectLst/>
                        </a:rPr>
                        <a:t>A</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B</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C</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D</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0"/>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  6</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1"/>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8</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10</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2"/>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6</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 8</a:t>
                      </a:r>
                      <a:br>
                        <a:rPr kumimoji="0" lang="en-GB" altLang="zh-CN" sz="1100" b="1" u="none" strike="noStrike" cap="none" normalizeH="0" baseline="0" dirty="0">
                          <a:ln>
                            <a:noFill/>
                          </a:ln>
                          <a:solidFill>
                            <a:schemeClr val="tx1"/>
                          </a:solidFill>
                          <a:effectLst/>
                        </a:rPr>
                      </a:b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89992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4DA8B4B6-4268-4882-AF7F-229739B83B08}"/>
              </a:ext>
            </a:extLst>
          </p:cNvPr>
          <p:cNvSpPr>
            <a:spLocks noGrp="1" noChangeArrowheads="1"/>
          </p:cNvSpPr>
          <p:nvPr>
            <p:ph type="title" idx="4294967295"/>
          </p:nvPr>
        </p:nvSpPr>
        <p:spPr/>
        <p:txBody>
          <a:bodyPr/>
          <a:lstStyle/>
          <a:p>
            <a:r>
              <a:rPr lang="en-US" altLang="en-US" sz="4219" dirty="0"/>
              <a:t>RSOME Examples - </a:t>
            </a:r>
            <a:r>
              <a:rPr kumimoji="0" lang="en-US" altLang="zh-CN" sz="4000" dirty="0">
                <a:ea typeface="宋体" charset="-122"/>
              </a:rPr>
              <a:t>Transportation Problem</a:t>
            </a:r>
            <a:endParaRPr lang="en-US" altLang="en-US" sz="4219" dirty="0"/>
          </a:p>
        </p:txBody>
      </p:sp>
      <p:grpSp>
        <p:nvGrpSpPr>
          <p:cNvPr id="33795" name="Group 3">
            <a:extLst>
              <a:ext uri="{FF2B5EF4-FFF2-40B4-BE49-F238E27FC236}">
                <a16:creationId xmlns:a16="http://schemas.microsoft.com/office/drawing/2014/main" id="{5E69E2BA-3540-479E-974A-170D013EA10D}"/>
              </a:ext>
            </a:extLst>
          </p:cNvPr>
          <p:cNvGrpSpPr>
            <a:grpSpLocks/>
          </p:cNvGrpSpPr>
          <p:nvPr/>
        </p:nvGrpSpPr>
        <p:grpSpPr bwMode="auto">
          <a:xfrm>
            <a:off x="2643000" y="1678854"/>
            <a:ext cx="6905997" cy="2563936"/>
            <a:chOff x="-50800" y="-50801"/>
            <a:chExt cx="9821470" cy="3646972"/>
          </a:xfrm>
        </p:grpSpPr>
        <p:pic>
          <p:nvPicPr>
            <p:cNvPr id="33800" name="Picture 8">
              <a:extLst>
                <a:ext uri="{FF2B5EF4-FFF2-40B4-BE49-F238E27FC236}">
                  <a16:creationId xmlns:a16="http://schemas.microsoft.com/office/drawing/2014/main" id="{E98074A7-FFC2-4BE9-AD4E-9BD04E74F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40275"/>
              <a:ext cx="9790598" cy="3636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6" name="Text Box 4">
              <a:extLst>
                <a:ext uri="{FF2B5EF4-FFF2-40B4-BE49-F238E27FC236}">
                  <a16:creationId xmlns:a16="http://schemas.microsoft.com/office/drawing/2014/main" id="{22221FAE-512F-4D49-94D6-8192D3B14929}"/>
                </a:ext>
              </a:extLst>
            </p:cNvPr>
            <p:cNvSpPr txBox="1">
              <a:spLocks/>
            </p:cNvSpPr>
            <p:nvPr/>
          </p:nvSpPr>
          <p:spPr bwMode="auto">
            <a:xfrm>
              <a:off x="30000" y="518175"/>
              <a:ext cx="9515713" cy="283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A company has three PC assembly plants at locations 1, 2, and 3, with monthly production capacity of 1700 units, 2000 units, and 1700 units, respectively. Their PC's are sold through four retail outlets in locations A, B, C, and D, with monthly orders of 1700 units, 1000 units, 1500 units, and 1200 units respectively. The shipping costs from each plant to each outlet are presented in the following table. Use a linear programming model to find out the optimal shipping decision.  </a:t>
              </a:r>
            </a:p>
          </p:txBody>
        </p:sp>
        <p:grpSp>
          <p:nvGrpSpPr>
            <p:cNvPr id="33797" name="Group 5">
              <a:extLst>
                <a:ext uri="{FF2B5EF4-FFF2-40B4-BE49-F238E27FC236}">
                  <a16:creationId xmlns:a16="http://schemas.microsoft.com/office/drawing/2014/main" id="{F68597A1-573D-4BF2-9F07-BA0F9F7C55B8}"/>
                </a:ext>
              </a:extLst>
            </p:cNvPr>
            <p:cNvGrpSpPr>
              <a:grpSpLocks/>
            </p:cNvGrpSpPr>
            <p:nvPr/>
          </p:nvGrpSpPr>
          <p:grpSpPr bwMode="auto">
            <a:xfrm>
              <a:off x="-37787" y="-50801"/>
              <a:ext cx="9808457" cy="594466"/>
              <a:chOff x="0" y="0"/>
              <a:chExt cx="9808457" cy="594465"/>
            </a:xfrm>
          </p:grpSpPr>
          <p:sp>
            <p:nvSpPr>
              <p:cNvPr id="33798" name="AutoShape 6">
                <a:extLst>
                  <a:ext uri="{FF2B5EF4-FFF2-40B4-BE49-F238E27FC236}">
                    <a16:creationId xmlns:a16="http://schemas.microsoft.com/office/drawing/2014/main" id="{B17CD3A9-7DB4-4F3E-A5A0-AD178342288A}"/>
                  </a:ext>
                </a:extLst>
              </p:cNvPr>
              <p:cNvSpPr>
                <a:spLocks/>
              </p:cNvSpPr>
              <p:nvPr/>
            </p:nvSpPr>
            <p:spPr bwMode="auto">
              <a:xfrm>
                <a:off x="50799" y="50800"/>
                <a:ext cx="9706858" cy="492865"/>
              </a:xfrm>
              <a:custGeom>
                <a:avLst/>
                <a:gdLst>
                  <a:gd name="T0" fmla="+- 0 10807 14"/>
                  <a:gd name="T1" fmla="*/ T0 w 21586"/>
                  <a:gd name="T2" fmla="+- 0 10886 681"/>
                  <a:gd name="T3" fmla="*/ 10886 h 20410"/>
                  <a:gd name="T4" fmla="+- 0 10807 14"/>
                  <a:gd name="T5" fmla="*/ T4 w 21586"/>
                  <a:gd name="T6" fmla="+- 0 10886 681"/>
                  <a:gd name="T7" fmla="*/ 10886 h 20410"/>
                  <a:gd name="T8" fmla="+- 0 10807 14"/>
                  <a:gd name="T9" fmla="*/ T8 w 21586"/>
                  <a:gd name="T10" fmla="+- 0 10886 681"/>
                  <a:gd name="T11" fmla="*/ 10886 h 20410"/>
                  <a:gd name="T12" fmla="+- 0 10807 14"/>
                  <a:gd name="T13" fmla="*/ T12 w 21586"/>
                  <a:gd name="T14" fmla="+- 0 10886 681"/>
                  <a:gd name="T15" fmla="*/ 10886 h 20410"/>
                </a:gdLst>
                <a:ahLst/>
                <a:cxnLst>
                  <a:cxn ang="0">
                    <a:pos x="T1" y="T3"/>
                  </a:cxn>
                  <a:cxn ang="0">
                    <a:pos x="T5" y="T7"/>
                  </a:cxn>
                  <a:cxn ang="0">
                    <a:pos x="T9" y="T11"/>
                  </a:cxn>
                  <a:cxn ang="0">
                    <a:pos x="T13" y="T15"/>
                  </a:cxn>
                </a:cxnLst>
                <a:rect l="0" t="0" r="r" b="b"/>
                <a:pathLst>
                  <a:path w="21586" h="20410">
                    <a:moveTo>
                      <a:pt x="1166" y="407"/>
                    </a:moveTo>
                    <a:lnTo>
                      <a:pt x="20422" y="407"/>
                    </a:lnTo>
                    <a:cubicBezTo>
                      <a:pt x="20743" y="407"/>
                      <a:pt x="21034" y="1511"/>
                      <a:pt x="21245" y="3296"/>
                    </a:cubicBezTo>
                    <a:cubicBezTo>
                      <a:pt x="21456" y="5081"/>
                      <a:pt x="21586" y="7548"/>
                      <a:pt x="21586" y="10272"/>
                    </a:cubicBezTo>
                    <a:cubicBezTo>
                      <a:pt x="21586" y="12996"/>
                      <a:pt x="21456" y="15462"/>
                      <a:pt x="21245" y="17247"/>
                    </a:cubicBezTo>
                    <a:cubicBezTo>
                      <a:pt x="21034" y="19032"/>
                      <a:pt x="20743" y="20136"/>
                      <a:pt x="20422" y="20136"/>
                    </a:cubicBezTo>
                    <a:lnTo>
                      <a:pt x="1166" y="20136"/>
                    </a:lnTo>
                    <a:cubicBezTo>
                      <a:pt x="842" y="20919"/>
                      <a:pt x="542" y="19969"/>
                      <a:pt x="324" y="17982"/>
                    </a:cubicBezTo>
                    <a:cubicBezTo>
                      <a:pt x="110" y="16031"/>
                      <a:pt x="-14" y="13143"/>
                      <a:pt x="2" y="10272"/>
                    </a:cubicBezTo>
                    <a:cubicBezTo>
                      <a:pt x="-14" y="7641"/>
                      <a:pt x="91" y="4963"/>
                      <a:pt x="274" y="2965"/>
                    </a:cubicBezTo>
                    <a:cubicBezTo>
                      <a:pt x="501" y="494"/>
                      <a:pt x="822" y="-681"/>
                      <a:pt x="1166" y="407"/>
                    </a:cubicBezTo>
                    <a:close/>
                  </a:path>
                </a:pathLst>
              </a:custGeom>
              <a:solidFill>
                <a:srgbClr val="1DB100">
                  <a:alpha val="49808"/>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pic>
            <p:nvPicPr>
              <p:cNvPr id="33799" name="Picture 7">
                <a:extLst>
                  <a:ext uri="{FF2B5EF4-FFF2-40B4-BE49-F238E27FC236}">
                    <a16:creationId xmlns:a16="http://schemas.microsoft.com/office/drawing/2014/main" id="{27AB783B-6FD4-4A5F-B161-D91DCDA4F3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808457" cy="594465"/>
              </a:xfrm>
              <a:prstGeom prst="rect">
                <a:avLst/>
              </a:prstGeom>
              <a:noFill/>
              <a:ln>
                <a:noFill/>
              </a:ln>
              <a:effectLst/>
              <a:extLst>
                <a:ext uri="{909E8E84-426E-40DD-AFC4-6F175D3DCCD1}">
                  <a14:hiddenFill xmlns:a14="http://schemas.microsoft.com/office/drawing/2010/main">
                    <a:solidFill>
                      <a:srgbClr val="FFFFFF">
                        <a:alpha val="49808"/>
                      </a:srgbClr>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3801" name="Text Box 9">
              <a:extLst>
                <a:ext uri="{FF2B5EF4-FFF2-40B4-BE49-F238E27FC236}">
                  <a16:creationId xmlns:a16="http://schemas.microsoft.com/office/drawing/2014/main" id="{9754F97B-8C25-4BEA-B3AF-EACB42FCCF0B}"/>
                </a:ext>
              </a:extLst>
            </p:cNvPr>
            <p:cNvSpPr txBox="1">
              <a:spLocks/>
            </p:cNvSpPr>
            <p:nvPr/>
          </p:nvSpPr>
          <p:spPr bwMode="auto">
            <a:xfrm>
              <a:off x="285197" y="23610"/>
              <a:ext cx="2403518" cy="43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lvl1pPr>
                <a:defRPr sz="2400" b="1">
                  <a:solidFill>
                    <a:srgbClr val="000000"/>
                  </a:solidFill>
                  <a:latin typeface="Helvetica Neue" charset="0"/>
                  <a:ea typeface="Helvetica Neue" charset="0"/>
                  <a:cs typeface="Helvetica Neue" charset="0"/>
                  <a:sym typeface="Helvetica Neue" charset="0"/>
                </a:defRPr>
              </a:lvl1pPr>
              <a:lvl2pPr>
                <a:defRPr sz="2400" b="1">
                  <a:solidFill>
                    <a:srgbClr val="000000"/>
                  </a:solidFill>
                  <a:latin typeface="Helvetica Neue" charset="0"/>
                  <a:ea typeface="Helvetica Neue" charset="0"/>
                  <a:cs typeface="Helvetica Neue" charset="0"/>
                  <a:sym typeface="Helvetica Neue" charset="0"/>
                </a:defRPr>
              </a:lvl2pPr>
              <a:lvl3pPr>
                <a:defRPr sz="2400" b="1">
                  <a:solidFill>
                    <a:srgbClr val="000000"/>
                  </a:solidFill>
                  <a:latin typeface="Helvetica Neue" charset="0"/>
                  <a:ea typeface="Helvetica Neue" charset="0"/>
                  <a:cs typeface="Helvetica Neue" charset="0"/>
                  <a:sym typeface="Helvetica Neue" charset="0"/>
                </a:defRPr>
              </a:lvl3pPr>
              <a:lvl4pPr>
                <a:defRPr sz="2400" b="1">
                  <a:solidFill>
                    <a:srgbClr val="000000"/>
                  </a:solidFill>
                  <a:latin typeface="Helvetica Neue" charset="0"/>
                  <a:ea typeface="Helvetica Neue" charset="0"/>
                  <a:cs typeface="Helvetica Neue" charset="0"/>
                  <a:sym typeface="Helvetica Neue" charset="0"/>
                </a:defRPr>
              </a:lvl4pPr>
              <a:lvl5pPr>
                <a:defRPr sz="2400" b="1">
                  <a:solidFill>
                    <a:srgbClr val="000000"/>
                  </a:solidFill>
                  <a:latin typeface="Helvetica Neue" charset="0"/>
                  <a:ea typeface="Helvetica Neue" charset="0"/>
                  <a:cs typeface="Helvetica Neue" charset="0"/>
                  <a:sym typeface="Helvetica Neue" charset="0"/>
                </a:defRPr>
              </a:lvl5pPr>
              <a:lvl6pPr marL="4572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6pPr>
              <a:lvl7pPr marL="9144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7pPr>
              <a:lvl8pPr marL="13716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8pPr>
              <a:lvl9pPr marL="1828800" indent="914400" algn="ctr" defTabSz="584200" fontAlgn="base" hangingPunct="0">
                <a:spcBef>
                  <a:spcPct val="0"/>
                </a:spcBef>
                <a:spcAft>
                  <a:spcPct val="0"/>
                </a:spcAft>
                <a:defRPr sz="2400" b="1">
                  <a:solidFill>
                    <a:srgbClr val="000000"/>
                  </a:solidFill>
                  <a:latin typeface="Helvetica Neue" charset="0"/>
                  <a:ea typeface="Helvetica Neue" charset="0"/>
                  <a:cs typeface="Helvetica Neue" charset="0"/>
                  <a:sym typeface="Helvetica Neue" charset="0"/>
                </a:defRPr>
              </a:lvl9pPr>
            </a:lstStyle>
            <a:p>
              <a:pPr lvl="1">
                <a:spcBef>
                  <a:spcPts val="703"/>
                </a:spcBef>
              </a:pPr>
              <a:r>
                <a:rPr lang="en-US" altLang="en-US" sz="1547" b="0" dirty="0">
                  <a:latin typeface="Arial Rounded MT Bold" panose="020F0704030504030204" pitchFamily="34" charset="0"/>
                  <a:ea typeface="Arial Rounded MT Bold" panose="020F0704030504030204" pitchFamily="34" charset="0"/>
                  <a:cs typeface="Arial Rounded MT Bold" panose="020F0704030504030204" pitchFamily="34" charset="0"/>
                  <a:sym typeface="Arial Rounded MT Bold" panose="020F0704030504030204" pitchFamily="34" charset="0"/>
                </a:rPr>
                <a:t>Example 2</a:t>
              </a:r>
            </a:p>
          </p:txBody>
        </p:sp>
      </p:grpSp>
      <p:graphicFrame>
        <p:nvGraphicFramePr>
          <p:cNvPr id="10" name="Group 45">
            <a:extLst>
              <a:ext uri="{FF2B5EF4-FFF2-40B4-BE49-F238E27FC236}">
                <a16:creationId xmlns:a16="http://schemas.microsoft.com/office/drawing/2014/main" id="{EC6418B0-6424-4AFE-8DE8-D60FCE0D308B}"/>
              </a:ext>
            </a:extLst>
          </p:cNvPr>
          <p:cNvGraphicFramePr>
            <a:graphicFrameLocks/>
          </p:cNvGraphicFramePr>
          <p:nvPr/>
        </p:nvGraphicFramePr>
        <p:xfrm>
          <a:off x="2699815" y="4739436"/>
          <a:ext cx="4956345" cy="1571264"/>
        </p:xfrm>
        <a:graphic>
          <a:graphicData uri="http://schemas.openxmlformats.org/drawingml/2006/table">
            <a:tbl>
              <a:tblPr>
                <a:tableStyleId>{7DF18680-E054-41AD-8BC1-D1AEF772440D}</a:tableStyleId>
              </a:tblPr>
              <a:tblGrid>
                <a:gridCol w="990684">
                  <a:extLst>
                    <a:ext uri="{9D8B030D-6E8A-4147-A177-3AD203B41FA5}">
                      <a16:colId xmlns:a16="http://schemas.microsoft.com/office/drawing/2014/main" val="20000"/>
                    </a:ext>
                  </a:extLst>
                </a:gridCol>
                <a:gridCol w="991659">
                  <a:extLst>
                    <a:ext uri="{9D8B030D-6E8A-4147-A177-3AD203B41FA5}">
                      <a16:colId xmlns:a16="http://schemas.microsoft.com/office/drawing/2014/main" val="20001"/>
                    </a:ext>
                  </a:extLst>
                </a:gridCol>
                <a:gridCol w="991659">
                  <a:extLst>
                    <a:ext uri="{9D8B030D-6E8A-4147-A177-3AD203B41FA5}">
                      <a16:colId xmlns:a16="http://schemas.microsoft.com/office/drawing/2014/main" val="20002"/>
                    </a:ext>
                  </a:extLst>
                </a:gridCol>
                <a:gridCol w="991659">
                  <a:extLst>
                    <a:ext uri="{9D8B030D-6E8A-4147-A177-3AD203B41FA5}">
                      <a16:colId xmlns:a16="http://schemas.microsoft.com/office/drawing/2014/main" val="20003"/>
                    </a:ext>
                  </a:extLst>
                </a:gridCol>
                <a:gridCol w="990684">
                  <a:extLst>
                    <a:ext uri="{9D8B030D-6E8A-4147-A177-3AD203B41FA5}">
                      <a16:colId xmlns:a16="http://schemas.microsoft.com/office/drawing/2014/main" val="20004"/>
                    </a:ext>
                  </a:extLst>
                </a:gridCol>
              </a:tblGrid>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Shipping costs ($/unit)</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dirty="0">
                          <a:ln>
                            <a:noFill/>
                          </a:ln>
                          <a:solidFill>
                            <a:schemeClr val="tx1"/>
                          </a:solidFill>
                          <a:effectLst/>
                        </a:rPr>
                        <a:t>A</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B</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C</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altLang="zh-CN" sz="1100" b="1" u="none" strike="noStrike" cap="none" normalizeH="0" baseline="0">
                          <a:ln>
                            <a:noFill/>
                          </a:ln>
                          <a:solidFill>
                            <a:schemeClr val="tx1"/>
                          </a:solidFill>
                          <a:effectLst/>
                        </a:rPr>
                        <a:t>D</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0"/>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5</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  6</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1"/>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2</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7</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7</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8</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10</a:t>
                      </a:r>
                      <a:br>
                        <a:rPr kumimoji="0" lang="en-GB" altLang="zh-CN" sz="1100" b="1" u="none" strike="noStrike" cap="none" normalizeH="0" baseline="0">
                          <a:ln>
                            <a:noFill/>
                          </a:ln>
                          <a:solidFill>
                            <a:schemeClr val="tx1"/>
                          </a:solidFill>
                          <a:effectLst/>
                        </a:rPr>
                      </a:b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2"/>
                  </a:ext>
                </a:extLst>
              </a:tr>
              <a:tr h="392816">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3</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6</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a:ln>
                            <a:noFill/>
                          </a:ln>
                          <a:solidFill>
                            <a:schemeClr val="tx1"/>
                          </a:solidFill>
                          <a:effectLst/>
                        </a:rPr>
                        <a:t>5</a:t>
                      </a:r>
                      <a:endParaRPr kumimoji="0" lang="en-US" altLang="zh-CN" sz="1100" b="1" i="0" u="none" strike="noStrike" cap="none" normalizeH="0" baseline="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3</a:t>
                      </a: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tc>
                  <a:txBody>
                    <a:bodyPr/>
                    <a:lstStyle>
                      <a:lvl1pPr>
                        <a:spcBef>
                          <a:spcPct val="20000"/>
                        </a:spcBef>
                        <a:defRPr kumimoji="1" sz="2800">
                          <a:solidFill>
                            <a:schemeClr val="tx1"/>
                          </a:solidFill>
                          <a:latin typeface="Arial" charset="0"/>
                          <a:ea typeface="宋体" charset="-122"/>
                        </a:defRPr>
                      </a:lvl1pPr>
                      <a:lvl2pPr marL="742950" indent="-285750">
                        <a:spcBef>
                          <a:spcPct val="20000"/>
                        </a:spcBef>
                        <a:defRPr kumimoji="1" sz="2400">
                          <a:solidFill>
                            <a:schemeClr val="tx1"/>
                          </a:solidFill>
                          <a:latin typeface="Arial" charset="0"/>
                          <a:ea typeface="Arial" charset="0"/>
                          <a:cs typeface="Arial" charset="0"/>
                        </a:defRPr>
                      </a:lvl2pPr>
                      <a:lvl3pPr marL="1143000" indent="-228600">
                        <a:spcBef>
                          <a:spcPct val="20000"/>
                        </a:spcBef>
                        <a:defRPr kumimoji="1" sz="2000">
                          <a:solidFill>
                            <a:schemeClr val="tx1"/>
                          </a:solidFill>
                          <a:latin typeface="Arial" charset="0"/>
                          <a:ea typeface="Arial" charset="0"/>
                          <a:cs typeface="Arial" charset="0"/>
                        </a:defRPr>
                      </a:lvl3pPr>
                      <a:lvl4pPr marL="1600200" indent="-228600">
                        <a:spcBef>
                          <a:spcPct val="20000"/>
                        </a:spcBef>
                        <a:defRPr kumimoji="1">
                          <a:solidFill>
                            <a:schemeClr val="tx1"/>
                          </a:solidFill>
                          <a:latin typeface="Arial" charset="0"/>
                          <a:ea typeface="Arial" charset="0"/>
                          <a:cs typeface="Arial" charset="0"/>
                        </a:defRPr>
                      </a:lvl4pPr>
                      <a:lvl5pPr marL="2057400" indent="-228600">
                        <a:spcBef>
                          <a:spcPct val="20000"/>
                        </a:spcBef>
                        <a:defRPr kumimoji="1">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kumimoji="1">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kumimoji="1">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kumimoji="1">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kumimoji="1">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GB" altLang="zh-CN" sz="1100" b="1" u="none" strike="noStrike" cap="none" normalizeH="0" baseline="0" dirty="0">
                          <a:ln>
                            <a:noFill/>
                          </a:ln>
                          <a:solidFill>
                            <a:schemeClr val="tx1"/>
                          </a:solidFill>
                          <a:effectLst/>
                        </a:rPr>
                        <a:t> 8</a:t>
                      </a:r>
                      <a:br>
                        <a:rPr kumimoji="0" lang="en-GB" altLang="zh-CN" sz="1100" b="1" u="none" strike="noStrike" cap="none" normalizeH="0" baseline="0" dirty="0">
                          <a:ln>
                            <a:noFill/>
                          </a:ln>
                          <a:solidFill>
                            <a:schemeClr val="tx1"/>
                          </a:solidFill>
                          <a:effectLst/>
                        </a:rPr>
                      </a:br>
                      <a:endParaRPr kumimoji="0" lang="en-US" altLang="zh-CN" sz="1100" b="1" i="0" u="none" strike="noStrike" cap="none" normalizeH="0" baseline="0" dirty="0">
                        <a:ln>
                          <a:noFill/>
                        </a:ln>
                        <a:solidFill>
                          <a:schemeClr val="tx1"/>
                        </a:solidFill>
                        <a:effectLst/>
                        <a:latin typeface="Arial" charset="0"/>
                        <a:ea typeface="MS PGothic" charset="-128"/>
                      </a:endParaRPr>
                    </a:p>
                  </a:txBody>
                  <a:tcPr marL="56109" marR="56109" marT="28067" marB="28067" horzOverflow="overflow"/>
                </a:tc>
                <a:extLst>
                  <a:ext uri="{0D108BD9-81ED-4DB2-BD59-A6C34878D82A}">
                    <a16:rowId xmlns:a16="http://schemas.microsoft.com/office/drawing/2014/main" val="10003"/>
                  </a:ext>
                </a:extLst>
              </a:tr>
            </a:tbl>
          </a:graphicData>
        </a:graphic>
      </p:graphicFrame>
      <p:grpSp>
        <p:nvGrpSpPr>
          <p:cNvPr id="11" name="Group 10">
            <a:extLst>
              <a:ext uri="{FF2B5EF4-FFF2-40B4-BE49-F238E27FC236}">
                <a16:creationId xmlns:a16="http://schemas.microsoft.com/office/drawing/2014/main" id="{22E5408C-B58C-4B7B-8B0B-B3DA56AFE86C}"/>
              </a:ext>
            </a:extLst>
          </p:cNvPr>
          <p:cNvGrpSpPr>
            <a:grpSpLocks/>
          </p:cNvGrpSpPr>
          <p:nvPr/>
        </p:nvGrpSpPr>
        <p:grpSpPr bwMode="auto">
          <a:xfrm>
            <a:off x="8042271" y="4688467"/>
            <a:ext cx="3447976" cy="1673201"/>
            <a:chOff x="-57602" y="-57602"/>
            <a:chExt cx="4904498" cy="2378801"/>
          </a:xfrm>
        </p:grpSpPr>
        <p:pic>
          <p:nvPicPr>
            <p:cNvPr id="12" name="Picture 11">
              <a:extLst>
                <a:ext uri="{FF2B5EF4-FFF2-40B4-BE49-F238E27FC236}">
                  <a16:creationId xmlns:a16="http://schemas.microsoft.com/office/drawing/2014/main" id="{079FBA95-334E-4FD2-873E-789F5C6828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02" y="-57602"/>
              <a:ext cx="4904497" cy="2378801"/>
            </a:xfrm>
            <a:prstGeom prst="rect">
              <a:avLst/>
            </a:prstGeom>
            <a:noFill/>
            <a:ln>
              <a:noFill/>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pic>
        <p:grpSp>
          <p:nvGrpSpPr>
            <p:cNvPr id="13" name="Group 12">
              <a:extLst>
                <a:ext uri="{FF2B5EF4-FFF2-40B4-BE49-F238E27FC236}">
                  <a16:creationId xmlns:a16="http://schemas.microsoft.com/office/drawing/2014/main" id="{FC6A94EE-19F2-4F0E-A778-7149844C2DE4}"/>
                </a:ext>
              </a:extLst>
            </p:cNvPr>
            <p:cNvGrpSpPr>
              <a:grpSpLocks/>
            </p:cNvGrpSpPr>
            <p:nvPr/>
          </p:nvGrpSpPr>
          <p:grpSpPr bwMode="auto">
            <a:xfrm>
              <a:off x="883897" y="277887"/>
              <a:ext cx="3021500" cy="572790"/>
              <a:chOff x="-31751" y="-31751"/>
              <a:chExt cx="3021500" cy="572790"/>
            </a:xfrm>
          </p:grpSpPr>
          <p:grpSp>
            <p:nvGrpSpPr>
              <p:cNvPr id="39" name="Group 13">
                <a:extLst>
                  <a:ext uri="{FF2B5EF4-FFF2-40B4-BE49-F238E27FC236}">
                    <a16:creationId xmlns:a16="http://schemas.microsoft.com/office/drawing/2014/main" id="{47D5C7E9-9B66-4218-B63B-6C7530E64249}"/>
                  </a:ext>
                </a:extLst>
              </p:cNvPr>
              <p:cNvGrpSpPr>
                <a:grpSpLocks/>
              </p:cNvGrpSpPr>
              <p:nvPr/>
            </p:nvGrpSpPr>
            <p:grpSpPr bwMode="auto">
              <a:xfrm>
                <a:off x="-31751" y="-31751"/>
                <a:ext cx="572790" cy="572790"/>
                <a:chOff x="-1" y="-1"/>
                <a:chExt cx="572790" cy="572790"/>
              </a:xfrm>
            </p:grpSpPr>
            <p:sp>
              <p:nvSpPr>
                <p:cNvPr id="46" name="Oval 14">
                  <a:extLst>
                    <a:ext uri="{FF2B5EF4-FFF2-40B4-BE49-F238E27FC236}">
                      <a16:creationId xmlns:a16="http://schemas.microsoft.com/office/drawing/2014/main" id="{B00BB82E-B0A7-4AE9-9526-A340D9D9E54A}"/>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EE220C"/>
                      </a:solidFill>
                      <a:latin typeface="Helvetica Neue Medium" charset="0"/>
                      <a:ea typeface="Helvetica Neue Medium" charset="0"/>
                      <a:cs typeface="Helvetica Neue Medium" charset="0"/>
                      <a:sym typeface="Helvetica Neue Medium" charset="0"/>
                    </a:rPr>
                    <a:t>a</a:t>
                  </a:r>
                </a:p>
              </p:txBody>
            </p:sp>
            <p:pic>
              <p:nvPicPr>
                <p:cNvPr id="47" name="Picture 15">
                  <a:extLst>
                    <a:ext uri="{FF2B5EF4-FFF2-40B4-BE49-F238E27FC236}">
                      <a16:creationId xmlns:a16="http://schemas.microsoft.com/office/drawing/2014/main" id="{5BCFCB1A-739B-467F-B608-6B77069E794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0" name="Group 16">
                <a:extLst>
                  <a:ext uri="{FF2B5EF4-FFF2-40B4-BE49-F238E27FC236}">
                    <a16:creationId xmlns:a16="http://schemas.microsoft.com/office/drawing/2014/main" id="{D9CD5062-BBA3-4E8A-A30B-A87FEE1E0A5F}"/>
                  </a:ext>
                </a:extLst>
              </p:cNvPr>
              <p:cNvGrpSpPr>
                <a:grpSpLocks/>
              </p:cNvGrpSpPr>
              <p:nvPr/>
            </p:nvGrpSpPr>
            <p:grpSpPr bwMode="auto">
              <a:xfrm>
                <a:off x="1192604" y="-31751"/>
                <a:ext cx="572790" cy="572790"/>
                <a:chOff x="-1" y="-1"/>
                <a:chExt cx="572790" cy="572790"/>
              </a:xfrm>
            </p:grpSpPr>
            <p:sp>
              <p:nvSpPr>
                <p:cNvPr id="44" name="Oval 17">
                  <a:extLst>
                    <a:ext uri="{FF2B5EF4-FFF2-40B4-BE49-F238E27FC236}">
                      <a16:creationId xmlns:a16="http://schemas.microsoft.com/office/drawing/2014/main" id="{69AC6273-8FDD-4E34-BCF3-781398F8057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1DB100"/>
                      </a:solidFill>
                      <a:latin typeface="Helvetica Neue Medium" charset="0"/>
                      <a:ea typeface="Helvetica Neue Medium" charset="0"/>
                      <a:cs typeface="Helvetica Neue Medium" charset="0"/>
                      <a:sym typeface="Helvetica Neue Medium" charset="0"/>
                    </a:rPr>
                    <a:t>b</a:t>
                  </a:r>
                </a:p>
              </p:txBody>
            </p:sp>
            <p:pic>
              <p:nvPicPr>
                <p:cNvPr id="45" name="Picture 18">
                  <a:extLst>
                    <a:ext uri="{FF2B5EF4-FFF2-40B4-BE49-F238E27FC236}">
                      <a16:creationId xmlns:a16="http://schemas.microsoft.com/office/drawing/2014/main" id="{B8EF02F7-6490-461C-AA9E-C215FAED215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41" name="Group 19">
                <a:extLst>
                  <a:ext uri="{FF2B5EF4-FFF2-40B4-BE49-F238E27FC236}">
                    <a16:creationId xmlns:a16="http://schemas.microsoft.com/office/drawing/2014/main" id="{A7045C77-D370-4FF3-BCC4-EEEBBF7DB829}"/>
                  </a:ext>
                </a:extLst>
              </p:cNvPr>
              <p:cNvGrpSpPr>
                <a:grpSpLocks/>
              </p:cNvGrpSpPr>
              <p:nvPr/>
            </p:nvGrpSpPr>
            <p:grpSpPr bwMode="auto">
              <a:xfrm>
                <a:off x="2416960" y="-31751"/>
                <a:ext cx="572789" cy="572790"/>
                <a:chOff x="-1" y="-1"/>
                <a:chExt cx="572790" cy="572790"/>
              </a:xfrm>
            </p:grpSpPr>
            <p:sp>
              <p:nvSpPr>
                <p:cNvPr id="42" name="Oval 20">
                  <a:extLst>
                    <a:ext uri="{FF2B5EF4-FFF2-40B4-BE49-F238E27FC236}">
                      <a16:creationId xmlns:a16="http://schemas.microsoft.com/office/drawing/2014/main" id="{701F128C-4675-422F-9672-09C443F9EC32}"/>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solidFill>
                        <a:srgbClr val="0076BA"/>
                      </a:solidFill>
                      <a:latin typeface="Helvetica Neue Medium" charset="0"/>
                      <a:ea typeface="Helvetica Neue Medium" charset="0"/>
                      <a:cs typeface="Helvetica Neue Medium" charset="0"/>
                      <a:sym typeface="Helvetica Neue Medium" charset="0"/>
                    </a:rPr>
                    <a:t>c</a:t>
                  </a:r>
                </a:p>
              </p:txBody>
            </p:sp>
            <p:pic>
              <p:nvPicPr>
                <p:cNvPr id="43" name="Picture 21">
                  <a:extLst>
                    <a:ext uri="{FF2B5EF4-FFF2-40B4-BE49-F238E27FC236}">
                      <a16:creationId xmlns:a16="http://schemas.microsoft.com/office/drawing/2014/main" id="{0C9BB353-B8CB-43EA-A984-A6BAAE0F510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pic>
          <p:nvPicPr>
            <p:cNvPr id="14" name="Picture 22">
              <a:extLst>
                <a:ext uri="{FF2B5EF4-FFF2-40B4-BE49-F238E27FC236}">
                  <a16:creationId xmlns:a16="http://schemas.microsoft.com/office/drawing/2014/main" id="{5996D762-4E09-4C3C-AC26-618A7A61CF8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8020621">
              <a:off x="458131" y="1074196"/>
              <a:ext cx="815668"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3">
              <a:extLst>
                <a:ext uri="{FF2B5EF4-FFF2-40B4-BE49-F238E27FC236}">
                  <a16:creationId xmlns:a16="http://schemas.microsoft.com/office/drawing/2014/main" id="{0AB641F8-CA04-4763-9749-35DA96C9F04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rot="14510781">
              <a:off x="1024435" y="1086897"/>
              <a:ext cx="819379"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4">
              <a:extLst>
                <a:ext uri="{FF2B5EF4-FFF2-40B4-BE49-F238E27FC236}">
                  <a16:creationId xmlns:a16="http://schemas.microsoft.com/office/drawing/2014/main" id="{205C56B6-7062-435B-A018-34B5B882C3F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rot="12493940">
              <a:off x="1290855" y="1012669"/>
              <a:ext cx="1691850"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5">
              <a:extLst>
                <a:ext uri="{FF2B5EF4-FFF2-40B4-BE49-F238E27FC236}">
                  <a16:creationId xmlns:a16="http://schemas.microsoft.com/office/drawing/2014/main" id="{28773085-5BDD-4595-801A-4E1F58D7302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rot="12175571">
              <a:off x="1277493" y="1012669"/>
              <a:ext cx="284080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26">
              <a:extLst>
                <a:ext uri="{FF2B5EF4-FFF2-40B4-BE49-F238E27FC236}">
                  <a16:creationId xmlns:a16="http://schemas.microsoft.com/office/drawing/2014/main" id="{3AA68EF2-DBAF-4C02-92DF-1342682942B5}"/>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17593162">
              <a:off x="2965936" y="1099596"/>
              <a:ext cx="794418"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27">
              <a:extLst>
                <a:ext uri="{FF2B5EF4-FFF2-40B4-BE49-F238E27FC236}">
                  <a16:creationId xmlns:a16="http://schemas.microsoft.com/office/drawing/2014/main" id="{C899DE40-6CE9-4C9A-B3CF-6F050D655D8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4166042">
              <a:off x="3506367" y="1074196"/>
              <a:ext cx="829026" cy="89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 name="Picture 28">
              <a:extLst>
                <a:ext uri="{FF2B5EF4-FFF2-40B4-BE49-F238E27FC236}">
                  <a16:creationId xmlns:a16="http://schemas.microsoft.com/office/drawing/2014/main" id="{C8B92944-A885-4120-98FE-99D24D28DE13}"/>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rot="19906060">
              <a:off x="1851969" y="1012669"/>
              <a:ext cx="1691850"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29">
              <a:extLst>
                <a:ext uri="{FF2B5EF4-FFF2-40B4-BE49-F238E27FC236}">
                  <a16:creationId xmlns:a16="http://schemas.microsoft.com/office/drawing/2014/main" id="{0DDC23C4-BE5B-42B6-84D1-36DDAB38A21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rot="20224429">
              <a:off x="652879" y="1038069"/>
              <a:ext cx="284080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30">
              <a:extLst>
                <a:ext uri="{FF2B5EF4-FFF2-40B4-BE49-F238E27FC236}">
                  <a16:creationId xmlns:a16="http://schemas.microsoft.com/office/drawing/2014/main" id="{35C5D189-1559-4E32-A2DA-372A56D57FE0}"/>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rot="17955502">
              <a:off x="1575605" y="1038069"/>
              <a:ext cx="866064"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31">
              <a:extLst>
                <a:ext uri="{FF2B5EF4-FFF2-40B4-BE49-F238E27FC236}">
                  <a16:creationId xmlns:a16="http://schemas.microsoft.com/office/drawing/2014/main" id="{64486A61-DA2F-44AD-8681-DE3B5D58F527}"/>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rot="14444497">
              <a:off x="2329059" y="1038069"/>
              <a:ext cx="866064"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32">
              <a:extLst>
                <a:ext uri="{FF2B5EF4-FFF2-40B4-BE49-F238E27FC236}">
                  <a16:creationId xmlns:a16="http://schemas.microsoft.com/office/drawing/2014/main" id="{07038350-D37B-4A79-8F20-FCF1E32AF96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rot="19747681">
              <a:off x="574196" y="1025369"/>
              <a:ext cx="1748442"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 name="Picture 33">
              <a:extLst>
                <a:ext uri="{FF2B5EF4-FFF2-40B4-BE49-F238E27FC236}">
                  <a16:creationId xmlns:a16="http://schemas.microsoft.com/office/drawing/2014/main" id="{5D244B42-4290-4599-9008-0BCAC6F03725}"/>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rot="12652320">
              <a:off x="2476225" y="1025369"/>
              <a:ext cx="1748441" cy="89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 name="Group 34">
              <a:extLst>
                <a:ext uri="{FF2B5EF4-FFF2-40B4-BE49-F238E27FC236}">
                  <a16:creationId xmlns:a16="http://schemas.microsoft.com/office/drawing/2014/main" id="{E7CCE77B-8701-4BF1-98C2-727864573DA7}"/>
                </a:ext>
              </a:extLst>
            </p:cNvPr>
            <p:cNvGrpSpPr>
              <a:grpSpLocks/>
            </p:cNvGrpSpPr>
            <p:nvPr/>
          </p:nvGrpSpPr>
          <p:grpSpPr bwMode="auto">
            <a:xfrm>
              <a:off x="271720" y="1377786"/>
              <a:ext cx="4245854" cy="572789"/>
              <a:chOff x="-31751" y="-31751"/>
              <a:chExt cx="4245855" cy="572790"/>
            </a:xfrm>
          </p:grpSpPr>
          <p:grpSp>
            <p:nvGrpSpPr>
              <p:cNvPr id="27" name="Group 35">
                <a:extLst>
                  <a:ext uri="{FF2B5EF4-FFF2-40B4-BE49-F238E27FC236}">
                    <a16:creationId xmlns:a16="http://schemas.microsoft.com/office/drawing/2014/main" id="{0158FE01-E403-4642-98C7-DE5B44207F47}"/>
                  </a:ext>
                </a:extLst>
              </p:cNvPr>
              <p:cNvGrpSpPr>
                <a:grpSpLocks/>
              </p:cNvGrpSpPr>
              <p:nvPr/>
            </p:nvGrpSpPr>
            <p:grpSpPr bwMode="auto">
              <a:xfrm>
                <a:off x="-31751" y="-31751"/>
                <a:ext cx="572790" cy="572790"/>
                <a:chOff x="-1" y="-1"/>
                <a:chExt cx="572790" cy="572790"/>
              </a:xfrm>
            </p:grpSpPr>
            <p:sp>
              <p:nvSpPr>
                <p:cNvPr id="37" name="Oval 36">
                  <a:extLst>
                    <a:ext uri="{FF2B5EF4-FFF2-40B4-BE49-F238E27FC236}">
                      <a16:creationId xmlns:a16="http://schemas.microsoft.com/office/drawing/2014/main" id="{C37F97A9-3C03-406A-A9BC-10E67BEF6792}"/>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A</a:t>
                  </a:r>
                </a:p>
              </p:txBody>
            </p:sp>
            <p:pic>
              <p:nvPicPr>
                <p:cNvPr id="38" name="Picture 37">
                  <a:extLst>
                    <a:ext uri="{FF2B5EF4-FFF2-40B4-BE49-F238E27FC236}">
                      <a16:creationId xmlns:a16="http://schemas.microsoft.com/office/drawing/2014/main" id="{8D7A69F2-FAE3-45DB-B62F-36F5C152DE97}"/>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8" name="Group 38">
                <a:extLst>
                  <a:ext uri="{FF2B5EF4-FFF2-40B4-BE49-F238E27FC236}">
                    <a16:creationId xmlns:a16="http://schemas.microsoft.com/office/drawing/2014/main" id="{A1718220-3B4C-42F2-AAB6-37FDC8841989}"/>
                  </a:ext>
                </a:extLst>
              </p:cNvPr>
              <p:cNvGrpSpPr>
                <a:grpSpLocks/>
              </p:cNvGrpSpPr>
              <p:nvPr/>
            </p:nvGrpSpPr>
            <p:grpSpPr bwMode="auto">
              <a:xfrm>
                <a:off x="1192604" y="-31751"/>
                <a:ext cx="572790" cy="572790"/>
                <a:chOff x="-1" y="-1"/>
                <a:chExt cx="572790" cy="572790"/>
              </a:xfrm>
            </p:grpSpPr>
            <p:sp>
              <p:nvSpPr>
                <p:cNvPr id="35" name="Oval 39">
                  <a:extLst>
                    <a:ext uri="{FF2B5EF4-FFF2-40B4-BE49-F238E27FC236}">
                      <a16:creationId xmlns:a16="http://schemas.microsoft.com/office/drawing/2014/main" id="{0194EF1E-6EB7-4BF8-8A99-F23A633EE0C8}"/>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B</a:t>
                  </a:r>
                </a:p>
              </p:txBody>
            </p:sp>
            <p:pic>
              <p:nvPicPr>
                <p:cNvPr id="36" name="Picture 40">
                  <a:extLst>
                    <a:ext uri="{FF2B5EF4-FFF2-40B4-BE49-F238E27FC236}">
                      <a16:creationId xmlns:a16="http://schemas.microsoft.com/office/drawing/2014/main" id="{3B3B3F5E-2E15-422D-A01F-60584EA3EE5F}"/>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9" name="Group 41">
                <a:extLst>
                  <a:ext uri="{FF2B5EF4-FFF2-40B4-BE49-F238E27FC236}">
                    <a16:creationId xmlns:a16="http://schemas.microsoft.com/office/drawing/2014/main" id="{FF251D5E-DB00-4EA9-9196-2272E3AEC294}"/>
                  </a:ext>
                </a:extLst>
              </p:cNvPr>
              <p:cNvGrpSpPr>
                <a:grpSpLocks/>
              </p:cNvGrpSpPr>
              <p:nvPr/>
            </p:nvGrpSpPr>
            <p:grpSpPr bwMode="auto">
              <a:xfrm>
                <a:off x="2416960" y="-31751"/>
                <a:ext cx="572789" cy="572790"/>
                <a:chOff x="-1" y="-1"/>
                <a:chExt cx="572790" cy="572790"/>
              </a:xfrm>
            </p:grpSpPr>
            <p:sp>
              <p:nvSpPr>
                <p:cNvPr id="33" name="Oval 42">
                  <a:extLst>
                    <a:ext uri="{FF2B5EF4-FFF2-40B4-BE49-F238E27FC236}">
                      <a16:creationId xmlns:a16="http://schemas.microsoft.com/office/drawing/2014/main" id="{CAA20AAE-1C37-44FE-A32D-916E35030A7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C</a:t>
                  </a:r>
                </a:p>
              </p:txBody>
            </p:sp>
            <p:pic>
              <p:nvPicPr>
                <p:cNvPr id="34" name="Picture 43">
                  <a:extLst>
                    <a:ext uri="{FF2B5EF4-FFF2-40B4-BE49-F238E27FC236}">
                      <a16:creationId xmlns:a16="http://schemas.microsoft.com/office/drawing/2014/main" id="{E465DBF9-BC4D-471A-8B90-C8132DC4A2DB}"/>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0" name="Group 44">
                <a:extLst>
                  <a:ext uri="{FF2B5EF4-FFF2-40B4-BE49-F238E27FC236}">
                    <a16:creationId xmlns:a16="http://schemas.microsoft.com/office/drawing/2014/main" id="{9387063A-7495-4B5A-B9FF-8561C6A94B0E}"/>
                  </a:ext>
                </a:extLst>
              </p:cNvPr>
              <p:cNvGrpSpPr>
                <a:grpSpLocks/>
              </p:cNvGrpSpPr>
              <p:nvPr/>
            </p:nvGrpSpPr>
            <p:grpSpPr bwMode="auto">
              <a:xfrm>
                <a:off x="3641314" y="-31751"/>
                <a:ext cx="572790" cy="572790"/>
                <a:chOff x="-1" y="-1"/>
                <a:chExt cx="572790" cy="572790"/>
              </a:xfrm>
            </p:grpSpPr>
            <p:sp>
              <p:nvSpPr>
                <p:cNvPr id="31" name="Oval 45">
                  <a:extLst>
                    <a:ext uri="{FF2B5EF4-FFF2-40B4-BE49-F238E27FC236}">
                      <a16:creationId xmlns:a16="http://schemas.microsoft.com/office/drawing/2014/main" id="{08FFF277-3906-449F-A78C-D73F88B41DE6}"/>
                    </a:ext>
                  </a:extLst>
                </p:cNvPr>
                <p:cNvSpPr>
                  <a:spLocks/>
                </p:cNvSpPr>
                <p:nvPr/>
              </p:nvSpPr>
              <p:spPr bwMode="auto">
                <a:xfrm>
                  <a:off x="31750" y="31750"/>
                  <a:ext cx="509289" cy="509289"/>
                </a:xfrm>
                <a:prstGeom prst="ellipse">
                  <a:avLst/>
                </a:prstGeom>
                <a:solidFill>
                  <a:srgbClr val="FFFF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266">
                      <a:latin typeface="Helvetica Neue Medium" charset="0"/>
                      <a:ea typeface="Helvetica Neue Medium" charset="0"/>
                      <a:cs typeface="Helvetica Neue Medium" charset="0"/>
                      <a:sym typeface="Helvetica Neue Medium" charset="0"/>
                    </a:rPr>
                    <a:t>D</a:t>
                  </a:r>
                </a:p>
              </p:txBody>
            </p:sp>
            <p:pic>
              <p:nvPicPr>
                <p:cNvPr id="32" name="Picture 46">
                  <a:extLst>
                    <a:ext uri="{FF2B5EF4-FFF2-40B4-BE49-F238E27FC236}">
                      <a16:creationId xmlns:a16="http://schemas.microsoft.com/office/drawing/2014/main" id="{52456460-AFDA-4FA0-AEDD-6F99F18665E8}"/>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572790" cy="57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grpSp>
    </p:spTree>
    <p:extLst>
      <p:ext uri="{BB962C8B-B14F-4D97-AF65-F5344CB8AC3E}">
        <p14:creationId xmlns:p14="http://schemas.microsoft.com/office/powerpoint/2010/main" val="37724576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400" dirty="0"/>
              <a:t>RSOME Examples - </a:t>
            </a:r>
            <a:r>
              <a:rPr kumimoji="0" lang="en-US" altLang="zh-CN" dirty="0">
                <a:ea typeface="宋体" charset="-122"/>
              </a:rPr>
              <a:t>Transportation Problem</a:t>
            </a:r>
          </a:p>
        </p:txBody>
      </p:sp>
      <p:sp>
        <p:nvSpPr>
          <p:cNvPr id="40962" name="Rectangle 3"/>
          <p:cNvSpPr>
            <a:spLocks noGrp="1" noChangeArrowheads="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dirty="0">
                <a:ea typeface="宋体" charset="-122"/>
              </a:rPr>
              <a:t>General representation </a:t>
            </a:r>
          </a:p>
        </p:txBody>
      </p:sp>
      <p:pic>
        <p:nvPicPr>
          <p:cNvPr id="4" name="Picture 3"/>
          <p:cNvPicPr>
            <a:picLocks noChangeAspect="1"/>
          </p:cNvPicPr>
          <p:nvPr/>
        </p:nvPicPr>
        <p:blipFill>
          <a:blip r:embed="rId3"/>
          <a:stretch>
            <a:fillRect/>
          </a:stretch>
        </p:blipFill>
        <p:spPr>
          <a:xfrm>
            <a:off x="3200400" y="1981201"/>
            <a:ext cx="6096000" cy="42939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kumimoji="0" lang="en-US" altLang="zh-CN">
                <a:ea typeface="宋体" charset="-122"/>
              </a:rPr>
              <a:t>Transportation Problem</a:t>
            </a:r>
          </a:p>
        </p:txBody>
      </p:sp>
      <p:pic>
        <p:nvPicPr>
          <p:cNvPr id="6" name="Picture 5"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begin{array}{rll}&#10;\min\ &amp; \displaystyle \sum_{i \in P} \sum_{j \in R} c_{ij}x_{ij} &amp;\\&#10;\mbox{s.t.}\ &amp; \displaystyle \sum_{i \in P} x_{ij} \geq d_j &amp; \forall j \in R\\&#10;&amp;\displaystyle \sum_{j \in R} x_{ij} \leq s_i &amp; \forall i \in P \\&#10;&amp;x_{ij} \geq 0 &amp;\forall i \in P, j \in R&#10;\end{array}&#10;$$&#10;&#10;\end{document}" title="IguanaTex Bitmap Display">
            <a:extLst>
              <a:ext uri="{FF2B5EF4-FFF2-40B4-BE49-F238E27FC236}">
                <a16:creationId xmlns:a16="http://schemas.microsoft.com/office/drawing/2014/main" id="{AFAFD9EF-E40E-42F2-BD4A-52DF2C55C73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275733" y="2223008"/>
            <a:ext cx="5640533" cy="32234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C491-06FD-4D10-BDBC-B10FDC6E91B5}"/>
              </a:ext>
            </a:extLst>
          </p:cNvPr>
          <p:cNvSpPr>
            <a:spLocks noGrp="1"/>
          </p:cNvSpPr>
          <p:nvPr>
            <p:ph type="title"/>
          </p:nvPr>
        </p:nvSpPr>
        <p:spPr/>
        <p:txBody>
          <a:bodyPr>
            <a:normAutofit/>
          </a:bodyPr>
          <a:lstStyle/>
          <a:p>
            <a:r>
              <a:rPr lang="en-US" altLang="en-US" sz="4400" dirty="0">
                <a:latin typeface="+mj-lt"/>
              </a:rPr>
              <a:t>Investment under Taxation</a:t>
            </a:r>
            <a:endParaRPr lang="en-SG" dirty="0"/>
          </a:p>
        </p:txBody>
      </p:sp>
      <p:sp>
        <p:nvSpPr>
          <p:cNvPr id="3" name="Content Placeholder 2">
            <a:extLst>
              <a:ext uri="{FF2B5EF4-FFF2-40B4-BE49-F238E27FC236}">
                <a16:creationId xmlns:a16="http://schemas.microsoft.com/office/drawing/2014/main" id="{0B72011D-7360-4CCD-9BB4-B7415E191F7B}"/>
              </a:ext>
            </a:extLst>
          </p:cNvPr>
          <p:cNvSpPr>
            <a:spLocks noGrp="1"/>
          </p:cNvSpPr>
          <p:nvPr>
            <p:ph idx="1"/>
          </p:nvPr>
        </p:nvSpPr>
        <p:spPr/>
        <p:txBody>
          <a:bodyPr/>
          <a:lstStyle/>
          <a:p>
            <a:pPr eaLnBrk="1" hangingPunct="1">
              <a:spcBef>
                <a:spcPct val="20000"/>
              </a:spcBef>
              <a:buClr>
                <a:schemeClr val="tx1"/>
              </a:buClr>
              <a:buSzPct val="100000"/>
            </a:pPr>
            <a:r>
              <a:rPr lang="en-GB" altLang="en-US" sz="2400" dirty="0"/>
              <a:t>You purchased </a:t>
            </a:r>
            <a:r>
              <a:rPr lang="en-US" altLang="zh-CN" sz="2400" i="1" dirty="0" err="1">
                <a:latin typeface="Times New Roman" panose="02020603050405020304" pitchFamily="18" charset="0"/>
                <a:cs typeface="Times New Roman" panose="02020603050405020304" pitchFamily="18" charset="0"/>
              </a:rPr>
              <a:t>s</a:t>
            </a:r>
            <a:r>
              <a:rPr lang="en-US" altLang="zh-CN" sz="2400" i="1" baseline="-25000" dirty="0" err="1">
                <a:latin typeface="Times New Roman" panose="02020603050405020304" pitchFamily="18" charset="0"/>
                <a:cs typeface="Times New Roman" panose="02020603050405020304" pitchFamily="18" charset="0"/>
              </a:rPr>
              <a:t>i</a:t>
            </a:r>
            <a:r>
              <a:rPr lang="en-GB" altLang="en-US" sz="2400" dirty="0"/>
              <a:t> shares of stock </a:t>
            </a:r>
            <a:r>
              <a:rPr lang="en-GB" altLang="en-US" sz="2400" i="1" dirty="0" err="1">
                <a:latin typeface="Times New Roman" panose="02020603050405020304" pitchFamily="18" charset="0"/>
                <a:cs typeface="Times New Roman" panose="02020603050405020304" pitchFamily="18" charset="0"/>
              </a:rPr>
              <a:t>i</a:t>
            </a:r>
            <a:r>
              <a:rPr lang="en-GB" altLang="en-US" sz="2400" dirty="0"/>
              <a:t> at price </a:t>
            </a:r>
            <a:r>
              <a:rPr lang="en-GB" altLang="en-US" sz="2400" i="1" dirty="0">
                <a:latin typeface="Times New Roman" panose="02020603050405020304" pitchFamily="18" charset="0"/>
                <a:cs typeface="Times New Roman" panose="02020603050405020304" pitchFamily="18" charset="0"/>
              </a:rPr>
              <a:t>p</a:t>
            </a:r>
            <a:r>
              <a:rPr lang="en-GB" altLang="en-US" sz="2400" i="1" baseline="-25000" dirty="0">
                <a:latin typeface="Times New Roman" panose="02020603050405020304" pitchFamily="18" charset="0"/>
                <a:cs typeface="Times New Roman" panose="02020603050405020304" pitchFamily="18" charset="0"/>
              </a:rPr>
              <a:t>i</a:t>
            </a:r>
            <a:r>
              <a:rPr lang="en-GB" altLang="en-US" sz="2400" dirty="0">
                <a:latin typeface="Times New Roman" panose="02020603050405020304" pitchFamily="18" charset="0"/>
                <a:cs typeface="Times New Roman" panose="02020603050405020304" pitchFamily="18" charset="0"/>
              </a:rPr>
              <a:t>, </a:t>
            </a:r>
            <a:r>
              <a:rPr lang="en-GB" altLang="en-US" sz="2400" i="1" dirty="0" err="1">
                <a:latin typeface="Times New Roman" panose="02020603050405020304" pitchFamily="18" charset="0"/>
                <a:cs typeface="Times New Roman" panose="02020603050405020304" pitchFamily="18" charset="0"/>
              </a:rPr>
              <a:t>i</a:t>
            </a:r>
            <a:r>
              <a:rPr lang="en-GB" altLang="en-US" sz="2400"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 1,…,</a:t>
            </a:r>
            <a:r>
              <a:rPr lang="en-GB" altLang="en-US" sz="2400" i="1" dirty="0">
                <a:latin typeface="Times New Roman" panose="02020603050405020304" pitchFamily="18" charset="0"/>
                <a:cs typeface="Times New Roman" panose="02020603050405020304" pitchFamily="18" charset="0"/>
              </a:rPr>
              <a:t>n</a:t>
            </a:r>
          </a:p>
          <a:p>
            <a:pPr eaLnBrk="1" hangingPunct="1">
              <a:spcBef>
                <a:spcPct val="20000"/>
              </a:spcBef>
              <a:buClr>
                <a:schemeClr val="tx1"/>
              </a:buClr>
              <a:buSzPct val="100000"/>
            </a:pPr>
            <a:r>
              <a:rPr lang="en-GB" altLang="en-US" sz="2400" dirty="0"/>
              <a:t>Current price of stock </a:t>
            </a:r>
            <a:r>
              <a:rPr lang="en-GB" altLang="en-US" sz="2400" i="1" dirty="0" err="1">
                <a:latin typeface="Times New Roman" panose="02020603050405020304" pitchFamily="18" charset="0"/>
                <a:cs typeface="Times New Roman" panose="02020603050405020304" pitchFamily="18" charset="0"/>
              </a:rPr>
              <a:t>i</a:t>
            </a:r>
            <a:r>
              <a:rPr lang="en-GB" altLang="en-US" sz="2400" dirty="0"/>
              <a:t> is </a:t>
            </a:r>
            <a:r>
              <a:rPr lang="en-GB" altLang="en-US" sz="2400" i="1" dirty="0">
                <a:latin typeface="Times New Roman" panose="02020603050405020304" pitchFamily="18" charset="0"/>
                <a:cs typeface="Times New Roman" panose="02020603050405020304" pitchFamily="18" charset="0"/>
              </a:rPr>
              <a:t>q</a:t>
            </a:r>
            <a:r>
              <a:rPr lang="en-GB" altLang="en-US" sz="2400" i="1" baseline="-25000" dirty="0">
                <a:latin typeface="Times New Roman" panose="02020603050405020304" pitchFamily="18" charset="0"/>
                <a:cs typeface="Times New Roman" panose="02020603050405020304" pitchFamily="18" charset="0"/>
              </a:rPr>
              <a:t>i</a:t>
            </a:r>
            <a:endParaRPr lang="en-GB" altLang="en-US" sz="2400" i="1" dirty="0">
              <a:latin typeface="Times New Roman" panose="02020603050405020304" pitchFamily="18" charset="0"/>
              <a:cs typeface="Times New Roman" panose="02020603050405020304" pitchFamily="18" charset="0"/>
            </a:endParaRPr>
          </a:p>
          <a:p>
            <a:pPr eaLnBrk="1" hangingPunct="1">
              <a:spcBef>
                <a:spcPct val="20000"/>
              </a:spcBef>
              <a:buClr>
                <a:schemeClr val="tx1"/>
              </a:buClr>
              <a:buSzPct val="100000"/>
            </a:pPr>
            <a:r>
              <a:rPr lang="en-US" altLang="en-US" sz="2400" dirty="0"/>
              <a:t>You expect that the price of stock </a:t>
            </a:r>
            <a:r>
              <a:rPr lang="en-US" altLang="en-US" sz="2400" i="1" dirty="0" err="1">
                <a:latin typeface="Times New Roman" panose="02020603050405020304" pitchFamily="18" charset="0"/>
                <a:cs typeface="Times New Roman" panose="02020603050405020304" pitchFamily="18" charset="0"/>
              </a:rPr>
              <a:t>i</a:t>
            </a:r>
            <a:r>
              <a:rPr lang="en-US" altLang="en-US" sz="2400" dirty="0"/>
              <a:t> one year later will be </a:t>
            </a:r>
            <a:r>
              <a:rPr lang="en-US" altLang="en-US" sz="2400" i="1" dirty="0" err="1">
                <a:latin typeface="Times New Roman" panose="02020603050405020304" pitchFamily="18" charset="0"/>
                <a:cs typeface="Times New Roman" panose="02020603050405020304" pitchFamily="18" charset="0"/>
              </a:rPr>
              <a:t>r</a:t>
            </a:r>
            <a:r>
              <a:rPr lang="en-US" altLang="en-US" sz="2400" i="1" baseline="-25000" dirty="0" err="1">
                <a:latin typeface="Times New Roman" panose="02020603050405020304" pitchFamily="18" charset="0"/>
                <a:cs typeface="Times New Roman" panose="02020603050405020304" pitchFamily="18" charset="0"/>
              </a:rPr>
              <a:t>i</a:t>
            </a:r>
            <a:endParaRPr lang="en-US" altLang="en-US" sz="2400" i="1" dirty="0">
              <a:latin typeface="Times New Roman" panose="02020603050405020304" pitchFamily="18" charset="0"/>
              <a:cs typeface="Times New Roman" panose="02020603050405020304" pitchFamily="18" charset="0"/>
            </a:endParaRPr>
          </a:p>
          <a:p>
            <a:pPr eaLnBrk="1" hangingPunct="1">
              <a:spcBef>
                <a:spcPct val="20000"/>
              </a:spcBef>
              <a:buClr>
                <a:schemeClr val="tx1"/>
              </a:buClr>
              <a:buSzPct val="100000"/>
            </a:pPr>
            <a:r>
              <a:rPr lang="en-US" altLang="en-US" sz="2400" dirty="0"/>
              <a:t>You pay a capital gain tax at the rate of 30% on any capital gains at the time of sale</a:t>
            </a:r>
          </a:p>
          <a:p>
            <a:pPr eaLnBrk="1" hangingPunct="1">
              <a:spcBef>
                <a:spcPct val="20000"/>
              </a:spcBef>
              <a:buClr>
                <a:schemeClr val="tx1"/>
              </a:buClr>
              <a:buSzPct val="100000"/>
            </a:pPr>
            <a:r>
              <a:rPr lang="en-US" altLang="en-US" sz="2400" dirty="0"/>
              <a:t>You want to raise </a:t>
            </a:r>
            <a:r>
              <a:rPr lang="en-US" altLang="en-US" sz="2400" i="1" dirty="0">
                <a:latin typeface="Times New Roman" panose="02020603050405020304" pitchFamily="18" charset="0"/>
                <a:cs typeface="Times New Roman" panose="02020603050405020304" pitchFamily="18" charset="0"/>
              </a:rPr>
              <a:t>K</a:t>
            </a:r>
            <a:r>
              <a:rPr lang="en-US" altLang="en-US" sz="2400" dirty="0"/>
              <a:t> amount of cash after taxes</a:t>
            </a:r>
          </a:p>
          <a:p>
            <a:pPr eaLnBrk="1" hangingPunct="1">
              <a:spcBef>
                <a:spcPct val="20000"/>
              </a:spcBef>
              <a:buClr>
                <a:schemeClr val="tx1"/>
              </a:buClr>
              <a:buSzPct val="100000"/>
            </a:pPr>
            <a:r>
              <a:rPr lang="en-US" altLang="en-US" sz="2400" dirty="0"/>
              <a:t>You pay 1% in transaction costs</a:t>
            </a:r>
          </a:p>
          <a:p>
            <a:pPr eaLnBrk="1" hangingPunct="1">
              <a:spcBef>
                <a:spcPct val="20000"/>
              </a:spcBef>
              <a:buClr>
                <a:schemeClr val="tx1"/>
              </a:buClr>
              <a:buSzPct val="100000"/>
            </a:pPr>
            <a:r>
              <a:rPr lang="en-GB" altLang="en-US" sz="2400" dirty="0"/>
              <a:t>Example: You sell 1,000 shares at $50 per share; you have bought them at $30; Net Cash is,</a:t>
            </a:r>
          </a:p>
          <a:p>
            <a:endParaRPr lang="en-SG" dirty="0"/>
          </a:p>
        </p:txBody>
      </p:sp>
      <p:pic>
        <p:nvPicPr>
          <p:cNvPr id="4" name="Picture 4" descr="txp_fig">
            <a:extLst>
              <a:ext uri="{FF2B5EF4-FFF2-40B4-BE49-F238E27FC236}">
                <a16:creationId xmlns:a16="http://schemas.microsoft.com/office/drawing/2014/main" id="{8F8B2818-ABF2-476E-A51C-15E48FAA7463}"/>
              </a:ext>
            </a:extLst>
          </p:cNvPr>
          <p:cNvPicPr>
            <a:picLocks noChangeAspect="1" noChangeArrowheads="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2593" y="5189299"/>
            <a:ext cx="6246813" cy="70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8018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3575-FCEC-4938-AB4B-65A4AB6DA182}"/>
              </a:ext>
            </a:extLst>
          </p:cNvPr>
          <p:cNvSpPr>
            <a:spLocks noGrp="1"/>
          </p:cNvSpPr>
          <p:nvPr>
            <p:ph type="title"/>
          </p:nvPr>
        </p:nvSpPr>
        <p:spPr/>
        <p:txBody>
          <a:bodyPr>
            <a:normAutofit/>
          </a:bodyPr>
          <a:lstStyle/>
          <a:p>
            <a:r>
              <a:rPr lang="en-SG" dirty="0"/>
              <a:t>Investment under Taxation</a:t>
            </a:r>
          </a:p>
        </p:txBody>
      </p:sp>
      <p:sp>
        <p:nvSpPr>
          <p:cNvPr id="3" name="Content Placeholder 2">
            <a:extLst>
              <a:ext uri="{FF2B5EF4-FFF2-40B4-BE49-F238E27FC236}">
                <a16:creationId xmlns:a16="http://schemas.microsoft.com/office/drawing/2014/main" id="{903CA47B-8D1F-4C61-9DB8-FF056D46CB41}"/>
              </a:ext>
            </a:extLst>
          </p:cNvPr>
          <p:cNvSpPr>
            <a:spLocks noGrp="1"/>
          </p:cNvSpPr>
          <p:nvPr>
            <p:ph idx="1"/>
          </p:nvPr>
        </p:nvSpPr>
        <p:spPr/>
        <p:txBody>
          <a:bodyPr/>
          <a:lstStyle/>
          <a:p>
            <a:pPr eaLnBrk="1" hangingPunct="1">
              <a:spcBef>
                <a:spcPct val="20000"/>
              </a:spcBef>
              <a:buClr>
                <a:schemeClr val="tx1"/>
              </a:buClr>
              <a:buSzPct val="100000"/>
              <a:buFont typeface="Arial" charset="0"/>
              <a:buChar char="•"/>
            </a:pPr>
            <a:r>
              <a:rPr lang="en-GB" altLang="en-US" sz="2800" dirty="0"/>
              <a:t>Objective: Maximize the expected return next year</a:t>
            </a:r>
          </a:p>
          <a:p>
            <a:pPr eaLnBrk="1" hangingPunct="1">
              <a:spcBef>
                <a:spcPct val="20000"/>
              </a:spcBef>
              <a:buClr>
                <a:schemeClr val="tx1"/>
              </a:buClr>
              <a:buSzPct val="100000"/>
              <a:buFont typeface="Arial" charset="0"/>
              <a:buChar char="•"/>
            </a:pPr>
            <a:r>
              <a:rPr lang="en-GB" altLang="en-US" sz="2800" dirty="0"/>
              <a:t>Constraints: Able to raise the fund </a:t>
            </a:r>
            <a:r>
              <a:rPr lang="en-GB" altLang="en-US" sz="2800" i="1" dirty="0">
                <a:latin typeface="Times New Roman" panose="02020603050405020304" pitchFamily="18" charset="0"/>
                <a:cs typeface="Times New Roman" panose="02020603050405020304" pitchFamily="18" charset="0"/>
              </a:rPr>
              <a:t>K </a:t>
            </a:r>
            <a:r>
              <a:rPr lang="en-GB" altLang="en-US" dirty="0">
                <a:latin typeface="Times New Roman" panose="02020603050405020304" pitchFamily="18" charset="0"/>
                <a:cs typeface="Times New Roman" panose="02020603050405020304" pitchFamily="18" charset="0"/>
              </a:rPr>
              <a:t>this year</a:t>
            </a:r>
            <a:r>
              <a:rPr lang="en-GB" altLang="en-US" sz="2800" dirty="0"/>
              <a:t>.</a:t>
            </a:r>
          </a:p>
          <a:p>
            <a:endParaRPr lang="en-SG" dirty="0"/>
          </a:p>
        </p:txBody>
      </p:sp>
    </p:spTree>
    <p:extLst>
      <p:ext uri="{BB962C8B-B14F-4D97-AF65-F5344CB8AC3E}">
        <p14:creationId xmlns:p14="http://schemas.microsoft.com/office/powerpoint/2010/main" val="371741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pic>
        <p:nvPicPr>
          <p:cNvPr id="6" name="Content Placeholder 4" descr="Diagram&#10;&#10;Description automatically generated">
            <a:extLst>
              <a:ext uri="{FF2B5EF4-FFF2-40B4-BE49-F238E27FC236}">
                <a16:creationId xmlns:a16="http://schemas.microsoft.com/office/drawing/2014/main" id="{BD227FAA-8729-4F1F-ABBE-0D3749846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5800"/>
            <a:ext cx="12127068" cy="6172200"/>
          </a:xfrm>
        </p:spPr>
      </p:pic>
    </p:spTree>
    <p:extLst>
      <p:ext uri="{BB962C8B-B14F-4D97-AF65-F5344CB8AC3E}">
        <p14:creationId xmlns:p14="http://schemas.microsoft.com/office/powerpoint/2010/main" val="356629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2209800" y="1143000"/>
            <a:ext cx="77724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pPr eaLnBrk="1" hangingPunct="1">
              <a:spcBef>
                <a:spcPct val="20000"/>
              </a:spcBef>
              <a:buClr>
                <a:schemeClr val="accent1"/>
              </a:buClr>
              <a:buSzPct val="65000"/>
              <a:buFont typeface="Wingdings" charset="2"/>
              <a:buNone/>
            </a:pPr>
            <a:endParaRPr lang="en-US" altLang="en-US" sz="2600"/>
          </a:p>
        </p:txBody>
      </p:sp>
      <p:pic>
        <p:nvPicPr>
          <p:cNvPr id="3" name="Picture 2"/>
          <p:cNvPicPr>
            <a:picLocks noChangeAspect="1"/>
          </p:cNvPicPr>
          <p:nvPr/>
        </p:nvPicPr>
        <p:blipFill>
          <a:blip r:embed="rId3"/>
          <a:stretch>
            <a:fillRect/>
          </a:stretch>
        </p:blipFill>
        <p:spPr>
          <a:xfrm>
            <a:off x="1905000" y="1981201"/>
            <a:ext cx="7924800" cy="2605093"/>
          </a:xfrm>
          <a:prstGeom prst="rect">
            <a:avLst/>
          </a:prstGeom>
        </p:spPr>
      </p:pic>
      <p:sp>
        <p:nvSpPr>
          <p:cNvPr id="5" name="Title 1">
            <a:extLst>
              <a:ext uri="{FF2B5EF4-FFF2-40B4-BE49-F238E27FC236}">
                <a16:creationId xmlns:a16="http://schemas.microsoft.com/office/drawing/2014/main" id="{1D99E020-A32A-42DB-AEB9-5357B828AF8B}"/>
              </a:ext>
            </a:extLst>
          </p:cNvPr>
          <p:cNvSpPr>
            <a:spLocks noGrp="1"/>
          </p:cNvSpPr>
          <p:nvPr>
            <p:ph type="title"/>
          </p:nvPr>
        </p:nvSpPr>
        <p:spPr>
          <a:xfrm>
            <a:off x="838200" y="365125"/>
            <a:ext cx="10515600" cy="824483"/>
          </a:xfrm>
        </p:spPr>
        <p:txBody>
          <a:bodyPr>
            <a:normAutofit/>
          </a:bodyPr>
          <a:lstStyle/>
          <a:p>
            <a:r>
              <a:rPr lang="en-SG" dirty="0"/>
              <a:t>Investment under Taxation</a:t>
            </a:r>
          </a:p>
        </p:txBody>
      </p:sp>
    </p:spTree>
    <p:extLst>
      <p:ext uri="{BB962C8B-B14F-4D97-AF65-F5344CB8AC3E}">
        <p14:creationId xmlns:p14="http://schemas.microsoft.com/office/powerpoint/2010/main" val="229883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3402-7115-A34D-A8A8-C4A22B7CD74C}"/>
              </a:ext>
            </a:extLst>
          </p:cNvPr>
          <p:cNvSpPr>
            <a:spLocks noGrp="1"/>
          </p:cNvSpPr>
          <p:nvPr>
            <p:ph type="title"/>
          </p:nvPr>
        </p:nvSpPr>
        <p:spPr/>
        <p:txBody>
          <a:bodyPr/>
          <a:lstStyle/>
          <a:p>
            <a:r>
              <a:rPr lang="en-US" dirty="0"/>
              <a:t>Data </a:t>
            </a:r>
            <a:r>
              <a:rPr lang="en-US" altLang="zh-CN" dirty="0"/>
              <a:t>F</a:t>
            </a:r>
            <a:r>
              <a:rPr lang="en-US" dirty="0"/>
              <a:t>ile</a:t>
            </a:r>
          </a:p>
        </p:txBody>
      </p:sp>
      <p:sp>
        <p:nvSpPr>
          <p:cNvPr id="3" name="Content Placeholder 2">
            <a:extLst>
              <a:ext uri="{FF2B5EF4-FFF2-40B4-BE49-F238E27FC236}">
                <a16:creationId xmlns:a16="http://schemas.microsoft.com/office/drawing/2014/main" id="{7A16E2AC-3D17-1544-9D4B-152D168F9E21}"/>
              </a:ext>
            </a:extLst>
          </p:cNvPr>
          <p:cNvSpPr>
            <a:spLocks noGrp="1"/>
          </p:cNvSpPr>
          <p:nvPr>
            <p:ph idx="1"/>
          </p:nvPr>
        </p:nvSpPr>
        <p:spPr/>
        <p:txBody>
          <a:bodyPr/>
          <a:lstStyle/>
          <a:p>
            <a:r>
              <a:rPr lang="en-US" sz="2000" dirty="0"/>
              <a:t>Read CSV data file </a:t>
            </a:r>
          </a:p>
        </p:txBody>
      </p:sp>
      <p:pic>
        <p:nvPicPr>
          <p:cNvPr id="7" name="Picture 6">
            <a:extLst>
              <a:ext uri="{FF2B5EF4-FFF2-40B4-BE49-F238E27FC236}">
                <a16:creationId xmlns:a16="http://schemas.microsoft.com/office/drawing/2014/main" id="{6C3F9DA5-0D67-F64E-A367-2BEEC2F2BF9B}"/>
              </a:ext>
            </a:extLst>
          </p:cNvPr>
          <p:cNvPicPr>
            <a:picLocks noChangeAspect="1"/>
          </p:cNvPicPr>
          <p:nvPr/>
        </p:nvPicPr>
        <p:blipFill>
          <a:blip r:embed="rId3"/>
          <a:stretch>
            <a:fillRect/>
          </a:stretch>
        </p:blipFill>
        <p:spPr>
          <a:xfrm>
            <a:off x="1604482" y="2473046"/>
            <a:ext cx="8592207" cy="2768600"/>
          </a:xfrm>
          <a:prstGeom prst="rect">
            <a:avLst/>
          </a:prstGeom>
        </p:spPr>
      </p:pic>
    </p:spTree>
    <p:extLst>
      <p:ext uri="{BB962C8B-B14F-4D97-AF65-F5344CB8AC3E}">
        <p14:creationId xmlns:p14="http://schemas.microsoft.com/office/powerpoint/2010/main" val="35548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Invest amount $</a:t>
            </a:r>
            <a:r>
              <a:rPr lang="en-US" sz="2400" i="1" dirty="0">
                <a:latin typeface="Times New Roman" panose="02020603050405020304" pitchFamily="18" charset="0"/>
                <a:cs typeface="Times New Roman" panose="02020603050405020304" pitchFamily="18" charset="0"/>
              </a:rPr>
              <a:t>K</a:t>
            </a:r>
            <a:r>
              <a:rPr lang="en-US" dirty="0"/>
              <a:t> on </a:t>
            </a:r>
            <a:r>
              <a:rPr lang="en-US" sz="2400" i="1" dirty="0">
                <a:latin typeface="Times New Roman" panose="02020603050405020304" pitchFamily="18" charset="0"/>
                <a:cs typeface="Times New Roman" panose="02020603050405020304" pitchFamily="18" charset="0"/>
              </a:rPr>
              <a:t>N</a:t>
            </a:r>
            <a:r>
              <a:rPr lang="en-US" dirty="0"/>
              <a:t> bonds over </a:t>
            </a:r>
            <a:r>
              <a:rPr lang="en-US" sz="2400" i="1" dirty="0">
                <a:latin typeface="Times New Roman" panose="02020603050405020304" pitchFamily="18" charset="0"/>
                <a:cs typeface="Times New Roman" panose="02020603050405020304" pitchFamily="18" charset="0"/>
              </a:rPr>
              <a:t>T</a:t>
            </a:r>
            <a:r>
              <a:rPr lang="en-US" dirty="0"/>
              <a:t> periods.</a:t>
            </a:r>
          </a:p>
          <a:p>
            <a:r>
              <a:rPr lang="en-US" dirty="0"/>
              <a:t>Cash earns a fixed return per year</a:t>
            </a:r>
          </a:p>
          <a:p>
            <a:r>
              <a:rPr lang="en-US" dirty="0"/>
              <a:t>Each bond pays an interest rate that compounds each year, and pays the principal plus compounded interest at the end of a maturity period. </a:t>
            </a:r>
          </a:p>
          <a:p>
            <a:r>
              <a:rPr lang="en-US" dirty="0"/>
              <a:t>Each bond has a maximum invest limit.</a:t>
            </a:r>
          </a:p>
          <a:p>
            <a:r>
              <a:rPr lang="en-US" dirty="0"/>
              <a:t>Goal is to maximize the final wealth. </a:t>
            </a:r>
          </a:p>
        </p:txBody>
      </p:sp>
    </p:spTree>
    <p:extLst>
      <p:ext uri="{BB962C8B-B14F-4D97-AF65-F5344CB8AC3E}">
        <p14:creationId xmlns:p14="http://schemas.microsoft.com/office/powerpoint/2010/main" val="263094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Example: K=$1M, N=4, T=5, Cash interest rate = 2%</a:t>
            </a:r>
          </a:p>
          <a:p>
            <a:endParaRPr lang="en-US" dirty="0"/>
          </a:p>
        </p:txBody>
      </p:sp>
      <p:graphicFrame>
        <p:nvGraphicFramePr>
          <p:cNvPr id="4" name="Table 3">
            <a:extLst>
              <a:ext uri="{FF2B5EF4-FFF2-40B4-BE49-F238E27FC236}">
                <a16:creationId xmlns:a16="http://schemas.microsoft.com/office/drawing/2014/main" id="{34928395-46B4-4294-B6B2-90884B613666}"/>
              </a:ext>
            </a:extLst>
          </p:cNvPr>
          <p:cNvGraphicFramePr>
            <a:graphicFrameLocks noGrp="1"/>
          </p:cNvGraphicFramePr>
          <p:nvPr>
            <p:extLst>
              <p:ext uri="{D42A27DB-BD31-4B8C-83A1-F6EECF244321}">
                <p14:modId xmlns:p14="http://schemas.microsoft.com/office/powerpoint/2010/main" val="3437966829"/>
              </p:ext>
            </p:extLst>
          </p:nvPr>
        </p:nvGraphicFramePr>
        <p:xfrm>
          <a:off x="2881160" y="2413000"/>
          <a:ext cx="6429679" cy="3364620"/>
        </p:xfrm>
        <a:graphic>
          <a:graphicData uri="http://schemas.openxmlformats.org/drawingml/2006/table">
            <a:tbl>
              <a:tblPr firstRow="1" bandRow="1">
                <a:tableStyleId>{93296810-A885-4BE3-A3E7-6D5BEEA58F35}</a:tableStyleId>
              </a:tblPr>
              <a:tblGrid>
                <a:gridCol w="1231738">
                  <a:extLst>
                    <a:ext uri="{9D8B030D-6E8A-4147-A177-3AD203B41FA5}">
                      <a16:colId xmlns:a16="http://schemas.microsoft.com/office/drawing/2014/main" val="20000"/>
                    </a:ext>
                  </a:extLst>
                </a:gridCol>
                <a:gridCol w="1367989">
                  <a:extLst>
                    <a:ext uri="{9D8B030D-6E8A-4147-A177-3AD203B41FA5}">
                      <a16:colId xmlns:a16="http://schemas.microsoft.com/office/drawing/2014/main" val="20001"/>
                    </a:ext>
                  </a:extLst>
                </a:gridCol>
                <a:gridCol w="1381104">
                  <a:extLst>
                    <a:ext uri="{9D8B030D-6E8A-4147-A177-3AD203B41FA5}">
                      <a16:colId xmlns:a16="http://schemas.microsoft.com/office/drawing/2014/main" val="20002"/>
                    </a:ext>
                  </a:extLst>
                </a:gridCol>
                <a:gridCol w="1224424">
                  <a:extLst>
                    <a:ext uri="{9D8B030D-6E8A-4147-A177-3AD203B41FA5}">
                      <a16:colId xmlns:a16="http://schemas.microsoft.com/office/drawing/2014/main" val="20003"/>
                    </a:ext>
                  </a:extLst>
                </a:gridCol>
                <a:gridCol w="1224424">
                  <a:extLst>
                    <a:ext uri="{9D8B030D-6E8A-4147-A177-3AD203B41FA5}">
                      <a16:colId xmlns:a16="http://schemas.microsoft.com/office/drawing/2014/main" val="20004"/>
                    </a:ext>
                  </a:extLst>
                </a:gridCol>
              </a:tblGrid>
              <a:tr h="914400">
                <a:tc>
                  <a:txBody>
                    <a:bodyPr/>
                    <a:lstStyle/>
                    <a:p>
                      <a:r>
                        <a:rPr lang="en-US" dirty="0"/>
                        <a:t>Bond</a:t>
                      </a:r>
                    </a:p>
                  </a:txBody>
                  <a:tcPr/>
                </a:tc>
                <a:tc>
                  <a:txBody>
                    <a:bodyPr/>
                    <a:lstStyle/>
                    <a:p>
                      <a:pPr algn="ctr"/>
                      <a:r>
                        <a:rPr lang="en-US" dirty="0"/>
                        <a:t>Available Year</a:t>
                      </a:r>
                    </a:p>
                  </a:txBody>
                  <a:tcPr/>
                </a:tc>
                <a:tc>
                  <a:txBody>
                    <a:bodyPr/>
                    <a:lstStyle/>
                    <a:p>
                      <a:pPr algn="ctr"/>
                      <a:r>
                        <a:rPr lang="en-US" dirty="0"/>
                        <a:t>Maturity Period</a:t>
                      </a:r>
                    </a:p>
                  </a:txBody>
                  <a:tcPr/>
                </a:tc>
                <a:tc>
                  <a:txBody>
                    <a:bodyPr/>
                    <a:lstStyle/>
                    <a:p>
                      <a:pPr algn="ctr"/>
                      <a:r>
                        <a:rPr lang="en-US" dirty="0"/>
                        <a:t>Annual Interest</a:t>
                      </a:r>
                      <a:r>
                        <a:rPr lang="en-US" baseline="0" dirty="0"/>
                        <a:t> Rate </a:t>
                      </a:r>
                      <a:endParaRPr lang="en-US" dirty="0"/>
                    </a:p>
                  </a:txBody>
                  <a:tcPr/>
                </a:tc>
                <a:tc>
                  <a:txBody>
                    <a:bodyPr/>
                    <a:lstStyle/>
                    <a:p>
                      <a:pPr algn="ctr"/>
                      <a:r>
                        <a:rPr lang="en-US" dirty="0"/>
                        <a:t>Limit</a:t>
                      </a:r>
                    </a:p>
                  </a:txBody>
                  <a:tcPr/>
                </a:tc>
                <a:extLst>
                  <a:ext uri="{0D108BD9-81ED-4DB2-BD59-A6C34878D82A}">
                    <a16:rowId xmlns:a16="http://schemas.microsoft.com/office/drawing/2014/main" val="10000"/>
                  </a:ext>
                </a:extLst>
              </a:tr>
              <a:tr h="612555">
                <a:tc>
                  <a:txBody>
                    <a:bodyPr/>
                    <a:lstStyle/>
                    <a:p>
                      <a:pPr algn="ctr"/>
                      <a:r>
                        <a:rPr lang="en-US" dirty="0"/>
                        <a:t>1</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1,000,000</a:t>
                      </a:r>
                    </a:p>
                  </a:txBody>
                  <a:tcPr/>
                </a:tc>
                <a:extLst>
                  <a:ext uri="{0D108BD9-81ED-4DB2-BD59-A6C34878D82A}">
                    <a16:rowId xmlns:a16="http://schemas.microsoft.com/office/drawing/2014/main" val="10001"/>
                  </a:ext>
                </a:extLst>
              </a:tr>
              <a:tr h="612555">
                <a:tc>
                  <a:txBody>
                    <a:bodyPr/>
                    <a:lstStyle/>
                    <a:p>
                      <a:pPr algn="ctr"/>
                      <a:r>
                        <a:rPr lang="en-US" dirty="0"/>
                        <a:t>2</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tc>
                  <a:txBody>
                    <a:bodyPr/>
                    <a:lstStyle/>
                    <a:p>
                      <a:pPr algn="ctr"/>
                      <a:r>
                        <a:rPr lang="en-US" dirty="0"/>
                        <a:t>200,000</a:t>
                      </a:r>
                    </a:p>
                  </a:txBody>
                  <a:tcPr/>
                </a:tc>
                <a:extLst>
                  <a:ext uri="{0D108BD9-81ED-4DB2-BD59-A6C34878D82A}">
                    <a16:rowId xmlns:a16="http://schemas.microsoft.com/office/drawing/2014/main" val="10002"/>
                  </a:ext>
                </a:extLst>
              </a:tr>
              <a:tr h="612555">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6%</a:t>
                      </a:r>
                    </a:p>
                  </a:txBody>
                  <a:tcPr/>
                </a:tc>
                <a:tc>
                  <a:txBody>
                    <a:bodyPr/>
                    <a:lstStyle/>
                    <a:p>
                      <a:pPr algn="ctr"/>
                      <a:r>
                        <a:rPr lang="en-US" dirty="0"/>
                        <a:t>500,000</a:t>
                      </a:r>
                    </a:p>
                  </a:txBody>
                  <a:tcPr/>
                </a:tc>
                <a:extLst>
                  <a:ext uri="{0D108BD9-81ED-4DB2-BD59-A6C34878D82A}">
                    <a16:rowId xmlns:a16="http://schemas.microsoft.com/office/drawing/2014/main" val="10003"/>
                  </a:ext>
                </a:extLst>
              </a:tr>
              <a:tr h="612555">
                <a:tc>
                  <a:txBody>
                    <a:bodyPr/>
                    <a:lstStyle/>
                    <a:p>
                      <a:pPr algn="ctr"/>
                      <a:r>
                        <a:rPr lang="en-US" dirty="0"/>
                        <a:t>4</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200,000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5152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sp>
        <p:nvSpPr>
          <p:cNvPr id="3" name="Content Placeholder 2">
            <a:extLst>
              <a:ext uri="{FF2B5EF4-FFF2-40B4-BE49-F238E27FC236}">
                <a16:creationId xmlns:a16="http://schemas.microsoft.com/office/drawing/2014/main" id="{DC2E574B-570B-4A13-ACF6-F2D9E80D7F90}"/>
              </a:ext>
            </a:extLst>
          </p:cNvPr>
          <p:cNvSpPr>
            <a:spLocks noGrp="1"/>
          </p:cNvSpPr>
          <p:nvPr>
            <p:ph idx="1"/>
          </p:nvPr>
        </p:nvSpPr>
        <p:spPr/>
        <p:txBody>
          <a:bodyPr/>
          <a:lstStyle/>
          <a:p>
            <a:r>
              <a:rPr lang="en-US" dirty="0"/>
              <a:t>Hint: Cash is available every year and has a maturity period of 1 year and an interest rate of 2%. </a:t>
            </a:r>
          </a:p>
          <a:p>
            <a:endParaRPr lang="en-US" dirty="0"/>
          </a:p>
        </p:txBody>
      </p:sp>
      <p:graphicFrame>
        <p:nvGraphicFramePr>
          <p:cNvPr id="5" name="Table 4">
            <a:extLst>
              <a:ext uri="{FF2B5EF4-FFF2-40B4-BE49-F238E27FC236}">
                <a16:creationId xmlns:a16="http://schemas.microsoft.com/office/drawing/2014/main" id="{262C8807-9EFC-4AAA-846F-0BA4B0EEAFF3}"/>
              </a:ext>
            </a:extLst>
          </p:cNvPr>
          <p:cNvGraphicFramePr>
            <a:graphicFrameLocks noGrp="1"/>
          </p:cNvGraphicFramePr>
          <p:nvPr>
            <p:extLst>
              <p:ext uri="{D42A27DB-BD31-4B8C-83A1-F6EECF244321}">
                <p14:modId xmlns:p14="http://schemas.microsoft.com/office/powerpoint/2010/main" val="2632631357"/>
              </p:ext>
            </p:extLst>
          </p:nvPr>
        </p:nvGraphicFramePr>
        <p:xfrm>
          <a:off x="2549139" y="2590800"/>
          <a:ext cx="7093722" cy="2271836"/>
        </p:xfrm>
        <a:graphic>
          <a:graphicData uri="http://schemas.openxmlformats.org/drawingml/2006/table">
            <a:tbl>
              <a:tblPr firstRow="1" bandRow="1">
                <a:tableStyleId>{93296810-A885-4BE3-A3E7-6D5BEEA58F35}</a:tableStyleId>
              </a:tblPr>
              <a:tblGrid>
                <a:gridCol w="1182287">
                  <a:extLst>
                    <a:ext uri="{9D8B030D-6E8A-4147-A177-3AD203B41FA5}">
                      <a16:colId xmlns:a16="http://schemas.microsoft.com/office/drawing/2014/main" val="20000"/>
                    </a:ext>
                  </a:extLst>
                </a:gridCol>
                <a:gridCol w="1182287">
                  <a:extLst>
                    <a:ext uri="{9D8B030D-6E8A-4147-A177-3AD203B41FA5}">
                      <a16:colId xmlns:a16="http://schemas.microsoft.com/office/drawing/2014/main" val="20001"/>
                    </a:ext>
                  </a:extLst>
                </a:gridCol>
                <a:gridCol w="1182287">
                  <a:extLst>
                    <a:ext uri="{9D8B030D-6E8A-4147-A177-3AD203B41FA5}">
                      <a16:colId xmlns:a16="http://schemas.microsoft.com/office/drawing/2014/main" val="20002"/>
                    </a:ext>
                  </a:extLst>
                </a:gridCol>
                <a:gridCol w="1182287">
                  <a:extLst>
                    <a:ext uri="{9D8B030D-6E8A-4147-A177-3AD203B41FA5}">
                      <a16:colId xmlns:a16="http://schemas.microsoft.com/office/drawing/2014/main" val="20003"/>
                    </a:ext>
                  </a:extLst>
                </a:gridCol>
                <a:gridCol w="1182287">
                  <a:extLst>
                    <a:ext uri="{9D8B030D-6E8A-4147-A177-3AD203B41FA5}">
                      <a16:colId xmlns:a16="http://schemas.microsoft.com/office/drawing/2014/main" val="20004"/>
                    </a:ext>
                  </a:extLst>
                </a:gridCol>
                <a:gridCol w="1182287">
                  <a:extLst>
                    <a:ext uri="{9D8B030D-6E8A-4147-A177-3AD203B41FA5}">
                      <a16:colId xmlns:a16="http://schemas.microsoft.com/office/drawing/2014/main" val="20005"/>
                    </a:ext>
                  </a:extLst>
                </a:gridCol>
              </a:tblGrid>
              <a:tr h="417636">
                <a:tc>
                  <a:txBody>
                    <a:bodyPr/>
                    <a:lstStyle/>
                    <a:p>
                      <a:pPr algn="ctr"/>
                      <a:endParaRPr lang="en-US" dirty="0"/>
                    </a:p>
                  </a:txBody>
                  <a:tcPr/>
                </a:tc>
                <a:tc>
                  <a:txBody>
                    <a:bodyPr/>
                    <a:lstStyle/>
                    <a:p>
                      <a:pPr algn="ctr"/>
                      <a:r>
                        <a:rPr lang="en-US" dirty="0"/>
                        <a:t>Year 1</a:t>
                      </a:r>
                    </a:p>
                  </a:txBody>
                  <a:tcPr/>
                </a:tc>
                <a:tc>
                  <a:txBody>
                    <a:bodyPr/>
                    <a:lstStyle/>
                    <a:p>
                      <a:pPr algn="ctr"/>
                      <a:r>
                        <a:rPr lang="en-US" dirty="0"/>
                        <a:t>Year 2</a:t>
                      </a:r>
                    </a:p>
                  </a:txBody>
                  <a:tcPr/>
                </a:tc>
                <a:tc>
                  <a:txBody>
                    <a:bodyPr/>
                    <a:lstStyle/>
                    <a:p>
                      <a:pPr algn="ctr"/>
                      <a:r>
                        <a:rPr lang="en-US" dirty="0"/>
                        <a:t>Year 3</a:t>
                      </a:r>
                    </a:p>
                  </a:txBody>
                  <a:tcPr/>
                </a:tc>
                <a:tc>
                  <a:txBody>
                    <a:bodyPr/>
                    <a:lstStyle/>
                    <a:p>
                      <a:pPr algn="ctr"/>
                      <a:r>
                        <a:rPr lang="en-US" dirty="0"/>
                        <a:t>Year 4</a:t>
                      </a:r>
                    </a:p>
                  </a:txBody>
                  <a:tcPr/>
                </a:tc>
                <a:tc>
                  <a:txBody>
                    <a:bodyPr/>
                    <a:lstStyle/>
                    <a:p>
                      <a:pPr algn="ctr"/>
                      <a:r>
                        <a:rPr lang="en-US" dirty="0"/>
                        <a:t>Year 5</a:t>
                      </a:r>
                    </a:p>
                  </a:txBody>
                  <a:tcPr/>
                </a:tc>
                <a:extLst>
                  <a:ext uri="{0D108BD9-81ED-4DB2-BD59-A6C34878D82A}">
                    <a16:rowId xmlns:a16="http://schemas.microsoft.com/office/drawing/2014/main" val="10000"/>
                  </a:ext>
                </a:extLst>
              </a:tr>
              <a:tr h="370840">
                <a:tc>
                  <a:txBody>
                    <a:bodyPr/>
                    <a:lstStyle/>
                    <a:p>
                      <a:pPr algn="ctr"/>
                      <a:r>
                        <a:rPr lang="en-US" dirty="0"/>
                        <a:t>Cash 2%</a:t>
                      </a:r>
                    </a:p>
                  </a:txBody>
                  <a:tcPr/>
                </a:tc>
                <a:tc>
                  <a:txBody>
                    <a:bodyPr/>
                    <a:lstStyle/>
                    <a:p>
                      <a:pPr algn="ctr"/>
                      <a:r>
                        <a:rPr lang="en-US" dirty="0"/>
                        <a:t>Y[1]</a:t>
                      </a:r>
                    </a:p>
                  </a:txBody>
                  <a:tcPr>
                    <a:solidFill>
                      <a:schemeClr val="accent2">
                        <a:lumMod val="40000"/>
                        <a:lumOff val="60000"/>
                      </a:schemeClr>
                    </a:solidFill>
                  </a:tcPr>
                </a:tc>
                <a:tc>
                  <a:txBody>
                    <a:bodyPr/>
                    <a:lstStyle/>
                    <a:p>
                      <a:pPr algn="ctr"/>
                      <a:r>
                        <a:rPr lang="en-US" dirty="0"/>
                        <a:t>Y[2]</a:t>
                      </a:r>
                    </a:p>
                  </a:txBody>
                  <a:tcPr>
                    <a:solidFill>
                      <a:schemeClr val="accent2">
                        <a:lumMod val="40000"/>
                        <a:lumOff val="60000"/>
                      </a:schemeClr>
                    </a:solidFill>
                  </a:tcPr>
                </a:tc>
                <a:tc>
                  <a:txBody>
                    <a:bodyPr/>
                    <a:lstStyle/>
                    <a:p>
                      <a:pPr algn="ctr"/>
                      <a:r>
                        <a:rPr lang="en-US" dirty="0"/>
                        <a:t>Y[3]</a:t>
                      </a:r>
                    </a:p>
                  </a:txBody>
                  <a:tcPr>
                    <a:solidFill>
                      <a:schemeClr val="accent2">
                        <a:lumMod val="40000"/>
                        <a:lumOff val="60000"/>
                      </a:schemeClr>
                    </a:solidFill>
                  </a:tcPr>
                </a:tc>
                <a:tc>
                  <a:txBody>
                    <a:bodyPr/>
                    <a:lstStyle/>
                    <a:p>
                      <a:pPr algn="ctr"/>
                      <a:r>
                        <a:rPr lang="en-US" dirty="0"/>
                        <a:t>Y[4]</a:t>
                      </a:r>
                    </a:p>
                  </a:txBody>
                  <a:tcPr>
                    <a:solidFill>
                      <a:schemeClr val="accent2">
                        <a:lumMod val="40000"/>
                        <a:lumOff val="60000"/>
                      </a:schemeClr>
                    </a:solidFill>
                  </a:tcPr>
                </a:tc>
                <a:tc>
                  <a:txBody>
                    <a:bodyPr/>
                    <a:lstStyle/>
                    <a:p>
                      <a:pPr algn="ctr"/>
                      <a:r>
                        <a:rPr lang="en-US" dirty="0"/>
                        <a:t>Y[5]</a:t>
                      </a:r>
                    </a:p>
                  </a:txBody>
                  <a:tcPr>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pPr algn="ctr"/>
                      <a:r>
                        <a:rPr lang="en-US" dirty="0"/>
                        <a:t>B1 3%</a:t>
                      </a:r>
                    </a:p>
                  </a:txBody>
                  <a:tcPr/>
                </a:tc>
                <a:tc gridSpan="4">
                  <a:txBody>
                    <a:bodyPr/>
                    <a:lstStyle/>
                    <a:p>
                      <a:pPr algn="ctr"/>
                      <a:r>
                        <a:rPr lang="en-US" dirty="0"/>
                        <a:t>X[1]</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B2 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X[2]</a:t>
                      </a:r>
                    </a:p>
                  </a:txBody>
                  <a:tcPr>
                    <a:solidFill>
                      <a:schemeClr val="accent2">
                        <a:lumMod val="40000"/>
                        <a:lumOff val="60000"/>
                      </a:schemeClr>
                    </a:solidFill>
                  </a:tcPr>
                </a:tc>
                <a:extLst>
                  <a:ext uri="{0D108BD9-81ED-4DB2-BD59-A6C34878D82A}">
                    <a16:rowId xmlns:a16="http://schemas.microsoft.com/office/drawing/2014/main" val="10003"/>
                  </a:ext>
                </a:extLst>
              </a:tr>
              <a:tr h="370840">
                <a:tc>
                  <a:txBody>
                    <a:bodyPr/>
                    <a:lstStyle/>
                    <a:p>
                      <a:pPr algn="ctr"/>
                      <a:r>
                        <a:rPr lang="en-US" dirty="0"/>
                        <a:t>B3 6%</a:t>
                      </a:r>
                    </a:p>
                  </a:txBody>
                  <a:tcPr/>
                </a:tc>
                <a:tc>
                  <a:txBody>
                    <a:bodyPr/>
                    <a:lstStyle/>
                    <a:p>
                      <a:pPr algn="ctr"/>
                      <a:endParaRPr lang="en-US" dirty="0"/>
                    </a:p>
                  </a:txBody>
                  <a:tcPr/>
                </a:tc>
                <a:tc gridSpan="4">
                  <a:txBody>
                    <a:bodyPr/>
                    <a:lstStyle/>
                    <a:p>
                      <a:pPr algn="ctr"/>
                      <a:r>
                        <a:rPr lang="en-US" dirty="0"/>
                        <a:t>X[3]</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extLst>
                  <a:ext uri="{0D108BD9-81ED-4DB2-BD59-A6C34878D82A}">
                    <a16:rowId xmlns:a16="http://schemas.microsoft.com/office/drawing/2014/main" val="10004"/>
                  </a:ext>
                </a:extLst>
              </a:tr>
              <a:tr h="370840">
                <a:tc>
                  <a:txBody>
                    <a:bodyPr/>
                    <a:lstStyle/>
                    <a:p>
                      <a:pPr algn="ctr"/>
                      <a:r>
                        <a:rPr lang="en-US" dirty="0"/>
                        <a:t>B4 6%</a:t>
                      </a:r>
                    </a:p>
                  </a:txBody>
                  <a:tcPr/>
                </a:tc>
                <a:tc>
                  <a:txBody>
                    <a:bodyPr/>
                    <a:lstStyle/>
                    <a:p>
                      <a:pPr algn="ctr"/>
                      <a:endParaRPr lang="en-US" dirty="0"/>
                    </a:p>
                  </a:txBody>
                  <a:tcPr/>
                </a:tc>
                <a:tc gridSpan="3">
                  <a:txBody>
                    <a:bodyPr/>
                    <a:lstStyle/>
                    <a:p>
                      <a:pPr algn="ctr"/>
                      <a:r>
                        <a:rPr lang="en-US" dirty="0"/>
                        <a:t>X[4]</a:t>
                      </a:r>
                    </a:p>
                  </a:txBody>
                  <a:tcPr>
                    <a:solidFill>
                      <a:schemeClr val="accent2">
                        <a:lumMod val="40000"/>
                        <a:lumOff val="60000"/>
                      </a:schemeClr>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498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222-19D5-40F5-9961-8465766DE47D}"/>
              </a:ext>
            </a:extLst>
          </p:cNvPr>
          <p:cNvSpPr>
            <a:spLocks noGrp="1"/>
          </p:cNvSpPr>
          <p:nvPr>
            <p:ph type="title"/>
          </p:nvPr>
        </p:nvSpPr>
        <p:spPr/>
        <p:txBody>
          <a:bodyPr>
            <a:normAutofit/>
          </a:bodyPr>
          <a:lstStyle/>
          <a:p>
            <a:r>
              <a:rPr lang="en-SG" dirty="0"/>
              <a:t>Investment on Bonds</a:t>
            </a:r>
          </a:p>
        </p:txBody>
      </p:sp>
      <p:pic>
        <p:nvPicPr>
          <p:cNvPr id="6" name="Picture 5">
            <a:extLst>
              <a:ext uri="{FF2B5EF4-FFF2-40B4-BE49-F238E27FC236}">
                <a16:creationId xmlns:a16="http://schemas.microsoft.com/office/drawing/2014/main" id="{BA79C483-29E6-46E8-BD36-5DD2358A8D9B}"/>
              </a:ext>
            </a:extLst>
          </p:cNvPr>
          <p:cNvPicPr>
            <a:picLocks noChangeAspect="1"/>
          </p:cNvPicPr>
          <p:nvPr/>
        </p:nvPicPr>
        <p:blipFill>
          <a:blip r:embed="rId3"/>
          <a:stretch>
            <a:fillRect/>
          </a:stretch>
        </p:blipFill>
        <p:spPr>
          <a:xfrm>
            <a:off x="1524000" y="1764043"/>
            <a:ext cx="9144000" cy="3980155"/>
          </a:xfrm>
          <a:prstGeom prst="rect">
            <a:avLst/>
          </a:prstGeom>
        </p:spPr>
      </p:pic>
    </p:spTree>
    <p:extLst>
      <p:ext uri="{BB962C8B-B14F-4D97-AF65-F5344CB8AC3E}">
        <p14:creationId xmlns:p14="http://schemas.microsoft.com/office/powerpoint/2010/main" val="15227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descr="Diagram&#10;&#10;Description automatically generated">
            <a:extLst>
              <a:ext uri="{FF2B5EF4-FFF2-40B4-BE49-F238E27FC236}">
                <a16:creationId xmlns:a16="http://schemas.microsoft.com/office/drawing/2014/main" id="{61597C3A-7B14-4613-AD9C-8C4E8178659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558302" y="1947980"/>
            <a:ext cx="4472940" cy="1760220"/>
          </a:xfrm>
          <a:prstGeom prst="rect">
            <a:avLst/>
          </a:prstGeom>
        </p:spPr>
      </p:pic>
      <p:sp>
        <p:nvSpPr>
          <p:cNvPr id="2" name="Title 1">
            <a:extLst>
              <a:ext uri="{FF2B5EF4-FFF2-40B4-BE49-F238E27FC236}">
                <a16:creationId xmlns:a16="http://schemas.microsoft.com/office/drawing/2014/main" id="{C49A2182-A269-4A72-ABF1-AAEF2BBDF137}"/>
              </a:ext>
            </a:extLst>
          </p:cNvPr>
          <p:cNvSpPr>
            <a:spLocks noGrp="1"/>
          </p:cNvSpPr>
          <p:nvPr>
            <p:ph type="title"/>
          </p:nvPr>
        </p:nvSpPr>
        <p:spPr/>
        <p:txBody>
          <a:bodyPr/>
          <a:lstStyle/>
          <a:p>
            <a:r>
              <a:rPr lang="en-SG" dirty="0"/>
              <a:t>Schedule</a:t>
            </a:r>
          </a:p>
        </p:txBody>
      </p:sp>
      <p:cxnSp>
        <p:nvCxnSpPr>
          <p:cNvPr id="5" name="Straight Connector 4">
            <a:extLst>
              <a:ext uri="{FF2B5EF4-FFF2-40B4-BE49-F238E27FC236}">
                <a16:creationId xmlns:a16="http://schemas.microsoft.com/office/drawing/2014/main" id="{0CE7C9CC-A9C0-4C4D-A0DD-5A975B9CF935}"/>
              </a:ext>
            </a:extLst>
          </p:cNvPr>
          <p:cNvCxnSpPr>
            <a:cxnSpLocks/>
          </p:cNvCxnSpPr>
          <p:nvPr/>
        </p:nvCxnSpPr>
        <p:spPr>
          <a:xfrm>
            <a:off x="6868819" y="2757088"/>
            <a:ext cx="1571797"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2821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defRPr/>
            </a:pPr>
            <a:r>
              <a:rPr lang="en-US" altLang="zh-CN" dirty="0">
                <a:ea typeface="宋体" pitchFamily="2" charset="-122"/>
              </a:rPr>
              <a:t>RSOME </a:t>
            </a:r>
          </a:p>
          <a:p>
            <a:pPr lvl="1">
              <a:defRPr/>
            </a:pPr>
            <a:r>
              <a:rPr lang="en-US" altLang="zh-CN" dirty="0">
                <a:ea typeface="宋体" pitchFamily="2" charset="-122"/>
              </a:rPr>
              <a:t>Developed by Peng </a:t>
            </a:r>
            <a:r>
              <a:rPr lang="en-US" altLang="zh-CN" dirty="0" err="1">
                <a:ea typeface="宋体" pitchFamily="2" charset="-122"/>
              </a:rPr>
              <a:t>Xiong</a:t>
            </a:r>
            <a:r>
              <a:rPr lang="en-US" altLang="zh-CN" dirty="0">
                <a:ea typeface="宋体" pitchFamily="2" charset="-122"/>
              </a:rPr>
              <a:t>, </a:t>
            </a:r>
            <a:r>
              <a:rPr lang="en-US" altLang="zh-CN" dirty="0" err="1">
                <a:ea typeface="宋体" pitchFamily="2" charset="-122"/>
              </a:rPr>
              <a:t>Zhi</a:t>
            </a:r>
            <a:r>
              <a:rPr lang="en-US" altLang="zh-CN" dirty="0">
                <a:ea typeface="宋体" pitchFamily="2" charset="-122"/>
              </a:rPr>
              <a:t> Chen for algebraic formulation of </a:t>
            </a:r>
            <a:r>
              <a:rPr lang="en-US" dirty="0">
                <a:solidFill>
                  <a:srgbClr val="474747"/>
                </a:solidFill>
                <a:latin typeface="HelveticaNeue" panose="02000503000000020004" pitchFamily="2" charset="0"/>
              </a:rPr>
              <a:t>generic optimization problems including </a:t>
            </a:r>
            <a:r>
              <a:rPr lang="en-US" altLang="zh-CN" dirty="0">
                <a:ea typeface="宋体" pitchFamily="2" charset="-122"/>
              </a:rPr>
              <a:t>robust stochastic optimization models. </a:t>
            </a:r>
          </a:p>
          <a:p>
            <a:pPr lvl="1">
              <a:defRPr/>
            </a:pPr>
            <a:r>
              <a:rPr lang="en-US" altLang="zh-CN" dirty="0">
                <a:ea typeface="宋体" pitchFamily="2" charset="-122"/>
                <a:hlinkClick r:id="rId2"/>
              </a:rPr>
              <a:t>https://xiongpengnus.github.io/rsome/</a:t>
            </a:r>
            <a:endParaRPr lang="en-US" altLang="zh-CN" dirty="0">
              <a:ea typeface="宋体" pitchFamily="2" charset="-122"/>
            </a:endParaRPr>
          </a:p>
          <a:p>
            <a:endParaRPr kumimoji="0" lang="en-US" altLang="zh-CN" dirty="0">
              <a:ea typeface="宋体" charset="-122"/>
            </a:endParaRPr>
          </a:p>
        </p:txBody>
      </p:sp>
      <p:sp>
        <p:nvSpPr>
          <p:cNvPr id="6" name="Title 1">
            <a:extLst>
              <a:ext uri="{FF2B5EF4-FFF2-40B4-BE49-F238E27FC236}">
                <a16:creationId xmlns:a16="http://schemas.microsoft.com/office/drawing/2014/main" id="{43BE1995-F5C2-7249-B59E-F2FE97576766}"/>
              </a:ext>
            </a:extLst>
          </p:cNvPr>
          <p:cNvSpPr>
            <a:spLocks noGrp="1"/>
          </p:cNvSpPr>
          <p:nvPr>
            <p:ph type="title"/>
          </p:nvPr>
        </p:nvSpPr>
        <p:spPr>
          <a:xfrm>
            <a:off x="838200" y="365125"/>
            <a:ext cx="10515600" cy="824483"/>
          </a:xfrm>
        </p:spPr>
        <p:txBody>
          <a:bodyPr/>
          <a:lstStyle/>
          <a:p>
            <a:r>
              <a:rPr lang="en-SG" dirty="0"/>
              <a:t>RSOME Package in Python</a:t>
            </a:r>
          </a:p>
        </p:txBody>
      </p:sp>
    </p:spTree>
    <p:extLst>
      <p:ext uri="{BB962C8B-B14F-4D97-AF65-F5344CB8AC3E}">
        <p14:creationId xmlns:p14="http://schemas.microsoft.com/office/powerpoint/2010/main" val="258074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Environment</a:t>
            </a:r>
          </a:p>
        </p:txBody>
      </p:sp>
      <p:sp>
        <p:nvSpPr>
          <p:cNvPr id="4" name="Content Placeholder 3">
            <a:extLst>
              <a:ext uri="{FF2B5EF4-FFF2-40B4-BE49-F238E27FC236}">
                <a16:creationId xmlns:a16="http://schemas.microsoft.com/office/drawing/2014/main" id="{BBB4CD61-099D-904B-83A9-3E21958F2FDD}"/>
              </a:ext>
            </a:extLst>
          </p:cNvPr>
          <p:cNvSpPr>
            <a:spLocks noGrp="1"/>
          </p:cNvSpPr>
          <p:nvPr>
            <p:ph idx="1"/>
          </p:nvPr>
        </p:nvSpPr>
        <p:spPr/>
        <p:txBody>
          <a:bodyPr/>
          <a:lstStyle/>
          <a:p>
            <a:r>
              <a:rPr lang="en-SG" dirty="0"/>
              <a:t>RSOME provides four layers of modelling environments:</a:t>
            </a:r>
            <a:endParaRPr lang="en-US" dirty="0"/>
          </a:p>
        </p:txBody>
      </p:sp>
      <p:pic>
        <p:nvPicPr>
          <p:cNvPr id="1026" name="Picture 2">
            <a:extLst>
              <a:ext uri="{FF2B5EF4-FFF2-40B4-BE49-F238E27FC236}">
                <a16:creationId xmlns:a16="http://schemas.microsoft.com/office/drawing/2014/main" id="{8746B26E-5778-4C9F-86F6-611FC8D60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64" y="2087329"/>
            <a:ext cx="8785413" cy="3423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CDB4C1-AEFA-4C71-8049-46AB9619D8F8}"/>
              </a:ext>
            </a:extLst>
          </p:cNvPr>
          <p:cNvSpPr txBox="1"/>
          <p:nvPr/>
        </p:nvSpPr>
        <p:spPr>
          <a:xfrm>
            <a:off x="1409700" y="5751649"/>
            <a:ext cx="5791200" cy="408623"/>
          </a:xfrm>
          <a:prstGeom prst="roundRect">
            <a:avLst/>
          </a:prstGeom>
          <a:solidFill>
            <a:srgbClr val="F8F8F8"/>
          </a:solidFill>
        </p:spPr>
        <p:txBody>
          <a:bodyPr wrap="square" rtlCol="0">
            <a:spAutoFit/>
          </a:bodyPr>
          <a:lstStyle/>
          <a:p>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from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altLang="zh-CN"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rsome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import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ro</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3" name="Freeform: Shape 2">
            <a:extLst>
              <a:ext uri="{FF2B5EF4-FFF2-40B4-BE49-F238E27FC236}">
                <a16:creationId xmlns:a16="http://schemas.microsoft.com/office/drawing/2014/main" id="{8AA20AE7-092F-4730-9A05-044B5A5B9B7A}"/>
              </a:ext>
            </a:extLst>
          </p:cNvPr>
          <p:cNvSpPr/>
          <p:nvPr/>
        </p:nvSpPr>
        <p:spPr>
          <a:xfrm>
            <a:off x="1292352" y="3438144"/>
            <a:ext cx="2414016" cy="2474976"/>
          </a:xfrm>
          <a:custGeom>
            <a:avLst/>
            <a:gdLst>
              <a:gd name="connsiteX0" fmla="*/ 221766 w 2623590"/>
              <a:gd name="connsiteY0" fmla="*/ 2474976 h 2474976"/>
              <a:gd name="connsiteX1" fmla="*/ 233958 w 2623590"/>
              <a:gd name="connsiteY1" fmla="*/ 902208 h 2474976"/>
              <a:gd name="connsiteX2" fmla="*/ 2623590 w 2623590"/>
              <a:gd name="connsiteY2" fmla="*/ 0 h 2474976"/>
            </a:gdLst>
            <a:ahLst/>
            <a:cxnLst>
              <a:cxn ang="0">
                <a:pos x="connsiteX0" y="connsiteY0"/>
              </a:cxn>
              <a:cxn ang="0">
                <a:pos x="connsiteX1" y="connsiteY1"/>
              </a:cxn>
              <a:cxn ang="0">
                <a:pos x="connsiteX2" y="connsiteY2"/>
              </a:cxn>
            </a:cxnLst>
            <a:rect l="l" t="t" r="r" b="b"/>
            <a:pathLst>
              <a:path w="2623590" h="2474976">
                <a:moveTo>
                  <a:pt x="221766" y="2474976"/>
                </a:moveTo>
                <a:cubicBezTo>
                  <a:pt x="27710" y="1894840"/>
                  <a:pt x="-166346" y="1314704"/>
                  <a:pt x="233958" y="902208"/>
                </a:cubicBezTo>
                <a:cubicBezTo>
                  <a:pt x="634262" y="489712"/>
                  <a:pt x="1628926" y="244856"/>
                  <a:pt x="2623590" y="0"/>
                </a:cubicBezTo>
              </a:path>
            </a:pathLst>
          </a:custGeom>
          <a:ln w="19050">
            <a:solidFill>
              <a:srgbClr val="00B050"/>
            </a:solidFill>
            <a:headEnd type="arrow"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81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4" name="Content Placeholder 3">
            <a:extLst>
              <a:ext uri="{FF2B5EF4-FFF2-40B4-BE49-F238E27FC236}">
                <a16:creationId xmlns:a16="http://schemas.microsoft.com/office/drawing/2014/main" id="{BBB4CD61-099D-904B-83A9-3E21958F2FDD}"/>
              </a:ext>
            </a:extLst>
          </p:cNvPr>
          <p:cNvSpPr>
            <a:spLocks noGrp="1"/>
          </p:cNvSpPr>
          <p:nvPr>
            <p:ph idx="1"/>
          </p:nvPr>
        </p:nvSpPr>
        <p:spPr/>
        <p:txBody>
          <a:bodyPr/>
          <a:lstStyle/>
          <a:p>
            <a:r>
              <a:rPr lang="en-SG" dirty="0"/>
              <a:t>Decision defined by </a:t>
            </a:r>
            <a:r>
              <a:rPr lang="en-SG" dirty="0" err="1">
                <a:solidFill>
                  <a:srgbClr val="00B050"/>
                </a:solidFill>
              </a:rPr>
              <a:t>dvar</a:t>
            </a:r>
            <a:r>
              <a:rPr lang="en-SG" dirty="0">
                <a:solidFill>
                  <a:srgbClr val="00B050"/>
                </a:solidFill>
              </a:rPr>
              <a:t>()</a:t>
            </a:r>
          </a:p>
          <a:p>
            <a:endParaRPr lang="en-SG" dirty="0"/>
          </a:p>
          <a:p>
            <a:endParaRPr lang="en-SG" dirty="0"/>
          </a:p>
          <a:p>
            <a:endParaRPr lang="en-SG" dirty="0"/>
          </a:p>
          <a:p>
            <a:endParaRPr lang="en-SG" dirty="0"/>
          </a:p>
          <a:p>
            <a:r>
              <a:rPr lang="en-SG" dirty="0"/>
              <a:t>Objective function</a:t>
            </a:r>
          </a:p>
          <a:p>
            <a:endParaRPr lang="en-US" dirty="0"/>
          </a:p>
        </p:txBody>
      </p:sp>
      <p:sp>
        <p:nvSpPr>
          <p:cNvPr id="10" name="TextBox 9">
            <a:extLst>
              <a:ext uri="{FF2B5EF4-FFF2-40B4-BE49-F238E27FC236}">
                <a16:creationId xmlns:a16="http://schemas.microsoft.com/office/drawing/2014/main" id="{BC00A25C-9D22-4115-83DD-1358B77E96FB}"/>
              </a:ext>
            </a:extLst>
          </p:cNvPr>
          <p:cNvSpPr txBox="1"/>
          <p:nvPr/>
        </p:nvSpPr>
        <p:spPr>
          <a:xfrm>
            <a:off x="1168400" y="2070679"/>
            <a:ext cx="10515600" cy="1021556"/>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vtype</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solidFill>
                  <a:srgbClr val="B8161B"/>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3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integer variables as 1D array</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y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5</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solidFill>
                  <a:srgbClr val="B8161B"/>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B</a:t>
            </a:r>
            <a:r>
              <a:rPr lang="en-SG" dirty="0">
                <a:solidFill>
                  <a:srgbClr val="B8161B"/>
                </a:solidFill>
                <a:latin typeface="Verdana" panose="020B0604030504040204" pitchFamily="34" charset="0"/>
                <a:ea typeface="Verdana" panose="020B0604030504040204" pitchFamily="34"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3×5 binary variables as 2D array</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z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2</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4</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5</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2</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×3×4×5 continuous variables as 4D array</a:t>
            </a:r>
          </a:p>
        </p:txBody>
      </p:sp>
      <p:sp>
        <p:nvSpPr>
          <p:cNvPr id="11" name="TextBox 10">
            <a:extLst>
              <a:ext uri="{FF2B5EF4-FFF2-40B4-BE49-F238E27FC236}">
                <a16:creationId xmlns:a16="http://schemas.microsoft.com/office/drawing/2014/main" id="{DA3C6580-9F78-4408-B083-28BA7900F122}"/>
              </a:ext>
            </a:extLst>
          </p:cNvPr>
          <p:cNvSpPr txBox="1"/>
          <p:nvPr/>
        </p:nvSpPr>
        <p:spPr>
          <a:xfrm>
            <a:off x="1168400" y="4522550"/>
            <a:ext cx="10515600" cy="715089"/>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min</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minimize the objective function b @ x</a:t>
            </a:r>
          </a:p>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max</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maximize the objective function b @ x</a:t>
            </a:r>
          </a:p>
        </p:txBody>
      </p:sp>
    </p:spTree>
    <p:extLst>
      <p:ext uri="{BB962C8B-B14F-4D97-AF65-F5344CB8AC3E}">
        <p14:creationId xmlns:p14="http://schemas.microsoft.com/office/powerpoint/2010/main" val="68380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6" name="Content Placeholder 5">
            <a:extLst>
              <a:ext uri="{FF2B5EF4-FFF2-40B4-BE49-F238E27FC236}">
                <a16:creationId xmlns:a16="http://schemas.microsoft.com/office/drawing/2014/main" id="{A26D9A53-6D1B-4E4E-8460-6A32E6C8F0AD}"/>
              </a:ext>
            </a:extLst>
          </p:cNvPr>
          <p:cNvSpPr>
            <a:spLocks noGrp="1"/>
          </p:cNvSpPr>
          <p:nvPr>
            <p:ph idx="1"/>
          </p:nvPr>
        </p:nvSpPr>
        <p:spPr/>
        <p:txBody>
          <a:bodyPr/>
          <a:lstStyle/>
          <a:p>
            <a:r>
              <a:rPr lang="en-SG" dirty="0"/>
              <a:t>Constraints are specified by the method </a:t>
            </a:r>
            <a:r>
              <a:rPr lang="en-SG" dirty="0" err="1">
                <a:solidFill>
                  <a:srgbClr val="00B050"/>
                </a:solidFill>
              </a:rPr>
              <a:t>st</a:t>
            </a:r>
            <a:r>
              <a:rPr lang="en-SG" dirty="0">
                <a:solidFill>
                  <a:srgbClr val="00B050"/>
                </a:solidFill>
              </a:rPr>
              <a:t>() </a:t>
            </a:r>
            <a:r>
              <a:rPr lang="en-SG" dirty="0"/>
              <a:t>or “subject to”. </a:t>
            </a:r>
            <a:endParaRPr lang="en-US" dirty="0"/>
          </a:p>
        </p:txBody>
      </p:sp>
      <p:sp>
        <p:nvSpPr>
          <p:cNvPr id="7" name="TextBox 6">
            <a:extLst>
              <a:ext uri="{FF2B5EF4-FFF2-40B4-BE49-F238E27FC236}">
                <a16:creationId xmlns:a16="http://schemas.microsoft.com/office/drawing/2014/main" id="{3A698E82-084F-4B16-8A8D-1599B1D15990}"/>
              </a:ext>
            </a:extLst>
          </p:cNvPr>
          <p:cNvSpPr txBox="1"/>
          <p:nvPr/>
        </p:nvSpPr>
        <p:spPr>
          <a:xfrm>
            <a:off x="1104900" y="2021267"/>
            <a:ext cx="10515600" cy="2860358"/>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US"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c</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one constraint</a:t>
            </a: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a:t>
            </a:r>
            <a:r>
              <a:rPr lang="en-SG" dirty="0" err="1">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(axis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y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multiple constraints</a:t>
            </a: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model.st(x[</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for</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 in </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range</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dirty="0">
                <a:solidFill>
                  <a:srgbClr val="00B05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i="1" dirty="0">
                <a:solidFill>
                  <a:schemeClr val="accent5">
                    <a:lumMod val="75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define one constraint</a:t>
            </a:r>
          </a:p>
        </p:txBody>
      </p:sp>
    </p:spTree>
    <p:extLst>
      <p:ext uri="{BB962C8B-B14F-4D97-AF65-F5344CB8AC3E}">
        <p14:creationId xmlns:p14="http://schemas.microsoft.com/office/powerpoint/2010/main" val="84773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689E-DF6C-FA42-84B7-582C68F03028}"/>
              </a:ext>
            </a:extLst>
          </p:cNvPr>
          <p:cNvSpPr>
            <a:spLocks noGrp="1"/>
          </p:cNvSpPr>
          <p:nvPr>
            <p:ph type="title"/>
          </p:nvPr>
        </p:nvSpPr>
        <p:spPr/>
        <p:txBody>
          <a:bodyPr/>
          <a:lstStyle/>
          <a:p>
            <a:r>
              <a:rPr lang="en-SG" dirty="0"/>
              <a:t>RSOME Methods</a:t>
            </a:r>
          </a:p>
        </p:txBody>
      </p:sp>
      <p:sp>
        <p:nvSpPr>
          <p:cNvPr id="6" name="Content Placeholder 5">
            <a:extLst>
              <a:ext uri="{FF2B5EF4-FFF2-40B4-BE49-F238E27FC236}">
                <a16:creationId xmlns:a16="http://schemas.microsoft.com/office/drawing/2014/main" id="{A26D9A53-6D1B-4E4E-8460-6A32E6C8F0AD}"/>
              </a:ext>
            </a:extLst>
          </p:cNvPr>
          <p:cNvSpPr>
            <a:spLocks noGrp="1"/>
          </p:cNvSpPr>
          <p:nvPr>
            <p:ph idx="1"/>
          </p:nvPr>
        </p:nvSpPr>
        <p:spPr/>
        <p:txBody>
          <a:bodyPr/>
          <a:lstStyle/>
          <a:p>
            <a:r>
              <a:rPr lang="en-US" dirty="0"/>
              <a:t>Follow closely with NumPy syntax</a:t>
            </a:r>
          </a:p>
          <a:p>
            <a:r>
              <a:rPr lang="en-US" dirty="0"/>
              <a:t>Constraints</a:t>
            </a:r>
          </a:p>
        </p:txBody>
      </p:sp>
      <p:sp>
        <p:nvSpPr>
          <p:cNvPr id="16" name="TextBox 15">
            <a:extLst>
              <a:ext uri="{FF2B5EF4-FFF2-40B4-BE49-F238E27FC236}">
                <a16:creationId xmlns:a16="http://schemas.microsoft.com/office/drawing/2014/main" id="{947E88F9-DECE-4917-A107-358477EE3FE0}"/>
              </a:ext>
            </a:extLst>
          </p:cNvPr>
          <p:cNvSpPr txBox="1"/>
          <p:nvPr/>
        </p:nvSpPr>
        <p:spPr>
          <a:xfrm>
            <a:off x="6096000" y="1536700"/>
            <a:ext cx="5791200" cy="715089"/>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(I)       # </a:t>
            </a:r>
            <a:r>
              <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rPr>
              <a:t>I variables</a:t>
            </a:r>
          </a:p>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y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model.dvar</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((J,I))   # </a:t>
            </a:r>
            <a:r>
              <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rPr>
              <a:t>J×I variables</a:t>
            </a:r>
          </a:p>
        </p:txBody>
      </p:sp>
      <p:sp>
        <p:nvSpPr>
          <p:cNvPr id="17" name="TextBox 16">
            <a:extLst>
              <a:ext uri="{FF2B5EF4-FFF2-40B4-BE49-F238E27FC236}">
                <a16:creationId xmlns:a16="http://schemas.microsoft.com/office/drawing/2014/main" id="{2F38ECD6-53FE-42E8-9E80-37F32F36B668}"/>
              </a:ext>
            </a:extLst>
          </p:cNvPr>
          <p:cNvSpPr txBox="1"/>
          <p:nvPr/>
        </p:nvSpPr>
        <p:spPr>
          <a:xfrm>
            <a:off x="6096000" y="2542823"/>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b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8" name="TextBox 17">
            <a:extLst>
              <a:ext uri="{FF2B5EF4-FFF2-40B4-BE49-F238E27FC236}">
                <a16:creationId xmlns:a16="http://schemas.microsoft.com/office/drawing/2014/main" id="{773F02DA-EB22-44F1-A591-736C21EF15E5}"/>
              </a:ext>
            </a:extLst>
          </p:cNvPr>
          <p:cNvSpPr txBox="1"/>
          <p:nvPr/>
        </p:nvSpPr>
        <p:spPr>
          <a:xfrm>
            <a:off x="6096000" y="3234988"/>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&lt;= </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C</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19" name="TextBox 18">
            <a:extLst>
              <a:ext uri="{FF2B5EF4-FFF2-40B4-BE49-F238E27FC236}">
                <a16:creationId xmlns:a16="http://schemas.microsoft.com/office/drawing/2014/main" id="{B4419BA2-3D44-45F5-B70F-B8B001F6338F}"/>
              </a:ext>
            </a:extLst>
          </p:cNvPr>
          <p:cNvSpPr txBox="1"/>
          <p:nvPr/>
        </p:nvSpPr>
        <p:spPr>
          <a:xfrm>
            <a:off x="6096000" y="3927153"/>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0" name="TextBox 19">
            <a:extLst>
              <a:ext uri="{FF2B5EF4-FFF2-40B4-BE49-F238E27FC236}">
                <a16:creationId xmlns:a16="http://schemas.microsoft.com/office/drawing/2014/main" id="{AB8C4AC1-FC01-4F9C-98E4-F86A540CC066}"/>
              </a:ext>
            </a:extLst>
          </p:cNvPr>
          <p:cNvSpPr txBox="1"/>
          <p:nvPr/>
        </p:nvSpPr>
        <p:spPr>
          <a:xfrm>
            <a:off x="6096000" y="4576321"/>
            <a:ext cx="5791200" cy="408623"/>
          </a:xfrm>
          <a:prstGeom prst="roundRect">
            <a:avLst/>
          </a:prstGeom>
          <a:solidFill>
            <a:srgbClr val="F8F8F8"/>
          </a:solidFill>
        </p:spPr>
        <p:txBody>
          <a:bodyPr wrap="square" rtlCol="0">
            <a:spAutoFit/>
          </a:bodyPr>
          <a:lstStyle/>
          <a:p>
            <a:r>
              <a:rPr lang="en-SG"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y.sum</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(axis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1)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1" name="TextBox 20">
            <a:extLst>
              <a:ext uri="{FF2B5EF4-FFF2-40B4-BE49-F238E27FC236}">
                <a16:creationId xmlns:a16="http://schemas.microsoft.com/office/drawing/2014/main" id="{9B6C6244-4495-4927-AD51-63EB0643904B}"/>
              </a:ext>
            </a:extLst>
          </p:cNvPr>
          <p:cNvSpPr txBox="1"/>
          <p:nvPr/>
        </p:nvSpPr>
        <p:spPr>
          <a:xfrm>
            <a:off x="6096000" y="5369125"/>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22" name="TextBox 21">
            <a:extLst>
              <a:ext uri="{FF2B5EF4-FFF2-40B4-BE49-F238E27FC236}">
                <a16:creationId xmlns:a16="http://schemas.microsoft.com/office/drawing/2014/main" id="{7454B784-90AD-440E-8812-122CE9D828E6}"/>
              </a:ext>
            </a:extLst>
          </p:cNvPr>
          <p:cNvSpPr txBox="1"/>
          <p:nvPr/>
        </p:nvSpPr>
        <p:spPr>
          <a:xfrm>
            <a:off x="6096000" y="5884962"/>
            <a:ext cx="5791200" cy="408623"/>
          </a:xfrm>
          <a:prstGeom prst="roundRect">
            <a:avLst/>
          </a:prstGeom>
          <a:solidFill>
            <a:srgbClr val="F8F8F8"/>
          </a:solidFill>
        </p:spPr>
        <p:txBody>
          <a:bodyPr wrap="square" rtlCol="0">
            <a:spAutoFit/>
          </a:bodyPr>
          <a:lstStyle/>
          <a:p>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A </a:t>
            </a:r>
            <a:r>
              <a:rPr lang="en-SG"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SG" dirty="0">
                <a:latin typeface="Cascadia Code SemiLight" panose="020B0609020000020004" pitchFamily="49" charset="0"/>
                <a:ea typeface="Cascadia Code SemiLight" panose="020B0609020000020004" pitchFamily="49" charset="0"/>
                <a:cs typeface="Cascadia Code SemiLight" panose="020B0609020000020004" pitchFamily="49" charset="0"/>
              </a:rPr>
              <a:t> y + x </a:t>
            </a:r>
            <a:r>
              <a:rPr lang="en-SG" b="1" dirty="0">
                <a:solidFill>
                  <a:srgbClr val="CF86FC"/>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a:t>
            </a:r>
            <a:r>
              <a:rPr lang="en-SG" dirty="0">
                <a:solidFill>
                  <a:schemeClr val="accent6"/>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0</a:t>
            </a:r>
            <a:endParaRPr lang="en-SG" i="1"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pic>
        <p:nvPicPr>
          <p:cNvPr id="34" name="Picture 33" descr="\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ll}&#10;\sum\limits_{i\in[I]}b_ix_i = 1 &amp; \\&#10;\sum\limits_{i\in[I]}A_{ji}x_i \leq c_j &amp;\forall j\in[J] \\&#10;\sum\limits_{j\in[J]}\sum\limits_{i\in I}y_{ji} \geq 1 &amp; \\&#10;\sum\limits_{i\in[I]}y_{ji} \geq 0 &amp; \forall j\in [J] \\&#10;A_{ji}x_i \geq 1 &amp; \forall j\in[J], i\in[I] \\&#10;A_{ji}y_{ji} + x_i \geq 0 &amp; \forall j\in [J], i\in[I]&#10;\end{array}&#10;$$&#10;\end{document}" title="IguanaTex Bitmap Display">
            <a:extLst>
              <a:ext uri="{FF2B5EF4-FFF2-40B4-BE49-F238E27FC236}">
                <a16:creationId xmlns:a16="http://schemas.microsoft.com/office/drawing/2014/main" id="{B60407B1-2391-4D19-BD22-05093E05DBEB}"/>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19171" y="2514865"/>
            <a:ext cx="4443429" cy="3739429"/>
          </a:xfrm>
          <a:prstGeom prst="rect">
            <a:avLst/>
          </a:prstGeom>
        </p:spPr>
      </p:pic>
    </p:spTree>
    <p:extLst>
      <p:ext uri="{BB962C8B-B14F-4D97-AF65-F5344CB8AC3E}">
        <p14:creationId xmlns:p14="http://schemas.microsoft.com/office/powerpoint/2010/main" val="318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67729138-9683-464D-B1C2-829CAD3794F9}"/>
              </a:ext>
            </a:extLst>
          </p:cNvPr>
          <p:cNvSpPr>
            <a:spLocks noGrp="1" noChangeArrowheads="1"/>
          </p:cNvSpPr>
          <p:nvPr>
            <p:ph type="body" idx="4294967295"/>
          </p:nvPr>
        </p:nvSpPr>
        <p:spPr/>
        <p:txBody>
          <a:bodyPr anchor="t"/>
          <a:lstStyle/>
          <a:p>
            <a:r>
              <a:rPr lang="en-US" altLang="en-US" dirty="0">
                <a:solidFill>
                  <a:srgbClr val="CF86FC"/>
                </a:solidFill>
              </a:rPr>
              <a:t>@</a:t>
            </a:r>
            <a:r>
              <a:rPr lang="en-US" altLang="en-US" dirty="0"/>
              <a:t> and </a:t>
            </a:r>
            <a:r>
              <a:rPr lang="en-US" altLang="en-US" dirty="0">
                <a:solidFill>
                  <a:srgbClr val="CF86FC"/>
                </a:solidFill>
              </a:rPr>
              <a:t>*</a:t>
            </a:r>
          </a:p>
        </p:txBody>
      </p:sp>
      <p:sp>
        <p:nvSpPr>
          <p:cNvPr id="29698" name="Rectangle 2">
            <a:extLst>
              <a:ext uri="{FF2B5EF4-FFF2-40B4-BE49-F238E27FC236}">
                <a16:creationId xmlns:a16="http://schemas.microsoft.com/office/drawing/2014/main" id="{38B75C6A-FB34-477D-BFB9-88E1AAAE8353}"/>
              </a:ext>
            </a:extLst>
          </p:cNvPr>
          <p:cNvSpPr>
            <a:spLocks noGrp="1" noChangeArrowheads="1"/>
          </p:cNvSpPr>
          <p:nvPr>
            <p:ph type="title" idx="4294967295"/>
          </p:nvPr>
        </p:nvSpPr>
        <p:spPr/>
        <p:txBody>
          <a:bodyPr/>
          <a:lstStyle/>
          <a:p>
            <a:r>
              <a:rPr lang="en-SG" sz="4000" dirty="0"/>
              <a:t>RSOME Methods</a:t>
            </a:r>
            <a:endParaRPr lang="en-US" altLang="en-US" sz="4219" dirty="0"/>
          </a:p>
        </p:txBody>
      </p:sp>
      <p:pic>
        <p:nvPicPr>
          <p:cNvPr id="29699" name="Picture 3">
            <a:extLst>
              <a:ext uri="{FF2B5EF4-FFF2-40B4-BE49-F238E27FC236}">
                <a16:creationId xmlns:a16="http://schemas.microsoft.com/office/drawing/2014/main" id="{73130F18-5664-4F39-86FF-56CAEF7925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4588" y="1767604"/>
            <a:ext cx="4185942" cy="3907685"/>
          </a:xfrm>
          <a:prstGeom prst="rect">
            <a:avLst/>
          </a:prstGeom>
          <a:noFill/>
          <a:ln w="25400" cap="flat" cmpd="sng">
            <a:solidFill>
              <a:srgbClr val="000000"/>
            </a:solidFill>
            <a:prstDash val="solid"/>
            <a:miter lim="400000"/>
            <a:headEnd type="none" w="med" len="med"/>
            <a:tailEnd type="none" w="med" len="med"/>
          </a:ln>
          <a:effectLst>
            <a:outerShdw blurRad="63500" dist="25400" dir="5400000" algn="ctr"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B15C01C9-AB35-4564-AE05-C372D0055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383" y="2275310"/>
            <a:ext cx="1981275" cy="767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1" name="AutoShape 5">
            <a:extLst>
              <a:ext uri="{FF2B5EF4-FFF2-40B4-BE49-F238E27FC236}">
                <a16:creationId xmlns:a16="http://schemas.microsoft.com/office/drawing/2014/main" id="{2F9C1BC6-67F4-4D70-8C7E-6BDD8F883CC3}"/>
              </a:ext>
            </a:extLst>
          </p:cNvPr>
          <p:cNvSpPr>
            <a:spLocks/>
          </p:cNvSpPr>
          <p:nvPr/>
        </p:nvSpPr>
        <p:spPr bwMode="auto">
          <a:xfrm>
            <a:off x="2138248" y="3587975"/>
            <a:ext cx="1462236" cy="359420"/>
          </a:xfrm>
          <a:prstGeom prst="rightArrow">
            <a:avLst>
              <a:gd name="adj1" fmla="val 58148"/>
              <a:gd name="adj2" fmla="val 57766"/>
            </a:avLst>
          </a:prstGeom>
          <a:solidFill>
            <a:schemeClr val="accent6">
              <a:lumMod val="60000"/>
              <a:lumOff val="40000"/>
            </a:schemeClr>
          </a:solidFill>
          <a:ln>
            <a:noFill/>
          </a:ln>
          <a:effec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29702" name="Text Box 6">
            <a:extLst>
              <a:ext uri="{FF2B5EF4-FFF2-40B4-BE49-F238E27FC236}">
                <a16:creationId xmlns:a16="http://schemas.microsoft.com/office/drawing/2014/main" id="{7BD059B9-0329-4F2F-9B1A-3DCBAA41462A}"/>
              </a:ext>
            </a:extLst>
          </p:cNvPr>
          <p:cNvSpPr txBox="1">
            <a:spLocks/>
          </p:cNvSpPr>
          <p:nvPr/>
        </p:nvSpPr>
        <p:spPr bwMode="auto">
          <a:xfrm>
            <a:off x="2137131" y="3348859"/>
            <a:ext cx="1017907"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406"/>
              <a:t>Broadcasting</a:t>
            </a:r>
          </a:p>
        </p:txBody>
      </p:sp>
      <p:pic>
        <p:nvPicPr>
          <p:cNvPr id="29703" name="Picture 7">
            <a:extLst>
              <a:ext uri="{FF2B5EF4-FFF2-40B4-BE49-F238E27FC236}">
                <a16:creationId xmlns:a16="http://schemas.microsoft.com/office/drawing/2014/main" id="{35554C27-07D5-4ECE-903A-5AB540E554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6524" y="3365849"/>
            <a:ext cx="1466701" cy="92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8" name="Rectangle 12">
            <a:extLst>
              <a:ext uri="{FF2B5EF4-FFF2-40B4-BE49-F238E27FC236}">
                <a16:creationId xmlns:a16="http://schemas.microsoft.com/office/drawing/2014/main" id="{EB5FAB66-F4EC-47EC-90A1-3FB997609257}"/>
              </a:ext>
            </a:extLst>
          </p:cNvPr>
          <p:cNvSpPr>
            <a:spLocks/>
          </p:cNvSpPr>
          <p:nvPr/>
        </p:nvSpPr>
        <p:spPr bwMode="auto">
          <a:xfrm>
            <a:off x="8397961" y="4191022"/>
            <a:ext cx="1790518" cy="263134"/>
          </a:xfrm>
          <a:prstGeom prst="rect">
            <a:avLst/>
          </a:prstGeom>
          <a:solidFill>
            <a:srgbClr val="EE220C">
              <a:alpha val="25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37098653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533.558"/>
  <p:tag name="ORIGINALWIDTH" val="1822.27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begin{array}{ll}&#10;\sum\limits_{i\in[I]}b_ix_i = 1 &amp; \\&#10;\sum\limits_{i\in[I]}A_{ji}x_i \leq c_j &amp;\forall j\in[J] \\&#10;\sum\limits_{j\in[J]}\sum\limits_{i\in I}y_{ji} \geq 1 &amp; \\&#10;\sum\limits_{i\in[I]}y_{ji} \geq 0 &amp; \forall j\in [J] \\&#10;A_{ji}x_i \geq 1 &amp; \forall j\in[J], i\in[I] \\&#10;A_{ji}y_{ji} + x_i \geq 0 &amp; \forall j\in [J], i\in[I]&#10;\end{array}&#10;$$&#10;\end{document}"/>
  <p:tag name="IGUANATEXSIZE" val="24"/>
  <p:tag name="IGUANATEXCURSOR" val="4160"/>
  <p:tag name="TRANSPARENCY" val="True"/>
  <p:tag name="LATEXENGINEID" val="0"/>
  <p:tag name="TEMPFOLDER" val="c:\temp\"/>
  <p:tag name="LATEXFORMHEIGHT" val="404"/>
  <p:tag name="LATEXFORMWIDTH" val="697"/>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33.108"/>
  <p:tag name="ORIGINALWIDTH" val="1982.752"/>
  <p:tag name="LATEXADDIN" val="\documentclass{article}&#10;\usepackage{amsmath}&#10;\usepackage{graphicx} % Allows including images&#10;\usepackage{booktabs} % Allows the use of \toprule, \midrule and \bottomrule in tables&#10;\usepackage{ctex}&#10;\usepackage{amsmath,amssymb,mathrsfs,dsfont,color,bm}&#10;\definecolor{rc}{RGB}{226, 25, 50}&#10;\newcommand{\dvr}[1]{{\color{rc} #1}}&#10;\newcommand{\rw}{{\color{rc} \bm w}}&#10;\newcommand{\ry}{{\color{rc} \bm y}}&#10;\newcommand{\rp}{{\color{rc} \bm p}}&#10;\newcommand{\ryn}{{\color{rc} \bm y_n}}&#10;&#10;\newcommand{\mb}[1]{\mbox{\boldmath $#1$}}&#10;\newcommand{\mbt}[1]{\mbox{\boldmath $\tilde{#1}$}}&#10;\newcommand{\mbb}[1]{\mbox{\boldmath $\bar{#1}$}}&#10;\newcommand{\mbst}[1]{{\mbox{\boldmath \scriptsize{$\tilde{#1}$}}}}&#10;\newcommand{\mbs}[1]{{\mbox{\boldmath \scriptsize{$#1$}}}}&#10;\newcommand{\mbss}[1]{{\mbox{\boldmath \tiny{$#1$}}}}&#10;\def\ev{\mathbb{E}_\mathbb{P}}&#10;\newcommand{\E}{\mathbb{E}}&#10;&#10;\newcommand{\mbc}[1]{\mbox{\boldmath $\check{#1}$}}&#10;&#10;%%%%%%%% usage of the package {bm} %%%%%%%%&#10;\newcommand{\bmu}[1]{\bm{\underline{#1}}}&#10;\newcommand{\bmb}[1]{\bm{\bar{#1}}}&#10;\newcommand{\bmc}[1]{\bm{\check{#1}}}&#10;\newcommand{\bmh}[1]{\bm{\hat{#1}}}&#10;\newcommand{\bmbh}[1]{\bm{\hat{\bar{#1}}}}&#10;\newcommand{\bmt}[1]{\bm{\tilde{#1}}}&#10;\newcommand{\bmo}[1]{\overline{\overline{#1}}}&#10;\newcommand{\nmbs}[1]{{\mbox{\scriptsize{$#1$}}}}&#10;\newcommand{\nmbst}[1]{{\mbox{\scriptsize{$\tilde{#1}$}}}}&#10;\newcommand{\nmbss}[1]{{\mbox{\tiny{$#1$}}}}&#10;\def\n{\tilde{n}}&#10;\def\s{\tilde{s}}&#10;&#10;%%%%%%%% expectation and probability %%%%%%%%&#10;\newcommand{\ep}[1]{\mathbb{E}_{\mathbb{P}}\left[#1\right]}&#10;\newcommand{\ehp}[1]{\mathbb{E}_{\hat{\mathbb{P}}}\left[#1\right]}&#10;\newcommand{\epstar}[1]{\mathbb{E}_{\mathbb{P}^*}\left[#1\right]}&#10;\newcommand{\eq}[1]{\mathbb{E}_{\mathbb{Q}}\left[#1\right]}&#10;\newcommand{\eqs}[1]{\mathbb{E}_{\mathbb{Q}_s}\left[#1\right]}&#10;\newcommand{\maxp}[1] {\max\limits_ {\mathbb{P} \in #1}}&#10;\newcommand{\maxq}[1] {\max\limits_ {\mathbb{Q} \in #1}}&#10;\newcommand{\minp}[1] {\min\limits_ {\mathbb{P} \in #1}}&#10;\newcommand{\minq}[1] {\min\limits_ {\mathbb{Q} \in #1}}&#10;\newcommand{\epbar}[1]{\mathbb{E}_{\bar{\mathbb{P}}}\left[#1\right]}&#10;\newcommand{\epo}[1]{\mathbb{E}_{\mathbb{P}_0}\left[#1\right]}&#10;\newcommand{\epl}[1]{\mathbb{E}_{\mathbb{P}_l}\left[#1\right]}&#10;\newcommand{\epn}[1]{\mathbb{E}_{\mathbb{P}_n}\left[#1\right]}&#10;\newcommand{\eps}[1]{\mathbb{E}_{\mathbb{P}_s}\left[#1\right]}&#10;\newcommand{\epv}[1]{\mathbb{E}_{\mathbb{P}_v}\left[#1\right]}&#10;\newcommand{\pp}[1]{\mathbb{P}\left[#1\right]}&#10;\newcommand{\ppo}[1]{\mathbb{P}_0\left[#1\right]}&#10;\newcommand{\ppl}[1]{\mathbb{P}_l\left[#1\right]}&#10;\newcommand{\ppn}[1]{\mathbb{P}_n\left[#1\right]}&#10;\newcommand{\pps}[1]{\mathbb{P}_s\left[#1\right]}&#10;\newcommand{\ppv}[1]{\mathbb{P}_v\left[#1\right]}&#10;\newcommand{\ppdag}[1]{\mathbb{P}^\dag\left[#1\right]}&#10;\newcommand{\pphat}[1]{\hat{\mathbb{P}}\left[#1\right]}&#10;\newcommand{\pq}[1]{\mathbb{Q}\left[#1\right]}&#10;\newcommand{\ppbar}[1]{\bar{\mathbb{P}}\left[#1\right]}&#10;&#10;\newcommand{\ca}{\mathcal{A}}&#10;\newcommand{\cb}{\mathcal{B}}&#10;\newcommand{\cc}{\mathcal{C}}&#10;\newcommand{\cd}{\mathcal{D}}&#10;\newcommand{\cf}{\mathcal{F}}&#10;\newcommand{\cg}{\mathcal{G}}&#10;\newcommand{\ck}{\mathcal{K}}&#10;\newcommand{\cl}{\mathcal{L}}&#10;\newcommand{\cp}{\mathcal{P}}&#10;\newcommand{\cq}{\mathcal{Q}}&#10;\newcommand{\cu}{\mathcal{U}}&#10;\newcommand{\cv}{\mathcal{V}}&#10;\newcommand{\cw}{\mathcal{W}}&#10;\newcommand{\cx}{\mathcal{X}}&#10;\newcommand{\cy}{\mathcal{Y}}&#10;\newcommand{\cz}{\mathcal{Z}}&#10;&#10;\newcommand{\bbq}{\mathbb{Q}}&#10;\newcommand{\bbp}{\mathbb{P}}&#10;\newcommand{\bbr}{\mathbb{R}}&#10;\newcommand{\bbphat}{\hat{\mathbb{P}}}&#10;\newcommand{\bbqhat}{\hat{\mathbb{Q}}}&#10;\newcommand{\ephat}[1]{\mathbb{E}_{\hat{\mathbb{P}}}\left[#1\right]}&#10;\newcommand{\eqhat}[1]{\mathbb{E}_{\hat{\mathbb{Q}}}\left[#1\right]}&#10;&#10;%%%%%%%% indicator function, need the package ''dsfont'' %%%%%%%%&#10;\newcommand{\1}[1]{\mathds{1}{\left(#1\right)}}&#10;\DeclareMathOperator*{\argmin}{\arg\!\min}&#10;&#10;\pagestyle{empty}&#10;\begin{document}&#10;&#10;$$&#10;\begin{array}{rll}&#10;\min\ &amp; \displaystyle \sum_{i \in P} \sum_{j \in R} c_{ij}x_{ij} &amp;\\&#10;\mbox{s.t.}\ &amp; \displaystyle \sum_{i \in P} x_{ij} \geq d_j &amp; \forall j \in R\\&#10;&amp;\displaystyle \sum_{j \in R} x_{ij} \leq s_i &amp; \forall i \in P \\&#10;&amp;x_{ij} \geq 0 &amp;\forall i \in P, j \in R&#10;\end{array}&#10;$$&#10;&#10;\end{document}"/>
  <p:tag name="IGUANATEXSIZE" val="28"/>
  <p:tag name="IGUANATEXCURSOR" val="4085"/>
  <p:tag name="TRANSPARENCY" val="True"/>
  <p:tag name="LATEXENGINEID" val="0"/>
  <p:tag name="TEMPFOLDER" val="c:\temp\"/>
  <p:tag name="LATEXFORMHEIGHT" val="404"/>
  <p:tag name="LATEXFORMWIDTH" val="697"/>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color}&#10;\newcommand{\mb}[1]{\mbox{\boldmath $#1$}}&#10;\newcommand{\mbs}[1]{{\mbox{\boldmath \scriptsize{$#1$}}}}&#10;\newcommand{\mbt}[1]{\mbox{\boldmath $\tilde{#1}$}}&#10;\newcommand{\mbst}[1]{{\mbox{\boldmath \scriptsize{$\tilde{#1}$}}}}&#10;\newcommand{\mbss}[1]{{\mbox{\boldmath \tiny{$#1$}}}}&#10;\newcommand{\defi}{\stackrel{\Delta}{=}}&#10;\begin{document}&#10;$$&#10;\begin{array}{c}&#10;50 \times 1,000 - 0.3 \times (50 - 30) \times 1,000 - \\&#10;0.01 \times 50 \times 1,000 = \$43,500.&#10;\end{array}&#10;$$&#10;\end{document}&#10;"/>
  <p:tag name="EXTERNALNAME" val="txp_fig"/>
  <p:tag name="BLEND" val="False"/>
  <p:tag name="TRANSPARENT" val="True"/>
  <p:tag name="KEEPFILES" val="False"/>
  <p:tag name="DEBUGPAUSE" val="False"/>
  <p:tag name="RESOLUTION" val="300"/>
  <p:tag name="TIMEOUT" val="(none)"/>
  <p:tag name="BOXWIDTH" val="440"/>
  <p:tag name="BOXHEIGHT" val="400"/>
  <p:tag name="BOXFONT" val="10"/>
  <p:tag name="BOXWRAP" val="False"/>
  <p:tag name="WORKAROUNDTRANSPARENCYBUG" val="False"/>
  <p:tag name="ALLOWFONTSUBSTITUTION" val="False"/>
  <p:tag name="BITMAPFORMAT" val="png16m"/>
  <p:tag name="ORIGWIDTH" val="385.875"/>
  <p:tag name="PICTUREFILESIZE" val="68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1294</Words>
  <Application>Microsoft Macintosh PowerPoint</Application>
  <PresentationFormat>Widescreen</PresentationFormat>
  <Paragraphs>228</Paragraphs>
  <Slides>25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Cascadia Code SemiLight</vt:lpstr>
      <vt:lpstr>Arial</vt:lpstr>
      <vt:lpstr>Arial Rounded MT Bold</vt:lpstr>
      <vt:lpstr>Calibri</vt:lpstr>
      <vt:lpstr>Calibri Light</vt:lpstr>
      <vt:lpstr>Helvetica Neue Medium</vt:lpstr>
      <vt:lpstr>HelveticaNeue</vt:lpstr>
      <vt:lpstr>Times New Roman</vt:lpstr>
      <vt:lpstr>Verdana</vt:lpstr>
      <vt:lpstr>Wingdings</vt:lpstr>
      <vt:lpstr>Office Theme</vt:lpstr>
      <vt:lpstr>BC2410, Prescriptive Analytics  From Data to Decision</vt:lpstr>
      <vt:lpstr>Schedule</vt:lpstr>
      <vt:lpstr>Schedule</vt:lpstr>
      <vt:lpstr>RSOME Package in Python</vt:lpstr>
      <vt:lpstr>RSOME Environment</vt:lpstr>
      <vt:lpstr>RSOME Methods</vt:lpstr>
      <vt:lpstr>RSOME Methods</vt:lpstr>
      <vt:lpstr>RSOME Methods</vt:lpstr>
      <vt:lpstr>RSOME Methods</vt:lpstr>
      <vt:lpstr>RSOME Methods</vt:lpstr>
      <vt:lpstr>RSOME Methods</vt:lpstr>
      <vt:lpstr>RSOME Examples</vt:lpstr>
      <vt:lpstr>RSOME Examples</vt:lpstr>
      <vt:lpstr>RSOME Examples - Transportation Problem</vt:lpstr>
      <vt:lpstr>RSOME Examples - Transportation Problem</vt:lpstr>
      <vt:lpstr>RSOME Examples - Transportation Problem</vt:lpstr>
      <vt:lpstr>Transportation Problem</vt:lpstr>
      <vt:lpstr>Investment under Taxation</vt:lpstr>
      <vt:lpstr>Investment under Taxation</vt:lpstr>
      <vt:lpstr>Investment under Taxation</vt:lpstr>
      <vt:lpstr>Data File</vt:lpstr>
      <vt:lpstr>Investment on Bonds</vt:lpstr>
      <vt:lpstr>Investment on Bonds</vt:lpstr>
      <vt:lpstr>Investment on Bonds</vt:lpstr>
      <vt:lpstr>Investment on Bonds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2022-01-22T07:39:51Z</dcterms:created>
  <dcterms:modified xsi:type="dcterms:W3CDTF">2022-01-26T00:25:14Z</dcterms:modified>
</cp:coreProperties>
</file>