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681" r:id="rId3"/>
    <p:sldId id="682" r:id="rId4"/>
    <p:sldId id="686" r:id="rId5"/>
    <p:sldId id="503" r:id="rId6"/>
    <p:sldId id="499" r:id="rId7"/>
    <p:sldId id="502" r:id="rId8"/>
    <p:sldId id="505" r:id="rId9"/>
    <p:sldId id="508" r:id="rId10"/>
    <p:sldId id="444" r:id="rId11"/>
    <p:sldId id="506" r:id="rId12"/>
    <p:sldId id="507" r:id="rId13"/>
    <p:sldId id="7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1"/>
    <p:restoredTop sz="82321" autoAdjust="0"/>
  </p:normalViewPr>
  <p:slideViewPr>
    <p:cSldViewPr snapToGrid="0" showGuides="1">
      <p:cViewPr varScale="1">
        <p:scale>
          <a:sx n="84" d="100"/>
          <a:sy n="84" d="100"/>
        </p:scale>
        <p:origin x="27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2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75D66EE-38E2-7A48-9B6B-1A649DF98C31}" type="slidenum">
              <a:rPr lang="en-US" altLang="zh-CN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dirty="0">
                <a:latin typeface="Times New Roman" charset="0"/>
                <a:ea typeface="MS PGothic" charset="-128"/>
              </a:rPr>
              <a:t>|</a:t>
            </a:r>
            <a:r>
              <a:rPr kumimoji="0" lang="en-US" altLang="en-US" dirty="0" err="1">
                <a:latin typeface="Times New Roman" charset="0"/>
                <a:ea typeface="MS PGothic" charset="-128"/>
              </a:rPr>
              <a:t>xj</a:t>
            </a:r>
            <a:r>
              <a:rPr kumimoji="0" lang="en-US" altLang="en-US" dirty="0">
                <a:latin typeface="Times New Roman" charset="0"/>
                <a:ea typeface="MS PGothic" charset="-128"/>
              </a:rPr>
              <a:t>| = max{</a:t>
            </a:r>
            <a:r>
              <a:rPr kumimoji="0" lang="en-US" altLang="en-US" dirty="0" err="1">
                <a:latin typeface="Times New Roman" charset="0"/>
                <a:ea typeface="MS PGothic" charset="-128"/>
              </a:rPr>
              <a:t>xj</a:t>
            </a:r>
            <a:r>
              <a:rPr kumimoji="0" lang="en-US" altLang="en-US" dirty="0">
                <a:latin typeface="Times New Roman" charset="0"/>
                <a:ea typeface="MS PGothic" charset="-128"/>
              </a:rPr>
              <a:t>, -</a:t>
            </a:r>
            <a:r>
              <a:rPr kumimoji="0" lang="en-US" altLang="en-US" dirty="0" err="1">
                <a:latin typeface="Times New Roman" charset="0"/>
                <a:ea typeface="MS PGothic" charset="-128"/>
              </a:rPr>
              <a:t>xj</a:t>
            </a:r>
            <a:r>
              <a:rPr kumimoji="0" lang="en-US" altLang="en-US" dirty="0">
                <a:latin typeface="Times New Roman" charset="0"/>
                <a:ea typeface="MS PGothic" charset="-128"/>
              </a:rPr>
              <a:t>}</a:t>
            </a:r>
          </a:p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70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17BC23B-01DE-2640-9DEE-209B4EF80953}" type="slidenum">
              <a:rPr lang="en-US" altLang="zh-CN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kumimoji="0" lang="en-US" altLang="en-US" dirty="0">
                <a:latin typeface="Times New Roman" charset="0"/>
                <a:ea typeface="MS PGothic" charset="-128"/>
              </a:rPr>
              <a:t>When c &lt;= 0, we cannot reformulate it to a LOP. Why?</a:t>
            </a:r>
          </a:p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  <a:p>
            <a:pPr eaLnBrk="1" hangingPunct="1"/>
            <a:r>
              <a:rPr kumimoji="0" lang="en-US" altLang="en-US" dirty="0">
                <a:latin typeface="Times New Roman" charset="0"/>
                <a:ea typeface="MS PGothic" charset="-128"/>
              </a:rPr>
              <a:t>-max{</a:t>
            </a:r>
            <a:r>
              <a:rPr kumimoji="0" lang="en-US" altLang="en-US" dirty="0" err="1">
                <a:latin typeface="Times New Roman" charset="0"/>
                <a:ea typeface="MS PGothic" charset="-128"/>
              </a:rPr>
              <a:t>a,b</a:t>
            </a:r>
            <a:r>
              <a:rPr kumimoji="0" lang="en-US" altLang="en-US" dirty="0">
                <a:latin typeface="Times New Roman" charset="0"/>
                <a:ea typeface="MS PGothic" charset="-128"/>
              </a:rPr>
              <a:t>} = min{-a,-b}</a:t>
            </a:r>
          </a:p>
        </p:txBody>
      </p:sp>
    </p:spTree>
    <p:extLst>
      <p:ext uri="{BB962C8B-B14F-4D97-AF65-F5344CB8AC3E}">
        <p14:creationId xmlns:p14="http://schemas.microsoft.com/office/powerpoint/2010/main" val="87503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Min 2*x1 + 3*y1</a:t>
            </a:r>
          </a:p>
          <a:p>
            <a:r>
              <a:rPr lang="en-SG" dirty="0" err="1"/>
              <a:t>s.t.</a:t>
            </a:r>
            <a:r>
              <a:rPr lang="en-SG" dirty="0"/>
              <a:t> y2 + y3 &lt;= 5</a:t>
            </a:r>
          </a:p>
          <a:p>
            <a:r>
              <a:rPr lang="en-SG" dirty="0"/>
              <a:t>y1 &gt;= x2 – 10</a:t>
            </a:r>
          </a:p>
          <a:p>
            <a:r>
              <a:rPr lang="en-SG" dirty="0"/>
              <a:t>y1 &gt;= -x2 + 10</a:t>
            </a:r>
          </a:p>
          <a:p>
            <a:r>
              <a:rPr lang="en-SG" dirty="0"/>
              <a:t>y2 &gt;= x1 + 2</a:t>
            </a:r>
          </a:p>
          <a:p>
            <a:r>
              <a:rPr lang="en-SG" dirty="0"/>
              <a:t>y2 &gt;= - x1 – 2</a:t>
            </a:r>
          </a:p>
          <a:p>
            <a:r>
              <a:rPr lang="en-SG" dirty="0"/>
              <a:t>y3 &gt;= x2</a:t>
            </a:r>
          </a:p>
          <a:p>
            <a:r>
              <a:rPr lang="en-SG" dirty="0"/>
              <a:t>y3 &gt;= -x2</a:t>
            </a:r>
          </a:p>
          <a:p>
            <a:endParaRPr lang="en-SG" dirty="0"/>
          </a:p>
          <a:p>
            <a:r>
              <a:rPr lang="en-SG" dirty="0"/>
              <a:t>Min z – t</a:t>
            </a:r>
          </a:p>
          <a:p>
            <a:r>
              <a:rPr lang="en-SG" dirty="0" err="1"/>
              <a:t>s.t.</a:t>
            </a:r>
            <a:r>
              <a:rPr lang="en-SG" dirty="0"/>
              <a:t> z &gt;= 2x1 + 3y1</a:t>
            </a:r>
            <a:br>
              <a:rPr lang="en-SG" dirty="0"/>
            </a:br>
            <a:r>
              <a:rPr lang="en-SG" dirty="0"/>
              <a:t>z &gt;= x1 – 2x2</a:t>
            </a:r>
          </a:p>
          <a:p>
            <a:r>
              <a:rPr lang="en-SG" dirty="0"/>
              <a:t>z &gt;= 3x1 – x2</a:t>
            </a:r>
          </a:p>
          <a:p>
            <a:r>
              <a:rPr lang="en-SG" dirty="0"/>
              <a:t>y1 &gt;= x2 – 10</a:t>
            </a:r>
          </a:p>
          <a:p>
            <a:r>
              <a:rPr lang="en-SG" dirty="0"/>
              <a:t>y1 &gt;= -x2 + 10</a:t>
            </a:r>
          </a:p>
          <a:p>
            <a:r>
              <a:rPr lang="en-SG" dirty="0"/>
              <a:t>x1 &gt;= x2</a:t>
            </a:r>
          </a:p>
          <a:p>
            <a:r>
              <a:rPr lang="en-SG" dirty="0"/>
              <a:t>x1 &gt;= -x2</a:t>
            </a:r>
          </a:p>
          <a:p>
            <a:r>
              <a:rPr lang="en-SG" dirty="0"/>
              <a:t>t &lt;= x1 + x2</a:t>
            </a:r>
          </a:p>
          <a:p>
            <a:r>
              <a:rPr lang="en-SG" dirty="0"/>
              <a:t>t &lt;= 3x1 </a:t>
            </a:r>
            <a:r>
              <a:rPr lang="en-SG"/>
              <a:t>– x2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1648A9C7-C386-5044-9C3B-CA53A405D8D8}" type="slidenum">
              <a:rPr lang="en-US" altLang="zh-CN">
                <a:latin typeface="Times New Roman" charset="0"/>
              </a:rPr>
              <a:pPr/>
              <a:t>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84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7CC02CA1-AB77-C944-B64E-88674A6B9BCF}" type="slidenum">
              <a:rPr lang="en-US" altLang="zh-CN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dirty="0">
                <a:latin typeface="Times New Roman" charset="0"/>
                <a:ea typeface="MS PGothic" charset="-128"/>
              </a:rPr>
              <a:t>The lower z you can get is f(x), so both are exactly the same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dirty="0">
              <a:latin typeface="Times New Roman" charset="0"/>
              <a:ea typeface="MS PGothic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dirty="0">
                <a:latin typeface="Times New Roman" charset="0"/>
                <a:ea typeface="MS PGothic" charset="-128"/>
              </a:rPr>
              <a:t>What if max f(x)?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dirty="0">
              <a:latin typeface="Times New Roman" charset="0"/>
              <a:ea typeface="MS PGothic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dirty="0">
                <a:latin typeface="Times New Roman" charset="0"/>
                <a:ea typeface="MS PGothic" charset="-128"/>
              </a:rPr>
              <a:t>max 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dirty="0" err="1">
                <a:latin typeface="Times New Roman" charset="0"/>
                <a:ea typeface="MS PGothic" charset="-128"/>
              </a:rPr>
              <a:t>s.t.</a:t>
            </a:r>
            <a:r>
              <a:rPr kumimoji="0" lang="en-US" altLang="en-US" dirty="0">
                <a:latin typeface="Times New Roman" charset="0"/>
                <a:ea typeface="MS PGothic" charset="-128"/>
              </a:rPr>
              <a:t> z &lt;= f(x)</a:t>
            </a:r>
          </a:p>
        </p:txBody>
      </p:sp>
    </p:spTree>
    <p:extLst>
      <p:ext uri="{BB962C8B-B14F-4D97-AF65-F5344CB8AC3E}">
        <p14:creationId xmlns:p14="http://schemas.microsoft.com/office/powerpoint/2010/main" val="65952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4B46FAE1-7F00-0240-B7A0-91BAEA32746F}" type="slidenum">
              <a:rPr lang="en-US" altLang="zh-CN">
                <a:latin typeface="Times New Roman" charset="0"/>
              </a:rPr>
              <a:pPr/>
              <a:t>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kumimoji="0" lang="en-SG" altLang="en-US" dirty="0">
                <a:latin typeface="Times New Roman" charset="0"/>
                <a:ea typeface="MS PGothic" charset="-128"/>
              </a:rPr>
              <a:t>How about max min?</a:t>
            </a:r>
          </a:p>
        </p:txBody>
      </p:sp>
    </p:spTree>
    <p:extLst>
      <p:ext uri="{BB962C8B-B14F-4D97-AF65-F5344CB8AC3E}">
        <p14:creationId xmlns:p14="http://schemas.microsoft.com/office/powerpoint/2010/main" val="155826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4BB5CDA9-5F7E-264F-94F7-44519FAD9B59}" type="slidenum">
              <a:rPr lang="en-US" altLang="zh-CN">
                <a:latin typeface="Times New Roman" charset="0"/>
              </a:rPr>
              <a:pPr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kumimoji="0" lang="en-US" altLang="en-US" dirty="0">
                <a:latin typeface="Times New Roman" charset="0"/>
                <a:ea typeface="MS PGothic" charset="-128"/>
              </a:rPr>
              <a:t>Is this a linear optimization model</a:t>
            </a:r>
          </a:p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  <a:p>
            <a:pPr eaLnBrk="1" hangingPunct="1"/>
            <a:r>
              <a:rPr kumimoji="0" lang="en-US" altLang="en-US" dirty="0">
                <a:latin typeface="Times New Roman" charset="0"/>
                <a:ea typeface="MS PGothic" charset="-128"/>
              </a:rPr>
              <a:t>Can you convert it to a linear optimization model</a:t>
            </a:r>
          </a:p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77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DCEF015-4E89-144F-9F9F-4D3FB068E693}" type="slidenum">
              <a:rPr lang="en-US" altLang="zh-CN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3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438CD0E-D3B9-AC4B-AC96-337899E45652}" type="slidenum">
              <a:rPr lang="en-US" altLang="zh-CN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3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Absolute values</a:t>
            </a:r>
          </a:p>
        </p:txBody>
      </p:sp>
      <p:pic>
        <p:nvPicPr>
          <p:cNvPr id="7475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938338"/>
            <a:ext cx="309245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21" y="2037080"/>
            <a:ext cx="3825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646D4-477F-459A-B645-DB96FB34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6802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149600"/>
            <a:ext cx="3825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46" y="2300606"/>
            <a:ext cx="11747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25923B-A935-4EEF-9918-45D33EB9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8850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12720"/>
            <a:ext cx="3825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774547"/>
            <a:ext cx="1339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0B91-92C1-4382-9171-8C061519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79F83C-286B-4CBB-A691-52EDA4B69B29}"/>
              </a:ext>
            </a:extLst>
          </p:cNvPr>
          <p:cNvSpPr/>
          <p:nvPr/>
        </p:nvSpPr>
        <p:spPr>
          <a:xfrm>
            <a:off x="976816" y="1707240"/>
            <a:ext cx="3938084" cy="12808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in\ &amp; 2x_1 + 3|x_2 - 10|\\&#10;\mbox{s.t.}\ &amp; |x_1 + 2| + |x_2| \leq 5&#10;\end{align*}&#10;&#10;\end{document}" title="IguanaTex Bitmap Display">
            <a:extLst>
              <a:ext uri="{FF2B5EF4-FFF2-40B4-BE49-F238E27FC236}">
                <a16:creationId xmlns:a16="http://schemas.microsoft.com/office/drawing/2014/main" id="{88D74B36-26A1-4A0B-9C7D-3ED862BCF2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821542"/>
            <a:ext cx="3660801" cy="106026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0880AD-26CB-4847-AF70-673C3DF55EB6}"/>
              </a:ext>
            </a:extLst>
          </p:cNvPr>
          <p:cNvSpPr/>
          <p:nvPr/>
        </p:nvSpPr>
        <p:spPr>
          <a:xfrm>
            <a:off x="976816" y="3963392"/>
            <a:ext cx="8452192" cy="19001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4" name="Picture 13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in\ &amp; \max\{2x_1 + 3|x_2 - 10|, x_1 - 2x_2, 3x_1 - x_2\} - t\\&#10;\mbox{s.t.}\ &amp; x_1 \geq |x_2| \\&#10;&amp; t \leq \min\{x_1 + x_2, 3x_1 - x_2\}&#10;\end{align*}&#10;&#10;\end{document}" title="IguanaTex Bitmap Display">
            <a:extLst>
              <a:ext uri="{FF2B5EF4-FFF2-40B4-BE49-F238E27FC236}">
                <a16:creationId xmlns:a16="http://schemas.microsoft.com/office/drawing/2014/main" id="{F5F7D9FE-4B4B-4027-BBAD-A2949494E8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4090492"/>
            <a:ext cx="8162136" cy="17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35662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597C3A-7B14-4613-AD9C-8C4E8178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8" t="27143" r="12628" b="44338"/>
          <a:stretch/>
        </p:blipFill>
        <p:spPr>
          <a:xfrm>
            <a:off x="4558302" y="1947980"/>
            <a:ext cx="4472940" cy="176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B8BDE4-64CF-49FE-8214-E92063A02ACD}"/>
              </a:ext>
            </a:extLst>
          </p:cNvPr>
          <p:cNvCxnSpPr>
            <a:cxnSpLocks/>
          </p:cNvCxnSpPr>
          <p:nvPr/>
        </p:nvCxnSpPr>
        <p:spPr>
          <a:xfrm>
            <a:off x="6863352" y="2370890"/>
            <a:ext cx="114907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689E-DF6C-FA42-84B7-582C68F0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Linear Programming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3007F-6D42-1F4A-A844-E3B4A75D7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98"/>
          <a:stretch/>
        </p:blipFill>
        <p:spPr>
          <a:xfrm>
            <a:off x="3434744" y="2026416"/>
            <a:ext cx="8246972" cy="3686015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\ &amp; 3x + 4y\\&#10;\mbox{s.t.}\ &amp; 2.5x + y \leq 20 \\&#10;&amp;5x + 3y \leq 30\\&#10;&amp;x + 2y \leq 16 \\&#10;&amp;|y| \leq 2&#10;\end{align*}&#10;&#10;\end{document}" title="IguanaTex Bitmap Display">
            <a:extLst>
              <a:ext uri="{FF2B5EF4-FFF2-40B4-BE49-F238E27FC236}">
                <a16:creationId xmlns:a16="http://schemas.microsoft.com/office/drawing/2014/main" id="{58CD8E77-0B0C-400A-84E9-72D6B3BF55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2" y="2560549"/>
            <a:ext cx="2147049" cy="22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Linearizing objective</a:t>
            </a:r>
          </a:p>
        </p:txBody>
      </p:sp>
      <p:pic>
        <p:nvPicPr>
          <p:cNvPr id="5" name="Picture 1" descr="latex-image-1.pdf">
            <a:extLst>
              <a:ext uri="{FF2B5EF4-FFF2-40B4-BE49-F238E27FC236}">
                <a16:creationId xmlns:a16="http://schemas.microsoft.com/office/drawing/2014/main" id="{7D40E2D1-3B3D-448E-B916-5E341771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20256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Linearizing objective</a:t>
            </a:r>
          </a:p>
        </p:txBody>
      </p:sp>
      <p:pic>
        <p:nvPicPr>
          <p:cNvPr id="64515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20256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905000"/>
            <a:ext cx="22145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LOP Tricks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Minimax objective</a:t>
            </a:r>
          </a:p>
          <a:p>
            <a:pPr lvl="2" eaLnBrk="1" hangingPunct="1">
              <a:buFont typeface="Wingdings" charset="2"/>
              <a:buNone/>
            </a:pPr>
            <a:r>
              <a:rPr kumimoji="0" lang="en-US" altLang="zh-CN"/>
              <a:t> </a:t>
            </a:r>
          </a:p>
        </p:txBody>
      </p:sp>
      <p:pic>
        <p:nvPicPr>
          <p:cNvPr id="68611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1"/>
            <a:ext cx="6273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489200"/>
            <a:ext cx="65151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LOP Tricks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280B72-66FE-4A81-94CA-D6F159A5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0658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" y="1808481"/>
            <a:ext cx="6273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LOP Tricks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kumimoji="0" lang="en-US" altLang="zh-CN">
                <a:ea typeface="宋体" charset="-122"/>
              </a:rPr>
              <a:t>Minimax objective</a:t>
            </a:r>
          </a:p>
          <a:p>
            <a:pPr lvl="2" eaLnBrk="1" hangingPunct="1">
              <a:buFont typeface="Wingdings" charset="2"/>
              <a:buNone/>
            </a:pPr>
            <a:r>
              <a:rPr kumimoji="0" lang="en-US" altLang="zh-CN"/>
              <a:t> </a:t>
            </a:r>
          </a:p>
        </p:txBody>
      </p:sp>
      <p:pic>
        <p:nvPicPr>
          <p:cNvPr id="72707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6781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9.614"/>
  <p:tag name="ORIGINALWIDTH" val="1056.618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\ &amp; 3x + 4y\\&#10;\mbox{s.t.}\ &amp; 2.5x + y \leq 20 \\&#10;&amp;5x + 3y \leq 30\\&#10;&amp;x + 2y \leq 16 \\&#10;&amp;|y| \leq 2&#10;\end{align*}&#10;&#10;\end{document}"/>
  <p:tag name="IGUANATEXSIZE" val="20"/>
  <p:tag name="IGUANATEXCURSOR" val="3944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7034"/>
  <p:tag name="ORIGINALWIDTH" val="1286.839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in\ &amp; 2x_1 + 3|x_2 - 10|\\&#10;\mbox{s.t.}\ &amp; |x_1 + 2| + |x_2| \leq 5&#10;\end{align*}&#10;&#10;\end{document}"/>
  <p:tag name="IGUANATEXSIZE" val="28"/>
  <p:tag name="IGUANATEXCURSOR" val="395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4.9232"/>
  <p:tag name="ORIGINALWIDTH" val="2869.14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in\ &amp; \max\{2x_1 + 3|x_2 - 10|, x_1 - 2x_2, 3x_1 - x_2\} - t\\&#10;\mbox{s.t.}\ &amp; x_1 \geq |x_2| \\&#10;&amp; t \leq \min\{x_1 + x_2, 3x_1 - x_2\}&#10;\end{align*}&#10;&#10;\end{document}"/>
  <p:tag name="IGUANATEXSIZE" val="28"/>
  <p:tag name="IGUANATEXCURSOR" val="389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253</Words>
  <Application>Microsoft Office PowerPoint</Application>
  <PresentationFormat>Widescreen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BC2410, Prescriptive Analytics  From Data to Decisions</vt:lpstr>
      <vt:lpstr>Schedule</vt:lpstr>
      <vt:lpstr>Schedule</vt:lpstr>
      <vt:lpstr>A Linear Programming Example</vt:lpstr>
      <vt:lpstr>LOP Tricks</vt:lpstr>
      <vt:lpstr>LOP Tricks</vt:lpstr>
      <vt:lpstr>LOP Tricks</vt:lpstr>
      <vt:lpstr>LOP Tricks</vt:lpstr>
      <vt:lpstr>LOP Tricks</vt:lpstr>
      <vt:lpstr>LOP Tricks</vt:lpstr>
      <vt:lpstr>LOP Tricks</vt:lpstr>
      <vt:lpstr>LOP Tricks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167</cp:revision>
  <dcterms:created xsi:type="dcterms:W3CDTF">2021-02-26T06:07:53Z</dcterms:created>
  <dcterms:modified xsi:type="dcterms:W3CDTF">2022-01-25T04:19:59Z</dcterms:modified>
</cp:coreProperties>
</file>