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699" r:id="rId3"/>
    <p:sldId id="683" r:id="rId4"/>
    <p:sldId id="68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43" r:id="rId18"/>
    <p:sldId id="444" r:id="rId19"/>
    <p:sldId id="445" r:id="rId20"/>
    <p:sldId id="467" r:id="rId21"/>
    <p:sldId id="494" r:id="rId22"/>
    <p:sldId id="473" r:id="rId23"/>
    <p:sldId id="474" r:id="rId24"/>
    <p:sldId id="481" r:id="rId25"/>
    <p:sldId id="491" r:id="rId26"/>
    <p:sldId id="476" r:id="rId27"/>
    <p:sldId id="471" r:id="rId28"/>
    <p:sldId id="400" r:id="rId29"/>
    <p:sldId id="477" r:id="rId30"/>
    <p:sldId id="485" r:id="rId31"/>
    <p:sldId id="472" r:id="rId32"/>
    <p:sldId id="482" r:id="rId33"/>
    <p:sldId id="483" r:id="rId34"/>
    <p:sldId id="487" r:id="rId35"/>
    <p:sldId id="488" r:id="rId36"/>
    <p:sldId id="489" r:id="rId37"/>
    <p:sldId id="484" r:id="rId38"/>
    <p:sldId id="701" r:id="rId39"/>
    <p:sldId id="700" r:id="rId40"/>
    <p:sldId id="702" r:id="rId41"/>
    <p:sldId id="4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BFC"/>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01"/>
    <p:restoredTop sz="65714" autoAdjust="0"/>
  </p:normalViewPr>
  <p:slideViewPr>
    <p:cSldViewPr snapToGrid="0" showGuides="1">
      <p:cViewPr varScale="1">
        <p:scale>
          <a:sx n="58" d="100"/>
          <a:sy n="58" d="100"/>
        </p:scale>
        <p:origin x="64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0" units="1/dev"/>
        </inkml:channelProperties>
      </inkml:inkSource>
      <inkml:timestamp xml:id="ts0" timeString="2011-03-16T02:18:30.156"/>
    </inkml:context>
    <inkml:brush xml:id="br0">
      <inkml:brushProperty name="width" value="0.05292" units="cm"/>
      <inkml:brushProperty name="height" value="0.05292" units="cm"/>
      <inkml:brushProperty name="color" value="#00B050"/>
      <inkml:brushProperty name="fitToCurve" value="1"/>
    </inkml:brush>
  </inkml:definitions>
  <inkml:trace contextRef="#ctx0" brushRef="#br0">0 0 4,'20'4'0,"-4"4"-1,-2 3 0,-4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PLEASE DO NOT COPY!</a:t>
            </a:r>
          </a:p>
          <a:p>
            <a:pPr marL="228600" indent="-228600">
              <a:buAutoNum type="arabicPeriod"/>
            </a:pPr>
            <a:r>
              <a:rPr lang="en-US" altLang="zh-CN" dirty="0"/>
              <a:t>Please do not submit a lengthy report. </a:t>
            </a:r>
            <a:r>
              <a:rPr lang="en-US" dirty="0"/>
              <a:t>10 pages for the main content. </a:t>
            </a:r>
          </a:p>
          <a:p>
            <a:pPr marL="228600" indent="-228600">
              <a:buAutoNum type="arabicPeriod"/>
            </a:pPr>
            <a:r>
              <a:rPr lang="en-US" dirty="0"/>
              <a:t>Presentation accounts for 10 marks. Each of you need to present. </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a:t>
            </a:fld>
            <a:endParaRPr lang="en-US"/>
          </a:p>
        </p:txBody>
      </p:sp>
    </p:spTree>
    <p:extLst>
      <p:ext uri="{BB962C8B-B14F-4D97-AF65-F5344CB8AC3E}">
        <p14:creationId xmlns:p14="http://schemas.microsoft.com/office/powerpoint/2010/main" val="4267455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2B0E469D-E8B5-854F-8D0A-7542D559F30E}" type="slidenum">
              <a:rPr lang="en-US" altLang="en-US">
                <a:latin typeface="Times New Roman" charset="0"/>
              </a:rPr>
              <a:pPr/>
              <a:t>18</a:t>
            </a:fld>
            <a:endParaRPr lang="en-US" altLang="en-US">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ea typeface="MS PGothic" charset="-128"/>
              </a:rPr>
              <a:t>The definition of shadow price is very important!!!</a:t>
            </a:r>
          </a:p>
          <a:p>
            <a:endParaRPr lang="en-US" altLang="en-US" dirty="0">
              <a:latin typeface="Times New Roman" charset="0"/>
              <a:ea typeface="MS PGothic" charset="-128"/>
            </a:endParaRPr>
          </a:p>
          <a:p>
            <a:r>
              <a:rPr lang="en-US" altLang="en-US" dirty="0">
                <a:latin typeface="Times New Roman" charset="0"/>
                <a:ea typeface="MS PGothic" charset="-128"/>
              </a:rPr>
              <a:t>Suppose we have the following two problems:</a:t>
            </a:r>
          </a:p>
          <a:p>
            <a:r>
              <a:rPr lang="en-US" altLang="en-US" dirty="0">
                <a:latin typeface="Times New Roman" charset="0"/>
                <a:ea typeface="MS PGothic" charset="-128"/>
              </a:rPr>
              <a:t>Z1 = max 40B + 50M</a:t>
            </a:r>
          </a:p>
          <a:p>
            <a:r>
              <a:rPr lang="en-US" altLang="en-US" dirty="0" err="1">
                <a:latin typeface="Times New Roman" charset="0"/>
                <a:ea typeface="MS PGothic" charset="-128"/>
              </a:rPr>
              <a:t>s.t.</a:t>
            </a:r>
            <a:r>
              <a:rPr lang="en-US" altLang="en-US" dirty="0">
                <a:latin typeface="Times New Roman" charset="0"/>
                <a:ea typeface="MS PGothic" charset="-128"/>
              </a:rPr>
              <a:t> B + 2M &lt;= 40</a:t>
            </a:r>
          </a:p>
          <a:p>
            <a:r>
              <a:rPr lang="en-US" altLang="en-US" dirty="0">
                <a:latin typeface="Times New Roman" charset="0"/>
                <a:ea typeface="MS PGothic" charset="-128"/>
              </a:rPr>
              <a:t>4B + 3M &lt;= 120</a:t>
            </a:r>
          </a:p>
          <a:p>
            <a:r>
              <a:rPr lang="en-US" altLang="en-US" dirty="0">
                <a:latin typeface="Times New Roman" charset="0"/>
                <a:ea typeface="MS PGothic" charset="-128"/>
              </a:rPr>
              <a:t>B,M &gt;= 0</a:t>
            </a:r>
          </a:p>
          <a:p>
            <a:endParaRPr lang="en-US" altLang="en-US" dirty="0">
              <a:latin typeface="Times New Roman" charset="0"/>
              <a:ea typeface="MS PGothic" charset="-128"/>
            </a:endParaRPr>
          </a:p>
          <a:p>
            <a:r>
              <a:rPr lang="en-US" altLang="en-US" dirty="0">
                <a:latin typeface="Times New Roman" charset="0"/>
                <a:ea typeface="MS PGothic" charset="-128"/>
              </a:rPr>
              <a:t>Z2 = max 40B + 50M</a:t>
            </a:r>
          </a:p>
          <a:p>
            <a:r>
              <a:rPr lang="en-US" altLang="en-US" dirty="0" err="1">
                <a:latin typeface="Times New Roman" charset="0"/>
                <a:ea typeface="MS PGothic" charset="-128"/>
              </a:rPr>
              <a:t>s.t.</a:t>
            </a:r>
            <a:r>
              <a:rPr lang="en-US" altLang="en-US" dirty="0">
                <a:latin typeface="Times New Roman" charset="0"/>
                <a:ea typeface="MS PGothic" charset="-128"/>
              </a:rPr>
              <a:t> B + 2M &lt;= 41</a:t>
            </a:r>
          </a:p>
          <a:p>
            <a:r>
              <a:rPr lang="en-US" altLang="en-US" dirty="0">
                <a:latin typeface="Times New Roman" charset="0"/>
                <a:ea typeface="MS PGothic" charset="-128"/>
              </a:rPr>
              <a:t>4B + 3M &lt;= 120</a:t>
            </a:r>
          </a:p>
          <a:p>
            <a:r>
              <a:rPr lang="en-US" altLang="en-US" dirty="0">
                <a:latin typeface="Times New Roman" charset="0"/>
                <a:ea typeface="MS PGothic" charset="-128"/>
              </a:rPr>
              <a:t>B,M &gt;= 0</a:t>
            </a:r>
          </a:p>
          <a:p>
            <a:endParaRPr lang="en-US" altLang="en-US" dirty="0">
              <a:latin typeface="Times New Roman" charset="0"/>
              <a:ea typeface="MS PGothic" charset="-128"/>
            </a:endParaRPr>
          </a:p>
          <a:p>
            <a:r>
              <a:rPr lang="en-US" altLang="en-US" dirty="0">
                <a:latin typeface="Times New Roman" charset="0"/>
                <a:ea typeface="MS PGothic" charset="-128"/>
              </a:rPr>
              <a:t>Then p1 = 16 = Z2 – Z1. </a:t>
            </a:r>
          </a:p>
          <a:p>
            <a:endParaRPr lang="en-US" altLang="en-US" dirty="0">
              <a:latin typeface="Times New Roman" charset="0"/>
              <a:ea typeface="MS PGothic" charset="-128"/>
            </a:endParaRPr>
          </a:p>
          <a:p>
            <a:endParaRPr lang="en-US" altLang="en-US" dirty="0">
              <a:latin typeface="Times New Roman" charset="0"/>
              <a:ea typeface="MS PGothic" charset="-128"/>
            </a:endParaRPr>
          </a:p>
        </p:txBody>
      </p:sp>
    </p:spTree>
    <p:extLst>
      <p:ext uri="{BB962C8B-B14F-4D97-AF65-F5344CB8AC3E}">
        <p14:creationId xmlns:p14="http://schemas.microsoft.com/office/powerpoint/2010/main" val="157228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262E2762-7C12-0C48-BCF4-3C4088DC549F}" type="slidenum">
              <a:rPr lang="en-US" altLang="en-US">
                <a:latin typeface="Times New Roman" charset="0"/>
              </a:rPr>
              <a:pPr/>
              <a:t>19</a:t>
            </a:fld>
            <a:endParaRPr lang="en-US" altLang="en-US">
              <a:latin typeface="Times New Roman"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If we increase clay by 10 units, it is still within the sensitivity range. As such, our objective value will increase by 10*6 = 60</a:t>
            </a:r>
          </a:p>
        </p:txBody>
      </p:sp>
    </p:spTree>
    <p:extLst>
      <p:ext uri="{BB962C8B-B14F-4D97-AF65-F5344CB8AC3E}">
        <p14:creationId xmlns:p14="http://schemas.microsoft.com/office/powerpoint/2010/main" val="62034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C6E579F-14A7-B648-B7CB-9225E08179BC}" type="slidenum">
              <a:rPr lang="en-US" altLang="en-US">
                <a:latin typeface="Times New Roman" charset="0"/>
              </a:rPr>
              <a:pPr/>
              <a:t>20</a:t>
            </a:fld>
            <a:endParaRPr lang="en-US" altLang="en-US">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40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CFE1546F-4199-6247-B2EE-0B82BC590815}" type="slidenum">
              <a:rPr lang="en-US" altLang="en-US">
                <a:latin typeface="Times New Roman" charset="0"/>
              </a:rPr>
              <a:pPr/>
              <a:t>21</a:t>
            </a:fld>
            <a:endParaRPr lang="en-US" altLang="en-US">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dual problem is </a:t>
            </a:r>
          </a:p>
          <a:p>
            <a:r>
              <a:rPr lang="en-US" altLang="en-US" dirty="0"/>
              <a:t>Min 40p1 + 120p2</a:t>
            </a:r>
          </a:p>
          <a:p>
            <a:r>
              <a:rPr lang="en-US" altLang="en-US" dirty="0" err="1"/>
              <a:t>s.t.</a:t>
            </a:r>
            <a:r>
              <a:rPr lang="en-US" altLang="en-US" dirty="0"/>
              <a:t> p1 + 4p2 &gt;= 40 (LHS: the amount we received for the resource of making a bowl. RHS: our profit of selling one bowl)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2p1 + 3p2 &gt;= 50 (LHS: the amount we received for the resource of making a mug. RHS: our profit of selling one mug)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p1,p2 &gt;=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altLang="en-US" dirty="0"/>
          </a:p>
          <a:p>
            <a:r>
              <a:rPr lang="en-US" altLang="en-US" dirty="0">
                <a:latin typeface="Times New Roman" charset="0"/>
                <a:ea typeface="MS PGothic" charset="-128"/>
              </a:rPr>
              <a:t>Suppose we are facing another optimization problem, </a:t>
            </a:r>
          </a:p>
          <a:p>
            <a:r>
              <a:rPr lang="en-US" altLang="en-US" dirty="0">
                <a:latin typeface="Times New Roman" charset="0"/>
                <a:ea typeface="MS PGothic" charset="-128"/>
              </a:rPr>
              <a:t>Z1 = max 40B + 50M</a:t>
            </a:r>
          </a:p>
          <a:p>
            <a:r>
              <a:rPr lang="en-US" altLang="en-US" dirty="0" err="1">
                <a:latin typeface="Times New Roman" charset="0"/>
                <a:ea typeface="MS PGothic" charset="-128"/>
              </a:rPr>
              <a:t>s.t.</a:t>
            </a:r>
            <a:r>
              <a:rPr lang="en-US" altLang="en-US" dirty="0">
                <a:latin typeface="Times New Roman" charset="0"/>
                <a:ea typeface="MS PGothic" charset="-128"/>
              </a:rPr>
              <a:t> B + 2M &gt;= 40         : p1</a:t>
            </a:r>
          </a:p>
          <a:p>
            <a:r>
              <a:rPr lang="en-US" altLang="en-US" dirty="0">
                <a:latin typeface="Times New Roman" charset="0"/>
                <a:ea typeface="MS PGothic" charset="-128"/>
              </a:rPr>
              <a:t>4B + 3M &lt;= 120           : p2</a:t>
            </a:r>
          </a:p>
          <a:p>
            <a:r>
              <a:rPr lang="en-US" altLang="en-US" dirty="0">
                <a:latin typeface="Times New Roman" charset="0"/>
                <a:ea typeface="MS PGothic" charset="-128"/>
              </a:rPr>
              <a:t>B,M &gt;= 0</a:t>
            </a:r>
          </a:p>
          <a:p>
            <a:endParaRPr lang="en-US" altLang="en-US" dirty="0"/>
          </a:p>
          <a:p>
            <a:r>
              <a:rPr lang="en-US" altLang="en-US" dirty="0"/>
              <a:t>For the first constraint,  we can interpret 40 as the demand that we need to satisfy. Then p1 will be the price that somebody else wants to help me satisfy the demand, in this case, we need to pay him/her, </a:t>
            </a:r>
            <a:r>
              <a:rPr lang="en-US" altLang="zh-CN" dirty="0"/>
              <a:t>right? So p1 should be &lt;= 0</a:t>
            </a:r>
            <a:endParaRPr lang="en-US" altLang="en-US" dirty="0"/>
          </a:p>
        </p:txBody>
      </p:sp>
    </p:spTree>
    <p:extLst>
      <p:ext uri="{BB962C8B-B14F-4D97-AF65-F5344CB8AC3E}">
        <p14:creationId xmlns:p14="http://schemas.microsoft.com/office/powerpoint/2010/main" val="31811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4651084-5B81-3449-9883-5B8E8E2F8178}" type="slidenum">
              <a:rPr lang="en-US" altLang="en-US">
                <a:latin typeface="Times New Roman" charset="0"/>
              </a:rPr>
              <a:pPr/>
              <a:t>22</a:t>
            </a:fld>
            <a:endParaRPr lang="en-US" altLang="en-US">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0290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A78A2D50-A807-9945-8931-055A42DE3B79}" type="slidenum">
              <a:rPr lang="en-US" altLang="en-US">
                <a:latin typeface="Times New Roman" charset="0"/>
              </a:rPr>
              <a:pPr/>
              <a:t>23</a:t>
            </a:fld>
            <a:endParaRPr lang="en-US" altLang="en-US">
              <a:latin typeface="Times New Roman"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ea typeface="MS PGothic" charset="-128"/>
              </a:rPr>
              <a:t>Here you just replace the alphabets with numbers in previous slides. </a:t>
            </a:r>
          </a:p>
          <a:p>
            <a:r>
              <a:rPr lang="en-US" altLang="en-US" dirty="0">
                <a:latin typeface="Times New Roman" charset="0"/>
                <a:ea typeface="MS PGothic" charset="-128"/>
              </a:rPr>
              <a:t>But I would recommend you to derive the dual from an economic perspective. </a:t>
            </a:r>
          </a:p>
        </p:txBody>
      </p:sp>
    </p:spTree>
    <p:extLst>
      <p:ext uri="{BB962C8B-B14F-4D97-AF65-F5344CB8AC3E}">
        <p14:creationId xmlns:p14="http://schemas.microsoft.com/office/powerpoint/2010/main" val="25234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A437613C-951B-2944-B54A-2913D6C239AB}" type="slidenum">
              <a:rPr lang="en-US" altLang="en-US">
                <a:latin typeface="Times New Roman" charset="0"/>
              </a:rPr>
              <a:pPr/>
              <a:t>24</a:t>
            </a:fld>
            <a:endParaRPr lang="en-US" altLang="en-US">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Times New Roman" charset="0"/>
              <a:ea typeface="MS PGothic" charset="-128"/>
            </a:endParaRPr>
          </a:p>
        </p:txBody>
      </p:sp>
    </p:spTree>
    <p:extLst>
      <p:ext uri="{BB962C8B-B14F-4D97-AF65-F5344CB8AC3E}">
        <p14:creationId xmlns:p14="http://schemas.microsoft.com/office/powerpoint/2010/main" val="211052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EF05B6F3-27B7-6748-B30A-B0203FCA77AB}" type="slidenum">
              <a:rPr lang="en-US" altLang="en-US">
                <a:latin typeface="Times New Roman" charset="0"/>
              </a:rPr>
              <a:pPr/>
              <a:t>25</a:t>
            </a:fld>
            <a:endParaRPr lang="en-US" altLang="en-US">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33755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24F3404D-FC05-9A4B-B958-C33BB8F53C0C}" type="slidenum">
              <a:rPr lang="en-US" altLang="en-US">
                <a:latin typeface="Times New Roman" charset="0"/>
              </a:rPr>
              <a:pPr/>
              <a:t>26</a:t>
            </a:fld>
            <a:endParaRPr lang="en-US" altLang="en-US">
              <a:latin typeface="Times New Roman"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7904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5F03C0C-725E-A24F-BC3D-A24CCCF83B59}" type="slidenum">
              <a:rPr lang="en-US" altLang="en-US">
                <a:latin typeface="Times New Roman" charset="0"/>
              </a:rPr>
              <a:pPr/>
              <a:t>27</a:t>
            </a:fld>
            <a:endParaRPr lang="en-US" altLang="en-US">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latin typeface="Times New Roman" charset="0"/>
              <a:ea typeface="MS PGothic" charset="-128"/>
            </a:endParaRPr>
          </a:p>
        </p:txBody>
      </p:sp>
    </p:spTree>
    <p:extLst>
      <p:ext uri="{BB962C8B-B14F-4D97-AF65-F5344CB8AC3E}">
        <p14:creationId xmlns:p14="http://schemas.microsoft.com/office/powerpoint/2010/main" val="40524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70545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7DCD839-CEC1-7D4E-96B2-D0A079AB1AC0}" type="slidenum">
              <a:rPr lang="en-US" altLang="en-US">
                <a:latin typeface="Times New Roman" charset="0"/>
              </a:rPr>
              <a:pPr/>
              <a:t>28</a:t>
            </a:fld>
            <a:endParaRPr lang="en-US" altLang="en-US">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293684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81FF9B05-8FD3-9D4B-AD8E-2DFFC107B77D}" type="slidenum">
              <a:rPr lang="en-US" altLang="en-US">
                <a:latin typeface="Times New Roman" charset="0"/>
              </a:rPr>
              <a:pPr/>
              <a:t>29</a:t>
            </a:fld>
            <a:endParaRPr lang="en-US" altLang="en-US">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Times New Roman" charset="0"/>
              <a:ea typeface="MS PGothic" charset="-128"/>
            </a:endParaRPr>
          </a:p>
        </p:txBody>
      </p:sp>
    </p:spTree>
    <p:extLst>
      <p:ext uri="{BB962C8B-B14F-4D97-AF65-F5344CB8AC3E}">
        <p14:creationId xmlns:p14="http://schemas.microsoft.com/office/powerpoint/2010/main" val="1822545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CFE1546F-4199-6247-B2EE-0B82BC590815}" type="slidenum">
              <a:rPr lang="en-US" altLang="en-US">
                <a:latin typeface="Times New Roman" charset="0"/>
              </a:rPr>
              <a:pPr/>
              <a:t>30</a:t>
            </a:fld>
            <a:endParaRPr lang="en-US" altLang="en-US">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Complementary slackness is only applied for optimal solutions of both the primal problem and dual problem. </a:t>
            </a:r>
          </a:p>
        </p:txBody>
      </p:sp>
    </p:spTree>
    <p:extLst>
      <p:ext uri="{BB962C8B-B14F-4D97-AF65-F5344CB8AC3E}">
        <p14:creationId xmlns:p14="http://schemas.microsoft.com/office/powerpoint/2010/main" val="1967532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3C8AF0F-2D1C-E947-B7EA-F4E30CD2B79E}" type="slidenum">
              <a:rPr lang="en-US" altLang="en-US">
                <a:latin typeface="Times New Roman" charset="0"/>
              </a:rPr>
              <a:pPr/>
              <a:t>31</a:t>
            </a:fld>
            <a:endParaRPr lang="en-US" altLang="en-US">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Basically, if at the optimal solution, a constraint is non-binding/inactive, it indicates that this resource is not critical. </a:t>
            </a:r>
          </a:p>
          <a:p>
            <a:r>
              <a:rPr lang="en-US" altLang="en-US" dirty="0"/>
              <a:t>So for the dual variable, it must be 0. </a:t>
            </a:r>
          </a:p>
        </p:txBody>
      </p:sp>
    </p:spTree>
    <p:extLst>
      <p:ext uri="{BB962C8B-B14F-4D97-AF65-F5344CB8AC3E}">
        <p14:creationId xmlns:p14="http://schemas.microsoft.com/office/powerpoint/2010/main" val="137129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A752E72-180B-1444-9F49-BD1153719AE1}" type="slidenum">
              <a:rPr lang="en-US" altLang="en-US">
                <a:latin typeface="Times New Roman" charset="0"/>
              </a:rPr>
              <a:pPr/>
              <a:t>32</a:t>
            </a:fld>
            <a:endParaRPr lang="en-US" altLang="en-US">
              <a:latin typeface="Times New Roman"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MS PGothic" charset="-128"/>
            </a:endParaRPr>
          </a:p>
        </p:txBody>
      </p:sp>
    </p:spTree>
    <p:extLst>
      <p:ext uri="{BB962C8B-B14F-4D97-AF65-F5344CB8AC3E}">
        <p14:creationId xmlns:p14="http://schemas.microsoft.com/office/powerpoint/2010/main" val="573926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FD4E730-907A-784E-8367-03B3DA7F7642}" type="slidenum">
              <a:rPr lang="en-US" altLang="en-US">
                <a:latin typeface="Times New Roman" charset="0"/>
              </a:rPr>
              <a:pPr/>
              <a:t>33</a:t>
            </a:fld>
            <a:endParaRPr lang="en-US" altLang="en-US">
              <a:latin typeface="Times New Roman"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Think about the toy example </a:t>
            </a:r>
          </a:p>
          <a:p>
            <a:r>
              <a:rPr lang="en-US" altLang="en-US" dirty="0"/>
              <a:t>Max x1 + x2</a:t>
            </a:r>
          </a:p>
          <a:p>
            <a:r>
              <a:rPr lang="en-US" altLang="en-US" dirty="0" err="1"/>
              <a:t>s.t.</a:t>
            </a:r>
            <a:r>
              <a:rPr lang="en-US" altLang="en-US" dirty="0"/>
              <a:t> x1 + 2x2 &lt;= 3</a:t>
            </a:r>
          </a:p>
          <a:p>
            <a:r>
              <a:rPr lang="en-US" altLang="en-US" dirty="0"/>
              <a:t>2x1 + x2 &lt;= 3</a:t>
            </a:r>
          </a:p>
          <a:p>
            <a:r>
              <a:rPr lang="en-US" altLang="en-US" dirty="0"/>
              <a:t>x1, x2 &gt;= 0</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If we change the first constraint to be x1 + 2x2 =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feasible region will be a line </a:t>
            </a:r>
            <a:r>
              <a:rPr lang="en-US" altLang="en-US" dirty="0" err="1"/>
              <a:t>segement</a:t>
            </a:r>
            <a:r>
              <a:rPr lang="en-US" alt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Now if we increase 3 to 4, you cannot say anything about the objective value. That is, we cannot price the resource, so the corresponding shadow price will be free (can be positive, negative, or 0). </a:t>
            </a:r>
          </a:p>
          <a:p>
            <a:endParaRPr lang="en-US" altLang="en-US" dirty="0"/>
          </a:p>
        </p:txBody>
      </p:sp>
    </p:spTree>
    <p:extLst>
      <p:ext uri="{BB962C8B-B14F-4D97-AF65-F5344CB8AC3E}">
        <p14:creationId xmlns:p14="http://schemas.microsoft.com/office/powerpoint/2010/main" val="1641374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D3C5EC2B-54AA-B24B-BFF1-20A675ED60F4}" type="slidenum">
              <a:rPr lang="en-US" altLang="en-US">
                <a:latin typeface="Times New Roman" charset="0"/>
              </a:rPr>
              <a:pPr/>
              <a:t>34</a:t>
            </a:fld>
            <a:endParaRPr lang="en-US" altLang="en-US">
              <a:latin typeface="Times New Roman"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charset="0"/>
              <a:ea typeface="MS PGothic" charset="-128"/>
            </a:endParaRPr>
          </a:p>
        </p:txBody>
      </p:sp>
    </p:spTree>
    <p:extLst>
      <p:ext uri="{BB962C8B-B14F-4D97-AF65-F5344CB8AC3E}">
        <p14:creationId xmlns:p14="http://schemas.microsoft.com/office/powerpoint/2010/main" val="12174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5BE17811-DDC7-FB41-BF78-AF95978E1350}" type="slidenum">
              <a:rPr lang="en-US" altLang="en-US">
                <a:latin typeface="Times New Roman" charset="0"/>
              </a:rPr>
              <a:pPr/>
              <a:t>35</a:t>
            </a:fld>
            <a:endParaRPr lang="en-US" altLang="en-US">
              <a:latin typeface="Times New Roman"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Tree>
    <p:extLst>
      <p:ext uri="{BB962C8B-B14F-4D97-AF65-F5344CB8AC3E}">
        <p14:creationId xmlns:p14="http://schemas.microsoft.com/office/powerpoint/2010/main" val="607354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4365809-2211-ED40-8054-0469FB23B783}" type="slidenum">
              <a:rPr lang="en-US" altLang="en-US">
                <a:latin typeface="Times New Roman" charset="0"/>
              </a:rPr>
              <a:pPr/>
              <a:t>36</a:t>
            </a:fld>
            <a:endParaRPr lang="en-US" altLang="en-US">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ea typeface="MS PGothic" charset="-128"/>
              </a:rPr>
              <a:t>In summary, two steps to obtain the sign of dual variables:</a:t>
            </a:r>
          </a:p>
          <a:p>
            <a:pPr marL="228600" indent="-228600">
              <a:buAutoNum type="arabicParenR"/>
            </a:pPr>
            <a:r>
              <a:rPr lang="en-US" altLang="en-US" dirty="0">
                <a:latin typeface="Times New Roman" charset="0"/>
                <a:ea typeface="MS PGothic" charset="-128"/>
              </a:rPr>
              <a:t>Increase the RHS by one unit to see whether the feasible region is larger or smaller</a:t>
            </a:r>
          </a:p>
          <a:p>
            <a:pPr marL="228600" indent="-228600">
              <a:buAutoNum type="arabicParenR"/>
            </a:pPr>
            <a:r>
              <a:rPr lang="en-US" altLang="en-US" dirty="0">
                <a:latin typeface="Times New Roman" charset="0"/>
                <a:ea typeface="MS PGothic" charset="-128"/>
              </a:rPr>
              <a:t>A larger feasible region implies better solution: higher objective value for maximization problem, so p &gt;= 0; lower objective value for minimization problem, so p &lt;=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charset="0"/>
                <a:ea typeface="MS PGothic" charset="-128"/>
              </a:rPr>
              <a:t>A smaller feasible region implies worse solution: lower objective value for maximization problem, so p &lt;= 0; higher objective value for minimization problem, so p &gt;= 0</a:t>
            </a:r>
          </a:p>
          <a:p>
            <a:pPr marL="0" indent="0">
              <a:buNone/>
            </a:pPr>
            <a:endParaRPr lang="en-US" altLang="en-US" dirty="0">
              <a:latin typeface="Times New Roman" charset="0"/>
              <a:ea typeface="MS PGothic" charset="-128"/>
            </a:endParaRPr>
          </a:p>
          <a:p>
            <a:pPr marL="0" indent="0">
              <a:buNone/>
            </a:pPr>
            <a:r>
              <a:rPr lang="en-US" altLang="en-US" dirty="0">
                <a:latin typeface="Times New Roman" charset="0"/>
                <a:ea typeface="MS PGothic" charset="-128"/>
              </a:rPr>
              <a:t>Deciding the sign for constraints in the dual problem follows a similar logic. </a:t>
            </a:r>
          </a:p>
          <a:p>
            <a:pPr marL="0" indent="0">
              <a:buNone/>
            </a:pPr>
            <a:endParaRPr lang="en-US" altLang="en-US" dirty="0">
              <a:latin typeface="Times New Roman" charset="0"/>
              <a:ea typeface="MS PGothic" charset="-128"/>
            </a:endParaRPr>
          </a:p>
        </p:txBody>
      </p:sp>
    </p:spTree>
    <p:extLst>
      <p:ext uri="{BB962C8B-B14F-4D97-AF65-F5344CB8AC3E}">
        <p14:creationId xmlns:p14="http://schemas.microsoft.com/office/powerpoint/2010/main" val="809760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08A2D5D2-B3E8-CC46-803D-1DB79727D21E}" type="slidenum">
              <a:rPr lang="en-US" altLang="en-US">
                <a:latin typeface="Times New Roman" charset="0"/>
              </a:rPr>
              <a:pPr/>
              <a:t>37</a:t>
            </a:fld>
            <a:endParaRPr lang="en-US" altLang="en-US">
              <a:latin typeface="Times New Roman"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ea typeface="MS PGothic" charset="-128"/>
              </a:rPr>
              <a:t>max 20 p1 – 22 p2 – 24 p3</a:t>
            </a:r>
          </a:p>
          <a:p>
            <a:r>
              <a:rPr lang="en-US" altLang="en-US" dirty="0" err="1">
                <a:latin typeface="Times New Roman" charset="0"/>
                <a:ea typeface="MS PGothic" charset="-128"/>
              </a:rPr>
              <a:t>s.t.</a:t>
            </a:r>
            <a:r>
              <a:rPr lang="en-US" altLang="en-US" dirty="0">
                <a:latin typeface="Times New Roman" charset="0"/>
                <a:ea typeface="MS PGothic" charset="-128"/>
              </a:rPr>
              <a:t> p1 – 2 p2 + 2 p3  &lt;= -10</a:t>
            </a:r>
          </a:p>
          <a:p>
            <a:r>
              <a:rPr lang="en-US" altLang="en-US" dirty="0">
                <a:latin typeface="Times New Roman" charset="0"/>
                <a:ea typeface="MS PGothic" charset="-128"/>
              </a:rPr>
              <a:t>2 p1 + p2 + 4 p3 &gt;= 12</a:t>
            </a:r>
          </a:p>
          <a:p>
            <a:r>
              <a:rPr lang="en-US" altLang="en-US" dirty="0">
                <a:latin typeface="Times New Roman" charset="0"/>
                <a:ea typeface="MS PGothic" charset="-128"/>
              </a:rPr>
              <a:t>6 p1 -2 p2 + p3 = -14</a:t>
            </a:r>
          </a:p>
          <a:p>
            <a:r>
              <a:rPr lang="en-US" altLang="en-US" dirty="0">
                <a:latin typeface="Times New Roman" charset="0"/>
                <a:ea typeface="MS PGothic" charset="-128"/>
              </a:rPr>
              <a:t>p1 &lt;= 0, p2 &gt;= 0, p3 free</a:t>
            </a:r>
          </a:p>
        </p:txBody>
      </p:sp>
    </p:spTree>
    <p:extLst>
      <p:ext uri="{BB962C8B-B14F-4D97-AF65-F5344CB8AC3E}">
        <p14:creationId xmlns:p14="http://schemas.microsoft.com/office/powerpoint/2010/main" val="104868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4</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charset="0"/>
                <a:ea typeface="MS PGothic" charset="-128"/>
              </a:rPr>
              <a:t>min 48 p1 + 20 p2 + 8 p3</a:t>
            </a:r>
          </a:p>
          <a:p>
            <a:r>
              <a:rPr lang="en-US" altLang="en-US" dirty="0" err="1">
                <a:latin typeface="Times New Roman" charset="0"/>
                <a:ea typeface="MS PGothic" charset="-128"/>
              </a:rPr>
              <a:t>s.t.</a:t>
            </a:r>
            <a:r>
              <a:rPr lang="en-US" altLang="en-US" dirty="0">
                <a:latin typeface="Times New Roman" charset="0"/>
                <a:ea typeface="MS PGothic" charset="-128"/>
              </a:rPr>
              <a:t> 8 p1 + 4 p2 + 2 p3  &gt;= 60</a:t>
            </a:r>
          </a:p>
          <a:p>
            <a:r>
              <a:rPr lang="en-US" altLang="en-US" dirty="0">
                <a:latin typeface="Times New Roman" charset="0"/>
                <a:ea typeface="MS PGothic" charset="-128"/>
              </a:rPr>
              <a:t>6 p1 + 2 p2 + 1.5 p3 &gt;= 30</a:t>
            </a:r>
          </a:p>
          <a:p>
            <a:r>
              <a:rPr lang="en-US" altLang="en-US" dirty="0">
                <a:latin typeface="Times New Roman" charset="0"/>
                <a:ea typeface="MS PGothic" charset="-128"/>
              </a:rPr>
              <a:t>p1 + 1.5 p2 + 0.5 p3 &gt;= 20</a:t>
            </a:r>
          </a:p>
          <a:p>
            <a:r>
              <a:rPr lang="en-US" altLang="en-US" dirty="0">
                <a:latin typeface="Times New Roman" charset="0"/>
                <a:ea typeface="MS PGothic" charset="-128"/>
              </a:rPr>
              <a:t>p1, p2, p3 &gt;= 0</a:t>
            </a:r>
          </a:p>
          <a:p>
            <a:endParaRPr lang="en-US" altLang="en-US" dirty="0">
              <a:latin typeface="Times New Roman" charset="0"/>
              <a:ea typeface="MS PGothic" charset="-128"/>
            </a:endParaRPr>
          </a:p>
          <a:p>
            <a:endParaRPr lang="en-US" altLang="en-US" dirty="0">
              <a:latin typeface="Times New Roman" charset="0"/>
              <a:ea typeface="MS PGothic" charset="-128"/>
            </a:endParaRPr>
          </a:p>
          <a:p>
            <a:r>
              <a:rPr lang="en-SG" dirty="0"/>
              <a:t>For the second model, we first need to reformulate it to a LOP, i.e., |y| &lt;= 2 to y &lt;= 2, y &gt;= -2</a:t>
            </a:r>
          </a:p>
          <a:p>
            <a:r>
              <a:rPr lang="en-SG" dirty="0"/>
              <a:t>The sign of x is not specified, so it is free.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two constraints (y &lt;= 2, y &gt;= -2) implies that y is also free. </a:t>
            </a:r>
          </a:p>
          <a:p>
            <a:endParaRPr lang="en-SG" dirty="0"/>
          </a:p>
          <a:p>
            <a:r>
              <a:rPr lang="en-SG" dirty="0"/>
              <a:t>min 20 p1 + 30 p2 + 16 p3 + 2 p4 – 2 p5</a:t>
            </a:r>
          </a:p>
          <a:p>
            <a:r>
              <a:rPr lang="en-SG" dirty="0" err="1"/>
              <a:t>s.t.</a:t>
            </a:r>
            <a:r>
              <a:rPr lang="en-SG" dirty="0"/>
              <a:t> 2.5 p1 + 5 p2 + p3 + 0 p4 + 0 p5 = 3</a:t>
            </a:r>
          </a:p>
          <a:p>
            <a:r>
              <a:rPr lang="en-SG" dirty="0"/>
              <a:t>p1 + 3 p2 + 2p3 + p4 + p5 = 4</a:t>
            </a:r>
          </a:p>
        </p:txBody>
      </p:sp>
      <p:sp>
        <p:nvSpPr>
          <p:cNvPr id="4" name="Slide Number Placeholder 3"/>
          <p:cNvSpPr>
            <a:spLocks noGrp="1"/>
          </p:cNvSpPr>
          <p:nvPr>
            <p:ph type="sldNum" sz="quarter" idx="5"/>
          </p:nvPr>
        </p:nvSpPr>
        <p:spPr/>
        <p:txBody>
          <a:bodyPr/>
          <a:lstStyle/>
          <a:p>
            <a:fld id="{DCA72DAD-986B-489D-8D39-D1E6082C1340}" type="slidenum">
              <a:rPr lang="en-US" smtClean="0"/>
              <a:t>38</a:t>
            </a:fld>
            <a:endParaRPr lang="en-US"/>
          </a:p>
        </p:txBody>
      </p:sp>
    </p:spTree>
    <p:extLst>
      <p:ext uri="{BB962C8B-B14F-4D97-AF65-F5344CB8AC3E}">
        <p14:creationId xmlns:p14="http://schemas.microsoft.com/office/powerpoint/2010/main" val="685812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Can you try this one?</a:t>
            </a:r>
          </a:p>
        </p:txBody>
      </p:sp>
      <p:sp>
        <p:nvSpPr>
          <p:cNvPr id="4" name="Slide Number Placeholder 3"/>
          <p:cNvSpPr>
            <a:spLocks noGrp="1"/>
          </p:cNvSpPr>
          <p:nvPr>
            <p:ph type="sldNum" sz="quarter" idx="5"/>
          </p:nvPr>
        </p:nvSpPr>
        <p:spPr/>
        <p:txBody>
          <a:bodyPr/>
          <a:lstStyle/>
          <a:p>
            <a:fld id="{DCA72DAD-986B-489D-8D39-D1E6082C1340}" type="slidenum">
              <a:rPr lang="en-US" smtClean="0"/>
              <a:t>39</a:t>
            </a:fld>
            <a:endParaRPr lang="en-US"/>
          </a:p>
        </p:txBody>
      </p:sp>
    </p:spTree>
    <p:extLst>
      <p:ext uri="{BB962C8B-B14F-4D97-AF65-F5344CB8AC3E}">
        <p14:creationId xmlns:p14="http://schemas.microsoft.com/office/powerpoint/2010/main" val="941461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Can you try this one?</a:t>
            </a:r>
          </a:p>
        </p:txBody>
      </p:sp>
      <p:sp>
        <p:nvSpPr>
          <p:cNvPr id="4" name="Slide Number Placeholder 3"/>
          <p:cNvSpPr>
            <a:spLocks noGrp="1"/>
          </p:cNvSpPr>
          <p:nvPr>
            <p:ph type="sldNum" sz="quarter" idx="5"/>
          </p:nvPr>
        </p:nvSpPr>
        <p:spPr/>
        <p:txBody>
          <a:bodyPr/>
          <a:lstStyle/>
          <a:p>
            <a:fld id="{DCA72DAD-986B-489D-8D39-D1E6082C1340}" type="slidenum">
              <a:rPr lang="en-US" smtClean="0"/>
              <a:t>40</a:t>
            </a:fld>
            <a:endParaRPr lang="en-US"/>
          </a:p>
        </p:txBody>
      </p:sp>
    </p:spTree>
    <p:extLst>
      <p:ext uri="{BB962C8B-B14F-4D97-AF65-F5344CB8AC3E}">
        <p14:creationId xmlns:p14="http://schemas.microsoft.com/office/powerpoint/2010/main" val="3439563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AB69729-9EA9-274F-9417-6F9EEE408BA3}" type="slidenum">
              <a:rPr lang="en-US" altLang="zh-CN">
                <a:latin typeface="Times New Roman" charset="0"/>
              </a:rPr>
              <a:pPr/>
              <a:t>41</a:t>
            </a:fld>
            <a:endParaRPr lang="en-US" altLang="zh-CN">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357410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5</a:t>
            </a:fld>
            <a:endParaRPr lang="en-US"/>
          </a:p>
        </p:txBody>
      </p:sp>
    </p:spTree>
    <p:extLst>
      <p:ext uri="{BB962C8B-B14F-4D97-AF65-F5344CB8AC3E}">
        <p14:creationId xmlns:p14="http://schemas.microsoft.com/office/powerpoint/2010/main" val="182766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7</a:t>
            </a:fld>
            <a:endParaRPr lang="en-US"/>
          </a:p>
        </p:txBody>
      </p:sp>
    </p:spTree>
    <p:extLst>
      <p:ext uri="{BB962C8B-B14F-4D97-AF65-F5344CB8AC3E}">
        <p14:creationId xmlns:p14="http://schemas.microsoft.com/office/powerpoint/2010/main" val="205937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11</a:t>
            </a:fld>
            <a:endParaRPr lang="en-US"/>
          </a:p>
        </p:txBody>
      </p:sp>
    </p:spTree>
    <p:extLst>
      <p:ext uri="{BB962C8B-B14F-4D97-AF65-F5344CB8AC3E}">
        <p14:creationId xmlns:p14="http://schemas.microsoft.com/office/powerpoint/2010/main" val="41056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12</a:t>
            </a:fld>
            <a:endParaRPr lang="en-US"/>
          </a:p>
        </p:txBody>
      </p:sp>
    </p:spTree>
    <p:extLst>
      <p:ext uri="{BB962C8B-B14F-4D97-AF65-F5344CB8AC3E}">
        <p14:creationId xmlns:p14="http://schemas.microsoft.com/office/powerpoint/2010/main" val="125217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15</a:t>
            </a:fld>
            <a:endParaRPr lang="en-US"/>
          </a:p>
        </p:txBody>
      </p:sp>
    </p:spTree>
    <p:extLst>
      <p:ext uri="{BB962C8B-B14F-4D97-AF65-F5344CB8AC3E}">
        <p14:creationId xmlns:p14="http://schemas.microsoft.com/office/powerpoint/2010/main" val="273963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8EECED74-0751-C64A-A0EC-071291438BF3}" type="slidenum">
              <a:rPr lang="en-US" altLang="en-US">
                <a:latin typeface="Times New Roman" charset="0"/>
              </a:rPr>
              <a:pPr/>
              <a:t>17</a:t>
            </a:fld>
            <a:endParaRPr lang="en-US" altLang="en-US">
              <a:latin typeface="Times New Roman"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Optimal solution will not change for </a:t>
            </a:r>
          </a:p>
          <a:p>
            <a:r>
              <a:rPr lang="en-US" altLang="en-US" dirty="0"/>
              <a:t>B in [40 – 15, 40 + 26.666666]</a:t>
            </a:r>
          </a:p>
          <a:p>
            <a:r>
              <a:rPr lang="en-US" altLang="en-US" dirty="0"/>
              <a:t>M in [50 – 20, 50 + 30]</a:t>
            </a:r>
          </a:p>
          <a:p>
            <a:endParaRPr lang="en-US" altLang="en-US" dirty="0"/>
          </a:p>
          <a:p>
            <a:r>
              <a:rPr lang="en-US" altLang="en-US" dirty="0"/>
              <a:t>At optimal solution, </a:t>
            </a:r>
            <a:r>
              <a:rPr lang="en-US" altLang="en-US" dirty="0" err="1"/>
              <a:t>labour</a:t>
            </a:r>
            <a:r>
              <a:rPr lang="en-US" altLang="en-US" dirty="0"/>
              <a:t> constraint remains binding when b1 in [40-10, 40 + 40]</a:t>
            </a:r>
          </a:p>
          <a:p>
            <a:r>
              <a:rPr lang="en-US" altLang="en-US" dirty="0"/>
              <a:t>Clay constraint remains binding when b2 in [120 – 60, 120 + 40]</a:t>
            </a:r>
          </a:p>
          <a:p>
            <a:endParaRPr lang="en-US" altLang="en-US" dirty="0"/>
          </a:p>
        </p:txBody>
      </p:sp>
    </p:spTree>
    <p:extLst>
      <p:ext uri="{BB962C8B-B14F-4D97-AF65-F5344CB8AC3E}">
        <p14:creationId xmlns:p14="http://schemas.microsoft.com/office/powerpoint/2010/main" val="128702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2/8/2022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2/8/2022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4.emf"/><Relationship Id="rId7"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8.emf"/><Relationship Id="rId7"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5.png"/><Relationship Id="rId5" Type="http://schemas.openxmlformats.org/officeDocument/2006/relationships/image" Target="../media/image12.emf"/><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5</a:t>
            </a: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114800" y="4343400"/>
            <a:ext cx="2438400" cy="1447800"/>
            <a:chOff x="2590800" y="4343400"/>
            <a:chExt cx="2438400" cy="1447800"/>
          </a:xfrm>
          <a:solidFill>
            <a:srgbClr val="FF6600">
              <a:alpha val="35000"/>
            </a:srgbClr>
          </a:solidFill>
        </p:grpSpPr>
        <p:sp>
          <p:nvSpPr>
            <p:cNvPr id="32" name="Right Triangle 31"/>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Right Triangle 32"/>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Rectangle 33"/>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3"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What if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decreases?</a:t>
            </a:r>
          </a:p>
          <a:p>
            <a:r>
              <a:rPr lang="en-US" altLang="en-US" sz="2400" dirty="0">
                <a:latin typeface="Cambria" charset="0"/>
                <a:ea typeface="MS PGothic" charset="-128"/>
              </a:rPr>
              <a:t>What if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is less than 25?</a:t>
            </a:r>
          </a:p>
          <a:p>
            <a:endParaRPr lang="en-US" altLang="en-US" sz="2000" dirty="0">
              <a:latin typeface="Cambria" charset="0"/>
              <a:ea typeface="MS PGothic" charset="-128"/>
            </a:endParaRPr>
          </a:p>
        </p:txBody>
      </p:sp>
      <p:sp>
        <p:nvSpPr>
          <p:cNvPr id="13315" name="TextBox 1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B</a:t>
            </a:r>
            <a:endParaRPr lang="en-US" altLang="en-US" sz="2400" i="1" baseline="-25000">
              <a:latin typeface="Times New Roman" charset="0"/>
            </a:endParaRPr>
          </a:p>
        </p:txBody>
      </p:sp>
      <p:sp>
        <p:nvSpPr>
          <p:cNvPr id="13316" name="TextBox 11"/>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13317" name="TextBox 12"/>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17" name="Straight Connector 16"/>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8" name="Straight Connector 17"/>
          <p:cNvCxnSpPr>
            <a:cxnSpLocks noChangeShapeType="1"/>
          </p:cNvCxnSpPr>
          <p:nvPr/>
        </p:nvCxnSpPr>
        <p:spPr bwMode="auto">
          <a:xfrm rot="16200000" flipH="1">
            <a:off x="3810000" y="3124200"/>
            <a:ext cx="3200400" cy="27432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0" name="Straight Arrow Connector 19"/>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2" name="Straight Connector 21"/>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4" name="Straight Connector 23"/>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5" name="Straight Connector 24"/>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7" name="Straight Connector 26"/>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3326" name="TextBox 35"/>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3327" name="TextBox 36"/>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3328" name="TextBox 37"/>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3329" name="TextBox 38"/>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3330" name="TextBox 39"/>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42" name="Straight Arrow Connector 41"/>
          <p:cNvCxnSpPr/>
          <p:nvPr/>
        </p:nvCxnSpPr>
        <p:spPr>
          <a:xfrm rot="5400000" flipH="1" flipV="1">
            <a:off x="4076700" y="4762500"/>
            <a:ext cx="609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t>max </a:t>
            </a:r>
            <a:r>
              <a:rPr lang="en-US" altLang="en-US" dirty="0">
                <a:solidFill>
                  <a:srgbClr val="FF0000"/>
                </a:solidFill>
              </a:rPr>
              <a:t>25</a:t>
            </a:r>
            <a:r>
              <a:rPr lang="en-US" altLang="en-US" i="1" dirty="0"/>
              <a:t>B</a:t>
            </a:r>
            <a:r>
              <a:rPr lang="en-US" altLang="en-US" dirty="0"/>
              <a:t> + 50</a:t>
            </a:r>
            <a:r>
              <a:rPr lang="en-US" altLang="en-US" i="1" dirty="0"/>
              <a:t>M</a:t>
            </a:r>
          </a:p>
        </p:txBody>
      </p:sp>
      <p:cxnSp>
        <p:nvCxnSpPr>
          <p:cNvPr id="55" name="Straight Connector 54"/>
          <p:cNvCxnSpPr>
            <a:cxnSpLocks noChangeShapeType="1"/>
          </p:cNvCxnSpPr>
          <p:nvPr/>
        </p:nvCxnSpPr>
        <p:spPr bwMode="auto">
          <a:xfrm>
            <a:off x="3886200" y="4267200"/>
            <a:ext cx="2590800" cy="1143000"/>
          </a:xfrm>
          <a:prstGeom prst="line">
            <a:avLst/>
          </a:prstGeom>
          <a:noFill/>
          <a:ln w="25400">
            <a:solidFill>
              <a:srgbClr val="000000"/>
            </a:solidFill>
            <a:round/>
            <a:headEnd/>
            <a:tailEnd/>
          </a:ln>
          <a:effectLst>
            <a:outerShdw blurRad="40000" dist="20000" dir="5400000" rotWithShape="0">
              <a:srgbClr val="000000">
                <a:alpha val="37999"/>
              </a:srgbClr>
            </a:outerShdw>
          </a:effectLst>
        </p:spPr>
      </p:cxnSp>
      <p:pic>
        <p:nvPicPr>
          <p:cNvPr id="13335" name="Picture 6" descr="txp_fig"/>
          <p:cNvPicPr>
            <a:picLocks noChangeAspect="1"/>
          </p:cNvPicPr>
          <p:nvPr>
            <p:custDataLst>
              <p:tags r:id="rId1"/>
            </p:custDataLst>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35" name="TextBox 34"/>
          <p:cNvSpPr txBox="1">
            <a:spLocks noChangeArrowheads="1"/>
          </p:cNvSpPr>
          <p:nvPr/>
        </p:nvSpPr>
        <p:spPr bwMode="auto">
          <a:xfrm>
            <a:off x="3810000" y="5029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10</a:t>
            </a:r>
            <a:endParaRPr lang="en-US" altLang="en-US" sz="1400" baseline="-25000">
              <a:latin typeface="Times New Roman" charset="0"/>
            </a:endParaRPr>
          </a:p>
        </p:txBody>
      </p:sp>
      <p:sp>
        <p:nvSpPr>
          <p:cNvPr id="41" name="TextBox 40"/>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30" name="Oval 29"/>
          <p:cNvSpPr/>
          <p:nvPr/>
        </p:nvSpPr>
        <p:spPr>
          <a:xfrm>
            <a:off x="8686800" y="2057400"/>
            <a:ext cx="3048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36" name="Title 1">
            <a:extLst>
              <a:ext uri="{FF2B5EF4-FFF2-40B4-BE49-F238E27FC236}">
                <a16:creationId xmlns:a16="http://schemas.microsoft.com/office/drawing/2014/main" id="{DBCA2975-6B8F-494A-BEF1-7EA510CE7AE7}"/>
              </a:ext>
            </a:extLst>
          </p:cNvPr>
          <p:cNvSpPr>
            <a:spLocks noGrp="1"/>
          </p:cNvSpPr>
          <p:nvPr>
            <p:ph type="title"/>
          </p:nvPr>
        </p:nvSpPr>
        <p:spPr>
          <a:xfrm>
            <a:off x="838200" y="365125"/>
            <a:ext cx="10515600" cy="824483"/>
          </a:xfrm>
        </p:spPr>
        <p:txBody>
          <a:bodyPr>
            <a:normAutofit fontScale="90000"/>
          </a:bodyPr>
          <a:lstStyle/>
          <a:p>
            <a:r>
              <a:rPr lang="en-US" altLang="en-US" sz="4400" dirty="0">
                <a:solidFill>
                  <a:srgbClr val="000000"/>
                </a:solidFill>
              </a:rPr>
              <a:t>Changes in Objective Function Coefficients (</a:t>
            </a:r>
            <a:r>
              <a:rPr lang="en-US" altLang="en-US" sz="4400" i="1" dirty="0" err="1">
                <a:solidFill>
                  <a:srgbClr val="000000"/>
                </a:solidFill>
                <a:latin typeface="Times New Roman" panose="02020603050405020304" pitchFamily="18" charset="0"/>
                <a:cs typeface="Times New Roman" panose="02020603050405020304" pitchFamily="18" charset="0"/>
              </a:rPr>
              <a:t>c</a:t>
            </a:r>
            <a:r>
              <a:rPr lang="en-US" altLang="en-US" sz="4400" i="1" baseline="-25000" dirty="0" err="1">
                <a:solidFill>
                  <a:srgbClr val="000000"/>
                </a:solidFill>
                <a:latin typeface="Times New Roman" panose="02020603050405020304" pitchFamily="18" charset="0"/>
                <a:cs typeface="Times New Roman" panose="02020603050405020304" pitchFamily="18" charset="0"/>
              </a:rPr>
              <a:t>j</a:t>
            </a:r>
            <a:r>
              <a:rPr lang="en-US" altLang="en-US" sz="4400" dirty="0">
                <a:solidFill>
                  <a:srgbClr val="000000"/>
                </a:solidFill>
              </a:rPr>
              <a:t>)</a:t>
            </a:r>
            <a:endParaRPr lang="en-SG" dirty="0"/>
          </a:p>
        </p:txBody>
      </p:sp>
      <p:cxnSp>
        <p:nvCxnSpPr>
          <p:cNvPr id="37" name="Straight Connector 36">
            <a:extLst>
              <a:ext uri="{FF2B5EF4-FFF2-40B4-BE49-F238E27FC236}">
                <a16:creationId xmlns:a16="http://schemas.microsoft.com/office/drawing/2014/main" id="{D64C4E00-0019-4C75-A757-D85022E6C991}"/>
              </a:ext>
            </a:extLst>
          </p:cNvPr>
          <p:cNvCxnSpPr>
            <a:cxnSpLocks noChangeShapeType="1"/>
          </p:cNvCxnSpPr>
          <p:nvPr/>
        </p:nvCxnSpPr>
        <p:spPr bwMode="auto">
          <a:xfrm>
            <a:off x="4026616" y="5107116"/>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4" name="Straight Connector 43"/>
          <p:cNvCxnSpPr>
            <a:cxnSpLocks noChangeShapeType="1"/>
          </p:cNvCxnSpPr>
          <p:nvPr/>
        </p:nvCxnSpPr>
        <p:spPr bwMode="auto">
          <a:xfrm>
            <a:off x="3581400" y="4876800"/>
            <a:ext cx="2628900" cy="11430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5"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114800" y="4343400"/>
            <a:ext cx="2438400" cy="1447800"/>
            <a:chOff x="2590800" y="4343400"/>
            <a:chExt cx="2438400" cy="1447800"/>
          </a:xfrm>
          <a:solidFill>
            <a:srgbClr val="FF6600">
              <a:alpha val="35000"/>
            </a:srgbClr>
          </a:solidFill>
        </p:grpSpPr>
        <p:sp>
          <p:nvSpPr>
            <p:cNvPr id="33" name="Right Triangle 32"/>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Right Triangle 33"/>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3"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As long as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is in the range [25, 67], the </a:t>
            </a:r>
            <a:r>
              <a:rPr lang="en-US" altLang="en-US" sz="2400" b="1" i="1" dirty="0">
                <a:latin typeface="Cambria" charset="0"/>
                <a:ea typeface="MS PGothic" charset="-128"/>
              </a:rPr>
              <a:t>optimal solution</a:t>
            </a:r>
            <a:r>
              <a:rPr lang="en-US" altLang="en-US" sz="2400" dirty="0">
                <a:latin typeface="Cambria" charset="0"/>
                <a:ea typeface="MS PGothic" charset="-128"/>
              </a:rPr>
              <a:t> will NOT change</a:t>
            </a:r>
          </a:p>
          <a:p>
            <a:r>
              <a:rPr lang="en-US" altLang="en-US" sz="2400" dirty="0">
                <a:latin typeface="Cambria" charset="0"/>
                <a:ea typeface="MS PGothic" charset="-128"/>
              </a:rPr>
              <a:t>The </a:t>
            </a:r>
            <a:r>
              <a:rPr lang="en-US" altLang="en-US" sz="2400" b="1" i="1" dirty="0">
                <a:latin typeface="Cambria" charset="0"/>
                <a:ea typeface="MS PGothic" charset="-128"/>
              </a:rPr>
              <a:t>sensitive range </a:t>
            </a:r>
            <a:r>
              <a:rPr lang="en-US" altLang="en-US" sz="2400" dirty="0">
                <a:latin typeface="Cambria" charset="0"/>
                <a:ea typeface="MS PGothic" charset="-128"/>
              </a:rPr>
              <a:t>of an </a:t>
            </a:r>
            <a:r>
              <a:rPr lang="en-US" altLang="en-US" sz="2400" b="1" i="1" dirty="0">
                <a:latin typeface="Cambria" charset="0"/>
                <a:ea typeface="MS PGothic" charset="-128"/>
              </a:rPr>
              <a:t>objective coefficient</a:t>
            </a:r>
            <a:r>
              <a:rPr lang="en-US" altLang="en-US" sz="2400" i="1" dirty="0">
                <a:latin typeface="Cambria" charset="0"/>
                <a:ea typeface="MS PGothic" charset="-128"/>
              </a:rPr>
              <a:t> </a:t>
            </a:r>
            <a:r>
              <a:rPr lang="en-US" altLang="en-US" sz="2400" dirty="0">
                <a:latin typeface="Cambria" charset="0"/>
                <a:ea typeface="MS PGothic" charset="-128"/>
              </a:rPr>
              <a:t>is the range of values over which the </a:t>
            </a:r>
            <a:r>
              <a:rPr lang="en-US" altLang="en-US" sz="2400" b="1" i="1" dirty="0">
                <a:latin typeface="Cambria" charset="0"/>
                <a:ea typeface="MS PGothic" charset="-128"/>
              </a:rPr>
              <a:t>current optimal solution</a:t>
            </a:r>
            <a:r>
              <a:rPr lang="en-US" altLang="en-US" sz="2400" dirty="0">
                <a:latin typeface="Cambria" charset="0"/>
                <a:ea typeface="MS PGothic" charset="-128"/>
              </a:rPr>
              <a:t> will remain optimal </a:t>
            </a:r>
          </a:p>
          <a:p>
            <a:r>
              <a:rPr lang="en-US" altLang="en-US" sz="2400" dirty="0">
                <a:latin typeface="Cambria" charset="0"/>
                <a:ea typeface="MS PGothic" charset="-128"/>
              </a:rPr>
              <a:t>How would the </a:t>
            </a:r>
            <a:r>
              <a:rPr lang="en-US" altLang="en-US" sz="2400" u="sng" dirty="0">
                <a:latin typeface="Cambria" charset="0"/>
                <a:ea typeface="MS PGothic" charset="-128"/>
              </a:rPr>
              <a:t>objective value</a:t>
            </a:r>
            <a:r>
              <a:rPr lang="en-US" altLang="en-US" sz="2400" dirty="0">
                <a:latin typeface="Cambria" charset="0"/>
                <a:ea typeface="MS PGothic" charset="-128"/>
              </a:rPr>
              <a:t> change? </a:t>
            </a:r>
          </a:p>
          <a:p>
            <a:endParaRPr lang="en-US" altLang="en-US" sz="2400" dirty="0">
              <a:latin typeface="Cambria" charset="0"/>
              <a:ea typeface="MS PGothic" charset="-128"/>
            </a:endParaRPr>
          </a:p>
          <a:p>
            <a:endParaRPr lang="en-US" altLang="en-US" sz="2400" dirty="0">
              <a:latin typeface="Cambria" charset="0"/>
              <a:ea typeface="MS PGothic" charset="-128"/>
            </a:endParaRPr>
          </a:p>
        </p:txBody>
      </p:sp>
      <p:sp>
        <p:nvSpPr>
          <p:cNvPr id="14339" name="TextBox 1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B</a:t>
            </a:r>
            <a:endParaRPr lang="en-US" altLang="en-US" sz="2400" i="1" baseline="-25000" dirty="0">
              <a:latin typeface="Times New Roman" charset="0"/>
            </a:endParaRPr>
          </a:p>
        </p:txBody>
      </p:sp>
      <p:sp>
        <p:nvSpPr>
          <p:cNvPr id="14340" name="TextBox 12"/>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17" name="Straight Connector 16"/>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8" name="Straight Connector 17"/>
          <p:cNvCxnSpPr>
            <a:cxnSpLocks noChangeShapeType="1"/>
          </p:cNvCxnSpPr>
          <p:nvPr/>
        </p:nvCxnSpPr>
        <p:spPr bwMode="auto">
          <a:xfrm rot="16200000" flipH="1">
            <a:off x="4305300" y="3619500"/>
            <a:ext cx="2667000" cy="2286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H="1" flipV="1">
            <a:off x="2475707" y="4914107"/>
            <a:ext cx="3276600" cy="1587"/>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0" name="Straight Arrow Connector 19"/>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2" name="Straight Connector 21"/>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5" name="Straight Connector 24"/>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7" name="Straight Connector 26"/>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4348" name="TextBox 35"/>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4349" name="TextBox 36"/>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4350" name="TextBox 37"/>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4351" name="TextBox 38"/>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4352" name="TextBox 34"/>
          <p:cNvSpPr txBox="1">
            <a:spLocks noChangeArrowheads="1"/>
          </p:cNvSpPr>
          <p:nvPr/>
        </p:nvSpPr>
        <p:spPr bwMode="auto">
          <a:xfrm>
            <a:off x="3810000" y="5029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10</a:t>
            </a:r>
            <a:endParaRPr lang="en-US" altLang="en-US" sz="1400" baseline="-25000">
              <a:latin typeface="Times New Roman" charset="0"/>
            </a:endParaRPr>
          </a:p>
        </p:txBody>
      </p:sp>
      <p:sp>
        <p:nvSpPr>
          <p:cNvPr id="32" name="Arc 31"/>
          <p:cNvSpPr>
            <a:spLocks/>
          </p:cNvSpPr>
          <p:nvPr/>
        </p:nvSpPr>
        <p:spPr bwMode="auto">
          <a:xfrm rot="-5400000">
            <a:off x="4724400" y="4191000"/>
            <a:ext cx="838200" cy="838200"/>
          </a:xfrm>
          <a:custGeom>
            <a:avLst/>
            <a:gdLst>
              <a:gd name="T0" fmla="*/ 419100 w 838200"/>
              <a:gd name="T1" fmla="*/ 0 h 838200"/>
              <a:gd name="T2" fmla="*/ 838200 w 838200"/>
              <a:gd name="T3" fmla="*/ 419100 h 838200"/>
              <a:gd name="T4" fmla="*/ 0 60000 65536"/>
              <a:gd name="T5" fmla="*/ 0 60000 65536"/>
            </a:gdLst>
            <a:ahLst/>
            <a:cxnLst>
              <a:cxn ang="T4">
                <a:pos x="T0" y="T1"/>
              </a:cxn>
              <a:cxn ang="T5">
                <a:pos x="T2" y="T3"/>
              </a:cxn>
            </a:cxnLst>
            <a:rect l="0" t="0" r="r" b="b"/>
            <a:pathLst>
              <a:path w="838200" h="838200" stroke="0">
                <a:moveTo>
                  <a:pt x="419100" y="0"/>
                </a:moveTo>
                <a:cubicBezTo>
                  <a:pt x="650563" y="0"/>
                  <a:pt x="838200" y="187637"/>
                  <a:pt x="838200" y="419100"/>
                </a:cubicBezTo>
                <a:lnTo>
                  <a:pt x="419100" y="419100"/>
                </a:lnTo>
                <a:lnTo>
                  <a:pt x="419100" y="0"/>
                </a:lnTo>
                <a:close/>
              </a:path>
              <a:path w="838200" h="838200" fill="none">
                <a:moveTo>
                  <a:pt x="419100" y="0"/>
                </a:moveTo>
                <a:cubicBezTo>
                  <a:pt x="650563" y="0"/>
                  <a:pt x="838200" y="187637"/>
                  <a:pt x="838200" y="419100"/>
                </a:cubicBezTo>
              </a:path>
            </a:pathLst>
          </a:custGeom>
          <a:noFill/>
          <a:ln w="25400" cap="flat" cmpd="sng">
            <a:solidFill>
              <a:srgbClr val="000000"/>
            </a:solidFill>
            <a:prstDash val="solid"/>
            <a:round/>
            <a:headEnd type="arrow" w="med" len="med"/>
            <a:tailEnd type="arrow" w="med" len="med"/>
          </a:ln>
          <a:effectLst>
            <a:outerShdw blurRad="40000" dist="20000" dir="5400000" rotWithShape="0">
              <a:srgbClr val="000000">
                <a:alpha val="37999"/>
              </a:srgbClr>
            </a:outerShdw>
          </a:effectLst>
        </p:spPr>
        <p:txBody>
          <a:bodyPr anchor="ctr"/>
          <a:lstStyle/>
          <a:p>
            <a:pPr>
              <a:defRPr/>
            </a:pPr>
            <a:endParaRPr lang="en-US">
              <a:ea typeface="MS PGothic" charset="0"/>
              <a:cs typeface="MS PGothic" charset="0"/>
            </a:endParaRPr>
          </a:p>
        </p:txBody>
      </p:sp>
      <p:sp>
        <p:nvSpPr>
          <p:cNvPr id="14354" name="TextBox 44"/>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14355" name="TextBox 45"/>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zh-CN" dirty="0">
                <a:latin typeface="Times New Roman" panose="02020603050405020304" pitchFamily="18" charset="0"/>
                <a:cs typeface="Times New Roman" panose="02020603050405020304" pitchFamily="18" charset="0"/>
              </a:rPr>
              <a:t>m</a:t>
            </a:r>
            <a:r>
              <a:rPr lang="en-US" altLang="en-US" dirty="0">
                <a:latin typeface="Times New Roman" panose="02020603050405020304" pitchFamily="18" charset="0"/>
                <a:cs typeface="Times New Roman" panose="02020603050405020304" pitchFamily="18" charset="0"/>
              </a:rPr>
              <a:t>ax </a:t>
            </a:r>
            <a:r>
              <a:rPr lang="en-US" altLang="en-US" i="1" dirty="0">
                <a:solidFill>
                  <a:srgbClr val="FF0000"/>
                </a:solidFill>
                <a:latin typeface="Times New Roman" panose="02020603050405020304" pitchFamily="18" charset="0"/>
                <a:cs typeface="Times New Roman" panose="02020603050405020304" pitchFamily="18" charset="0"/>
              </a:rPr>
              <a:t>c</a:t>
            </a:r>
            <a:r>
              <a:rPr lang="en-US" altLang="en-US" baseline="-25000" dirty="0">
                <a:solidFill>
                  <a:srgbClr val="FF0000"/>
                </a:solidFill>
                <a:latin typeface="Times New Roman" panose="02020603050405020304" pitchFamily="18" charset="0"/>
                <a:cs typeface="Times New Roman" panose="02020603050405020304" pitchFamily="18" charset="0"/>
              </a:rPr>
              <a:t>1</a:t>
            </a:r>
            <a:r>
              <a:rPr lang="en-US" altLang="en-US" dirty="0">
                <a:solidFill>
                  <a:srgbClr val="FF0000"/>
                </a:solidFill>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pic>
        <p:nvPicPr>
          <p:cNvPr id="14356" name="Picture 6" descr="txp_fig"/>
          <p:cNvPicPr>
            <a:picLocks noChangeAspect="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28194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30" name="Oval 29"/>
          <p:cNvSpPr/>
          <p:nvPr/>
        </p:nvSpPr>
        <p:spPr>
          <a:xfrm>
            <a:off x="8839200" y="2743200"/>
            <a:ext cx="3048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cxnSp>
        <p:nvCxnSpPr>
          <p:cNvPr id="43" name="Straight Connector 42"/>
          <p:cNvCxnSpPr>
            <a:cxnSpLocks noChangeShapeType="1"/>
          </p:cNvCxnSpPr>
          <p:nvPr/>
        </p:nvCxnSpPr>
        <p:spPr bwMode="auto">
          <a:xfrm>
            <a:off x="3886200" y="4267200"/>
            <a:ext cx="2590800" cy="11430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16200000" flipH="1">
            <a:off x="4305300" y="3619500"/>
            <a:ext cx="2590800" cy="22098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a:off x="3886200" y="3733800"/>
            <a:ext cx="3124200" cy="2133600"/>
          </a:xfrm>
          <a:prstGeom prst="line">
            <a:avLst/>
          </a:prstGeom>
          <a:noFill/>
          <a:ln w="25400">
            <a:solidFill>
              <a:srgbClr val="000000"/>
            </a:solidFill>
            <a:round/>
            <a:headEnd/>
            <a:tailEnd/>
          </a:ln>
          <a:effectLst>
            <a:outerShdw blurRad="40000" dist="20000" dir="5400000" rotWithShape="0">
              <a:srgbClr val="000000">
                <a:alpha val="37999"/>
              </a:srgbClr>
            </a:outerShdw>
          </a:effectLst>
        </p:spPr>
      </p:cxnSp>
      <p:sp>
        <p:nvSpPr>
          <p:cNvPr id="41" name="TextBox 40"/>
          <p:cNvSpPr txBox="1"/>
          <p:nvPr/>
        </p:nvSpPr>
        <p:spPr>
          <a:xfrm>
            <a:off x="3581400" y="3892424"/>
            <a:ext cx="14478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algn="ctr" eaLnBrk="1" hangingPunct="1">
              <a:defRPr/>
            </a:pPr>
            <a:r>
              <a:rPr lang="en-US" altLang="en-US" sz="1800" dirty="0">
                <a:solidFill>
                  <a:srgbClr val="000000"/>
                </a:solidFill>
                <a:latin typeface="Times New Roman" panose="02020603050405020304" pitchFamily="18" charset="0"/>
                <a:cs typeface="Times New Roman" panose="02020603050405020304" pitchFamily="18" charset="0"/>
              </a:rPr>
              <a:t>25 ≤ </a:t>
            </a:r>
            <a:r>
              <a:rPr lang="en-US" altLang="en-US" sz="1800" i="1" dirty="0">
                <a:solidFill>
                  <a:srgbClr val="000000"/>
                </a:solidFill>
                <a:latin typeface="Times New Roman" panose="02020603050405020304" pitchFamily="18" charset="0"/>
                <a:cs typeface="Times New Roman" panose="02020603050405020304" pitchFamily="18" charset="0"/>
              </a:rPr>
              <a:t>c</a:t>
            </a:r>
            <a:r>
              <a:rPr lang="en-US" altLang="en-US" sz="1800" baseline="-25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67</a:t>
            </a:r>
          </a:p>
        </p:txBody>
      </p:sp>
      <p:sp>
        <p:nvSpPr>
          <p:cNvPr id="35" name="Title 1">
            <a:extLst>
              <a:ext uri="{FF2B5EF4-FFF2-40B4-BE49-F238E27FC236}">
                <a16:creationId xmlns:a16="http://schemas.microsoft.com/office/drawing/2014/main" id="{F7C6F285-9EA4-47F2-9714-59069BDBE75F}"/>
              </a:ext>
            </a:extLst>
          </p:cNvPr>
          <p:cNvSpPr>
            <a:spLocks noGrp="1"/>
          </p:cNvSpPr>
          <p:nvPr>
            <p:ph type="title"/>
          </p:nvPr>
        </p:nvSpPr>
        <p:spPr>
          <a:xfrm>
            <a:off x="838200" y="365125"/>
            <a:ext cx="10515600" cy="824483"/>
          </a:xfrm>
        </p:spPr>
        <p:txBody>
          <a:bodyPr>
            <a:normAutofit fontScale="90000"/>
          </a:bodyPr>
          <a:lstStyle/>
          <a:p>
            <a:r>
              <a:rPr lang="en-US" altLang="en-US" sz="4400" dirty="0">
                <a:solidFill>
                  <a:srgbClr val="000000"/>
                </a:solidFill>
              </a:rPr>
              <a:t>Changes in Objective Function Coefficients (</a:t>
            </a:r>
            <a:r>
              <a:rPr lang="en-US" altLang="en-US" sz="4400" i="1" dirty="0" err="1">
                <a:solidFill>
                  <a:srgbClr val="000000"/>
                </a:solidFill>
                <a:latin typeface="Times New Roman" panose="02020603050405020304" pitchFamily="18" charset="0"/>
                <a:cs typeface="Times New Roman" panose="02020603050405020304" pitchFamily="18" charset="0"/>
              </a:rPr>
              <a:t>c</a:t>
            </a:r>
            <a:r>
              <a:rPr lang="en-US" altLang="en-US" sz="4400" i="1" baseline="-25000" dirty="0" err="1">
                <a:solidFill>
                  <a:srgbClr val="000000"/>
                </a:solidFill>
                <a:latin typeface="Times New Roman" panose="02020603050405020304" pitchFamily="18" charset="0"/>
                <a:cs typeface="Times New Roman" panose="02020603050405020304" pitchFamily="18" charset="0"/>
              </a:rPr>
              <a:t>j</a:t>
            </a:r>
            <a:r>
              <a:rPr lang="en-US" altLang="en-US" sz="4400" dirty="0">
                <a:solidFill>
                  <a:srgbClr val="000000"/>
                </a:solidFill>
              </a:rPr>
              <a:t>)</a:t>
            </a:r>
            <a:endParaRPr lang="en-SG" dirty="0"/>
          </a:p>
        </p:txBody>
      </p:sp>
      <p:sp>
        <p:nvSpPr>
          <p:cNvPr id="36" name="TextBox 35">
            <a:extLst>
              <a:ext uri="{FF2B5EF4-FFF2-40B4-BE49-F238E27FC236}">
                <a16:creationId xmlns:a16="http://schemas.microsoft.com/office/drawing/2014/main" id="{C2BAF4B7-B6EA-4B10-848B-6F660E01FE8A}"/>
              </a:ext>
            </a:extLst>
          </p:cNvPr>
          <p:cNvSpPr txBox="1">
            <a:spLocks noChangeArrowheads="1"/>
          </p:cNvSpPr>
          <p:nvPr/>
        </p:nvSpPr>
        <p:spPr bwMode="auto">
          <a:xfrm>
            <a:off x="3564402" y="3152314"/>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114800" y="4343400"/>
            <a:ext cx="2438400" cy="1447800"/>
            <a:chOff x="2590800" y="4343400"/>
            <a:chExt cx="2438400" cy="1447800"/>
          </a:xfrm>
          <a:solidFill>
            <a:srgbClr val="FF6600">
              <a:alpha val="35000"/>
            </a:srgbClr>
          </a:solidFill>
        </p:grpSpPr>
        <p:sp>
          <p:nvSpPr>
            <p:cNvPr id="36" name="Right Triangle 35"/>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7" name="Right Triangle 36"/>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 name="Title 1">
            <a:extLst>
              <a:ext uri="{FF2B5EF4-FFF2-40B4-BE49-F238E27FC236}">
                <a16:creationId xmlns:a16="http://schemas.microsoft.com/office/drawing/2014/main" id="{E32DDCD5-BB98-48B3-8899-B71CA94A9C1C}"/>
              </a:ext>
            </a:extLst>
          </p:cNvPr>
          <p:cNvSpPr>
            <a:spLocks noGrp="1"/>
          </p:cNvSpPr>
          <p:nvPr>
            <p:ph type="title"/>
          </p:nvPr>
        </p:nvSpPr>
        <p:spPr/>
        <p:txBody>
          <a:bodyPr>
            <a:normAutofit/>
          </a:bodyPr>
          <a:lstStyle/>
          <a:p>
            <a:r>
              <a:rPr lang="en-US" altLang="en-US" sz="4400" dirty="0">
                <a:solidFill>
                  <a:srgbClr val="000000"/>
                </a:solidFill>
              </a:rPr>
              <a:t>Changes in Constraint Quantity (</a:t>
            </a:r>
            <a:r>
              <a:rPr lang="en-US" altLang="en-US" sz="4400" i="1" dirty="0">
                <a:solidFill>
                  <a:srgbClr val="000000"/>
                </a:solidFill>
                <a:latin typeface="Times New Roman" panose="02020603050405020304" pitchFamily="18" charset="0"/>
                <a:cs typeface="Times New Roman" panose="02020603050405020304" pitchFamily="18" charset="0"/>
              </a:rPr>
              <a:t>b</a:t>
            </a:r>
            <a:r>
              <a:rPr lang="en-US" altLang="en-US" sz="4400" i="1" baseline="-25000" dirty="0">
                <a:solidFill>
                  <a:srgbClr val="000000"/>
                </a:solidFill>
                <a:latin typeface="Times New Roman" panose="02020603050405020304" pitchFamily="18" charset="0"/>
                <a:cs typeface="Times New Roman" panose="02020603050405020304" pitchFamily="18" charset="0"/>
              </a:rPr>
              <a:t>i</a:t>
            </a:r>
            <a:r>
              <a:rPr lang="en-US" altLang="en-US" sz="4400" dirty="0">
                <a:solidFill>
                  <a:srgbClr val="000000"/>
                </a:solidFill>
              </a:rPr>
              <a:t>)</a:t>
            </a:r>
            <a:endParaRPr lang="en-SG" dirty="0"/>
          </a:p>
        </p:txBody>
      </p:sp>
      <p:sp>
        <p:nvSpPr>
          <p:cNvPr id="15362"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dirty="0">
              <a:ea typeface="MS PGothic" charset="-128"/>
            </a:endParaRPr>
          </a:p>
          <a:p>
            <a:endParaRPr lang="en-US" altLang="en-US" dirty="0">
              <a:ea typeface="MS PGothic" charset="-128"/>
            </a:endParaRPr>
          </a:p>
        </p:txBody>
      </p:sp>
      <p:pic>
        <p:nvPicPr>
          <p:cNvPr id="15363" name="Picture 6" descr="txp_fig"/>
          <p:cNvPicPr>
            <a:picLocks noChangeAspect="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15365" name="TextBox 3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B</a:t>
            </a:r>
            <a:endParaRPr lang="en-US" altLang="en-US" sz="2400" i="1" baseline="-25000" dirty="0">
              <a:latin typeface="Times New Roman" charset="0"/>
            </a:endParaRPr>
          </a:p>
        </p:txBody>
      </p:sp>
      <p:sp>
        <p:nvSpPr>
          <p:cNvPr id="33" name="TextBox 32"/>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34" name="TextBox 33"/>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40" name="Straight Connector 39"/>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41" name="Straight Connector 40"/>
          <p:cNvCxnSpPr>
            <a:cxnSpLocks noChangeShapeType="1"/>
          </p:cNvCxnSpPr>
          <p:nvPr/>
        </p:nvCxnSpPr>
        <p:spPr bwMode="auto">
          <a:xfrm rot="16200000" flipH="1">
            <a:off x="3810000" y="3124200"/>
            <a:ext cx="3200400" cy="27432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cxnSp>
        <p:nvCxnSpPr>
          <p:cNvPr id="42" name="Straight Arrow Connector 41"/>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3" name="Straight Arrow Connector 42"/>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5" name="Straight Connector 44"/>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6" name="Straight Connector 45"/>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49" name="TextBox 48"/>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50" name="TextBox 49"/>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51" name="TextBox 50"/>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52" name="TextBox 51"/>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53" name="TextBox 52"/>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54" name="Straight Arrow Connector 53"/>
          <p:cNvCxnSpPr/>
          <p:nvPr/>
        </p:nvCxnSpPr>
        <p:spPr>
          <a:xfrm rot="5400000" flipH="1" flipV="1">
            <a:off x="4191000" y="43434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40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56" name="Straight Connector 55"/>
          <p:cNvCxnSpPr>
            <a:cxnSpLocks noChangeShapeType="1"/>
          </p:cNvCxnSpPr>
          <p:nvPr/>
        </p:nvCxnSpPr>
        <p:spPr bwMode="auto">
          <a:xfrm>
            <a:off x="3276600" y="411480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sp>
        <p:nvSpPr>
          <p:cNvPr id="58" name="TextBox 57"/>
          <p:cNvSpPr txBox="1">
            <a:spLocks noChangeArrowheads="1"/>
          </p:cNvSpPr>
          <p:nvPr/>
        </p:nvSpPr>
        <p:spPr bwMode="auto">
          <a:xfrm>
            <a:off x="4648200" y="320040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solidFill>
                  <a:srgbClr val="C00000"/>
                </a:solidFill>
              </a:rPr>
              <a:t>b</a:t>
            </a:r>
            <a:r>
              <a:rPr lang="en-US" altLang="en-US" baseline="-25000">
                <a:solidFill>
                  <a:srgbClr val="C00000"/>
                </a:solidFill>
              </a:rPr>
              <a:t>2</a:t>
            </a:r>
            <a:r>
              <a:rPr lang="en-US" altLang="en-US">
                <a:solidFill>
                  <a:srgbClr val="C00000"/>
                </a:solidFill>
              </a:rPr>
              <a:t> = 120</a:t>
            </a:r>
          </a:p>
        </p:txBody>
      </p:sp>
      <p:sp>
        <p:nvSpPr>
          <p:cNvPr id="59" name="TextBox 58"/>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32" name="Oval 31"/>
          <p:cNvSpPr/>
          <p:nvPr/>
        </p:nvSpPr>
        <p:spPr>
          <a:xfrm>
            <a:off x="9982200" y="2819400"/>
            <a:ext cx="4572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39" name="Content Placeholder 2">
            <a:extLst>
              <a:ext uri="{FF2B5EF4-FFF2-40B4-BE49-F238E27FC236}">
                <a16:creationId xmlns:a16="http://schemas.microsoft.com/office/drawing/2014/main" id="{EF237F74-FD25-4BE0-B786-AD1929C3E3B2}"/>
              </a:ext>
            </a:extLst>
          </p:cNvPr>
          <p:cNvSpPr txBox="1">
            <a:spLocks/>
          </p:cNvSpPr>
          <p:nvPr/>
        </p:nvSpPr>
        <p:spPr bwMode="auto">
          <a:xfrm>
            <a:off x="990600" y="1466294"/>
            <a:ext cx="10515600" cy="58634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Cambria" charset="0"/>
                <a:ea typeface="MS PGothic" charset="-128"/>
              </a:rPr>
              <a:t>Suppose </a:t>
            </a:r>
            <a:r>
              <a:rPr lang="en-US" altLang="en-US" sz="2400" i="1" dirty="0">
                <a:latin typeface="Cambria" charset="0"/>
                <a:ea typeface="MS PGothic" charset="-128"/>
              </a:rPr>
              <a:t>b</a:t>
            </a:r>
            <a:r>
              <a:rPr lang="en-US" altLang="en-US" sz="2400" baseline="-25000" dirty="0">
                <a:latin typeface="Cambria" charset="0"/>
                <a:ea typeface="MS PGothic" charset="-128"/>
              </a:rPr>
              <a:t>2</a:t>
            </a:r>
            <a:r>
              <a:rPr lang="en-US" altLang="en-US" sz="2400" dirty="0">
                <a:latin typeface="Cambria" charset="0"/>
                <a:ea typeface="MS PGothic" charset="-128"/>
              </a:rPr>
              <a:t> changes, how would the optimal solution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33" grpId="0"/>
      <p:bldP spid="34" grpId="0"/>
      <p:bldP spid="49" grpId="0"/>
      <p:bldP spid="50" grpId="0"/>
      <p:bldP spid="51" grpId="0"/>
      <p:bldP spid="52" grpId="0"/>
      <p:bldP spid="53" grpId="0"/>
      <p:bldP spid="55" grpId="0"/>
      <p:bldP spid="58" grpId="1"/>
      <p:bldP spid="59" grpId="0"/>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4114799" y="4343400"/>
            <a:ext cx="1981200" cy="1447800"/>
            <a:chOff x="2590799" y="4343400"/>
            <a:chExt cx="1981200" cy="1447800"/>
          </a:xfrm>
          <a:solidFill>
            <a:srgbClr val="FF6600">
              <a:alpha val="35000"/>
            </a:srgbClr>
          </a:solidFill>
        </p:grpSpPr>
        <p:sp>
          <p:nvSpPr>
            <p:cNvPr id="44" name="Right Triangle 43"/>
            <p:cNvSpPr/>
            <p:nvPr/>
          </p:nvSpPr>
          <p:spPr>
            <a:xfrm>
              <a:off x="2590800" y="4343400"/>
              <a:ext cx="1143000" cy="533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7" name="Right Triangle 56"/>
            <p:cNvSpPr/>
            <p:nvPr/>
          </p:nvSpPr>
          <p:spPr>
            <a:xfrm>
              <a:off x="3771330" y="4883150"/>
              <a:ext cx="800669" cy="90804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9" name="Rectangle 58"/>
            <p:cNvSpPr/>
            <p:nvPr/>
          </p:nvSpPr>
          <p:spPr>
            <a:xfrm>
              <a:off x="2590799" y="4876800"/>
              <a:ext cx="1180529"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16386"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spcBef>
                <a:spcPct val="0"/>
              </a:spcBef>
            </a:pPr>
            <a:endParaRPr lang="en-US" altLang="en-US">
              <a:solidFill>
                <a:srgbClr val="C00000"/>
              </a:solidFill>
              <a:ea typeface="MS PGothic" charset="-128"/>
            </a:endParaRPr>
          </a:p>
          <a:p>
            <a:pPr>
              <a:spcBef>
                <a:spcPct val="0"/>
              </a:spcBef>
            </a:pPr>
            <a:endParaRPr lang="en-US" altLang="en-US">
              <a:solidFill>
                <a:srgbClr val="C00000"/>
              </a:solidFill>
              <a:ea typeface="MS PGothic" charset="-128"/>
            </a:endParaRPr>
          </a:p>
        </p:txBody>
      </p:sp>
      <p:pic>
        <p:nvPicPr>
          <p:cNvPr id="16387" name="Picture 6" descr="txp_fig"/>
          <p:cNvPicPr>
            <a:picLocks noChangeAspect="1"/>
          </p:cNvPicPr>
          <p:nvPr>
            <p:custDataLst>
              <p:tags r:id="rId1"/>
            </p:custDataLst>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16389" name="TextBox 3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panose="02020603050405020304" pitchFamily="18" charset="0"/>
                <a:cs typeface="Times New Roman" panose="02020603050405020304" pitchFamily="18" charset="0"/>
              </a:rPr>
              <a:t>B</a:t>
            </a:r>
            <a:endParaRPr lang="en-US" altLang="en-US" sz="2400" i="1" baseline="-25000">
              <a:latin typeface="Times New Roman" panose="02020603050405020304" pitchFamily="18" charset="0"/>
              <a:cs typeface="Times New Roman" panose="02020603050405020304" pitchFamily="18" charset="0"/>
            </a:endParaRPr>
          </a:p>
        </p:txBody>
      </p:sp>
      <p:sp>
        <p:nvSpPr>
          <p:cNvPr id="16390" name="TextBox 32"/>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panose="02020603050405020304" pitchFamily="18" charset="0"/>
                <a:cs typeface="Times New Roman" panose="02020603050405020304" pitchFamily="18" charset="0"/>
              </a:rPr>
              <a:t>M</a:t>
            </a:r>
            <a:endParaRPr lang="en-US" altLang="en-US" sz="2400" i="1" baseline="-25000" dirty="0">
              <a:latin typeface="Times New Roman" panose="02020603050405020304" pitchFamily="18" charset="0"/>
              <a:cs typeface="Times New Roman" panose="02020603050405020304" pitchFamily="18" charset="0"/>
            </a:endParaRPr>
          </a:p>
        </p:txBody>
      </p:sp>
      <p:sp>
        <p:nvSpPr>
          <p:cNvPr id="16391" name="TextBox 33"/>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40" name="Straight Connector 39"/>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41" name="Straight Connector 40"/>
          <p:cNvCxnSpPr>
            <a:cxnSpLocks noChangeShapeType="1"/>
          </p:cNvCxnSpPr>
          <p:nvPr/>
        </p:nvCxnSpPr>
        <p:spPr bwMode="auto">
          <a:xfrm rot="16200000" flipH="1">
            <a:off x="3505200" y="3276600"/>
            <a:ext cx="3200400" cy="27432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cxnSp>
        <p:nvCxnSpPr>
          <p:cNvPr id="42" name="Straight Arrow Connector 41"/>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3" name="Straight Arrow Connector 42"/>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5" name="Straight Connector 44"/>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6" name="Straight Connector 45"/>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6400" name="TextBox 48"/>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6401" name="TextBox 49"/>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6402" name="TextBox 50"/>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6403" name="TextBox 51"/>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6404" name="TextBox 52"/>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54" name="Straight Arrow Connector 53"/>
          <p:cNvCxnSpPr/>
          <p:nvPr/>
        </p:nvCxnSpPr>
        <p:spPr>
          <a:xfrm rot="5400000" flipH="1" flipV="1">
            <a:off x="4191000" y="43434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406" name="TextBox 54"/>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40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56" name="Straight Connector 55"/>
          <p:cNvCxnSpPr>
            <a:cxnSpLocks noChangeShapeType="1"/>
          </p:cNvCxnSpPr>
          <p:nvPr/>
        </p:nvCxnSpPr>
        <p:spPr bwMode="auto">
          <a:xfrm>
            <a:off x="3276600" y="411480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sp>
        <p:nvSpPr>
          <p:cNvPr id="32" name="TextBox 31"/>
          <p:cNvSpPr txBox="1">
            <a:spLocks noChangeArrowheads="1"/>
          </p:cNvSpPr>
          <p:nvPr/>
        </p:nvSpPr>
        <p:spPr bwMode="auto">
          <a:xfrm>
            <a:off x="5257800" y="4645026"/>
            <a:ext cx="838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(16, 12)</a:t>
            </a:r>
            <a:endParaRPr lang="en-US" altLang="en-US" sz="1400" baseline="-25000">
              <a:latin typeface="Times New Roman" charset="0"/>
            </a:endParaRPr>
          </a:p>
        </p:txBody>
      </p:sp>
      <p:sp>
        <p:nvSpPr>
          <p:cNvPr id="35" name="Oval 34"/>
          <p:cNvSpPr/>
          <p:nvPr/>
        </p:nvSpPr>
        <p:spPr>
          <a:xfrm>
            <a:off x="9982200" y="2819400"/>
            <a:ext cx="4572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cxnSp>
        <p:nvCxnSpPr>
          <p:cNvPr id="62" name="Straight Connector 61"/>
          <p:cNvCxnSpPr>
            <a:cxnSpLocks noChangeShapeType="1"/>
          </p:cNvCxnSpPr>
          <p:nvPr/>
        </p:nvCxnSpPr>
        <p:spPr bwMode="auto">
          <a:xfrm rot="16200000" flipH="1">
            <a:off x="3810000" y="3124200"/>
            <a:ext cx="3200400" cy="2743200"/>
          </a:xfrm>
          <a:prstGeom prst="line">
            <a:avLst/>
          </a:prstGeom>
          <a:noFill/>
          <a:ln w="25400">
            <a:solidFill>
              <a:srgbClr val="C00000"/>
            </a:solidFill>
            <a:prstDash val="dash"/>
            <a:round/>
            <a:headEnd/>
            <a:tailEnd/>
          </a:ln>
          <a:effectLst>
            <a:outerShdw blurRad="40000" dist="20000" dir="5400000" rotWithShape="0">
              <a:srgbClr val="000000">
                <a:alpha val="37999"/>
              </a:srgbClr>
            </a:outerShdw>
          </a:effectLst>
        </p:spPr>
      </p:cxnSp>
      <p:sp>
        <p:nvSpPr>
          <p:cNvPr id="63" name="TextBox 62"/>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cxnSp>
        <p:nvCxnSpPr>
          <p:cNvPr id="9" name="Straight Arrow Connector 8"/>
          <p:cNvCxnSpPr/>
          <p:nvPr/>
        </p:nvCxnSpPr>
        <p:spPr>
          <a:xfrm flipH="1">
            <a:off x="4343400" y="3505200"/>
            <a:ext cx="228600" cy="228600"/>
          </a:xfrm>
          <a:prstGeom prst="straightConnector1">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36" name="Title 1">
            <a:extLst>
              <a:ext uri="{FF2B5EF4-FFF2-40B4-BE49-F238E27FC236}">
                <a16:creationId xmlns:a16="http://schemas.microsoft.com/office/drawing/2014/main" id="{94754A03-66FC-406F-9510-19E9289464FA}"/>
              </a:ext>
            </a:extLst>
          </p:cNvPr>
          <p:cNvSpPr>
            <a:spLocks noGrp="1"/>
          </p:cNvSpPr>
          <p:nvPr>
            <p:ph type="title"/>
          </p:nvPr>
        </p:nvSpPr>
        <p:spPr>
          <a:xfrm>
            <a:off x="838200" y="365125"/>
            <a:ext cx="10515600" cy="824483"/>
          </a:xfrm>
        </p:spPr>
        <p:txBody>
          <a:bodyPr>
            <a:normAutofit/>
          </a:bodyPr>
          <a:lstStyle/>
          <a:p>
            <a:r>
              <a:rPr lang="en-US" altLang="en-US" sz="4400" dirty="0">
                <a:solidFill>
                  <a:srgbClr val="000000"/>
                </a:solidFill>
              </a:rPr>
              <a:t>Changes in Constraint Quantity (</a:t>
            </a:r>
            <a:r>
              <a:rPr lang="en-US" altLang="en-US" sz="4400" i="1" dirty="0">
                <a:solidFill>
                  <a:srgbClr val="000000"/>
                </a:solidFill>
                <a:latin typeface="Times New Roman" panose="02020603050405020304" pitchFamily="18" charset="0"/>
                <a:cs typeface="Times New Roman" panose="02020603050405020304" pitchFamily="18" charset="0"/>
              </a:rPr>
              <a:t>b</a:t>
            </a:r>
            <a:r>
              <a:rPr lang="en-US" altLang="en-US" sz="4400" i="1" baseline="-25000" dirty="0">
                <a:solidFill>
                  <a:srgbClr val="000000"/>
                </a:solidFill>
                <a:latin typeface="Times New Roman" panose="02020603050405020304" pitchFamily="18" charset="0"/>
                <a:cs typeface="Times New Roman" panose="02020603050405020304" pitchFamily="18" charset="0"/>
              </a:rPr>
              <a:t>i</a:t>
            </a:r>
            <a:r>
              <a:rPr lang="en-US" altLang="en-US" sz="4400" dirty="0">
                <a:solidFill>
                  <a:srgbClr val="000000"/>
                </a:solidFill>
              </a:rPr>
              <a:t>)</a:t>
            </a:r>
            <a:endParaRPr lang="en-SG" dirty="0"/>
          </a:p>
        </p:txBody>
      </p:sp>
      <p:sp>
        <p:nvSpPr>
          <p:cNvPr id="37" name="Content Placeholder 2">
            <a:extLst>
              <a:ext uri="{FF2B5EF4-FFF2-40B4-BE49-F238E27FC236}">
                <a16:creationId xmlns:a16="http://schemas.microsoft.com/office/drawing/2014/main" id="{0086C456-224D-4E73-A80A-46B7A54ECAAC}"/>
              </a:ext>
            </a:extLst>
          </p:cNvPr>
          <p:cNvSpPr txBox="1">
            <a:spLocks/>
          </p:cNvSpPr>
          <p:nvPr/>
        </p:nvSpPr>
        <p:spPr bwMode="auto">
          <a:xfrm>
            <a:off x="990600" y="1466295"/>
            <a:ext cx="10515600" cy="55834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charset="0"/>
                <a:ea typeface="MS PGothic" charset="-128"/>
              </a:rPr>
              <a:t>Say</a:t>
            </a:r>
            <a:r>
              <a:rPr lang="en-US" altLang="en-US" sz="2400" dirty="0">
                <a:latin typeface="Cambria" charset="0"/>
                <a:ea typeface="MS PGothic" charset="-128"/>
              </a:rPr>
              <a:t> </a:t>
            </a:r>
            <a:r>
              <a:rPr lang="en-US" altLang="en-US" sz="2400" i="1" dirty="0">
                <a:latin typeface="Cambria" charset="0"/>
                <a:ea typeface="MS PGothic" charset="-128"/>
              </a:rPr>
              <a:t>b</a:t>
            </a:r>
            <a:r>
              <a:rPr lang="en-US" altLang="en-US" sz="2400" baseline="-25000" dirty="0">
                <a:latin typeface="Cambria" charset="0"/>
                <a:ea typeface="MS PGothic" charset="-128"/>
              </a:rPr>
              <a:t>2</a:t>
            </a:r>
            <a:r>
              <a:rPr lang="en-US" altLang="en-US" sz="2400" dirty="0">
                <a:latin typeface="Cambria" charset="0"/>
                <a:ea typeface="MS PGothic" charset="-128"/>
              </a:rPr>
              <a:t> decreases to 100</a:t>
            </a:r>
          </a:p>
        </p:txBody>
      </p:sp>
      <p:cxnSp>
        <p:nvCxnSpPr>
          <p:cNvPr id="38" name="Straight Connector 37">
            <a:extLst>
              <a:ext uri="{FF2B5EF4-FFF2-40B4-BE49-F238E27FC236}">
                <a16:creationId xmlns:a16="http://schemas.microsoft.com/office/drawing/2014/main" id="{2C9C9ED6-2090-451F-AA7F-F26723878CE1}"/>
              </a:ext>
            </a:extLst>
          </p:cNvPr>
          <p:cNvCxnSpPr>
            <a:cxnSpLocks noChangeShapeType="1"/>
          </p:cNvCxnSpPr>
          <p:nvPr/>
        </p:nvCxnSpPr>
        <p:spPr bwMode="auto">
          <a:xfrm rot="16200000" flipH="1">
            <a:off x="3808860" y="3126472"/>
            <a:ext cx="3200400" cy="27432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sp>
        <p:nvSpPr>
          <p:cNvPr id="58" name="TextBox 57"/>
          <p:cNvSpPr txBox="1">
            <a:spLocks noChangeArrowheads="1"/>
          </p:cNvSpPr>
          <p:nvPr/>
        </p:nvSpPr>
        <p:spPr bwMode="auto">
          <a:xfrm>
            <a:off x="4571999" y="385048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dirty="0">
                <a:solidFill>
                  <a:srgbClr val="C00000"/>
                </a:solidFill>
              </a:rPr>
              <a:t>b</a:t>
            </a:r>
            <a:r>
              <a:rPr lang="en-US" altLang="en-US" baseline="-25000" dirty="0">
                <a:solidFill>
                  <a:srgbClr val="C00000"/>
                </a:solidFill>
              </a:rPr>
              <a:t>2</a:t>
            </a:r>
            <a:r>
              <a:rPr lang="en-US" altLang="en-US" dirty="0">
                <a:solidFill>
                  <a:srgbClr val="C00000"/>
                </a:solidFill>
              </a:rPr>
              <a:t> = 100</a:t>
            </a:r>
          </a:p>
        </p:txBody>
      </p:sp>
      <p:grpSp>
        <p:nvGrpSpPr>
          <p:cNvPr id="39" name="Group 38">
            <a:extLst>
              <a:ext uri="{FF2B5EF4-FFF2-40B4-BE49-F238E27FC236}">
                <a16:creationId xmlns:a16="http://schemas.microsoft.com/office/drawing/2014/main" id="{4AA141A1-F98B-4416-9EB1-C85E5DDA47BE}"/>
              </a:ext>
            </a:extLst>
          </p:cNvPr>
          <p:cNvGrpSpPr/>
          <p:nvPr/>
        </p:nvGrpSpPr>
        <p:grpSpPr>
          <a:xfrm>
            <a:off x="4114800" y="4343400"/>
            <a:ext cx="2438400" cy="1447800"/>
            <a:chOff x="2590800" y="4343400"/>
            <a:chExt cx="2438400" cy="1447800"/>
          </a:xfrm>
          <a:solidFill>
            <a:srgbClr val="FF6600">
              <a:alpha val="35000"/>
            </a:srgbClr>
          </a:solidFill>
        </p:grpSpPr>
        <p:sp>
          <p:nvSpPr>
            <p:cNvPr id="49" name="Right Triangle 48">
              <a:extLst>
                <a:ext uri="{FF2B5EF4-FFF2-40B4-BE49-F238E27FC236}">
                  <a16:creationId xmlns:a16="http://schemas.microsoft.com/office/drawing/2014/main" id="{688BEFA1-9154-4570-B7FC-6BE2C6505193}"/>
                </a:ext>
              </a:extLst>
            </p:cNvPr>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0" name="Right Triangle 49">
              <a:extLst>
                <a:ext uri="{FF2B5EF4-FFF2-40B4-BE49-F238E27FC236}">
                  <a16:creationId xmlns:a16="http://schemas.microsoft.com/office/drawing/2014/main" id="{E227C90C-03A7-4D3B-B858-DD0FF78B792E}"/>
                </a:ext>
              </a:extLst>
            </p:cNvPr>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1" name="Rectangle 50">
              <a:extLst>
                <a:ext uri="{FF2B5EF4-FFF2-40B4-BE49-F238E27FC236}">
                  <a16:creationId xmlns:a16="http://schemas.microsoft.com/office/drawing/2014/main" id="{D01B886B-73BE-42E7-AD0E-71F3181825F0}"/>
                </a:ext>
              </a:extLst>
            </p:cNvPr>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ight Triangle 35"/>
          <p:cNvSpPr/>
          <p:nvPr/>
        </p:nvSpPr>
        <p:spPr>
          <a:xfrm>
            <a:off x="4114800" y="4343400"/>
            <a:ext cx="1219200" cy="1447800"/>
          </a:xfrm>
          <a:prstGeom prst="rtTriangle">
            <a:avLst/>
          </a:prstGeom>
          <a:solidFill>
            <a:srgbClr val="FF66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33" name="Title 1">
            <a:extLst>
              <a:ext uri="{FF2B5EF4-FFF2-40B4-BE49-F238E27FC236}">
                <a16:creationId xmlns:a16="http://schemas.microsoft.com/office/drawing/2014/main" id="{2D92AC50-E529-4ACF-A9EF-6FECE3D2F4B6}"/>
              </a:ext>
            </a:extLst>
          </p:cNvPr>
          <p:cNvSpPr>
            <a:spLocks noGrp="1"/>
          </p:cNvSpPr>
          <p:nvPr>
            <p:ph type="title"/>
          </p:nvPr>
        </p:nvSpPr>
        <p:spPr/>
        <p:txBody>
          <a:bodyPr>
            <a:normAutofit/>
          </a:bodyPr>
          <a:lstStyle/>
          <a:p>
            <a:r>
              <a:rPr lang="en-US" altLang="en-US" sz="4400" dirty="0">
                <a:solidFill>
                  <a:srgbClr val="000000"/>
                </a:solidFill>
              </a:rPr>
              <a:t>Changes in Constraint Quantity (</a:t>
            </a:r>
            <a:r>
              <a:rPr lang="en-US" altLang="en-US" sz="4400" i="1" dirty="0">
                <a:solidFill>
                  <a:srgbClr val="000000"/>
                </a:solidFill>
                <a:latin typeface="Times New Roman" panose="02020603050405020304" pitchFamily="18" charset="0"/>
                <a:cs typeface="Times New Roman" panose="02020603050405020304" pitchFamily="18" charset="0"/>
              </a:rPr>
              <a:t>b</a:t>
            </a:r>
            <a:r>
              <a:rPr lang="en-US" altLang="en-US" sz="4400" i="1" baseline="-25000" dirty="0">
                <a:solidFill>
                  <a:srgbClr val="000000"/>
                </a:solidFill>
                <a:latin typeface="Times New Roman" panose="02020603050405020304" pitchFamily="18" charset="0"/>
                <a:cs typeface="Times New Roman" panose="02020603050405020304" pitchFamily="18" charset="0"/>
              </a:rPr>
              <a:t>i</a:t>
            </a:r>
            <a:r>
              <a:rPr lang="en-US" altLang="en-US" sz="4400" dirty="0">
                <a:solidFill>
                  <a:srgbClr val="000000"/>
                </a:solidFill>
              </a:rPr>
              <a:t>)</a:t>
            </a:r>
            <a:endParaRPr lang="en-SG" dirty="0"/>
          </a:p>
        </p:txBody>
      </p:sp>
      <p:sp>
        <p:nvSpPr>
          <p:cNvPr id="17410"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ea typeface="MS PGothic" charset="-128"/>
            </a:endParaRPr>
          </a:p>
          <a:p>
            <a:endParaRPr lang="en-US" altLang="en-US">
              <a:ea typeface="MS PGothic" charset="-128"/>
            </a:endParaRPr>
          </a:p>
        </p:txBody>
      </p:sp>
      <p:pic>
        <p:nvPicPr>
          <p:cNvPr id="17411" name="Picture 6" descr="txp_fig"/>
          <p:cNvPicPr>
            <a:picLocks noChangeAspect="1"/>
          </p:cNvPicPr>
          <p:nvPr>
            <p:custDataLst>
              <p:tags r:id="rId1"/>
            </p:custDataLst>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17413" name="TextBox 3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B</a:t>
            </a:r>
            <a:endParaRPr lang="en-US" altLang="en-US" sz="2400" i="1" baseline="-25000">
              <a:latin typeface="Times New Roman" charset="0"/>
            </a:endParaRPr>
          </a:p>
        </p:txBody>
      </p:sp>
      <p:sp>
        <p:nvSpPr>
          <p:cNvPr id="17414" name="TextBox 32"/>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17415" name="TextBox 33"/>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40" name="Straight Connector 39"/>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41" name="Straight Connector 40"/>
          <p:cNvCxnSpPr>
            <a:cxnSpLocks noChangeShapeType="1"/>
          </p:cNvCxnSpPr>
          <p:nvPr/>
        </p:nvCxnSpPr>
        <p:spPr bwMode="auto">
          <a:xfrm rot="16200000" flipH="1">
            <a:off x="3543300" y="4076700"/>
            <a:ext cx="2286000" cy="19050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cxnSp>
        <p:nvCxnSpPr>
          <p:cNvPr id="42" name="Straight Arrow Connector 41"/>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3" name="Straight Arrow Connector 42"/>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5" name="Straight Connector 44"/>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6" name="Straight Connector 45"/>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7424" name="TextBox 48"/>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7425" name="TextBox 49"/>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7426" name="TextBox 50"/>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7427" name="TextBox 51"/>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7428" name="TextBox 52"/>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54" name="Straight Arrow Connector 53"/>
          <p:cNvCxnSpPr/>
          <p:nvPr/>
        </p:nvCxnSpPr>
        <p:spPr>
          <a:xfrm rot="5400000" flipH="1" flipV="1">
            <a:off x="4191000" y="43434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30" name="TextBox 54"/>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40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56" name="Straight Connector 55"/>
          <p:cNvCxnSpPr>
            <a:cxnSpLocks noChangeShapeType="1"/>
          </p:cNvCxnSpPr>
          <p:nvPr/>
        </p:nvCxnSpPr>
        <p:spPr bwMode="auto">
          <a:xfrm>
            <a:off x="3276600" y="411480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sp>
        <p:nvSpPr>
          <p:cNvPr id="58" name="TextBox 57"/>
          <p:cNvSpPr txBox="1">
            <a:spLocks noChangeArrowheads="1"/>
          </p:cNvSpPr>
          <p:nvPr/>
        </p:nvSpPr>
        <p:spPr bwMode="auto">
          <a:xfrm>
            <a:off x="4495800" y="457200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solidFill>
                  <a:srgbClr val="C00000"/>
                </a:solidFill>
              </a:rPr>
              <a:t>b</a:t>
            </a:r>
            <a:r>
              <a:rPr lang="en-US" altLang="en-US" baseline="-25000">
                <a:solidFill>
                  <a:srgbClr val="C00000"/>
                </a:solidFill>
              </a:rPr>
              <a:t>2</a:t>
            </a:r>
            <a:r>
              <a:rPr lang="en-US" altLang="en-US">
                <a:solidFill>
                  <a:srgbClr val="C00000"/>
                </a:solidFill>
              </a:rPr>
              <a:t> = 60</a:t>
            </a:r>
          </a:p>
        </p:txBody>
      </p:sp>
      <p:sp>
        <p:nvSpPr>
          <p:cNvPr id="35" name="TextBox 34"/>
          <p:cNvSpPr txBox="1">
            <a:spLocks noChangeArrowheads="1"/>
          </p:cNvSpPr>
          <p:nvPr/>
        </p:nvSpPr>
        <p:spPr bwMode="auto">
          <a:xfrm>
            <a:off x="4114800" y="41116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(0, 20)</a:t>
            </a:r>
            <a:endParaRPr lang="en-US" altLang="en-US" sz="1400" baseline="-25000">
              <a:latin typeface="Times New Roman" charset="0"/>
            </a:endParaRPr>
          </a:p>
        </p:txBody>
      </p:sp>
      <p:sp>
        <p:nvSpPr>
          <p:cNvPr id="32" name="Oval 31"/>
          <p:cNvSpPr/>
          <p:nvPr/>
        </p:nvSpPr>
        <p:spPr>
          <a:xfrm>
            <a:off x="9982200" y="2819400"/>
            <a:ext cx="4572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cxnSp>
        <p:nvCxnSpPr>
          <p:cNvPr id="57" name="Straight Connector 56"/>
          <p:cNvCxnSpPr>
            <a:cxnSpLocks noChangeShapeType="1"/>
          </p:cNvCxnSpPr>
          <p:nvPr/>
        </p:nvCxnSpPr>
        <p:spPr bwMode="auto">
          <a:xfrm rot="16200000" flipH="1">
            <a:off x="3810000" y="3124200"/>
            <a:ext cx="3200400" cy="2743200"/>
          </a:xfrm>
          <a:prstGeom prst="line">
            <a:avLst/>
          </a:prstGeom>
          <a:noFill/>
          <a:ln w="25400">
            <a:solidFill>
              <a:srgbClr val="C00000"/>
            </a:solidFill>
            <a:prstDash val="dash"/>
            <a:round/>
            <a:headEnd/>
            <a:tailEnd/>
          </a:ln>
          <a:effectLst>
            <a:outerShdw blurRad="40000" dist="20000" dir="5400000" rotWithShape="0">
              <a:srgbClr val="000000">
                <a:alpha val="37999"/>
              </a:srgbClr>
            </a:outerShdw>
          </a:effectLst>
        </p:spPr>
      </p:cxnSp>
      <p:cxnSp>
        <p:nvCxnSpPr>
          <p:cNvPr id="59" name="Straight Arrow Connector 58"/>
          <p:cNvCxnSpPr/>
          <p:nvPr/>
        </p:nvCxnSpPr>
        <p:spPr>
          <a:xfrm flipH="1">
            <a:off x="3886200" y="3505200"/>
            <a:ext cx="685800" cy="533400"/>
          </a:xfrm>
          <a:prstGeom prst="straightConnector1">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34" name="Content Placeholder 2">
            <a:extLst>
              <a:ext uri="{FF2B5EF4-FFF2-40B4-BE49-F238E27FC236}">
                <a16:creationId xmlns:a16="http://schemas.microsoft.com/office/drawing/2014/main" id="{16F1E85B-D253-4060-B86B-2AD49E125BA7}"/>
              </a:ext>
            </a:extLst>
          </p:cNvPr>
          <p:cNvSpPr txBox="1">
            <a:spLocks/>
          </p:cNvSpPr>
          <p:nvPr/>
        </p:nvSpPr>
        <p:spPr bwMode="auto">
          <a:xfrm>
            <a:off x="990600" y="1466295"/>
            <a:ext cx="10515600" cy="90701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charset="0"/>
                <a:ea typeface="MS PGothic" charset="-128"/>
              </a:rPr>
              <a:t>How about </a:t>
            </a:r>
            <a:r>
              <a:rPr lang="en-US" altLang="en-US" sz="2400" i="1" dirty="0">
                <a:latin typeface="Cambria" charset="0"/>
                <a:ea typeface="MS PGothic" charset="-128"/>
              </a:rPr>
              <a:t>b</a:t>
            </a:r>
            <a:r>
              <a:rPr lang="en-US" altLang="en-US" sz="2400" baseline="-25000" dirty="0">
                <a:latin typeface="Cambria" charset="0"/>
                <a:ea typeface="MS PGothic" charset="-128"/>
              </a:rPr>
              <a:t>2</a:t>
            </a:r>
            <a:r>
              <a:rPr lang="en-US" altLang="zh-CN" sz="2400" dirty="0">
                <a:latin typeface="Cambria" charset="0"/>
                <a:ea typeface="MS PGothic" charset="-128"/>
              </a:rPr>
              <a:t> decreases to 60?</a:t>
            </a:r>
          </a:p>
          <a:p>
            <a:r>
              <a:rPr lang="en-US" altLang="zh-CN" sz="2400" dirty="0">
                <a:latin typeface="Cambria" charset="0"/>
                <a:ea typeface="MS PGothic" charset="-128"/>
              </a:rPr>
              <a:t>What if </a:t>
            </a:r>
            <a:r>
              <a:rPr lang="en-US" altLang="en-US" sz="2400" i="1" dirty="0">
                <a:latin typeface="Cambria" charset="0"/>
                <a:ea typeface="MS PGothic" charset="-128"/>
              </a:rPr>
              <a:t>b</a:t>
            </a:r>
            <a:r>
              <a:rPr lang="en-US" altLang="en-US" sz="2400" baseline="-25000" dirty="0">
                <a:latin typeface="Cambria" charset="0"/>
                <a:ea typeface="MS PGothic" charset="-128"/>
              </a:rPr>
              <a:t>2</a:t>
            </a:r>
            <a:r>
              <a:rPr lang="en-US" altLang="zh-CN" sz="2400" dirty="0">
                <a:latin typeface="Cambria" charset="0"/>
                <a:ea typeface="MS PGothic" charset="-128"/>
              </a:rPr>
              <a:t> is below 60? </a:t>
            </a:r>
          </a:p>
        </p:txBody>
      </p:sp>
      <p:cxnSp>
        <p:nvCxnSpPr>
          <p:cNvPr id="37" name="Straight Connector 36">
            <a:extLst>
              <a:ext uri="{FF2B5EF4-FFF2-40B4-BE49-F238E27FC236}">
                <a16:creationId xmlns:a16="http://schemas.microsoft.com/office/drawing/2014/main" id="{1BBC249C-09B6-48A6-92CF-676F5FDEC3C6}"/>
              </a:ext>
            </a:extLst>
          </p:cNvPr>
          <p:cNvCxnSpPr>
            <a:cxnSpLocks noChangeShapeType="1"/>
          </p:cNvCxnSpPr>
          <p:nvPr/>
        </p:nvCxnSpPr>
        <p:spPr bwMode="auto">
          <a:xfrm rot="16200000" flipH="1">
            <a:off x="3808860" y="3126472"/>
            <a:ext cx="3200400" cy="27432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grpSp>
        <p:nvGrpSpPr>
          <p:cNvPr id="38" name="Group 37">
            <a:extLst>
              <a:ext uri="{FF2B5EF4-FFF2-40B4-BE49-F238E27FC236}">
                <a16:creationId xmlns:a16="http://schemas.microsoft.com/office/drawing/2014/main" id="{8F2648D0-4329-493B-BEB3-B64E294A770B}"/>
              </a:ext>
            </a:extLst>
          </p:cNvPr>
          <p:cNvGrpSpPr/>
          <p:nvPr/>
        </p:nvGrpSpPr>
        <p:grpSpPr>
          <a:xfrm>
            <a:off x="4114800" y="4343400"/>
            <a:ext cx="2438400" cy="1447800"/>
            <a:chOff x="2590800" y="4343400"/>
            <a:chExt cx="2438400" cy="1447800"/>
          </a:xfrm>
          <a:solidFill>
            <a:srgbClr val="FF6600">
              <a:alpha val="35000"/>
            </a:srgbClr>
          </a:solidFill>
        </p:grpSpPr>
        <p:sp>
          <p:nvSpPr>
            <p:cNvPr id="39" name="Right Triangle 38">
              <a:extLst>
                <a:ext uri="{FF2B5EF4-FFF2-40B4-BE49-F238E27FC236}">
                  <a16:creationId xmlns:a16="http://schemas.microsoft.com/office/drawing/2014/main" id="{D7D43290-3DD5-4BE3-89DC-67E45DC4B09B}"/>
                </a:ext>
              </a:extLst>
            </p:cNvPr>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 name="Right Triangle 43">
              <a:extLst>
                <a:ext uri="{FF2B5EF4-FFF2-40B4-BE49-F238E27FC236}">
                  <a16:creationId xmlns:a16="http://schemas.microsoft.com/office/drawing/2014/main" id="{B481562D-2B6F-4291-A92A-1854F6F88880}"/>
                </a:ext>
              </a:extLst>
            </p:cNvPr>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9" name="Rectangle 48">
              <a:extLst>
                <a:ext uri="{FF2B5EF4-FFF2-40B4-BE49-F238E27FC236}">
                  <a16:creationId xmlns:a16="http://schemas.microsoft.com/office/drawing/2014/main" id="{1D04EF70-BE82-4DA8-ABF9-C40D36F884E0}"/>
                </a:ext>
              </a:extLst>
            </p:cNvPr>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xEl>
                                              <p:pRg st="1" end="1"/>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8"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ight Triangle 35"/>
          <p:cNvSpPr/>
          <p:nvPr/>
        </p:nvSpPr>
        <p:spPr>
          <a:xfrm>
            <a:off x="4114800" y="4343400"/>
            <a:ext cx="3200400" cy="1447800"/>
          </a:xfrm>
          <a:prstGeom prst="rtTriangle">
            <a:avLst/>
          </a:prstGeom>
          <a:solidFill>
            <a:srgbClr val="FF66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18434"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ea typeface="MS PGothic" charset="-128"/>
            </a:endParaRPr>
          </a:p>
          <a:p>
            <a:endParaRPr lang="en-US" altLang="en-US">
              <a:ea typeface="MS PGothic" charset="-128"/>
            </a:endParaRPr>
          </a:p>
        </p:txBody>
      </p:sp>
      <p:pic>
        <p:nvPicPr>
          <p:cNvPr id="18435" name="Picture 6" descr="txp_fig"/>
          <p:cNvPicPr>
            <a:picLocks noChangeAspect="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76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18437" name="TextBox 3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B</a:t>
            </a:r>
            <a:endParaRPr lang="en-US" altLang="en-US" sz="2400" i="1" baseline="-25000">
              <a:latin typeface="Times New Roman" charset="0"/>
            </a:endParaRPr>
          </a:p>
        </p:txBody>
      </p:sp>
      <p:sp>
        <p:nvSpPr>
          <p:cNvPr id="18438" name="TextBox 32"/>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18439" name="TextBox 33"/>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40" name="Straight Connector 39"/>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41" name="Straight Connector 40"/>
          <p:cNvCxnSpPr>
            <a:cxnSpLocks noChangeShapeType="1"/>
          </p:cNvCxnSpPr>
          <p:nvPr/>
        </p:nvCxnSpPr>
        <p:spPr bwMode="auto">
          <a:xfrm rot="16200000" flipH="1">
            <a:off x="4778930" y="3276600"/>
            <a:ext cx="2895600" cy="24384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cxnSp>
        <p:nvCxnSpPr>
          <p:cNvPr id="42" name="Straight Arrow Connector 41"/>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3" name="Straight Arrow Connector 42"/>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5" name="Straight Connector 44"/>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6" name="Straight Connector 45"/>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8448" name="TextBox 48"/>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8449" name="TextBox 49"/>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8450" name="TextBox 50"/>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8451" name="TextBox 51"/>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8452" name="TextBox 52"/>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54" name="Straight Arrow Connector 53"/>
          <p:cNvCxnSpPr/>
          <p:nvPr/>
        </p:nvCxnSpPr>
        <p:spPr>
          <a:xfrm rot="5400000" flipH="1" flipV="1">
            <a:off x="4191000" y="43434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4" name="TextBox 54"/>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40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56" name="Straight Connector 55"/>
          <p:cNvCxnSpPr>
            <a:cxnSpLocks noChangeShapeType="1"/>
          </p:cNvCxnSpPr>
          <p:nvPr/>
        </p:nvCxnSpPr>
        <p:spPr bwMode="auto">
          <a:xfrm>
            <a:off x="3276600" y="411480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sp>
        <p:nvSpPr>
          <p:cNvPr id="58" name="TextBox 57"/>
          <p:cNvSpPr txBox="1">
            <a:spLocks noChangeArrowheads="1"/>
          </p:cNvSpPr>
          <p:nvPr/>
        </p:nvSpPr>
        <p:spPr bwMode="auto">
          <a:xfrm>
            <a:off x="5486400" y="327660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a:solidFill>
                  <a:srgbClr val="C00000"/>
                </a:solidFill>
              </a:rPr>
              <a:t>b</a:t>
            </a:r>
            <a:r>
              <a:rPr lang="en-US" altLang="en-US" baseline="-25000">
                <a:solidFill>
                  <a:srgbClr val="C00000"/>
                </a:solidFill>
              </a:rPr>
              <a:t>2</a:t>
            </a:r>
            <a:r>
              <a:rPr lang="en-US" altLang="en-US">
                <a:solidFill>
                  <a:srgbClr val="C00000"/>
                </a:solidFill>
              </a:rPr>
              <a:t> = 160</a:t>
            </a:r>
          </a:p>
        </p:txBody>
      </p:sp>
      <p:sp>
        <p:nvSpPr>
          <p:cNvPr id="32" name="TextBox 31"/>
          <p:cNvSpPr txBox="1">
            <a:spLocks noChangeArrowheads="1"/>
          </p:cNvSpPr>
          <p:nvPr/>
        </p:nvSpPr>
        <p:spPr bwMode="auto">
          <a:xfrm>
            <a:off x="7239000" y="5486401"/>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(40, 0)</a:t>
            </a:r>
            <a:endParaRPr lang="en-US" altLang="en-US" sz="1400" baseline="-25000">
              <a:latin typeface="Times New Roman" charset="0"/>
            </a:endParaRPr>
          </a:p>
        </p:txBody>
      </p:sp>
      <p:sp>
        <p:nvSpPr>
          <p:cNvPr id="35" name="Oval 34"/>
          <p:cNvSpPr/>
          <p:nvPr/>
        </p:nvSpPr>
        <p:spPr>
          <a:xfrm>
            <a:off x="9982200" y="2819400"/>
            <a:ext cx="4572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cxnSp>
        <p:nvCxnSpPr>
          <p:cNvPr id="44" name="Straight Connector 43"/>
          <p:cNvCxnSpPr>
            <a:cxnSpLocks noChangeShapeType="1"/>
          </p:cNvCxnSpPr>
          <p:nvPr/>
        </p:nvCxnSpPr>
        <p:spPr bwMode="auto">
          <a:xfrm rot="16200000" flipH="1">
            <a:off x="3810000" y="3124200"/>
            <a:ext cx="3200400" cy="2743200"/>
          </a:xfrm>
          <a:prstGeom prst="line">
            <a:avLst/>
          </a:prstGeom>
          <a:noFill/>
          <a:ln w="25400">
            <a:solidFill>
              <a:srgbClr val="C00000"/>
            </a:solidFill>
            <a:prstDash val="dash"/>
            <a:round/>
            <a:headEnd/>
            <a:tailEnd/>
          </a:ln>
          <a:effectLst>
            <a:outerShdw blurRad="40000" dist="20000" dir="5400000" rotWithShape="0">
              <a:srgbClr val="000000">
                <a:alpha val="37999"/>
              </a:srgbClr>
            </a:outerShdw>
          </a:effectLst>
        </p:spPr>
      </p:cxnSp>
      <p:cxnSp>
        <p:nvCxnSpPr>
          <p:cNvPr id="57" name="Straight Arrow Connector 56"/>
          <p:cNvCxnSpPr>
            <a:cxnSpLocks/>
          </p:cNvCxnSpPr>
          <p:nvPr/>
        </p:nvCxnSpPr>
        <p:spPr>
          <a:xfrm flipV="1">
            <a:off x="4763406" y="3365958"/>
            <a:ext cx="514979" cy="367842"/>
          </a:xfrm>
          <a:prstGeom prst="straightConnector1">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33" name="Title 1">
            <a:extLst>
              <a:ext uri="{FF2B5EF4-FFF2-40B4-BE49-F238E27FC236}">
                <a16:creationId xmlns:a16="http://schemas.microsoft.com/office/drawing/2014/main" id="{A735E3BA-9246-456F-ACD9-676F781856F8}"/>
              </a:ext>
            </a:extLst>
          </p:cNvPr>
          <p:cNvSpPr>
            <a:spLocks noGrp="1"/>
          </p:cNvSpPr>
          <p:nvPr>
            <p:ph type="title"/>
          </p:nvPr>
        </p:nvSpPr>
        <p:spPr>
          <a:xfrm>
            <a:off x="838200" y="365125"/>
            <a:ext cx="10515600" cy="824483"/>
          </a:xfrm>
        </p:spPr>
        <p:txBody>
          <a:bodyPr>
            <a:normAutofit/>
          </a:bodyPr>
          <a:lstStyle/>
          <a:p>
            <a:r>
              <a:rPr lang="en-US" altLang="en-US" sz="4400" dirty="0">
                <a:solidFill>
                  <a:srgbClr val="000000"/>
                </a:solidFill>
              </a:rPr>
              <a:t>Changes in Constraint Quantity (</a:t>
            </a:r>
            <a:r>
              <a:rPr lang="en-US" altLang="en-US" sz="4400" i="1" dirty="0">
                <a:solidFill>
                  <a:srgbClr val="000000"/>
                </a:solidFill>
                <a:latin typeface="Times New Roman" panose="02020603050405020304" pitchFamily="18" charset="0"/>
                <a:cs typeface="Times New Roman" panose="02020603050405020304" pitchFamily="18" charset="0"/>
              </a:rPr>
              <a:t>b</a:t>
            </a:r>
            <a:r>
              <a:rPr lang="en-US" altLang="en-US" sz="4400" i="1" baseline="-25000" dirty="0">
                <a:solidFill>
                  <a:srgbClr val="000000"/>
                </a:solidFill>
                <a:latin typeface="Times New Roman" panose="02020603050405020304" pitchFamily="18" charset="0"/>
                <a:cs typeface="Times New Roman" panose="02020603050405020304" pitchFamily="18" charset="0"/>
              </a:rPr>
              <a:t>i</a:t>
            </a:r>
            <a:r>
              <a:rPr lang="en-US" altLang="en-US" sz="4400" dirty="0">
                <a:solidFill>
                  <a:srgbClr val="000000"/>
                </a:solidFill>
              </a:rPr>
              <a:t>)</a:t>
            </a:r>
            <a:endParaRPr lang="en-SG" dirty="0"/>
          </a:p>
        </p:txBody>
      </p:sp>
      <p:sp>
        <p:nvSpPr>
          <p:cNvPr id="34" name="Content Placeholder 2">
            <a:extLst>
              <a:ext uri="{FF2B5EF4-FFF2-40B4-BE49-F238E27FC236}">
                <a16:creationId xmlns:a16="http://schemas.microsoft.com/office/drawing/2014/main" id="{C2C438AF-F2BA-4054-868D-B894A1256A74}"/>
              </a:ext>
            </a:extLst>
          </p:cNvPr>
          <p:cNvSpPr txBox="1">
            <a:spLocks/>
          </p:cNvSpPr>
          <p:nvPr/>
        </p:nvSpPr>
        <p:spPr bwMode="auto">
          <a:xfrm>
            <a:off x="990600" y="1466295"/>
            <a:ext cx="10515600" cy="67048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ambria" charset="0"/>
                <a:ea typeface="MS PGothic" charset="-128"/>
              </a:rPr>
              <a:t>What if </a:t>
            </a:r>
            <a:r>
              <a:rPr lang="en-US" altLang="en-US" sz="2400" i="1" dirty="0">
                <a:latin typeface="Cambria" charset="0"/>
                <a:ea typeface="MS PGothic" charset="-128"/>
              </a:rPr>
              <a:t>b</a:t>
            </a:r>
            <a:r>
              <a:rPr lang="en-US" altLang="en-US" sz="2400" baseline="-25000" dirty="0">
                <a:latin typeface="Cambria" charset="0"/>
                <a:ea typeface="MS PGothic" charset="-128"/>
              </a:rPr>
              <a:t>2</a:t>
            </a:r>
            <a:r>
              <a:rPr lang="en-US" altLang="zh-CN" sz="2400" dirty="0">
                <a:latin typeface="Cambria" charset="0"/>
                <a:ea typeface="MS PGothic" charset="-128"/>
              </a:rPr>
              <a:t> increases? </a:t>
            </a:r>
          </a:p>
        </p:txBody>
      </p:sp>
      <p:grpSp>
        <p:nvGrpSpPr>
          <p:cNvPr id="37" name="Group 36">
            <a:extLst>
              <a:ext uri="{FF2B5EF4-FFF2-40B4-BE49-F238E27FC236}">
                <a16:creationId xmlns:a16="http://schemas.microsoft.com/office/drawing/2014/main" id="{B8917748-401A-4EAC-915C-A5D08C39881F}"/>
              </a:ext>
            </a:extLst>
          </p:cNvPr>
          <p:cNvGrpSpPr/>
          <p:nvPr/>
        </p:nvGrpSpPr>
        <p:grpSpPr>
          <a:xfrm>
            <a:off x="4114800" y="4343400"/>
            <a:ext cx="2438400" cy="1447800"/>
            <a:chOff x="2590800" y="4343400"/>
            <a:chExt cx="2438400" cy="1447800"/>
          </a:xfrm>
          <a:solidFill>
            <a:srgbClr val="FF6600">
              <a:alpha val="35000"/>
            </a:srgbClr>
          </a:solidFill>
        </p:grpSpPr>
        <p:sp>
          <p:nvSpPr>
            <p:cNvPr id="38" name="Right Triangle 37">
              <a:extLst>
                <a:ext uri="{FF2B5EF4-FFF2-40B4-BE49-F238E27FC236}">
                  <a16:creationId xmlns:a16="http://schemas.microsoft.com/office/drawing/2014/main" id="{8803467A-47BC-4B14-947A-B65ECBFF091D}"/>
                </a:ext>
              </a:extLst>
            </p:cNvPr>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 name="Right Triangle 38">
              <a:extLst>
                <a:ext uri="{FF2B5EF4-FFF2-40B4-BE49-F238E27FC236}">
                  <a16:creationId xmlns:a16="http://schemas.microsoft.com/office/drawing/2014/main" id="{4DC73E17-D01D-476B-A6A2-5DA897FCC918}"/>
                </a:ext>
              </a:extLst>
            </p:cNvPr>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9" name="Rectangle 48">
              <a:extLst>
                <a:ext uri="{FF2B5EF4-FFF2-40B4-BE49-F238E27FC236}">
                  <a16:creationId xmlns:a16="http://schemas.microsoft.com/office/drawing/2014/main" id="{0A8B4E03-7BA8-4AC8-8BF2-DA8FA19DBA03}"/>
                </a:ext>
              </a:extLst>
            </p:cNvPr>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8"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ight Triangle 31"/>
          <p:cNvSpPr/>
          <p:nvPr/>
        </p:nvSpPr>
        <p:spPr>
          <a:xfrm>
            <a:off x="4114800" y="4231640"/>
            <a:ext cx="3200400" cy="1447800"/>
          </a:xfrm>
          <a:prstGeom prst="rtTriangle">
            <a:avLst/>
          </a:prstGeom>
          <a:solidFill>
            <a:srgbClr val="FF66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36" name="Right Triangle 35"/>
          <p:cNvSpPr/>
          <p:nvPr/>
        </p:nvSpPr>
        <p:spPr>
          <a:xfrm>
            <a:off x="4114800" y="4231640"/>
            <a:ext cx="1219200" cy="1447800"/>
          </a:xfrm>
          <a:prstGeom prst="rtTriangle">
            <a:avLst/>
          </a:prstGeom>
          <a:solidFill>
            <a:srgbClr val="FF66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19460" name="TextBox 30"/>
          <p:cNvSpPr txBox="1">
            <a:spLocks noChangeArrowheads="1"/>
          </p:cNvSpPr>
          <p:nvPr/>
        </p:nvSpPr>
        <p:spPr bwMode="auto">
          <a:xfrm>
            <a:off x="8382000" y="567467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panose="02020603050405020304" pitchFamily="18" charset="0"/>
                <a:cs typeface="Times New Roman" panose="02020603050405020304" pitchFamily="18" charset="0"/>
              </a:rPr>
              <a:t>B</a:t>
            </a:r>
            <a:endParaRPr lang="en-US" altLang="en-US" sz="2400" i="1" baseline="-25000" dirty="0">
              <a:latin typeface="Times New Roman" panose="02020603050405020304" pitchFamily="18" charset="0"/>
              <a:cs typeface="Times New Roman" panose="02020603050405020304" pitchFamily="18" charset="0"/>
            </a:endParaRPr>
          </a:p>
        </p:txBody>
      </p:sp>
      <p:sp>
        <p:nvSpPr>
          <p:cNvPr id="19461" name="TextBox 33"/>
          <p:cNvSpPr txBox="1">
            <a:spLocks noChangeArrowheads="1"/>
          </p:cNvSpPr>
          <p:nvPr/>
        </p:nvSpPr>
        <p:spPr bwMode="auto">
          <a:xfrm>
            <a:off x="3810000" y="567944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40" name="Straight Connector 39"/>
          <p:cNvCxnSpPr>
            <a:cxnSpLocks noChangeShapeType="1"/>
          </p:cNvCxnSpPr>
          <p:nvPr/>
        </p:nvCxnSpPr>
        <p:spPr bwMode="auto">
          <a:xfrm>
            <a:off x="3581400" y="400304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41" name="Straight Connector 40"/>
          <p:cNvCxnSpPr>
            <a:cxnSpLocks noChangeShapeType="1"/>
          </p:cNvCxnSpPr>
          <p:nvPr/>
        </p:nvCxnSpPr>
        <p:spPr bwMode="auto">
          <a:xfrm rot="16200000" flipH="1">
            <a:off x="5275120" y="3660140"/>
            <a:ext cx="2362200" cy="1981200"/>
          </a:xfrm>
          <a:prstGeom prst="line">
            <a:avLst/>
          </a:prstGeom>
          <a:noFill/>
          <a:ln w="25400">
            <a:solidFill>
              <a:srgbClr val="C00000"/>
            </a:solidFill>
            <a:prstDash val="dash"/>
            <a:round/>
            <a:headEnd/>
            <a:tailEnd/>
          </a:ln>
          <a:effectLst>
            <a:outerShdw blurRad="40000" dist="20000" dir="5400000" rotWithShape="0">
              <a:srgbClr val="000000">
                <a:alpha val="37999"/>
              </a:srgbClr>
            </a:outerShdw>
          </a:effectLst>
        </p:spPr>
      </p:cxnSp>
      <p:cxnSp>
        <p:nvCxnSpPr>
          <p:cNvPr id="42" name="Straight Arrow Connector 41"/>
          <p:cNvCxnSpPr>
            <a:cxnSpLocks noChangeShapeType="1"/>
          </p:cNvCxnSpPr>
          <p:nvPr/>
        </p:nvCxnSpPr>
        <p:spPr bwMode="auto">
          <a:xfrm rot="5400000" flipH="1" flipV="1">
            <a:off x="2628107" y="4954747"/>
            <a:ext cx="2971800" cy="1587"/>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3" name="Straight Arrow Connector 42"/>
          <p:cNvCxnSpPr>
            <a:cxnSpLocks noChangeShapeType="1"/>
          </p:cNvCxnSpPr>
          <p:nvPr/>
        </p:nvCxnSpPr>
        <p:spPr bwMode="auto">
          <a:xfrm>
            <a:off x="3276600" y="567785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45" name="Straight Connector 44"/>
          <p:cNvCxnSpPr>
            <a:cxnSpLocks noChangeShapeType="1"/>
          </p:cNvCxnSpPr>
          <p:nvPr/>
        </p:nvCxnSpPr>
        <p:spPr bwMode="auto">
          <a:xfrm>
            <a:off x="4038600" y="423164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7" name="Straight Connector 46"/>
          <p:cNvCxnSpPr>
            <a:cxnSpLocks noChangeShapeType="1"/>
          </p:cNvCxnSpPr>
          <p:nvPr/>
        </p:nvCxnSpPr>
        <p:spPr bwMode="auto">
          <a:xfrm rot="5400000">
            <a:off x="5638800" y="567944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48" name="Straight Connector 47"/>
          <p:cNvCxnSpPr>
            <a:cxnSpLocks noChangeShapeType="1"/>
          </p:cNvCxnSpPr>
          <p:nvPr/>
        </p:nvCxnSpPr>
        <p:spPr bwMode="auto">
          <a:xfrm rot="5400000">
            <a:off x="7239000" y="567944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9469" name="TextBox 48"/>
          <p:cNvSpPr txBox="1">
            <a:spLocks noChangeArrowheads="1"/>
          </p:cNvSpPr>
          <p:nvPr/>
        </p:nvSpPr>
        <p:spPr bwMode="auto">
          <a:xfrm>
            <a:off x="5562600" y="567944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9470" name="TextBox 49"/>
          <p:cNvSpPr txBox="1">
            <a:spLocks noChangeArrowheads="1"/>
          </p:cNvSpPr>
          <p:nvPr/>
        </p:nvSpPr>
        <p:spPr bwMode="auto">
          <a:xfrm>
            <a:off x="7162800" y="567944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9471" name="TextBox 50"/>
          <p:cNvSpPr txBox="1">
            <a:spLocks noChangeArrowheads="1"/>
          </p:cNvSpPr>
          <p:nvPr/>
        </p:nvSpPr>
        <p:spPr bwMode="auto">
          <a:xfrm>
            <a:off x="6324600" y="567944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9472" name="TextBox 51"/>
          <p:cNvSpPr txBox="1">
            <a:spLocks noChangeArrowheads="1"/>
          </p:cNvSpPr>
          <p:nvPr/>
        </p:nvSpPr>
        <p:spPr bwMode="auto">
          <a:xfrm>
            <a:off x="3810000" y="415544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cxnSp>
        <p:nvCxnSpPr>
          <p:cNvPr id="54" name="Straight Arrow Connector 53"/>
          <p:cNvCxnSpPr/>
          <p:nvPr/>
        </p:nvCxnSpPr>
        <p:spPr>
          <a:xfrm rot="5400000" flipH="1" flipV="1">
            <a:off x="4191000" y="423164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474" name="TextBox 54"/>
          <p:cNvSpPr txBox="1">
            <a:spLocks noChangeArrowheads="1"/>
          </p:cNvSpPr>
          <p:nvPr/>
        </p:nvSpPr>
        <p:spPr bwMode="auto">
          <a:xfrm>
            <a:off x="1752600" y="346964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40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56" name="Straight Connector 55"/>
          <p:cNvCxnSpPr>
            <a:cxnSpLocks noChangeShapeType="1"/>
          </p:cNvCxnSpPr>
          <p:nvPr/>
        </p:nvCxnSpPr>
        <p:spPr bwMode="auto">
          <a:xfrm>
            <a:off x="3276600" y="400304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29" name="Straight Connector 28"/>
          <p:cNvCxnSpPr>
            <a:cxnSpLocks noChangeShapeType="1"/>
          </p:cNvCxnSpPr>
          <p:nvPr/>
        </p:nvCxnSpPr>
        <p:spPr bwMode="auto">
          <a:xfrm rot="16200000" flipH="1">
            <a:off x="3543300" y="3964940"/>
            <a:ext cx="2286000" cy="1905000"/>
          </a:xfrm>
          <a:prstGeom prst="line">
            <a:avLst/>
          </a:prstGeom>
          <a:noFill/>
          <a:ln w="25400">
            <a:solidFill>
              <a:srgbClr val="C00000"/>
            </a:solidFill>
            <a:prstDash val="dash"/>
            <a:round/>
            <a:headEnd/>
            <a:tailEnd/>
          </a:ln>
          <a:effectLst>
            <a:outerShdw blurRad="40000" dist="20000" dir="5400000" rotWithShape="0">
              <a:srgbClr val="000000">
                <a:alpha val="37999"/>
              </a:srgbClr>
            </a:outerShdw>
          </a:effectLst>
        </p:spPr>
      </p:cxnSp>
      <p:cxnSp>
        <p:nvCxnSpPr>
          <p:cNvPr id="35" name="Straight Arrow Connector 34"/>
          <p:cNvCxnSpPr>
            <a:cxnSpLocks noChangeShapeType="1"/>
          </p:cNvCxnSpPr>
          <p:nvPr/>
        </p:nvCxnSpPr>
        <p:spPr bwMode="auto">
          <a:xfrm flipV="1">
            <a:off x="4572000" y="3850640"/>
            <a:ext cx="1143000" cy="914400"/>
          </a:xfrm>
          <a:prstGeom prst="straightConnector1">
            <a:avLst/>
          </a:prstGeom>
          <a:noFill/>
          <a:ln w="25400">
            <a:solidFill>
              <a:srgbClr val="C00000"/>
            </a:solidFill>
            <a:round/>
            <a:headEnd type="arrow" w="med" len="med"/>
            <a:tailEnd type="arrow" w="med" len="med"/>
          </a:ln>
          <a:effectLst>
            <a:outerShdw blurRad="40000" dist="20000" dir="5400000" rotWithShape="0">
              <a:srgbClr val="000000">
                <a:alpha val="37999"/>
              </a:srgbClr>
            </a:outerShdw>
          </a:effectLst>
        </p:spPr>
      </p:cxnSp>
      <p:cxnSp>
        <p:nvCxnSpPr>
          <p:cNvPr id="46" name="Straight Connector 45"/>
          <p:cNvCxnSpPr>
            <a:cxnSpLocks noChangeShapeType="1"/>
          </p:cNvCxnSpPr>
          <p:nvPr/>
        </p:nvCxnSpPr>
        <p:spPr bwMode="auto">
          <a:xfrm rot="16200000" flipH="1">
            <a:off x="4457700" y="3660140"/>
            <a:ext cx="2514600" cy="2133600"/>
          </a:xfrm>
          <a:prstGeom prst="line">
            <a:avLst/>
          </a:prstGeom>
          <a:noFill/>
          <a:ln w="25400">
            <a:solidFill>
              <a:srgbClr val="C00000"/>
            </a:solidFill>
            <a:round/>
            <a:headEnd/>
            <a:tailEnd/>
          </a:ln>
          <a:effectLst>
            <a:outerShdw blurRad="40000" dist="20000" dir="5400000" rotWithShape="0">
              <a:srgbClr val="000000">
                <a:alpha val="37999"/>
              </a:srgbClr>
            </a:outerShdw>
          </a:effectLst>
        </p:spPr>
      </p:cxnSp>
      <p:sp>
        <p:nvSpPr>
          <p:cNvPr id="58" name="TextBox 57"/>
          <p:cNvSpPr txBox="1"/>
          <p:nvPr/>
        </p:nvSpPr>
        <p:spPr>
          <a:xfrm>
            <a:off x="4038600" y="3633154"/>
            <a:ext cx="1752600" cy="369887"/>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algn="ctr" eaLnBrk="1" hangingPunct="1">
              <a:defRPr/>
            </a:pPr>
            <a:r>
              <a:rPr lang="en-US" altLang="en-US" sz="1800" dirty="0">
                <a:solidFill>
                  <a:srgbClr val="C00000"/>
                </a:solidFill>
                <a:latin typeface="Times New Roman" panose="02020603050405020304" pitchFamily="18" charset="0"/>
                <a:cs typeface="Times New Roman" panose="02020603050405020304" pitchFamily="18" charset="0"/>
              </a:rPr>
              <a:t>60 ≤ </a:t>
            </a:r>
            <a:r>
              <a:rPr lang="en-US" altLang="en-US" sz="1800" i="1" dirty="0">
                <a:solidFill>
                  <a:srgbClr val="C00000"/>
                </a:solidFill>
                <a:latin typeface="Times New Roman" panose="02020603050405020304" pitchFamily="18" charset="0"/>
                <a:cs typeface="Times New Roman" panose="02020603050405020304" pitchFamily="18" charset="0"/>
              </a:rPr>
              <a:t>b</a:t>
            </a:r>
            <a:r>
              <a:rPr lang="en-US" altLang="en-US" sz="1800" baseline="-25000" dirty="0">
                <a:solidFill>
                  <a:srgbClr val="C00000"/>
                </a:solidFill>
                <a:latin typeface="Times New Roman" panose="02020603050405020304" pitchFamily="18" charset="0"/>
                <a:cs typeface="Times New Roman" panose="02020603050405020304" pitchFamily="18" charset="0"/>
              </a:rPr>
              <a:t>2</a:t>
            </a:r>
            <a:r>
              <a:rPr lang="en-US" altLang="en-US" sz="1800" dirty="0">
                <a:solidFill>
                  <a:srgbClr val="C00000"/>
                </a:solidFill>
                <a:latin typeface="Times New Roman" panose="02020603050405020304" pitchFamily="18" charset="0"/>
                <a:cs typeface="Times New Roman" panose="02020603050405020304" pitchFamily="18" charset="0"/>
              </a:rPr>
              <a:t> ≤ 160</a:t>
            </a:r>
          </a:p>
        </p:txBody>
      </p:sp>
      <p:sp>
        <p:nvSpPr>
          <p:cNvPr id="19480" name="TextBox 52"/>
          <p:cNvSpPr txBox="1">
            <a:spLocks noChangeArrowheads="1"/>
          </p:cNvSpPr>
          <p:nvPr/>
        </p:nvSpPr>
        <p:spPr bwMode="auto">
          <a:xfrm>
            <a:off x="5943600" y="483806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57" name="TextBox 56"/>
          <p:cNvSpPr txBox="1">
            <a:spLocks noChangeArrowheads="1"/>
          </p:cNvSpPr>
          <p:nvPr/>
        </p:nvSpPr>
        <p:spPr bwMode="auto">
          <a:xfrm>
            <a:off x="7239000" y="5374641"/>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(40, 0)</a:t>
            </a:r>
            <a:endParaRPr lang="en-US" altLang="en-US" sz="1400" baseline="-25000">
              <a:latin typeface="Times New Roman" charset="0"/>
            </a:endParaRPr>
          </a:p>
        </p:txBody>
      </p:sp>
      <p:sp>
        <p:nvSpPr>
          <p:cNvPr id="59" name="TextBox 58"/>
          <p:cNvSpPr txBox="1">
            <a:spLocks noChangeArrowheads="1"/>
          </p:cNvSpPr>
          <p:nvPr/>
        </p:nvSpPr>
        <p:spPr bwMode="auto">
          <a:xfrm>
            <a:off x="4114800" y="399986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(0, 20)</a:t>
            </a:r>
            <a:endParaRPr lang="en-US" altLang="en-US" sz="1400" baseline="-25000">
              <a:latin typeface="Times New Roman" charset="0"/>
            </a:endParaRPr>
          </a:p>
        </p:txBody>
      </p:sp>
      <p:sp>
        <p:nvSpPr>
          <p:cNvPr id="31" name="Title 1">
            <a:extLst>
              <a:ext uri="{FF2B5EF4-FFF2-40B4-BE49-F238E27FC236}">
                <a16:creationId xmlns:a16="http://schemas.microsoft.com/office/drawing/2014/main" id="{E6D2BB59-993B-4A06-886A-DA3AC4431BBD}"/>
              </a:ext>
            </a:extLst>
          </p:cNvPr>
          <p:cNvSpPr>
            <a:spLocks noGrp="1"/>
          </p:cNvSpPr>
          <p:nvPr>
            <p:ph type="title"/>
          </p:nvPr>
        </p:nvSpPr>
        <p:spPr/>
        <p:txBody>
          <a:bodyPr>
            <a:normAutofit/>
          </a:bodyPr>
          <a:lstStyle/>
          <a:p>
            <a:r>
              <a:rPr lang="en-US" altLang="en-US" sz="4400" dirty="0">
                <a:solidFill>
                  <a:srgbClr val="000000"/>
                </a:solidFill>
              </a:rPr>
              <a:t>Changes in Constraint Quantity (</a:t>
            </a:r>
            <a:r>
              <a:rPr lang="en-US" altLang="en-US" sz="4400" i="1" dirty="0">
                <a:solidFill>
                  <a:srgbClr val="000000"/>
                </a:solidFill>
                <a:latin typeface="Times New Roman" panose="02020603050405020304" pitchFamily="18" charset="0"/>
                <a:cs typeface="Times New Roman" panose="02020603050405020304" pitchFamily="18" charset="0"/>
              </a:rPr>
              <a:t>b</a:t>
            </a:r>
            <a:r>
              <a:rPr lang="en-US" altLang="en-US" sz="4400" i="1" baseline="-25000" dirty="0">
                <a:solidFill>
                  <a:srgbClr val="000000"/>
                </a:solidFill>
                <a:latin typeface="Times New Roman" panose="02020603050405020304" pitchFamily="18" charset="0"/>
                <a:cs typeface="Times New Roman" panose="02020603050405020304" pitchFamily="18" charset="0"/>
              </a:rPr>
              <a:t>i</a:t>
            </a:r>
            <a:r>
              <a:rPr lang="en-US" altLang="en-US" sz="4400" dirty="0">
                <a:solidFill>
                  <a:srgbClr val="000000"/>
                </a:solidFill>
              </a:rPr>
              <a:t>)</a:t>
            </a:r>
            <a:endParaRPr lang="en-SG" dirty="0"/>
          </a:p>
        </p:txBody>
      </p:sp>
      <p:sp>
        <p:nvSpPr>
          <p:cNvPr id="2" name="Content Placeholder 1">
            <a:extLst>
              <a:ext uri="{FF2B5EF4-FFF2-40B4-BE49-F238E27FC236}">
                <a16:creationId xmlns:a16="http://schemas.microsoft.com/office/drawing/2014/main" id="{1182EAA2-2329-4C09-9730-30592CE2DC0B}"/>
              </a:ext>
            </a:extLst>
          </p:cNvPr>
          <p:cNvSpPr>
            <a:spLocks noGrp="1"/>
          </p:cNvSpPr>
          <p:nvPr>
            <p:ph idx="1"/>
          </p:nvPr>
        </p:nvSpPr>
        <p:spPr>
          <a:xfrm>
            <a:off x="838200" y="1313895"/>
            <a:ext cx="10515600" cy="2071290"/>
          </a:xfrm>
        </p:spPr>
        <p:txBody>
          <a:bodyPr/>
          <a:lstStyle/>
          <a:p>
            <a:r>
              <a:rPr lang="en-US" sz="2400" dirty="0"/>
              <a:t>The optimal solution always changes if the corresponding constraint is binding</a:t>
            </a:r>
          </a:p>
          <a:p>
            <a:r>
              <a:rPr lang="en-US" sz="2400" dirty="0"/>
              <a:t>As long as </a:t>
            </a:r>
            <a:r>
              <a:rPr lang="en-US" sz="2400" i="1" dirty="0"/>
              <a:t>b</a:t>
            </a:r>
            <a:r>
              <a:rPr lang="en-US" sz="2400" baseline="-25000" dirty="0"/>
              <a:t>2</a:t>
            </a:r>
            <a:r>
              <a:rPr lang="en-US" sz="2400" dirty="0"/>
              <a:t> is in the range [60, 160], the binding constraints will NOT change</a:t>
            </a:r>
          </a:p>
          <a:p>
            <a:r>
              <a:rPr lang="en-US" sz="2400" dirty="0"/>
              <a:t>The sensitivity range of a constraint quantity: the range of values over which the binding constraints will remain so</a:t>
            </a:r>
          </a:p>
        </p:txBody>
      </p:sp>
      <p:sp>
        <p:nvSpPr>
          <p:cNvPr id="30" name="TextBox 32">
            <a:extLst>
              <a:ext uri="{FF2B5EF4-FFF2-40B4-BE49-F238E27FC236}">
                <a16:creationId xmlns:a16="http://schemas.microsoft.com/office/drawing/2014/main" id="{220E18F0-82BA-4700-96B1-61E04B407880}"/>
              </a:ext>
            </a:extLst>
          </p:cNvPr>
          <p:cNvSpPr txBox="1">
            <a:spLocks noChangeArrowheads="1"/>
          </p:cNvSpPr>
          <p:nvPr/>
        </p:nvSpPr>
        <p:spPr bwMode="auto">
          <a:xfrm>
            <a:off x="3703406" y="3152615"/>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8" grpId="0" animBg="1"/>
      <p:bldP spid="57" grpId="0"/>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Excel Sensitivity Analysis Report</a:t>
            </a:r>
          </a:p>
        </p:txBody>
      </p:sp>
      <p:pic>
        <p:nvPicPr>
          <p:cNvPr id="20482" name="Picture 2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143000"/>
            <a:ext cx="8001000" cy="282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3" name="Picture 269" descr="txp_fig"/>
          <p:cNvPicPr>
            <a:picLocks noChangeAspect="1" noChangeArrowheads="1"/>
          </p:cNvPicPr>
          <p:nvPr>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1" y="4267201"/>
            <a:ext cx="57118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Sensitivity Analysis</a:t>
            </a:r>
          </a:p>
        </p:txBody>
      </p:sp>
      <p:sp>
        <p:nvSpPr>
          <p:cNvPr id="22530"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ea typeface="MS PGothic" charset="-128"/>
              </a:rPr>
              <a:t>Shadow Price (or dual values): the marginal value of additional unit of resource.</a:t>
            </a:r>
          </a:p>
          <a:p>
            <a:pPr lvl="1"/>
            <a:r>
              <a:rPr lang="en-US" altLang="en-US" sz="2000" dirty="0"/>
              <a:t>Note that the shadow price is only valid in the sensitivity range.</a:t>
            </a:r>
          </a:p>
          <a:p>
            <a:pPr lvl="1"/>
            <a:endParaRPr lang="en-US" altLang="en-US" sz="2000" dirty="0"/>
          </a:p>
          <a:p>
            <a:r>
              <a:rPr lang="en-US" altLang="en-US" sz="2400" dirty="0">
                <a:ea typeface="MS PGothic" charset="-128"/>
              </a:rPr>
              <a:t>Reduced cost: the marginal value in objective if we are forced to increase a zero variable</a:t>
            </a:r>
          </a:p>
          <a:p>
            <a:pPr lvl="1">
              <a:buFont typeface="Wingdings" charset="2"/>
              <a:buNone/>
            </a:pP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Excel Sensitivity Analysis Report</a:t>
            </a:r>
          </a:p>
        </p:txBody>
      </p:sp>
      <p:sp>
        <p:nvSpPr>
          <p:cNvPr id="24578"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ea typeface="MS PGothic" charset="-128"/>
              </a:rPr>
              <a:t>What happened if you increase clay by 10 units?</a:t>
            </a:r>
          </a:p>
          <a:p>
            <a:endParaRPr lang="en-US" altLang="en-US" dirty="0">
              <a:ea typeface="MS PGothic" charset="-128"/>
            </a:endParaRPr>
          </a:p>
          <a:p>
            <a:endParaRPr lang="en-US" altLang="en-US" dirty="0">
              <a:ea typeface="MS PGothic" charset="-128"/>
            </a:endParaRPr>
          </a:p>
          <a:p>
            <a:endParaRPr lang="en-US" altLang="en-US" dirty="0">
              <a:ea typeface="MS PGothic" charset="-128"/>
            </a:endParaRPr>
          </a:p>
          <a:p>
            <a:pPr lvl="1"/>
            <a:endParaRPr lang="en-US" altLang="en-US" sz="2000" dirty="0"/>
          </a:p>
          <a:p>
            <a:pPr lvl="1"/>
            <a:endParaRPr lang="en-US" altLang="en-US" sz="2000" dirty="0"/>
          </a:p>
          <a:p>
            <a:pPr lvl="1"/>
            <a:endParaRPr lang="en-US" altLang="en-US" sz="2000" dirty="0"/>
          </a:p>
          <a:p>
            <a:pPr lvl="1"/>
            <a:r>
              <a:rPr lang="en-US" altLang="en-US" sz="2000" dirty="0"/>
              <a:t>Is it within the sensitivity range?</a:t>
            </a:r>
          </a:p>
          <a:p>
            <a:pPr lvl="1"/>
            <a:r>
              <a:rPr lang="en-US" altLang="en-US" sz="2000" dirty="0"/>
              <a:t>If yes, use shadow price. Otherwise, resolve.</a:t>
            </a:r>
          </a:p>
          <a:p>
            <a:pPr lvl="1">
              <a:buFontTx/>
              <a:buNone/>
            </a:pPr>
            <a:endParaRPr lang="en-US" altLang="en-US" dirty="0"/>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080" y="2214245"/>
            <a:ext cx="8305800" cy="134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F7EB-37D4-4CF4-AD95-1863409CFEB8}"/>
              </a:ext>
            </a:extLst>
          </p:cNvPr>
          <p:cNvSpPr>
            <a:spLocks noGrp="1"/>
          </p:cNvSpPr>
          <p:nvPr>
            <p:ph type="title"/>
          </p:nvPr>
        </p:nvSpPr>
        <p:spPr/>
        <p:txBody>
          <a:bodyPr/>
          <a:lstStyle/>
          <a:p>
            <a:r>
              <a:rPr lang="en-SG" dirty="0"/>
              <a:t>On Group Project</a:t>
            </a:r>
          </a:p>
        </p:txBody>
      </p:sp>
      <p:sp>
        <p:nvSpPr>
          <p:cNvPr id="3" name="Content Placeholder 2">
            <a:extLst>
              <a:ext uri="{FF2B5EF4-FFF2-40B4-BE49-F238E27FC236}">
                <a16:creationId xmlns:a16="http://schemas.microsoft.com/office/drawing/2014/main" id="{015DF227-1328-47B3-BE64-F819740F8D3B}"/>
              </a:ext>
            </a:extLst>
          </p:cNvPr>
          <p:cNvSpPr>
            <a:spLocks noGrp="1"/>
          </p:cNvSpPr>
          <p:nvPr>
            <p:ph idx="1"/>
          </p:nvPr>
        </p:nvSpPr>
        <p:spPr/>
        <p:txBody>
          <a:bodyPr/>
          <a:lstStyle/>
          <a:p>
            <a:r>
              <a:rPr lang="en-SG" dirty="0"/>
              <a:t>Case study of an optimization problem</a:t>
            </a:r>
          </a:p>
          <a:p>
            <a:r>
              <a:rPr lang="en-SG" dirty="0"/>
              <a:t>Report – At most 10 pages</a:t>
            </a:r>
          </a:p>
          <a:p>
            <a:pPr lvl="1"/>
            <a:r>
              <a:rPr lang="en-SG" dirty="0"/>
              <a:t>Introduction</a:t>
            </a:r>
          </a:p>
          <a:p>
            <a:pPr lvl="1"/>
            <a:r>
              <a:rPr lang="en-SG" dirty="0"/>
              <a:t>Model formulation</a:t>
            </a:r>
          </a:p>
          <a:p>
            <a:pPr lvl="1"/>
            <a:r>
              <a:rPr lang="en-SG" dirty="0"/>
              <a:t>Analysis of solutions</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r>
              <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rPr>
              <a:t>Code in </a:t>
            </a:r>
            <a:r>
              <a:rPr kumimoji="0" lang="en-SG" sz="28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rPr>
              <a:t> Notebook </a:t>
            </a:r>
          </a:p>
          <a:p>
            <a:pPr lvl="1"/>
            <a:r>
              <a:rPr lang="en-SG" dirty="0"/>
              <a:t>Model should be generic</a:t>
            </a:r>
          </a:p>
          <a:p>
            <a:pPr lvl="1"/>
            <a:r>
              <a:rPr lang="en-SG" dirty="0"/>
              <a:t>Data must be read from a file or directly import from an online database</a:t>
            </a:r>
          </a:p>
          <a:p>
            <a:pPr>
              <a:defRPr/>
            </a:pPr>
            <a:r>
              <a:rPr lang="en-SG" dirty="0">
                <a:latin typeface="Calibri" panose="020F0502020204030204"/>
              </a:rPr>
              <a:t>Presentation (Week 13)</a:t>
            </a:r>
            <a:endParaRPr kumimoji="0" lang="en-SG" sz="28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
              <a:tabLst/>
              <a:defRPr/>
            </a:pPr>
            <a:r>
              <a:rPr lang="en-SG" dirty="0">
                <a:solidFill>
                  <a:srgbClr val="FF0000"/>
                </a:solidFill>
                <a:latin typeface="Calibri" panose="020F0502020204030204"/>
              </a:rPr>
              <a:t>Due for report submission: 17 April (Week 13) </a:t>
            </a:r>
            <a:endParaRPr kumimoji="0" lang="en-SG" sz="28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lvl="1"/>
            <a:endParaRPr lang="en-SG" dirty="0"/>
          </a:p>
        </p:txBody>
      </p:sp>
    </p:spTree>
    <p:extLst>
      <p:ext uri="{BB962C8B-B14F-4D97-AF65-F5344CB8AC3E}">
        <p14:creationId xmlns:p14="http://schemas.microsoft.com/office/powerpoint/2010/main" val="213585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On Shadow Price</a:t>
            </a:r>
          </a:p>
        </p:txBody>
      </p:sp>
      <p:sp>
        <p:nvSpPr>
          <p:cNvPr id="26626" name="Rectangle 3"/>
          <p:cNvSpPr>
            <a:spLocks noGrp="1" noChangeArrowheads="1"/>
          </p:cNvSpPr>
          <p:nvPr>
            <p:ph idx="1"/>
          </p:nvPr>
        </p:nvSpPr>
        <p:spPr bwMode="auto"/>
        <p:txBody>
          <a:bodyPr vert="horz" wrap="square" lIns="91440" tIns="45720" rIns="91440" bIns="45720" numCol="1" rtlCol="0" anchor="t" anchorCtr="0" compatLnSpc="1">
            <a:prstTxWarp prst="textNoShape">
              <a:avLst/>
            </a:prstTxWarp>
            <a:normAutofit/>
          </a:bodyPr>
          <a:lstStyle/>
          <a:p>
            <a:pPr>
              <a:defRPr/>
            </a:pPr>
            <a:r>
              <a:rPr lang="en-US" sz="2400" dirty="0">
                <a:ea typeface="MS PGothic" charset="0"/>
              </a:rPr>
              <a:t>How would objective value change when </a:t>
            </a:r>
            <a:r>
              <a:rPr lang="en-US" sz="2400" i="1" dirty="0">
                <a:latin typeface="Cambria" charset="0"/>
                <a:ea typeface="MS PGothic" charset="0"/>
              </a:rPr>
              <a:t>c</a:t>
            </a:r>
            <a:r>
              <a:rPr lang="en-US" sz="2400" baseline="-25000" dirty="0">
                <a:latin typeface="Cambria" charset="0"/>
                <a:ea typeface="MS PGothic" charset="0"/>
              </a:rPr>
              <a:t>1</a:t>
            </a:r>
            <a:r>
              <a:rPr lang="en-US" sz="2400" dirty="0">
                <a:latin typeface="Cambria" charset="0"/>
                <a:ea typeface="MS PGothic" charset="0"/>
              </a:rPr>
              <a:t> </a:t>
            </a:r>
            <a:r>
              <a:rPr lang="en-US" sz="2400" dirty="0">
                <a:ea typeface="MS PGothic" charset="0"/>
              </a:rPr>
              <a:t>increases by 1 unit, assuming the optimal solution remains unchanged?</a:t>
            </a:r>
          </a:p>
          <a:p>
            <a:pPr>
              <a:defRPr/>
            </a:pPr>
            <a:endParaRPr lang="en-US" sz="2400" dirty="0">
              <a:ea typeface="MS PGothic" charset="0"/>
            </a:endParaRPr>
          </a:p>
          <a:p>
            <a:pPr>
              <a:defRPr/>
            </a:pPr>
            <a:endParaRPr lang="en-US" sz="2400" dirty="0">
              <a:ea typeface="MS PGothic" charset="0"/>
            </a:endParaRPr>
          </a:p>
          <a:p>
            <a:pPr>
              <a:defRPr/>
            </a:pPr>
            <a:endParaRPr lang="en-US" sz="2400" dirty="0">
              <a:ea typeface="MS PGothic" charset="0"/>
            </a:endParaRPr>
          </a:p>
          <a:p>
            <a:pPr>
              <a:defRPr/>
            </a:pPr>
            <a:endParaRPr lang="en-US" sz="2400" dirty="0">
              <a:ea typeface="MS PGothic" charset="0"/>
            </a:endParaRPr>
          </a:p>
          <a:p>
            <a:pPr>
              <a:defRPr/>
            </a:pPr>
            <a:endParaRPr lang="en-US" sz="2400" dirty="0">
              <a:ea typeface="MS PGothic" charset="0"/>
            </a:endParaRPr>
          </a:p>
          <a:p>
            <a:pPr>
              <a:defRPr/>
            </a:pPr>
            <a:r>
              <a:rPr lang="en-US" sz="2400" dirty="0">
                <a:ea typeface="MS PGothic" charset="0"/>
              </a:rPr>
              <a:t>How to compute shadow price? </a:t>
            </a:r>
          </a:p>
          <a:p>
            <a:pPr lvl="1">
              <a:defRPr/>
            </a:pPr>
            <a:r>
              <a:rPr lang="en-US" sz="2000" dirty="0"/>
              <a:t>How would objective value change when </a:t>
            </a:r>
            <a:r>
              <a:rPr lang="en-US" sz="2000" i="1" dirty="0">
                <a:latin typeface="Cambria" charset="0"/>
              </a:rPr>
              <a:t>b</a:t>
            </a:r>
            <a:r>
              <a:rPr lang="en-US" sz="2000" baseline="-25000" dirty="0">
                <a:latin typeface="Cambria" charset="0"/>
              </a:rPr>
              <a:t>1</a:t>
            </a:r>
            <a:r>
              <a:rPr lang="en-US" sz="2000" dirty="0">
                <a:latin typeface="Cambria" charset="0"/>
              </a:rPr>
              <a:t> </a:t>
            </a:r>
            <a:r>
              <a:rPr lang="en-US" sz="2000" dirty="0"/>
              <a:t>increases by 1 unit?</a:t>
            </a:r>
          </a:p>
          <a:p>
            <a:pPr lvl="1">
              <a:defRPr/>
            </a:pPr>
            <a:r>
              <a:rPr lang="en-US" sz="2000" dirty="0"/>
              <a:t>To compute shadow price, we need to solve an optimization problem call the </a:t>
            </a:r>
            <a:r>
              <a:rPr lang="en-US" sz="2000" dirty="0">
                <a:solidFill>
                  <a:srgbClr val="FF0000"/>
                </a:solidFill>
              </a:rPr>
              <a:t>dual</a:t>
            </a:r>
            <a:r>
              <a:rPr lang="en-US" sz="2000" dirty="0"/>
              <a:t> problem.</a:t>
            </a:r>
          </a:p>
          <a:p>
            <a:pPr lvl="1">
              <a:defRPr/>
            </a:pPr>
            <a:endParaRPr lang="en-US" dirty="0"/>
          </a:p>
          <a:p>
            <a:pPr marL="0" indent="0">
              <a:buNone/>
              <a:defRPr/>
            </a:pPr>
            <a:endParaRPr lang="en-US" sz="2400" dirty="0">
              <a:ea typeface="MS PGothic" charset="0"/>
            </a:endParaRPr>
          </a:p>
          <a:p>
            <a:pPr>
              <a:defRPr/>
            </a:pPr>
            <a:endParaRPr lang="en-US" sz="2400" dirty="0">
              <a:ea typeface="MS PGothic" charset="0"/>
            </a:endParaRPr>
          </a:p>
          <a:p>
            <a:pPr>
              <a:defRPr/>
            </a:pPr>
            <a:endParaRPr lang="en-US" sz="2400" dirty="0">
              <a:ea typeface="MS PGothic" charset="0"/>
            </a:endParaRPr>
          </a:p>
          <a:p>
            <a:pPr lvl="1">
              <a:buFontTx/>
              <a:buNone/>
              <a:defRPr/>
            </a:pPr>
            <a:endParaRPr lang="en-US" dirty="0"/>
          </a:p>
        </p:txBody>
      </p:sp>
      <p:pic>
        <p:nvPicPr>
          <p:cNvPr id="26627" name="Picture 10"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362200"/>
            <a:ext cx="451008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dirty="0">
                <a:ea typeface="MS PGothic" charset="-128"/>
              </a:rPr>
              <a:t>Economic Interpretation</a:t>
            </a:r>
          </a:p>
        </p:txBody>
      </p:sp>
      <p:sp>
        <p:nvSpPr>
          <p:cNvPr id="2" name="Content Placeholder 1">
            <a:extLst>
              <a:ext uri="{FF2B5EF4-FFF2-40B4-BE49-F238E27FC236}">
                <a16:creationId xmlns:a16="http://schemas.microsoft.com/office/drawing/2014/main" id="{E839F7C0-5A5C-4B0D-864E-D795C9ADEDA2}"/>
              </a:ext>
            </a:extLst>
          </p:cNvPr>
          <p:cNvSpPr>
            <a:spLocks noGrp="1"/>
          </p:cNvSpPr>
          <p:nvPr>
            <p:ph idx="1"/>
          </p:nvPr>
        </p:nvSpPr>
        <p:spPr/>
        <p:txBody>
          <a:bodyPr>
            <a:normAutofit lnSpcReduction="10000"/>
          </a:bodyPr>
          <a:lstStyle/>
          <a:p>
            <a:endParaRPr lang="en-SG" dirty="0"/>
          </a:p>
          <a:p>
            <a:endParaRPr lang="en-SG" dirty="0"/>
          </a:p>
          <a:p>
            <a:endParaRPr lang="en-SG" dirty="0"/>
          </a:p>
          <a:p>
            <a:endParaRPr lang="en-SG" dirty="0"/>
          </a:p>
          <a:p>
            <a:r>
              <a:rPr lang="en-US" altLang="en-US" sz="2000" kern="0" dirty="0"/>
              <a:t>Manager optimizes revenue in primal problem.</a:t>
            </a:r>
          </a:p>
          <a:p>
            <a:r>
              <a:rPr lang="en-US" altLang="en-US" sz="2000" kern="0" dirty="0"/>
              <a:t>Manager could sell his LABOUR and CLAY to a Buyer.</a:t>
            </a:r>
          </a:p>
          <a:p>
            <a:r>
              <a:rPr lang="en-US" altLang="en-US" sz="2000" kern="0" dirty="0"/>
              <a:t>Dual Constraints:</a:t>
            </a:r>
          </a:p>
          <a:p>
            <a:pPr lvl="1"/>
            <a:r>
              <a:rPr lang="en-US" altLang="en-US" sz="1800" kern="0" dirty="0"/>
              <a:t>Prices for LABOUR and CLAY that Manager would be stupid to refuse.</a:t>
            </a:r>
          </a:p>
          <a:p>
            <a:pPr lvl="2"/>
            <a:r>
              <a:rPr lang="en-US" altLang="en-US" sz="1400" kern="0" dirty="0"/>
              <a:t>Rewards from selling each item, should be less than revenue received from selling the components to assemble the item. </a:t>
            </a:r>
          </a:p>
          <a:p>
            <a:r>
              <a:rPr lang="en-US" altLang="en-US" sz="2000" kern="0" dirty="0"/>
              <a:t>Dual Objective:</a:t>
            </a:r>
          </a:p>
          <a:p>
            <a:pPr lvl="1"/>
            <a:r>
              <a:rPr lang="en-US" altLang="en-US" sz="1800" kern="0" dirty="0"/>
              <a:t>Lowest cost to the Buyer. </a:t>
            </a:r>
          </a:p>
          <a:p>
            <a:r>
              <a:rPr lang="en-US" altLang="en-US" sz="2000" kern="0" dirty="0"/>
              <a:t>Strong Duality:</a:t>
            </a:r>
          </a:p>
          <a:p>
            <a:pPr lvl="1"/>
            <a:r>
              <a:rPr lang="en-US" altLang="en-US" sz="1800" kern="0" dirty="0"/>
              <a:t>Manager’s best revenue is the same Buyer’s lowest costs. </a:t>
            </a:r>
          </a:p>
          <a:p>
            <a:pPr marL="0" indent="0">
              <a:buNone/>
            </a:pPr>
            <a:endParaRPr lang="en-SG" dirty="0"/>
          </a:p>
          <a:p>
            <a:endParaRPr lang="en-SG" dirty="0"/>
          </a:p>
        </p:txBody>
      </p:sp>
      <p:pic>
        <p:nvPicPr>
          <p:cNvPr id="6" name="Picture 6" descr="txp_fig">
            <a:extLst>
              <a:ext uri="{FF2B5EF4-FFF2-40B4-BE49-F238E27FC236}">
                <a16:creationId xmlns:a16="http://schemas.microsoft.com/office/drawing/2014/main" id="{5FFBA403-A971-214F-AFE2-B4DF1DC69642}"/>
              </a:ext>
            </a:extLst>
          </p:cNvPr>
          <p:cNvPicPr>
            <a:picLocks noChangeAspect="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9320" y="1727113"/>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id="{A1572575-F1CC-6B45-B256-E55B0C03FE0B}"/>
              </a:ext>
            </a:extLst>
          </p:cNvPr>
          <p:cNvSpPr/>
          <p:nvPr/>
        </p:nvSpPr>
        <p:spPr>
          <a:xfrm>
            <a:off x="2667001" y="1116568"/>
            <a:ext cx="784189" cy="369332"/>
          </a:xfrm>
          <a:prstGeom prst="rect">
            <a:avLst/>
          </a:prstGeom>
        </p:spPr>
        <p:txBody>
          <a:bodyPr wrap="none">
            <a:spAutoFit/>
          </a:bodyPr>
          <a:lstStyle/>
          <a:p>
            <a:r>
              <a:rPr lang="en-US" dirty="0"/>
              <a:t>Primal</a:t>
            </a:r>
          </a:p>
        </p:txBody>
      </p:sp>
      <p:sp>
        <p:nvSpPr>
          <p:cNvPr id="5" name="Rectangle 4">
            <a:extLst>
              <a:ext uri="{FF2B5EF4-FFF2-40B4-BE49-F238E27FC236}">
                <a16:creationId xmlns:a16="http://schemas.microsoft.com/office/drawing/2014/main" id="{38367A02-0014-8A47-8727-194DEFF3E5B9}"/>
              </a:ext>
            </a:extLst>
          </p:cNvPr>
          <p:cNvSpPr/>
          <p:nvPr/>
        </p:nvSpPr>
        <p:spPr>
          <a:xfrm>
            <a:off x="7162800" y="1059418"/>
            <a:ext cx="612668" cy="369332"/>
          </a:xfrm>
          <a:prstGeom prst="rect">
            <a:avLst/>
          </a:prstGeom>
        </p:spPr>
        <p:txBody>
          <a:bodyPr wrap="none">
            <a:spAutoFit/>
          </a:bodyPr>
          <a:lstStyle/>
          <a:p>
            <a:r>
              <a:rPr lang="en-US" dirty="0"/>
              <a:t>Dual</a:t>
            </a:r>
          </a:p>
        </p:txBody>
      </p:sp>
    </p:spTree>
    <p:extLst>
      <p:ext uri="{BB962C8B-B14F-4D97-AF65-F5344CB8AC3E}">
        <p14:creationId xmlns:p14="http://schemas.microsoft.com/office/powerpoint/2010/main" val="373478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Primal and Dual Problems</a:t>
            </a:r>
          </a:p>
        </p:txBody>
      </p:sp>
      <p:pic>
        <p:nvPicPr>
          <p:cNvPr id="28674" name="Picture 1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1600200"/>
            <a:ext cx="4767263"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5" name="Picture 1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4114800"/>
            <a:ext cx="4691063"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6" name="Picture 5"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1397001"/>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7" name="Picture 6"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72080" y="3777576"/>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Primal and Dual Problem</a:t>
            </a:r>
          </a:p>
        </p:txBody>
      </p:sp>
      <p:pic>
        <p:nvPicPr>
          <p:cNvPr id="7" name="Picture 5" descr="latex-image-1.pdf">
            <a:extLst>
              <a:ext uri="{FF2B5EF4-FFF2-40B4-BE49-F238E27FC236}">
                <a16:creationId xmlns:a16="http://schemas.microsoft.com/office/drawing/2014/main" id="{C73908C7-CEA0-49F5-AC72-78283678B4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7150" y="1397001"/>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latex-image-1.pdf">
            <a:extLst>
              <a:ext uri="{FF2B5EF4-FFF2-40B4-BE49-F238E27FC236}">
                <a16:creationId xmlns:a16="http://schemas.microsoft.com/office/drawing/2014/main" id="{14E25B7F-E24F-4BC2-B9AE-2D351B5A7D5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2080" y="4189056"/>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10x_1 + 12x_2 + 12x_3 \\&#10;\mbox{s.t.} &amp; x_1 + 2x_2 + 2x_3 \leq 20\\&#10;&amp;2x_1 + x_2 + 2x_3 \leq 21\\&#10;&amp;2x_1 + 2x_2 + x_3 \leq 22\\&#10;&amp;x_1, x_2, x_3 \geq 0&#10;\end{align*}&#10;&#10;\end{document}" title="IguanaTex Bitmap Display">
            <a:extLst>
              <a:ext uri="{FF2B5EF4-FFF2-40B4-BE49-F238E27FC236}">
                <a16:creationId xmlns:a16="http://schemas.microsoft.com/office/drawing/2014/main" id="{30B7326E-FCD2-4704-84F8-686B2C8180F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545964" y="1397001"/>
            <a:ext cx="3100072" cy="241731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ea typeface="MS PGothic" charset="-128"/>
              </a:rPr>
              <a:t>Matrix View (Optional)</a:t>
            </a:r>
          </a:p>
        </p:txBody>
      </p:sp>
      <p:pic>
        <p:nvPicPr>
          <p:cNvPr id="32770"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9627" y="1341328"/>
            <a:ext cx="2164080" cy="1149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1" name="Picture 4"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9627" y="3703787"/>
            <a:ext cx="2164080" cy="1197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2" name="Picture 6"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447800"/>
            <a:ext cx="4572000"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3" name="Picture 7"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886200"/>
            <a:ext cx="442595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5" descr="latex-image-1.pdf">
            <a:extLst>
              <a:ext uri="{FF2B5EF4-FFF2-40B4-BE49-F238E27FC236}">
                <a16:creationId xmlns:a16="http://schemas.microsoft.com/office/drawing/2014/main" id="{355F51C5-B349-437F-BAE7-2CC0E115B2B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90041" y="1388421"/>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6" descr="latex-image-1.pdf">
            <a:extLst>
              <a:ext uri="{FF2B5EF4-FFF2-40B4-BE49-F238E27FC236}">
                <a16:creationId xmlns:a16="http://schemas.microsoft.com/office/drawing/2014/main" id="{8035BD6B-F65B-4640-8291-CE9C673B6BF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90041" y="3792384"/>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ea typeface="MS PGothic" charset="-128"/>
              </a:rPr>
              <a:t>Weak Duality</a:t>
            </a:r>
          </a:p>
        </p:txBody>
      </p:sp>
      <p:pic>
        <p:nvPicPr>
          <p:cNvPr id="34818" name="Picture 3"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9635" y="1341557"/>
            <a:ext cx="6574115" cy="1942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505200"/>
            <a:ext cx="34544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latex-image-1.pdf">
            <a:extLst>
              <a:ext uri="{FF2B5EF4-FFF2-40B4-BE49-F238E27FC236}">
                <a16:creationId xmlns:a16="http://schemas.microsoft.com/office/drawing/2014/main" id="{6F74DCD5-964A-47F2-95EA-9B5F3ABFCB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68171" y="4366775"/>
            <a:ext cx="2164080" cy="1149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descr="latex-image-1.pdf">
            <a:extLst>
              <a:ext uri="{FF2B5EF4-FFF2-40B4-BE49-F238E27FC236}">
                <a16:creationId xmlns:a16="http://schemas.microsoft.com/office/drawing/2014/main" id="{2C770DF1-56B9-4F4C-A50F-2699906F55D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874760" y="4303786"/>
            <a:ext cx="2164080" cy="1197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5" descr="latex-image-1.pdf">
            <a:extLst>
              <a:ext uri="{FF2B5EF4-FFF2-40B4-BE49-F238E27FC236}">
                <a16:creationId xmlns:a16="http://schemas.microsoft.com/office/drawing/2014/main" id="{0C104278-B1D2-4BC6-BB64-6DF554D0AD9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9812" y="4209970"/>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6" descr="latex-image-1.pdf">
            <a:extLst>
              <a:ext uri="{FF2B5EF4-FFF2-40B4-BE49-F238E27FC236}">
                <a16:creationId xmlns:a16="http://schemas.microsoft.com/office/drawing/2014/main" id="{128F24BC-134F-48C7-90A7-6E57C52EC59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026401" y="4209970"/>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46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ea typeface="MS PGothic" charset="-128"/>
              </a:rPr>
              <a:t>Weak Duality</a:t>
            </a:r>
          </a:p>
        </p:txBody>
      </p:sp>
      <p:pic>
        <p:nvPicPr>
          <p:cNvPr id="36866" name="Picture 3"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6688" y="1516568"/>
            <a:ext cx="4899025"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ardrop 1"/>
          <p:cNvSpPr>
            <a:spLocks/>
          </p:cNvSpPr>
          <p:nvPr/>
        </p:nvSpPr>
        <p:spPr bwMode="auto">
          <a:xfrm rot="-2974778">
            <a:off x="7354094" y="53182"/>
            <a:ext cx="3349626" cy="3049587"/>
          </a:xfrm>
          <a:custGeom>
            <a:avLst/>
            <a:gdLst>
              <a:gd name="T0" fmla="*/ 1162 w 3349703"/>
              <a:gd name="T1" fmla="*/ 1944506 h 3049688"/>
              <a:gd name="T2" fmla="*/ 1552016 w 3349703"/>
              <a:gd name="T3" fmla="*/ 37328 h 3049688"/>
              <a:gd name="T4" fmla="*/ 2322914 w 3349703"/>
              <a:gd name="T5" fmla="*/ 678831 h 3049688"/>
              <a:gd name="T6" fmla="*/ 2883283 w 3349703"/>
              <a:gd name="T7" fmla="*/ 1394215 h 3049688"/>
              <a:gd name="T8" fmla="*/ 3300880 w 3349703"/>
              <a:gd name="T9" fmla="*/ 1876498 h 3049688"/>
              <a:gd name="T10" fmla="*/ 1334600 w 3349703"/>
              <a:gd name="T11" fmla="*/ 3049332 h 3049688"/>
              <a:gd name="T12" fmla="*/ 1162 w 3349703"/>
              <a:gd name="T13" fmla="*/ 1944506 h 30496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49703" h="3049688">
                <a:moveTo>
                  <a:pt x="1162" y="1944634"/>
                </a:moveTo>
                <a:cubicBezTo>
                  <a:pt x="37400" y="1442600"/>
                  <a:pt x="1165112" y="248290"/>
                  <a:pt x="1552088" y="37330"/>
                </a:cubicBezTo>
                <a:cubicBezTo>
                  <a:pt x="1939064" y="-173630"/>
                  <a:pt x="1942017" y="573652"/>
                  <a:pt x="2323020" y="678875"/>
                </a:cubicBezTo>
                <a:cubicBezTo>
                  <a:pt x="2450013" y="994563"/>
                  <a:pt x="2883415" y="1078618"/>
                  <a:pt x="2883415" y="1394307"/>
                </a:cubicBezTo>
                <a:cubicBezTo>
                  <a:pt x="2914055" y="1559305"/>
                  <a:pt x="3523282" y="1692472"/>
                  <a:pt x="3301032" y="1876622"/>
                </a:cubicBezTo>
                <a:cubicBezTo>
                  <a:pt x="3078782" y="2060772"/>
                  <a:pt x="1884640" y="3038199"/>
                  <a:pt x="1334662" y="3049534"/>
                </a:cubicBezTo>
                <a:cubicBezTo>
                  <a:pt x="784684" y="3060869"/>
                  <a:pt x="-35076" y="2446668"/>
                  <a:pt x="1162" y="1944634"/>
                </a:cubicBezTo>
                <a:close/>
              </a:path>
            </a:pathLst>
          </a:custGeom>
          <a:solidFill>
            <a:srgbClr val="CCFFCC"/>
          </a:solidFill>
          <a:ln w="9525" cap="flat" cmpd="sng">
            <a:solidFill>
              <a:srgbClr val="B6DCDF"/>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MS PGothic" charset="0"/>
              <a:cs typeface="MS PGothic" charset="0"/>
            </a:endParaRPr>
          </a:p>
        </p:txBody>
      </p:sp>
      <p:sp>
        <p:nvSpPr>
          <p:cNvPr id="6" name="Teardrop 5"/>
          <p:cNvSpPr>
            <a:spLocks/>
          </p:cNvSpPr>
          <p:nvPr/>
        </p:nvSpPr>
        <p:spPr bwMode="auto">
          <a:xfrm rot="8920856">
            <a:off x="6519864" y="3552825"/>
            <a:ext cx="3736975" cy="3263900"/>
          </a:xfrm>
          <a:custGeom>
            <a:avLst/>
            <a:gdLst>
              <a:gd name="T0" fmla="*/ 10795 w 3737598"/>
              <a:gd name="T1" fmla="*/ 2157662 h 3263812"/>
              <a:gd name="T2" fmla="*/ 814644 w 3737598"/>
              <a:gd name="T3" fmla="*/ 16956 h 3263812"/>
              <a:gd name="T4" fmla="*/ 2550120 w 3737598"/>
              <a:gd name="T5" fmla="*/ 1130347 h 3263812"/>
              <a:gd name="T6" fmla="*/ 3736352 w 3737598"/>
              <a:gd name="T7" fmla="*/ 1955131 h 3263812"/>
              <a:gd name="T8" fmla="*/ 1343851 w 3737598"/>
              <a:gd name="T9" fmla="*/ 3262622 h 3263812"/>
              <a:gd name="T10" fmla="*/ 10795 w 3737598"/>
              <a:gd name="T11" fmla="*/ 2157662 h 32638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37598" h="3263812">
                <a:moveTo>
                  <a:pt x="10799" y="2157546"/>
                </a:moveTo>
                <a:cubicBezTo>
                  <a:pt x="-77432" y="1616631"/>
                  <a:pt x="391554" y="188166"/>
                  <a:pt x="814916" y="16956"/>
                </a:cubicBezTo>
                <a:cubicBezTo>
                  <a:pt x="1238278" y="-154254"/>
                  <a:pt x="2169967" y="1025064"/>
                  <a:pt x="2550970" y="1130287"/>
                </a:cubicBezTo>
                <a:cubicBezTo>
                  <a:pt x="2677963" y="1445975"/>
                  <a:pt x="3737598" y="1639336"/>
                  <a:pt x="3737598" y="1955025"/>
                </a:cubicBezTo>
                <a:cubicBezTo>
                  <a:pt x="3737598" y="2565244"/>
                  <a:pt x="1965432" y="3228693"/>
                  <a:pt x="1344299" y="3262446"/>
                </a:cubicBezTo>
                <a:cubicBezTo>
                  <a:pt x="723166" y="3296200"/>
                  <a:pt x="99030" y="2698461"/>
                  <a:pt x="10799" y="2157546"/>
                </a:cubicBezTo>
                <a:close/>
              </a:path>
            </a:pathLst>
          </a:custGeom>
          <a:solidFill>
            <a:srgbClr val="FF6600"/>
          </a:solidFill>
          <a:ln w="9525" cap="flat" cmpd="sng">
            <a:solidFill>
              <a:srgbClr val="B6DCDF"/>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MS PGothic" charset="0"/>
              <a:cs typeface="MS PGothic" charset="0"/>
            </a:endParaRPr>
          </a:p>
        </p:txBody>
      </p:sp>
      <p:cxnSp>
        <p:nvCxnSpPr>
          <p:cNvPr id="4" name="Straight Arrow Connector 3"/>
          <p:cNvCxnSpPr>
            <a:cxnSpLocks noChangeShapeType="1"/>
          </p:cNvCxnSpPr>
          <p:nvPr/>
        </p:nvCxnSpPr>
        <p:spPr bwMode="auto">
          <a:xfrm flipV="1">
            <a:off x="10439400" y="457200"/>
            <a:ext cx="0" cy="510540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p:spPr>
      </p:cxnSp>
      <p:pic>
        <p:nvPicPr>
          <p:cNvPr id="36870" name="Picture 7"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55050" y="2133600"/>
            <a:ext cx="6223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1" name="Picture 8"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4305300"/>
            <a:ext cx="635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ea typeface="MS PGothic" charset="-128"/>
              </a:rPr>
              <a:t>Weak Duality (Optional)</a:t>
            </a:r>
          </a:p>
        </p:txBody>
      </p:sp>
      <p:pic>
        <p:nvPicPr>
          <p:cNvPr id="38917" name="Picture 10"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6441" y="1828800"/>
            <a:ext cx="5764213" cy="297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latex-image-1.pdf">
            <a:extLst>
              <a:ext uri="{FF2B5EF4-FFF2-40B4-BE49-F238E27FC236}">
                <a16:creationId xmlns:a16="http://schemas.microsoft.com/office/drawing/2014/main" id="{8BAC32C8-B438-4F60-9085-0F2A070F05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03655" y="1439257"/>
            <a:ext cx="2164080" cy="1149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descr="latex-image-1.pdf">
            <a:extLst>
              <a:ext uri="{FF2B5EF4-FFF2-40B4-BE49-F238E27FC236}">
                <a16:creationId xmlns:a16="http://schemas.microsoft.com/office/drawing/2014/main" id="{93778439-D582-4588-AD7B-BF3872D3478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03655" y="3344730"/>
            <a:ext cx="2164080" cy="1197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B66BE0-AC2B-4B12-8067-19E01E93A21F}"/>
              </a:ext>
            </a:extLst>
          </p:cNvPr>
          <p:cNvCxnSpPr/>
          <p:nvPr/>
        </p:nvCxnSpPr>
        <p:spPr>
          <a:xfrm>
            <a:off x="8473440" y="518160"/>
            <a:ext cx="0" cy="5720080"/>
          </a:xfrm>
          <a:prstGeom prst="line">
            <a:avLst/>
          </a:prstGeom>
          <a:ln w="19050">
            <a:solidFill>
              <a:srgbClr val="E02246"/>
            </a:solidFill>
          </a:ln>
        </p:spPr>
        <p:style>
          <a:lnRef idx="1">
            <a:schemeClr val="accent1"/>
          </a:lnRef>
          <a:fillRef idx="0">
            <a:schemeClr val="accent1"/>
          </a:fillRef>
          <a:effectRef idx="0">
            <a:schemeClr val="accent1"/>
          </a:effectRef>
          <a:fontRef idx="minor">
            <a:schemeClr val="tx1"/>
          </a:fontRef>
        </p:style>
      </p:cxnSp>
      <p:sp>
        <p:nvSpPr>
          <p:cNvPr id="11" name="Content Placeholder 1">
            <a:extLst>
              <a:ext uri="{FF2B5EF4-FFF2-40B4-BE49-F238E27FC236}">
                <a16:creationId xmlns:a16="http://schemas.microsoft.com/office/drawing/2014/main" id="{F25B9932-D8B7-44E1-86DD-45FEF8DEF0D5}"/>
              </a:ext>
            </a:extLst>
          </p:cNvPr>
          <p:cNvSpPr>
            <a:spLocks noGrp="1"/>
          </p:cNvSpPr>
          <p:nvPr>
            <p:ph idx="1"/>
          </p:nvPr>
        </p:nvSpPr>
        <p:spPr>
          <a:xfrm>
            <a:off x="838200" y="1313894"/>
            <a:ext cx="10515600" cy="5086905"/>
          </a:xfrm>
        </p:spPr>
        <p:txBody>
          <a:bodyPr/>
          <a:lstStyle/>
          <a:p>
            <a:r>
              <a:rPr lang="en-SG" dirty="0"/>
              <a:t>Proof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ea typeface="MS PGothic" charset="-128"/>
              </a:rPr>
              <a:t>Strong Duality</a:t>
            </a:r>
          </a:p>
        </p:txBody>
      </p:sp>
      <p:pic>
        <p:nvPicPr>
          <p:cNvPr id="40962"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1"/>
            <a:ext cx="784860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3"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048000"/>
            <a:ext cx="352425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4" name="Picture 3"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15761" y="3009900"/>
            <a:ext cx="3529013"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8"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5029200"/>
            <a:ext cx="18161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ea typeface="MS PGothic" charset="-128"/>
              </a:rPr>
              <a:t>Strong Duality</a:t>
            </a:r>
          </a:p>
        </p:txBody>
      </p:sp>
      <p:sp>
        <p:nvSpPr>
          <p:cNvPr id="3" name="Content Placeholder 2">
            <a:extLst>
              <a:ext uri="{FF2B5EF4-FFF2-40B4-BE49-F238E27FC236}">
                <a16:creationId xmlns:a16="http://schemas.microsoft.com/office/drawing/2014/main" id="{CA33C62B-021D-4520-8325-36E320789822}"/>
              </a:ext>
            </a:extLst>
          </p:cNvPr>
          <p:cNvSpPr>
            <a:spLocks noGrp="1"/>
          </p:cNvSpPr>
          <p:nvPr>
            <p:ph idx="1"/>
          </p:nvPr>
        </p:nvSpPr>
        <p:spPr/>
        <p:txBody>
          <a:bodyPr/>
          <a:lstStyle/>
          <a:p>
            <a:endParaRPr lang="en-SG" dirty="0"/>
          </a:p>
        </p:txBody>
      </p:sp>
      <p:sp>
        <p:nvSpPr>
          <p:cNvPr id="2" name="Teardrop 1"/>
          <p:cNvSpPr>
            <a:spLocks/>
          </p:cNvSpPr>
          <p:nvPr/>
        </p:nvSpPr>
        <p:spPr bwMode="auto">
          <a:xfrm rot="-2974778">
            <a:off x="7354094" y="53182"/>
            <a:ext cx="3349626" cy="3049587"/>
          </a:xfrm>
          <a:custGeom>
            <a:avLst/>
            <a:gdLst>
              <a:gd name="T0" fmla="*/ 1162 w 3349703"/>
              <a:gd name="T1" fmla="*/ 1944506 h 3049688"/>
              <a:gd name="T2" fmla="*/ 1552016 w 3349703"/>
              <a:gd name="T3" fmla="*/ 37328 h 3049688"/>
              <a:gd name="T4" fmla="*/ 2322914 w 3349703"/>
              <a:gd name="T5" fmla="*/ 678831 h 3049688"/>
              <a:gd name="T6" fmla="*/ 2883283 w 3349703"/>
              <a:gd name="T7" fmla="*/ 1394215 h 3049688"/>
              <a:gd name="T8" fmla="*/ 3300880 w 3349703"/>
              <a:gd name="T9" fmla="*/ 1876498 h 3049688"/>
              <a:gd name="T10" fmla="*/ 1334600 w 3349703"/>
              <a:gd name="T11" fmla="*/ 3049332 h 3049688"/>
              <a:gd name="T12" fmla="*/ 1162 w 3349703"/>
              <a:gd name="T13" fmla="*/ 1944506 h 30496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49703" h="3049688">
                <a:moveTo>
                  <a:pt x="1162" y="1944634"/>
                </a:moveTo>
                <a:cubicBezTo>
                  <a:pt x="37400" y="1442600"/>
                  <a:pt x="1165112" y="248290"/>
                  <a:pt x="1552088" y="37330"/>
                </a:cubicBezTo>
                <a:cubicBezTo>
                  <a:pt x="1939064" y="-173630"/>
                  <a:pt x="1942017" y="573652"/>
                  <a:pt x="2323020" y="678875"/>
                </a:cubicBezTo>
                <a:cubicBezTo>
                  <a:pt x="2450013" y="994563"/>
                  <a:pt x="2883415" y="1078618"/>
                  <a:pt x="2883415" y="1394307"/>
                </a:cubicBezTo>
                <a:cubicBezTo>
                  <a:pt x="2914055" y="1559305"/>
                  <a:pt x="3523282" y="1692472"/>
                  <a:pt x="3301032" y="1876622"/>
                </a:cubicBezTo>
                <a:cubicBezTo>
                  <a:pt x="3078782" y="2060772"/>
                  <a:pt x="1884640" y="3038199"/>
                  <a:pt x="1334662" y="3049534"/>
                </a:cubicBezTo>
                <a:cubicBezTo>
                  <a:pt x="784684" y="3060869"/>
                  <a:pt x="-35076" y="2446668"/>
                  <a:pt x="1162" y="1944634"/>
                </a:cubicBezTo>
                <a:close/>
              </a:path>
            </a:pathLst>
          </a:custGeom>
          <a:solidFill>
            <a:srgbClr val="CCFFCC"/>
          </a:solidFill>
          <a:ln w="9525" cap="flat" cmpd="sng">
            <a:solidFill>
              <a:srgbClr val="B6DCDF"/>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MS PGothic" charset="0"/>
              <a:cs typeface="MS PGothic" charset="0"/>
            </a:endParaRPr>
          </a:p>
        </p:txBody>
      </p:sp>
      <p:sp>
        <p:nvSpPr>
          <p:cNvPr id="6" name="Teardrop 5"/>
          <p:cNvSpPr>
            <a:spLocks/>
          </p:cNvSpPr>
          <p:nvPr/>
        </p:nvSpPr>
        <p:spPr bwMode="auto">
          <a:xfrm rot="8920856">
            <a:off x="6519864" y="3552825"/>
            <a:ext cx="3736975" cy="3263900"/>
          </a:xfrm>
          <a:custGeom>
            <a:avLst/>
            <a:gdLst>
              <a:gd name="T0" fmla="*/ 10795 w 3737598"/>
              <a:gd name="T1" fmla="*/ 2157662 h 3263812"/>
              <a:gd name="T2" fmla="*/ 814644 w 3737598"/>
              <a:gd name="T3" fmla="*/ 16956 h 3263812"/>
              <a:gd name="T4" fmla="*/ 2550120 w 3737598"/>
              <a:gd name="T5" fmla="*/ 1130347 h 3263812"/>
              <a:gd name="T6" fmla="*/ 3736352 w 3737598"/>
              <a:gd name="T7" fmla="*/ 1955131 h 3263812"/>
              <a:gd name="T8" fmla="*/ 1343851 w 3737598"/>
              <a:gd name="T9" fmla="*/ 3262622 h 3263812"/>
              <a:gd name="T10" fmla="*/ 10795 w 3737598"/>
              <a:gd name="T11" fmla="*/ 2157662 h 32638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37598" h="3263812">
                <a:moveTo>
                  <a:pt x="10799" y="2157546"/>
                </a:moveTo>
                <a:cubicBezTo>
                  <a:pt x="-77432" y="1616631"/>
                  <a:pt x="391554" y="188166"/>
                  <a:pt x="814916" y="16956"/>
                </a:cubicBezTo>
                <a:cubicBezTo>
                  <a:pt x="1238278" y="-154254"/>
                  <a:pt x="2169967" y="1025064"/>
                  <a:pt x="2550970" y="1130287"/>
                </a:cubicBezTo>
                <a:cubicBezTo>
                  <a:pt x="2677963" y="1445975"/>
                  <a:pt x="3737598" y="1639336"/>
                  <a:pt x="3737598" y="1955025"/>
                </a:cubicBezTo>
                <a:cubicBezTo>
                  <a:pt x="3737598" y="2565244"/>
                  <a:pt x="1965432" y="3228693"/>
                  <a:pt x="1344299" y="3262446"/>
                </a:cubicBezTo>
                <a:cubicBezTo>
                  <a:pt x="723166" y="3296200"/>
                  <a:pt x="99030" y="2698461"/>
                  <a:pt x="10799" y="2157546"/>
                </a:cubicBezTo>
                <a:close/>
              </a:path>
            </a:pathLst>
          </a:custGeom>
          <a:solidFill>
            <a:srgbClr val="FF6600"/>
          </a:solidFill>
          <a:ln w="9525" cap="flat" cmpd="sng">
            <a:solidFill>
              <a:srgbClr val="B6DCDF"/>
            </a:solidFill>
            <a:prstDash val="solid"/>
            <a:round/>
            <a:headEnd/>
            <a:tailEnd/>
          </a:ln>
          <a:effectLst>
            <a:outerShdw blurRad="40000" dist="23000" dir="5400000" rotWithShape="0">
              <a:srgbClr val="000000">
                <a:alpha val="34998"/>
              </a:srgbClr>
            </a:outerShdw>
          </a:effectLst>
        </p:spPr>
        <p:txBody>
          <a:bodyPr anchor="ctr"/>
          <a:lstStyle/>
          <a:p>
            <a:pPr>
              <a:defRPr/>
            </a:pPr>
            <a:endParaRPr lang="en-US">
              <a:ea typeface="MS PGothic" charset="0"/>
              <a:cs typeface="MS PGothic" charset="0"/>
            </a:endParaRPr>
          </a:p>
        </p:txBody>
      </p:sp>
      <p:cxnSp>
        <p:nvCxnSpPr>
          <p:cNvPr id="4" name="Straight Arrow Connector 3"/>
          <p:cNvCxnSpPr>
            <a:cxnSpLocks noChangeShapeType="1"/>
          </p:cNvCxnSpPr>
          <p:nvPr/>
        </p:nvCxnSpPr>
        <p:spPr bwMode="auto">
          <a:xfrm flipV="1">
            <a:off x="10439400" y="457200"/>
            <a:ext cx="0" cy="510540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p:spPr>
      </p:cxnSp>
      <p:pic>
        <p:nvPicPr>
          <p:cNvPr id="43013" name="Picture 7"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55050" y="2133600"/>
            <a:ext cx="6223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4" name="Picture 8"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305300"/>
            <a:ext cx="635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5" name="Picture 2"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17731" y="3819449"/>
            <a:ext cx="1830326" cy="972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6" name="Picture 4" descr="latex-image-1.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17731" y="2326641"/>
            <a:ext cx="1756034" cy="972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Arrow Connector 4"/>
          <p:cNvCxnSpPr>
            <a:cxnSpLocks noChangeShapeType="1"/>
          </p:cNvCxnSpPr>
          <p:nvPr/>
        </p:nvCxnSpPr>
        <p:spPr bwMode="auto">
          <a:xfrm>
            <a:off x="6096000" y="2667000"/>
            <a:ext cx="2438400" cy="609600"/>
          </a:xfrm>
          <a:prstGeom prst="straightConnector1">
            <a:avLst/>
          </a:prstGeom>
          <a:noFill/>
          <a:ln w="25400">
            <a:solidFill>
              <a:srgbClr val="FF0000"/>
            </a:solidFill>
            <a:round/>
            <a:headEnd/>
            <a:tailEnd type="arrow" w="med" len="med"/>
          </a:ln>
          <a:effectLst>
            <a:outerShdw blurRad="40000" dist="20000" dir="5400000" rotWithShape="0">
              <a:srgbClr val="000000">
                <a:alpha val="37999"/>
              </a:srgbClr>
            </a:outerShdw>
          </a:effectLst>
        </p:spPr>
      </p:cxnSp>
      <p:cxnSp>
        <p:nvCxnSpPr>
          <p:cNvPr id="10" name="Straight Arrow Connector 9"/>
          <p:cNvCxnSpPr>
            <a:cxnSpLocks noChangeShapeType="1"/>
          </p:cNvCxnSpPr>
          <p:nvPr/>
        </p:nvCxnSpPr>
        <p:spPr bwMode="auto">
          <a:xfrm flipV="1">
            <a:off x="5943600" y="3352800"/>
            <a:ext cx="2514600" cy="762000"/>
          </a:xfrm>
          <a:prstGeom prst="straightConnector1">
            <a:avLst/>
          </a:prstGeom>
          <a:noFill/>
          <a:ln w="25400">
            <a:solidFill>
              <a:srgbClr val="008000"/>
            </a:solidFill>
            <a:round/>
            <a:headEnd/>
            <a:tailEnd type="arrow" w="med" len="med"/>
          </a:ln>
          <a:effectLst>
            <a:outerShdw blurRad="40000" dist="20000" dir="5400000" rotWithShape="0">
              <a:srgbClr val="000000">
                <a:alpha val="37999"/>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6" name="Content Placeholder 4" descr="Diagram&#10;&#10;Description automatically generated">
            <a:extLst>
              <a:ext uri="{FF2B5EF4-FFF2-40B4-BE49-F238E27FC236}">
                <a16:creationId xmlns:a16="http://schemas.microsoft.com/office/drawing/2014/main" id="{BD227FAA-8729-4F1F-ABBE-0D3749846C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685800"/>
            <a:ext cx="12127068" cy="6172200"/>
          </a:xfrm>
        </p:spPr>
      </p:pic>
    </p:spTree>
    <p:extLst>
      <p:ext uri="{BB962C8B-B14F-4D97-AF65-F5344CB8AC3E}">
        <p14:creationId xmlns:p14="http://schemas.microsoft.com/office/powerpoint/2010/main" val="137418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Complementary Slackness</a:t>
            </a:r>
          </a:p>
        </p:txBody>
      </p:sp>
      <p:sp>
        <p:nvSpPr>
          <p:cNvPr id="45058"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ea typeface="MS PGothic" charset="-128"/>
              </a:rPr>
              <a:t>The </a:t>
            </a:r>
            <a:r>
              <a:rPr lang="en-US" altLang="en-US" sz="2400" b="1" dirty="0">
                <a:solidFill>
                  <a:srgbClr val="FF0000"/>
                </a:solidFill>
                <a:ea typeface="MS PGothic" charset="-128"/>
              </a:rPr>
              <a:t>optimal solutions </a:t>
            </a:r>
            <a:r>
              <a:rPr lang="en-US" altLang="en-US" sz="2400" dirty="0">
                <a:ea typeface="MS PGothic" charset="-128"/>
              </a:rPr>
              <a:t>of the Primal and Dual has the following complementary slackness conditions:</a:t>
            </a:r>
          </a:p>
          <a:p>
            <a:pPr lvl="1">
              <a:lnSpc>
                <a:spcPct val="100000"/>
              </a:lnSpc>
            </a:pPr>
            <a:r>
              <a:rPr lang="en-US" altLang="en-US" sz="2000" dirty="0"/>
              <a:t>If a Primal constraint is not binding (i.e. slack &gt; 0), then the corresponding Dual variable must be zero.</a:t>
            </a:r>
          </a:p>
          <a:p>
            <a:pPr lvl="1">
              <a:lnSpc>
                <a:spcPct val="100000"/>
              </a:lnSpc>
            </a:pPr>
            <a:r>
              <a:rPr lang="en-US" altLang="en-US" sz="2000" dirty="0"/>
              <a:t>If a Primal variable is strictly greater than zero, then the corresponding Dual constraint must be binding.</a:t>
            </a:r>
          </a:p>
          <a:p>
            <a:pPr lvl="1">
              <a:lnSpc>
                <a:spcPct val="100000"/>
              </a:lnSpc>
            </a:pPr>
            <a:r>
              <a:rPr lang="en-US" altLang="en-US" sz="2000" dirty="0"/>
              <a:t>If a Dual constraint is not binding (i.e. slack &gt; 0), then the corresponding Primal variable must be zero.</a:t>
            </a:r>
          </a:p>
          <a:p>
            <a:pPr lvl="1">
              <a:lnSpc>
                <a:spcPct val="100000"/>
              </a:lnSpc>
            </a:pPr>
            <a:r>
              <a:rPr lang="en-US" altLang="en-US" sz="2000" dirty="0"/>
              <a:t>If a Dual variable is strictly greater than zero, then the corresponding Primal constraint must be binding.</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a:buFontTx/>
              <a:buNone/>
            </a:pPr>
            <a:endParaRPr lang="en-US" altLang="en-US" dirty="0">
              <a:ea typeface="MS PGothic" charset="-128"/>
            </a:endParaRPr>
          </a:p>
          <a:p>
            <a:endParaRPr lang="en-US" altLang="en-US" dirty="0">
              <a:ea typeface="MS PGothic" charset="-128"/>
            </a:endParaRPr>
          </a:p>
          <a:p>
            <a:pPr>
              <a:buFontTx/>
              <a:buNone/>
            </a:pPr>
            <a:endParaRPr lang="en-US" altLang="en-US" dirty="0">
              <a:ea typeface="MS PGothic" charset="-128"/>
            </a:endParaRPr>
          </a:p>
          <a:p>
            <a:pPr>
              <a:buFontTx/>
              <a:buNone/>
            </a:pPr>
            <a:endParaRPr lang="en-US" altLang="en-US" dirty="0">
              <a:ea typeface="MS PGothic" charset="-128"/>
            </a:endParaRPr>
          </a:p>
          <a:p>
            <a:pPr lvl="1">
              <a:buFontTx/>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Implication of Strong Duality</a:t>
            </a:r>
          </a:p>
        </p:txBody>
      </p:sp>
      <p:sp>
        <p:nvSpPr>
          <p:cNvPr id="47106"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ea typeface="MS PGothic" charset="-128"/>
              </a:rPr>
              <a:t>How to compute shadow price? </a:t>
            </a:r>
          </a:p>
          <a:p>
            <a:pPr lvl="1"/>
            <a:r>
              <a:rPr lang="en-US" altLang="en-US" sz="2000" dirty="0"/>
              <a:t>How would objective value change when </a:t>
            </a:r>
            <a:r>
              <a:rPr lang="en-US" altLang="en-US" sz="2000" i="1" dirty="0">
                <a:latin typeface="Cambria" charset="0"/>
              </a:rPr>
              <a:t>b</a:t>
            </a:r>
            <a:r>
              <a:rPr lang="en-US" altLang="en-US" sz="2000" i="1" baseline="-25000" dirty="0">
                <a:latin typeface="Cambria" charset="0"/>
              </a:rPr>
              <a:t>1</a:t>
            </a:r>
            <a:r>
              <a:rPr lang="en-US" altLang="en-US" sz="2000" dirty="0">
                <a:latin typeface="Cambria" charset="0"/>
              </a:rPr>
              <a:t> </a:t>
            </a:r>
            <a:r>
              <a:rPr lang="en-US" altLang="en-US" sz="2000" dirty="0"/>
              <a:t>increases by 1 unit, assuming the dual problem remains optimal?</a:t>
            </a:r>
          </a:p>
          <a:p>
            <a:pPr lvl="1"/>
            <a:endParaRPr lang="en-US" altLang="en-US" sz="2000" dirty="0"/>
          </a:p>
          <a:p>
            <a:pPr lvl="1"/>
            <a:endParaRPr lang="en-US" altLang="en-US" sz="2000" dirty="0"/>
          </a:p>
          <a:p>
            <a:pPr lvl="1"/>
            <a:endParaRPr lang="en-US" altLang="en-US" sz="2000" dirty="0"/>
          </a:p>
          <a:p>
            <a:pPr lvl="1"/>
            <a:endParaRPr lang="en-US" altLang="en-US" sz="2000" dirty="0"/>
          </a:p>
          <a:p>
            <a:pPr lvl="1"/>
            <a:endParaRPr lang="en-US" altLang="en-US" sz="2000" dirty="0"/>
          </a:p>
          <a:p>
            <a:pPr lvl="1"/>
            <a:endParaRPr lang="en-US" altLang="en-US" sz="2000" dirty="0"/>
          </a:p>
          <a:p>
            <a:pPr lvl="1"/>
            <a:endParaRPr lang="en-US" altLang="en-US" sz="2000" dirty="0"/>
          </a:p>
          <a:p>
            <a:pPr lvl="1"/>
            <a:endParaRPr lang="en-US" altLang="en-US" sz="2000" dirty="0"/>
          </a:p>
          <a:p>
            <a:pPr lvl="1"/>
            <a:r>
              <a:rPr lang="en-US" altLang="en-US" sz="2000" dirty="0"/>
              <a:t>What is the Shadow Price of a constraint that is not binding?</a:t>
            </a:r>
          </a:p>
          <a:p>
            <a:pPr lvl="2"/>
            <a:r>
              <a:rPr lang="en-US" altLang="en-US" sz="1800" dirty="0"/>
              <a:t>Implications of Complementary Slackness.</a:t>
            </a:r>
          </a:p>
          <a:p>
            <a:pPr>
              <a:buFontTx/>
              <a:buNone/>
            </a:pPr>
            <a:endParaRPr lang="en-US" altLang="en-US" dirty="0">
              <a:ea typeface="MS PGothic" charset="-128"/>
            </a:endParaRPr>
          </a:p>
          <a:p>
            <a:endParaRPr lang="en-US" altLang="en-US" dirty="0">
              <a:ea typeface="MS PGothic" charset="-128"/>
            </a:endParaRPr>
          </a:p>
          <a:p>
            <a:pPr>
              <a:buFontTx/>
              <a:buNone/>
            </a:pPr>
            <a:endParaRPr lang="en-US" altLang="en-US" dirty="0">
              <a:ea typeface="MS PGothic" charset="-128"/>
            </a:endParaRPr>
          </a:p>
          <a:p>
            <a:pPr>
              <a:buFontTx/>
              <a:buNone/>
            </a:pPr>
            <a:endParaRPr lang="en-US" altLang="en-US" dirty="0">
              <a:ea typeface="MS PGothic" charset="-128"/>
            </a:endParaRPr>
          </a:p>
          <a:p>
            <a:pPr lvl="1">
              <a:buFontTx/>
              <a:buNone/>
            </a:pPr>
            <a:endParaRPr lang="en-US" altLang="en-US" dirty="0"/>
          </a:p>
        </p:txBody>
      </p:sp>
      <p:pic>
        <p:nvPicPr>
          <p:cNvPr id="47107" name="Picture 10"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4419600" cy="179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8" name="Picture 1"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5564" y="2743200"/>
            <a:ext cx="4249737"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Primal/Dual Generalization</a:t>
            </a:r>
          </a:p>
        </p:txBody>
      </p:sp>
      <p:sp>
        <p:nvSpPr>
          <p:cNvPr id="2" name="Content Placeholder 1">
            <a:extLst>
              <a:ext uri="{FF2B5EF4-FFF2-40B4-BE49-F238E27FC236}">
                <a16:creationId xmlns:a16="http://schemas.microsoft.com/office/drawing/2014/main" id="{64843687-1ACC-41A2-AF3B-277235908877}"/>
              </a:ext>
            </a:extLst>
          </p:cNvPr>
          <p:cNvSpPr>
            <a:spLocks noGrp="1"/>
          </p:cNvSpPr>
          <p:nvPr>
            <p:ph idx="1"/>
          </p:nvPr>
        </p:nvSpPr>
        <p:spPr/>
        <p:txBody>
          <a:bodyPr>
            <a:normAutofit/>
          </a:bodyPr>
          <a:lstStyle/>
          <a:p>
            <a:r>
              <a:rPr lang="en-US" sz="2400" dirty="0"/>
              <a:t>The Primal/Dual problems pairs are interchangeable, i.e., Dual of the Dual is the Primal.</a:t>
            </a:r>
          </a:p>
          <a:p>
            <a:endParaRPr lang="en-SG"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dirty="0">
                <a:ea typeface="MS PGothic" charset="-128"/>
              </a:rPr>
              <a:t>Primal with Equality </a:t>
            </a:r>
          </a:p>
        </p:txBody>
      </p:sp>
      <p:sp>
        <p:nvSpPr>
          <p:cNvPr id="4" name="Oval 3"/>
          <p:cNvSpPr>
            <a:spLocks noChangeArrowheads="1"/>
          </p:cNvSpPr>
          <p:nvPr/>
        </p:nvSpPr>
        <p:spPr bwMode="auto">
          <a:xfrm>
            <a:off x="7507018" y="1547647"/>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sp>
        <p:nvSpPr>
          <p:cNvPr id="9" name="Oval 8"/>
          <p:cNvSpPr>
            <a:spLocks noChangeArrowheads="1"/>
          </p:cNvSpPr>
          <p:nvPr/>
        </p:nvSpPr>
        <p:spPr bwMode="auto">
          <a:xfrm>
            <a:off x="5449608" y="5181600"/>
            <a:ext cx="838200" cy="4572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pic>
        <p:nvPicPr>
          <p:cNvPr id="51204"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657601"/>
            <a:ext cx="5486400" cy="186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5" name="Rectangle 4"/>
          <p:cNvSpPr>
            <a:spLocks noChangeArrowheads="1"/>
          </p:cNvSpPr>
          <p:nvPr/>
        </p:nvSpPr>
        <p:spPr bwMode="auto">
          <a:xfrm>
            <a:off x="1524000" y="5638800"/>
            <a:ext cx="8915400" cy="369888"/>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spcBef>
                <a:spcPct val="20000"/>
              </a:spcBef>
              <a:buFontTx/>
              <a:buChar char="•"/>
            </a:pPr>
            <a:r>
              <a:rPr lang="en-US" altLang="en-US"/>
              <a:t>Dual variables associated with primal equality constraints are unconstrained or free.</a:t>
            </a:r>
          </a:p>
        </p:txBody>
      </p:sp>
      <p:grpSp>
        <p:nvGrpSpPr>
          <p:cNvPr id="2" name="Group 4"/>
          <p:cNvGrpSpPr>
            <a:grpSpLocks noChangeAspect="1"/>
          </p:cNvGrpSpPr>
          <p:nvPr/>
        </p:nvGrpSpPr>
        <p:grpSpPr bwMode="auto">
          <a:xfrm>
            <a:off x="3276600" y="1307082"/>
            <a:ext cx="5410200" cy="1774825"/>
            <a:chOff x="720" y="960"/>
            <a:chExt cx="3408" cy="1118"/>
          </a:xfrm>
        </p:grpSpPr>
        <p:sp>
          <p:nvSpPr>
            <p:cNvPr id="3" name="AutoShape 3"/>
            <p:cNvSpPr>
              <a:spLocks noChangeAspect="1" noChangeArrowheads="1" noTextEdit="1"/>
            </p:cNvSpPr>
            <p:nvPr/>
          </p:nvSpPr>
          <p:spPr bwMode="auto">
            <a:xfrm>
              <a:off x="720" y="960"/>
              <a:ext cx="3408" cy="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 name="Freeform 5"/>
            <p:cNvSpPr>
              <a:spLocks/>
            </p:cNvSpPr>
            <p:nvPr/>
          </p:nvSpPr>
          <p:spPr bwMode="auto">
            <a:xfrm>
              <a:off x="722" y="980"/>
              <a:ext cx="129" cy="73"/>
            </a:xfrm>
            <a:custGeom>
              <a:avLst/>
              <a:gdLst>
                <a:gd name="T0" fmla="*/ 37 w 373"/>
                <a:gd name="T1" fmla="*/ 47 h 211"/>
                <a:gd name="T2" fmla="*/ 37 w 373"/>
                <a:gd name="T3" fmla="*/ 47 h 211"/>
                <a:gd name="T4" fmla="*/ 37 w 373"/>
                <a:gd name="T5" fmla="*/ 175 h 211"/>
                <a:gd name="T6" fmla="*/ 0 w 373"/>
                <a:gd name="T7" fmla="*/ 196 h 211"/>
                <a:gd name="T8" fmla="*/ 0 w 373"/>
                <a:gd name="T9" fmla="*/ 211 h 211"/>
                <a:gd name="T10" fmla="*/ 54 w 373"/>
                <a:gd name="T11" fmla="*/ 210 h 211"/>
                <a:gd name="T12" fmla="*/ 107 w 373"/>
                <a:gd name="T13" fmla="*/ 211 h 211"/>
                <a:gd name="T14" fmla="*/ 107 w 373"/>
                <a:gd name="T15" fmla="*/ 196 h 211"/>
                <a:gd name="T16" fmla="*/ 70 w 373"/>
                <a:gd name="T17" fmla="*/ 175 h 211"/>
                <a:gd name="T18" fmla="*/ 70 w 373"/>
                <a:gd name="T19" fmla="*/ 87 h 211"/>
                <a:gd name="T20" fmla="*/ 135 w 373"/>
                <a:gd name="T21" fmla="*/ 10 h 211"/>
                <a:gd name="T22" fmla="*/ 170 w 373"/>
                <a:gd name="T23" fmla="*/ 64 h 211"/>
                <a:gd name="T24" fmla="*/ 170 w 373"/>
                <a:gd name="T25" fmla="*/ 175 h 211"/>
                <a:gd name="T26" fmla="*/ 133 w 373"/>
                <a:gd name="T27" fmla="*/ 196 h 211"/>
                <a:gd name="T28" fmla="*/ 133 w 373"/>
                <a:gd name="T29" fmla="*/ 211 h 211"/>
                <a:gd name="T30" fmla="*/ 187 w 373"/>
                <a:gd name="T31" fmla="*/ 210 h 211"/>
                <a:gd name="T32" fmla="*/ 240 w 373"/>
                <a:gd name="T33" fmla="*/ 211 h 211"/>
                <a:gd name="T34" fmla="*/ 240 w 373"/>
                <a:gd name="T35" fmla="*/ 196 h 211"/>
                <a:gd name="T36" fmla="*/ 203 w 373"/>
                <a:gd name="T37" fmla="*/ 175 h 211"/>
                <a:gd name="T38" fmla="*/ 203 w 373"/>
                <a:gd name="T39" fmla="*/ 87 h 211"/>
                <a:gd name="T40" fmla="*/ 267 w 373"/>
                <a:gd name="T41" fmla="*/ 10 h 211"/>
                <a:gd name="T42" fmla="*/ 303 w 373"/>
                <a:gd name="T43" fmla="*/ 64 h 211"/>
                <a:gd name="T44" fmla="*/ 303 w 373"/>
                <a:gd name="T45" fmla="*/ 175 h 211"/>
                <a:gd name="T46" fmla="*/ 266 w 373"/>
                <a:gd name="T47" fmla="*/ 196 h 211"/>
                <a:gd name="T48" fmla="*/ 266 w 373"/>
                <a:gd name="T49" fmla="*/ 211 h 211"/>
                <a:gd name="T50" fmla="*/ 320 w 373"/>
                <a:gd name="T51" fmla="*/ 210 h 211"/>
                <a:gd name="T52" fmla="*/ 373 w 373"/>
                <a:gd name="T53" fmla="*/ 211 h 211"/>
                <a:gd name="T54" fmla="*/ 373 w 373"/>
                <a:gd name="T55" fmla="*/ 196 h 211"/>
                <a:gd name="T56" fmla="*/ 336 w 373"/>
                <a:gd name="T57" fmla="*/ 182 h 211"/>
                <a:gd name="T58" fmla="*/ 336 w 373"/>
                <a:gd name="T59" fmla="*/ 91 h 211"/>
                <a:gd name="T60" fmla="*/ 321 w 373"/>
                <a:gd name="T61" fmla="*/ 18 h 211"/>
                <a:gd name="T62" fmla="*/ 271 w 373"/>
                <a:gd name="T63" fmla="*/ 0 h 211"/>
                <a:gd name="T64" fmla="*/ 201 w 373"/>
                <a:gd name="T65" fmla="*/ 47 h 211"/>
                <a:gd name="T66" fmla="*/ 138 w 373"/>
                <a:gd name="T67" fmla="*/ 0 h 211"/>
                <a:gd name="T68" fmla="*/ 67 w 373"/>
                <a:gd name="T69" fmla="*/ 50 h 211"/>
                <a:gd name="T70" fmla="*/ 67 w 373"/>
                <a:gd name="T71" fmla="*/ 0 h 211"/>
                <a:gd name="T72" fmla="*/ 0 w 373"/>
                <a:gd name="T73" fmla="*/ 5 h 211"/>
                <a:gd name="T74" fmla="*/ 0 w 373"/>
                <a:gd name="T75" fmla="*/ 20 h 211"/>
                <a:gd name="T76" fmla="*/ 37 w 373"/>
                <a:gd name="T77" fmla="*/ 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3" h="211">
                  <a:moveTo>
                    <a:pt x="37" y="47"/>
                  </a:moveTo>
                  <a:lnTo>
                    <a:pt x="37" y="47"/>
                  </a:lnTo>
                  <a:lnTo>
                    <a:pt x="37" y="175"/>
                  </a:lnTo>
                  <a:cubicBezTo>
                    <a:pt x="37" y="196"/>
                    <a:pt x="32" y="196"/>
                    <a:pt x="0" y="196"/>
                  </a:cubicBezTo>
                  <a:lnTo>
                    <a:pt x="0" y="211"/>
                  </a:lnTo>
                  <a:cubicBezTo>
                    <a:pt x="16" y="211"/>
                    <a:pt x="41" y="210"/>
                    <a:pt x="54" y="210"/>
                  </a:cubicBezTo>
                  <a:cubicBezTo>
                    <a:pt x="66" y="210"/>
                    <a:pt x="91" y="211"/>
                    <a:pt x="107" y="211"/>
                  </a:cubicBezTo>
                  <a:lnTo>
                    <a:pt x="107" y="196"/>
                  </a:lnTo>
                  <a:cubicBezTo>
                    <a:pt x="75" y="196"/>
                    <a:pt x="70" y="196"/>
                    <a:pt x="70" y="175"/>
                  </a:cubicBezTo>
                  <a:lnTo>
                    <a:pt x="70" y="87"/>
                  </a:lnTo>
                  <a:cubicBezTo>
                    <a:pt x="70" y="37"/>
                    <a:pt x="104" y="10"/>
                    <a:pt x="135" y="10"/>
                  </a:cubicBezTo>
                  <a:cubicBezTo>
                    <a:pt x="165" y="10"/>
                    <a:pt x="170" y="36"/>
                    <a:pt x="170" y="64"/>
                  </a:cubicBezTo>
                  <a:lnTo>
                    <a:pt x="170" y="175"/>
                  </a:lnTo>
                  <a:cubicBezTo>
                    <a:pt x="170" y="196"/>
                    <a:pt x="165" y="196"/>
                    <a:pt x="133" y="196"/>
                  </a:cubicBezTo>
                  <a:lnTo>
                    <a:pt x="133" y="211"/>
                  </a:lnTo>
                  <a:cubicBezTo>
                    <a:pt x="149" y="211"/>
                    <a:pt x="174" y="210"/>
                    <a:pt x="187" y="210"/>
                  </a:cubicBezTo>
                  <a:cubicBezTo>
                    <a:pt x="199" y="210"/>
                    <a:pt x="224" y="211"/>
                    <a:pt x="240" y="211"/>
                  </a:cubicBezTo>
                  <a:lnTo>
                    <a:pt x="240" y="196"/>
                  </a:lnTo>
                  <a:cubicBezTo>
                    <a:pt x="208" y="196"/>
                    <a:pt x="203" y="196"/>
                    <a:pt x="203" y="175"/>
                  </a:cubicBezTo>
                  <a:lnTo>
                    <a:pt x="203" y="87"/>
                  </a:lnTo>
                  <a:cubicBezTo>
                    <a:pt x="203" y="37"/>
                    <a:pt x="237" y="10"/>
                    <a:pt x="267" y="10"/>
                  </a:cubicBezTo>
                  <a:cubicBezTo>
                    <a:pt x="298" y="10"/>
                    <a:pt x="303" y="36"/>
                    <a:pt x="303" y="64"/>
                  </a:cubicBezTo>
                  <a:lnTo>
                    <a:pt x="303" y="175"/>
                  </a:lnTo>
                  <a:cubicBezTo>
                    <a:pt x="303" y="196"/>
                    <a:pt x="298" y="196"/>
                    <a:pt x="266" y="196"/>
                  </a:cubicBezTo>
                  <a:lnTo>
                    <a:pt x="266" y="211"/>
                  </a:lnTo>
                  <a:cubicBezTo>
                    <a:pt x="282" y="211"/>
                    <a:pt x="307" y="210"/>
                    <a:pt x="320" y="210"/>
                  </a:cubicBezTo>
                  <a:cubicBezTo>
                    <a:pt x="332" y="210"/>
                    <a:pt x="357" y="211"/>
                    <a:pt x="373" y="211"/>
                  </a:cubicBezTo>
                  <a:lnTo>
                    <a:pt x="373" y="196"/>
                  </a:lnTo>
                  <a:cubicBezTo>
                    <a:pt x="348" y="196"/>
                    <a:pt x="336" y="196"/>
                    <a:pt x="336" y="182"/>
                  </a:cubicBezTo>
                  <a:lnTo>
                    <a:pt x="336" y="91"/>
                  </a:lnTo>
                  <a:cubicBezTo>
                    <a:pt x="336" y="50"/>
                    <a:pt x="336" y="35"/>
                    <a:pt x="321" y="18"/>
                  </a:cubicBezTo>
                  <a:cubicBezTo>
                    <a:pt x="314" y="10"/>
                    <a:pt x="299" y="0"/>
                    <a:pt x="271" y="0"/>
                  </a:cubicBezTo>
                  <a:cubicBezTo>
                    <a:pt x="231" y="0"/>
                    <a:pt x="210" y="29"/>
                    <a:pt x="201" y="47"/>
                  </a:cubicBezTo>
                  <a:cubicBezTo>
                    <a:pt x="195" y="5"/>
                    <a:pt x="159" y="0"/>
                    <a:pt x="138" y="0"/>
                  </a:cubicBezTo>
                  <a:cubicBezTo>
                    <a:pt x="103" y="0"/>
                    <a:pt x="81" y="21"/>
                    <a:pt x="67" y="50"/>
                  </a:cubicBezTo>
                  <a:lnTo>
                    <a:pt x="67" y="0"/>
                  </a:lnTo>
                  <a:lnTo>
                    <a:pt x="0" y="5"/>
                  </a:lnTo>
                  <a:lnTo>
                    <a:pt x="0" y="20"/>
                  </a:lnTo>
                  <a:cubicBezTo>
                    <a:pt x="33" y="20"/>
                    <a:pt x="37" y="23"/>
                    <a:pt x="37" y="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6" name="Freeform 6"/>
            <p:cNvSpPr>
              <a:spLocks noEditPoints="1"/>
            </p:cNvSpPr>
            <p:nvPr/>
          </p:nvSpPr>
          <p:spPr bwMode="auto">
            <a:xfrm>
              <a:off x="861" y="979"/>
              <a:ext cx="74" cy="76"/>
            </a:xfrm>
            <a:custGeom>
              <a:avLst/>
              <a:gdLst>
                <a:gd name="T0" fmla="*/ 139 w 215"/>
                <a:gd name="T1" fmla="*/ 178 h 220"/>
                <a:gd name="T2" fmla="*/ 139 w 215"/>
                <a:gd name="T3" fmla="*/ 178 h 220"/>
                <a:gd name="T4" fmla="*/ 176 w 215"/>
                <a:gd name="T5" fmla="*/ 217 h 220"/>
                <a:gd name="T6" fmla="*/ 215 w 215"/>
                <a:gd name="T7" fmla="*/ 172 h 220"/>
                <a:gd name="T8" fmla="*/ 215 w 215"/>
                <a:gd name="T9" fmla="*/ 145 h 220"/>
                <a:gd name="T10" fmla="*/ 203 w 215"/>
                <a:gd name="T11" fmla="*/ 145 h 220"/>
                <a:gd name="T12" fmla="*/ 203 w 215"/>
                <a:gd name="T13" fmla="*/ 172 h 220"/>
                <a:gd name="T14" fmla="*/ 186 w 215"/>
                <a:gd name="T15" fmla="*/ 202 h 220"/>
                <a:gd name="T16" fmla="*/ 169 w 215"/>
                <a:gd name="T17" fmla="*/ 178 h 220"/>
                <a:gd name="T18" fmla="*/ 169 w 215"/>
                <a:gd name="T19" fmla="*/ 83 h 220"/>
                <a:gd name="T20" fmla="*/ 151 w 215"/>
                <a:gd name="T21" fmla="*/ 26 h 220"/>
                <a:gd name="T22" fmla="*/ 86 w 215"/>
                <a:gd name="T23" fmla="*/ 0 h 220"/>
                <a:gd name="T24" fmla="*/ 14 w 215"/>
                <a:gd name="T25" fmla="*/ 54 h 220"/>
                <a:gd name="T26" fmla="*/ 36 w 215"/>
                <a:gd name="T27" fmla="*/ 77 h 220"/>
                <a:gd name="T28" fmla="*/ 58 w 215"/>
                <a:gd name="T29" fmla="*/ 55 h 220"/>
                <a:gd name="T30" fmla="*/ 33 w 215"/>
                <a:gd name="T31" fmla="*/ 33 h 220"/>
                <a:gd name="T32" fmla="*/ 85 w 215"/>
                <a:gd name="T33" fmla="*/ 11 h 220"/>
                <a:gd name="T34" fmla="*/ 136 w 215"/>
                <a:gd name="T35" fmla="*/ 72 h 220"/>
                <a:gd name="T36" fmla="*/ 136 w 215"/>
                <a:gd name="T37" fmla="*/ 89 h 220"/>
                <a:gd name="T38" fmla="*/ 48 w 215"/>
                <a:gd name="T39" fmla="*/ 107 h 220"/>
                <a:gd name="T40" fmla="*/ 0 w 215"/>
                <a:gd name="T41" fmla="*/ 169 h 220"/>
                <a:gd name="T42" fmla="*/ 76 w 215"/>
                <a:gd name="T43" fmla="*/ 220 h 220"/>
                <a:gd name="T44" fmla="*/ 139 w 215"/>
                <a:gd name="T45" fmla="*/ 178 h 220"/>
                <a:gd name="T46" fmla="*/ 136 w 215"/>
                <a:gd name="T47" fmla="*/ 100 h 220"/>
                <a:gd name="T48" fmla="*/ 136 w 215"/>
                <a:gd name="T49" fmla="*/ 100 h 220"/>
                <a:gd name="T50" fmla="*/ 136 w 215"/>
                <a:gd name="T51" fmla="*/ 147 h 220"/>
                <a:gd name="T52" fmla="*/ 80 w 215"/>
                <a:gd name="T53" fmla="*/ 209 h 220"/>
                <a:gd name="T54" fmla="*/ 37 w 215"/>
                <a:gd name="T55" fmla="*/ 168 h 220"/>
                <a:gd name="T56" fmla="*/ 136 w 215"/>
                <a:gd name="T57"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5" h="220">
                  <a:moveTo>
                    <a:pt x="139" y="178"/>
                  </a:moveTo>
                  <a:lnTo>
                    <a:pt x="139" y="178"/>
                  </a:lnTo>
                  <a:cubicBezTo>
                    <a:pt x="141" y="197"/>
                    <a:pt x="154" y="217"/>
                    <a:pt x="176" y="217"/>
                  </a:cubicBezTo>
                  <a:cubicBezTo>
                    <a:pt x="186" y="217"/>
                    <a:pt x="215" y="210"/>
                    <a:pt x="215" y="172"/>
                  </a:cubicBezTo>
                  <a:lnTo>
                    <a:pt x="215" y="145"/>
                  </a:lnTo>
                  <a:lnTo>
                    <a:pt x="203" y="145"/>
                  </a:lnTo>
                  <a:lnTo>
                    <a:pt x="203" y="172"/>
                  </a:lnTo>
                  <a:cubicBezTo>
                    <a:pt x="203" y="199"/>
                    <a:pt x="192" y="202"/>
                    <a:pt x="186" y="202"/>
                  </a:cubicBezTo>
                  <a:cubicBezTo>
                    <a:pt x="170" y="202"/>
                    <a:pt x="169" y="181"/>
                    <a:pt x="169" y="178"/>
                  </a:cubicBezTo>
                  <a:lnTo>
                    <a:pt x="169" y="83"/>
                  </a:lnTo>
                  <a:cubicBezTo>
                    <a:pt x="169" y="63"/>
                    <a:pt x="169" y="44"/>
                    <a:pt x="151" y="26"/>
                  </a:cubicBezTo>
                  <a:cubicBezTo>
                    <a:pt x="133" y="8"/>
                    <a:pt x="109" y="0"/>
                    <a:pt x="86" y="0"/>
                  </a:cubicBezTo>
                  <a:cubicBezTo>
                    <a:pt x="47" y="0"/>
                    <a:pt x="14" y="23"/>
                    <a:pt x="14" y="54"/>
                  </a:cubicBezTo>
                  <a:cubicBezTo>
                    <a:pt x="14" y="68"/>
                    <a:pt x="23" y="77"/>
                    <a:pt x="36" y="77"/>
                  </a:cubicBezTo>
                  <a:cubicBezTo>
                    <a:pt x="49" y="77"/>
                    <a:pt x="58" y="67"/>
                    <a:pt x="58" y="55"/>
                  </a:cubicBezTo>
                  <a:cubicBezTo>
                    <a:pt x="58" y="49"/>
                    <a:pt x="55" y="33"/>
                    <a:pt x="33" y="33"/>
                  </a:cubicBezTo>
                  <a:cubicBezTo>
                    <a:pt x="46" y="16"/>
                    <a:pt x="70" y="11"/>
                    <a:pt x="85" y="11"/>
                  </a:cubicBezTo>
                  <a:cubicBezTo>
                    <a:pt x="108" y="11"/>
                    <a:pt x="136" y="29"/>
                    <a:pt x="136" y="72"/>
                  </a:cubicBezTo>
                  <a:lnTo>
                    <a:pt x="136" y="89"/>
                  </a:lnTo>
                  <a:cubicBezTo>
                    <a:pt x="111" y="91"/>
                    <a:pt x="78" y="92"/>
                    <a:pt x="48" y="107"/>
                  </a:cubicBezTo>
                  <a:cubicBezTo>
                    <a:pt x="12" y="123"/>
                    <a:pt x="0" y="148"/>
                    <a:pt x="0" y="169"/>
                  </a:cubicBezTo>
                  <a:cubicBezTo>
                    <a:pt x="0" y="208"/>
                    <a:pt x="46" y="220"/>
                    <a:pt x="76" y="220"/>
                  </a:cubicBezTo>
                  <a:cubicBezTo>
                    <a:pt x="108" y="220"/>
                    <a:pt x="130" y="200"/>
                    <a:pt x="139" y="178"/>
                  </a:cubicBezTo>
                  <a:close/>
                  <a:moveTo>
                    <a:pt x="136" y="100"/>
                  </a:moveTo>
                  <a:lnTo>
                    <a:pt x="136" y="100"/>
                  </a:lnTo>
                  <a:lnTo>
                    <a:pt x="136" y="147"/>
                  </a:lnTo>
                  <a:cubicBezTo>
                    <a:pt x="136" y="193"/>
                    <a:pt x="101" y="209"/>
                    <a:pt x="80" y="209"/>
                  </a:cubicBezTo>
                  <a:cubicBezTo>
                    <a:pt x="56" y="209"/>
                    <a:pt x="37" y="192"/>
                    <a:pt x="37" y="168"/>
                  </a:cubicBezTo>
                  <a:cubicBezTo>
                    <a:pt x="37" y="142"/>
                    <a:pt x="57" y="102"/>
                    <a:pt x="136" y="10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7" name="Freeform 7"/>
            <p:cNvSpPr>
              <a:spLocks/>
            </p:cNvSpPr>
            <p:nvPr/>
          </p:nvSpPr>
          <p:spPr bwMode="auto">
            <a:xfrm>
              <a:off x="938" y="982"/>
              <a:ext cx="83" cy="71"/>
            </a:xfrm>
            <a:custGeom>
              <a:avLst/>
              <a:gdLst>
                <a:gd name="T0" fmla="*/ 131 w 240"/>
                <a:gd name="T1" fmla="*/ 94 h 206"/>
                <a:gd name="T2" fmla="*/ 131 w 240"/>
                <a:gd name="T3" fmla="*/ 94 h 206"/>
                <a:gd name="T4" fmla="*/ 175 w 240"/>
                <a:gd name="T5" fmla="*/ 40 h 206"/>
                <a:gd name="T6" fmla="*/ 232 w 240"/>
                <a:gd name="T7" fmla="*/ 15 h 206"/>
                <a:gd name="T8" fmla="*/ 232 w 240"/>
                <a:gd name="T9" fmla="*/ 0 h 206"/>
                <a:gd name="T10" fmla="*/ 193 w 240"/>
                <a:gd name="T11" fmla="*/ 2 h 206"/>
                <a:gd name="T12" fmla="*/ 147 w 240"/>
                <a:gd name="T13" fmla="*/ 0 h 206"/>
                <a:gd name="T14" fmla="*/ 147 w 240"/>
                <a:gd name="T15" fmla="*/ 15 h 206"/>
                <a:gd name="T16" fmla="*/ 161 w 240"/>
                <a:gd name="T17" fmla="*/ 30 h 206"/>
                <a:gd name="T18" fmla="*/ 153 w 240"/>
                <a:gd name="T19" fmla="*/ 47 h 206"/>
                <a:gd name="T20" fmla="*/ 124 w 240"/>
                <a:gd name="T21" fmla="*/ 84 h 206"/>
                <a:gd name="T22" fmla="*/ 87 w 240"/>
                <a:gd name="T23" fmla="*/ 36 h 206"/>
                <a:gd name="T24" fmla="*/ 82 w 240"/>
                <a:gd name="T25" fmla="*/ 27 h 206"/>
                <a:gd name="T26" fmla="*/ 99 w 240"/>
                <a:gd name="T27" fmla="*/ 15 h 206"/>
                <a:gd name="T28" fmla="*/ 99 w 240"/>
                <a:gd name="T29" fmla="*/ 0 h 206"/>
                <a:gd name="T30" fmla="*/ 47 w 240"/>
                <a:gd name="T31" fmla="*/ 2 h 206"/>
                <a:gd name="T32" fmla="*/ 2 w 240"/>
                <a:gd name="T33" fmla="*/ 0 h 206"/>
                <a:gd name="T34" fmla="*/ 2 w 240"/>
                <a:gd name="T35" fmla="*/ 15 h 206"/>
                <a:gd name="T36" fmla="*/ 58 w 240"/>
                <a:gd name="T37" fmla="*/ 44 h 206"/>
                <a:gd name="T38" fmla="*/ 106 w 240"/>
                <a:gd name="T39" fmla="*/ 106 h 206"/>
                <a:gd name="T40" fmla="*/ 61 w 240"/>
                <a:gd name="T41" fmla="*/ 163 h 206"/>
                <a:gd name="T42" fmla="*/ 0 w 240"/>
                <a:gd name="T43" fmla="*/ 191 h 206"/>
                <a:gd name="T44" fmla="*/ 0 w 240"/>
                <a:gd name="T45" fmla="*/ 206 h 206"/>
                <a:gd name="T46" fmla="*/ 39 w 240"/>
                <a:gd name="T47" fmla="*/ 205 h 206"/>
                <a:gd name="T48" fmla="*/ 85 w 240"/>
                <a:gd name="T49" fmla="*/ 206 h 206"/>
                <a:gd name="T50" fmla="*/ 85 w 240"/>
                <a:gd name="T51" fmla="*/ 191 h 206"/>
                <a:gd name="T52" fmla="*/ 71 w 240"/>
                <a:gd name="T53" fmla="*/ 177 h 206"/>
                <a:gd name="T54" fmla="*/ 114 w 240"/>
                <a:gd name="T55" fmla="*/ 116 h 206"/>
                <a:gd name="T56" fmla="*/ 150 w 240"/>
                <a:gd name="T57" fmla="*/ 164 h 206"/>
                <a:gd name="T58" fmla="*/ 160 w 240"/>
                <a:gd name="T59" fmla="*/ 179 h 206"/>
                <a:gd name="T60" fmla="*/ 143 w 240"/>
                <a:gd name="T61" fmla="*/ 191 h 206"/>
                <a:gd name="T62" fmla="*/ 143 w 240"/>
                <a:gd name="T63" fmla="*/ 206 h 206"/>
                <a:gd name="T64" fmla="*/ 195 w 240"/>
                <a:gd name="T65" fmla="*/ 205 h 206"/>
                <a:gd name="T66" fmla="*/ 240 w 240"/>
                <a:gd name="T67" fmla="*/ 206 h 206"/>
                <a:gd name="T68" fmla="*/ 240 w 240"/>
                <a:gd name="T69" fmla="*/ 191 h 206"/>
                <a:gd name="T70" fmla="*/ 195 w 240"/>
                <a:gd name="T71" fmla="*/ 177 h 206"/>
                <a:gd name="T72" fmla="*/ 131 w 240"/>
                <a:gd name="T73" fmla="*/ 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0" h="206">
                  <a:moveTo>
                    <a:pt x="131" y="94"/>
                  </a:moveTo>
                  <a:lnTo>
                    <a:pt x="131" y="94"/>
                  </a:lnTo>
                  <a:cubicBezTo>
                    <a:pt x="145" y="76"/>
                    <a:pt x="163" y="52"/>
                    <a:pt x="175" y="40"/>
                  </a:cubicBezTo>
                  <a:cubicBezTo>
                    <a:pt x="190" y="23"/>
                    <a:pt x="209" y="16"/>
                    <a:pt x="232" y="15"/>
                  </a:cubicBezTo>
                  <a:lnTo>
                    <a:pt x="232" y="0"/>
                  </a:lnTo>
                  <a:cubicBezTo>
                    <a:pt x="219" y="1"/>
                    <a:pt x="205" y="2"/>
                    <a:pt x="193" y="2"/>
                  </a:cubicBezTo>
                  <a:cubicBezTo>
                    <a:pt x="178" y="2"/>
                    <a:pt x="153" y="1"/>
                    <a:pt x="147" y="0"/>
                  </a:cubicBezTo>
                  <a:lnTo>
                    <a:pt x="147" y="15"/>
                  </a:lnTo>
                  <a:cubicBezTo>
                    <a:pt x="157" y="16"/>
                    <a:pt x="161" y="22"/>
                    <a:pt x="161" y="30"/>
                  </a:cubicBezTo>
                  <a:cubicBezTo>
                    <a:pt x="161" y="38"/>
                    <a:pt x="156" y="44"/>
                    <a:pt x="153" y="47"/>
                  </a:cubicBezTo>
                  <a:lnTo>
                    <a:pt x="124" y="84"/>
                  </a:lnTo>
                  <a:lnTo>
                    <a:pt x="87" y="36"/>
                  </a:lnTo>
                  <a:cubicBezTo>
                    <a:pt x="82" y="31"/>
                    <a:pt x="82" y="30"/>
                    <a:pt x="82" y="27"/>
                  </a:cubicBezTo>
                  <a:cubicBezTo>
                    <a:pt x="82" y="20"/>
                    <a:pt x="89" y="16"/>
                    <a:pt x="99" y="15"/>
                  </a:cubicBezTo>
                  <a:lnTo>
                    <a:pt x="99" y="0"/>
                  </a:lnTo>
                  <a:cubicBezTo>
                    <a:pt x="87" y="1"/>
                    <a:pt x="55" y="2"/>
                    <a:pt x="47" y="2"/>
                  </a:cubicBezTo>
                  <a:cubicBezTo>
                    <a:pt x="37" y="2"/>
                    <a:pt x="15" y="1"/>
                    <a:pt x="2" y="0"/>
                  </a:cubicBezTo>
                  <a:lnTo>
                    <a:pt x="2" y="15"/>
                  </a:lnTo>
                  <a:cubicBezTo>
                    <a:pt x="35" y="15"/>
                    <a:pt x="36" y="16"/>
                    <a:pt x="58" y="44"/>
                  </a:cubicBezTo>
                  <a:lnTo>
                    <a:pt x="106" y="106"/>
                  </a:lnTo>
                  <a:lnTo>
                    <a:pt x="61" y="163"/>
                  </a:lnTo>
                  <a:cubicBezTo>
                    <a:pt x="38" y="190"/>
                    <a:pt x="10" y="191"/>
                    <a:pt x="0" y="191"/>
                  </a:cubicBezTo>
                  <a:lnTo>
                    <a:pt x="0" y="206"/>
                  </a:lnTo>
                  <a:cubicBezTo>
                    <a:pt x="12" y="205"/>
                    <a:pt x="27" y="205"/>
                    <a:pt x="39" y="205"/>
                  </a:cubicBezTo>
                  <a:cubicBezTo>
                    <a:pt x="53" y="205"/>
                    <a:pt x="73" y="206"/>
                    <a:pt x="85" y="206"/>
                  </a:cubicBezTo>
                  <a:lnTo>
                    <a:pt x="85" y="191"/>
                  </a:lnTo>
                  <a:cubicBezTo>
                    <a:pt x="74" y="190"/>
                    <a:pt x="71" y="184"/>
                    <a:pt x="71" y="177"/>
                  </a:cubicBezTo>
                  <a:cubicBezTo>
                    <a:pt x="71" y="166"/>
                    <a:pt x="85" y="150"/>
                    <a:pt x="114" y="116"/>
                  </a:cubicBezTo>
                  <a:lnTo>
                    <a:pt x="150" y="164"/>
                  </a:lnTo>
                  <a:cubicBezTo>
                    <a:pt x="154" y="169"/>
                    <a:pt x="160" y="177"/>
                    <a:pt x="160" y="179"/>
                  </a:cubicBezTo>
                  <a:cubicBezTo>
                    <a:pt x="160" y="184"/>
                    <a:pt x="156" y="191"/>
                    <a:pt x="143" y="191"/>
                  </a:cubicBezTo>
                  <a:lnTo>
                    <a:pt x="143" y="206"/>
                  </a:lnTo>
                  <a:cubicBezTo>
                    <a:pt x="157" y="206"/>
                    <a:pt x="184" y="205"/>
                    <a:pt x="195" y="205"/>
                  </a:cubicBezTo>
                  <a:cubicBezTo>
                    <a:pt x="207" y="205"/>
                    <a:pt x="226" y="205"/>
                    <a:pt x="240" y="206"/>
                  </a:cubicBezTo>
                  <a:lnTo>
                    <a:pt x="240" y="191"/>
                  </a:lnTo>
                  <a:cubicBezTo>
                    <a:pt x="215" y="191"/>
                    <a:pt x="206" y="190"/>
                    <a:pt x="195" y="177"/>
                  </a:cubicBezTo>
                  <a:lnTo>
                    <a:pt x="131" y="9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8" name="Freeform 8"/>
            <p:cNvSpPr>
              <a:spLocks/>
            </p:cNvSpPr>
            <p:nvPr/>
          </p:nvSpPr>
          <p:spPr bwMode="auto">
            <a:xfrm>
              <a:off x="1194" y="980"/>
              <a:ext cx="64" cy="75"/>
            </a:xfrm>
            <a:custGeom>
              <a:avLst/>
              <a:gdLst>
                <a:gd name="T0" fmla="*/ 170 w 186"/>
                <a:gd name="T1" fmla="*/ 30 h 217"/>
                <a:gd name="T2" fmla="*/ 170 w 186"/>
                <a:gd name="T3" fmla="*/ 30 h 217"/>
                <a:gd name="T4" fmla="*/ 149 w 186"/>
                <a:gd name="T5" fmla="*/ 36 h 217"/>
                <a:gd name="T6" fmla="*/ 140 w 186"/>
                <a:gd name="T7" fmla="*/ 55 h 217"/>
                <a:gd name="T8" fmla="*/ 158 w 186"/>
                <a:gd name="T9" fmla="*/ 72 h 217"/>
                <a:gd name="T10" fmla="*/ 185 w 186"/>
                <a:gd name="T11" fmla="*/ 41 h 217"/>
                <a:gd name="T12" fmla="*/ 128 w 186"/>
                <a:gd name="T13" fmla="*/ 0 h 217"/>
                <a:gd name="T14" fmla="*/ 0 w 186"/>
                <a:gd name="T15" fmla="*/ 136 h 217"/>
                <a:gd name="T16" fmla="*/ 78 w 186"/>
                <a:gd name="T17" fmla="*/ 217 h 217"/>
                <a:gd name="T18" fmla="*/ 186 w 186"/>
                <a:gd name="T19" fmla="*/ 160 h 217"/>
                <a:gd name="T20" fmla="*/ 180 w 186"/>
                <a:gd name="T21" fmla="*/ 154 h 217"/>
                <a:gd name="T22" fmla="*/ 174 w 186"/>
                <a:gd name="T23" fmla="*/ 159 h 217"/>
                <a:gd name="T24" fmla="*/ 79 w 186"/>
                <a:gd name="T25" fmla="*/ 206 h 217"/>
                <a:gd name="T26" fmla="*/ 36 w 186"/>
                <a:gd name="T27" fmla="*/ 154 h 217"/>
                <a:gd name="T28" fmla="*/ 61 w 186"/>
                <a:gd name="T29" fmla="*/ 58 h 217"/>
                <a:gd name="T30" fmla="*/ 129 w 186"/>
                <a:gd name="T31" fmla="*/ 10 h 217"/>
                <a:gd name="T32" fmla="*/ 170 w 186"/>
                <a:gd name="T33"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170" y="30"/>
                  </a:moveTo>
                  <a:lnTo>
                    <a:pt x="170" y="30"/>
                  </a:lnTo>
                  <a:cubicBezTo>
                    <a:pt x="162" y="30"/>
                    <a:pt x="156" y="30"/>
                    <a:pt x="149" y="36"/>
                  </a:cubicBezTo>
                  <a:cubicBezTo>
                    <a:pt x="141" y="43"/>
                    <a:pt x="140" y="52"/>
                    <a:pt x="140" y="55"/>
                  </a:cubicBezTo>
                  <a:cubicBezTo>
                    <a:pt x="140" y="66"/>
                    <a:pt x="149" y="72"/>
                    <a:pt x="158" y="72"/>
                  </a:cubicBezTo>
                  <a:cubicBezTo>
                    <a:pt x="172" y="72"/>
                    <a:pt x="185" y="60"/>
                    <a:pt x="185" y="41"/>
                  </a:cubicBezTo>
                  <a:cubicBezTo>
                    <a:pt x="185" y="18"/>
                    <a:pt x="162" y="0"/>
                    <a:pt x="128" y="0"/>
                  </a:cubicBezTo>
                  <a:cubicBezTo>
                    <a:pt x="64" y="0"/>
                    <a:pt x="0" y="68"/>
                    <a:pt x="0" y="136"/>
                  </a:cubicBezTo>
                  <a:cubicBezTo>
                    <a:pt x="0" y="179"/>
                    <a:pt x="28" y="217"/>
                    <a:pt x="78" y="217"/>
                  </a:cubicBezTo>
                  <a:cubicBezTo>
                    <a:pt x="146" y="217"/>
                    <a:pt x="186" y="166"/>
                    <a:pt x="186" y="160"/>
                  </a:cubicBezTo>
                  <a:cubicBezTo>
                    <a:pt x="186" y="157"/>
                    <a:pt x="183" y="154"/>
                    <a:pt x="180" y="154"/>
                  </a:cubicBezTo>
                  <a:cubicBezTo>
                    <a:pt x="178" y="154"/>
                    <a:pt x="177" y="155"/>
                    <a:pt x="174" y="159"/>
                  </a:cubicBezTo>
                  <a:cubicBezTo>
                    <a:pt x="136" y="206"/>
                    <a:pt x="84" y="206"/>
                    <a:pt x="79" y="206"/>
                  </a:cubicBezTo>
                  <a:cubicBezTo>
                    <a:pt x="48" y="206"/>
                    <a:pt x="36" y="183"/>
                    <a:pt x="36" y="154"/>
                  </a:cubicBezTo>
                  <a:cubicBezTo>
                    <a:pt x="36" y="134"/>
                    <a:pt x="45" y="88"/>
                    <a:pt x="61" y="58"/>
                  </a:cubicBezTo>
                  <a:cubicBezTo>
                    <a:pt x="76" y="31"/>
                    <a:pt x="102" y="10"/>
                    <a:pt x="129" y="10"/>
                  </a:cubicBezTo>
                  <a:cubicBezTo>
                    <a:pt x="145" y="10"/>
                    <a:pt x="163" y="17"/>
                    <a:pt x="170" y="3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0" name="Freeform 9"/>
            <p:cNvSpPr>
              <a:spLocks/>
            </p:cNvSpPr>
            <p:nvPr/>
          </p:nvSpPr>
          <p:spPr bwMode="auto">
            <a:xfrm>
              <a:off x="1272" y="1001"/>
              <a:ext cx="42" cy="77"/>
            </a:xfrm>
            <a:custGeom>
              <a:avLst/>
              <a:gdLst>
                <a:gd name="T0" fmla="*/ 75 w 122"/>
                <a:gd name="T1" fmla="*/ 10 h 222"/>
                <a:gd name="T2" fmla="*/ 75 w 122"/>
                <a:gd name="T3" fmla="*/ 10 h 222"/>
                <a:gd name="T4" fmla="*/ 65 w 122"/>
                <a:gd name="T5" fmla="*/ 0 h 222"/>
                <a:gd name="T6" fmla="*/ 0 w 122"/>
                <a:gd name="T7" fmla="*/ 22 h 222"/>
                <a:gd name="T8" fmla="*/ 0 w 122"/>
                <a:gd name="T9" fmla="*/ 34 h 222"/>
                <a:gd name="T10" fmla="*/ 48 w 122"/>
                <a:gd name="T11" fmla="*/ 24 h 222"/>
                <a:gd name="T12" fmla="*/ 48 w 122"/>
                <a:gd name="T13" fmla="*/ 195 h 222"/>
                <a:gd name="T14" fmla="*/ 15 w 122"/>
                <a:gd name="T15" fmla="*/ 210 h 222"/>
                <a:gd name="T16" fmla="*/ 2 w 122"/>
                <a:gd name="T17" fmla="*/ 210 h 222"/>
                <a:gd name="T18" fmla="*/ 2 w 122"/>
                <a:gd name="T19" fmla="*/ 222 h 222"/>
                <a:gd name="T20" fmla="*/ 62 w 122"/>
                <a:gd name="T21" fmla="*/ 221 h 222"/>
                <a:gd name="T22" fmla="*/ 122 w 122"/>
                <a:gd name="T23" fmla="*/ 222 h 222"/>
                <a:gd name="T24" fmla="*/ 122 w 122"/>
                <a:gd name="T25" fmla="*/ 210 h 222"/>
                <a:gd name="T26" fmla="*/ 109 w 122"/>
                <a:gd name="T27" fmla="*/ 210 h 222"/>
                <a:gd name="T28" fmla="*/ 75 w 122"/>
                <a:gd name="T29" fmla="*/ 195 h 222"/>
                <a:gd name="T30" fmla="*/ 75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5" y="10"/>
                  </a:moveTo>
                  <a:lnTo>
                    <a:pt x="75" y="10"/>
                  </a:lnTo>
                  <a:cubicBezTo>
                    <a:pt x="75" y="1"/>
                    <a:pt x="75" y="0"/>
                    <a:pt x="65" y="0"/>
                  </a:cubicBezTo>
                  <a:cubicBezTo>
                    <a:pt x="44" y="21"/>
                    <a:pt x="14"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2" y="221"/>
                  </a:cubicBezTo>
                  <a:cubicBezTo>
                    <a:pt x="72" y="221"/>
                    <a:pt x="114" y="222"/>
                    <a:pt x="122" y="222"/>
                  </a:cubicBezTo>
                  <a:lnTo>
                    <a:pt x="122"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1" name="Freeform 10"/>
            <p:cNvSpPr>
              <a:spLocks/>
            </p:cNvSpPr>
            <p:nvPr/>
          </p:nvSpPr>
          <p:spPr bwMode="auto">
            <a:xfrm>
              <a:off x="1338" y="980"/>
              <a:ext cx="81" cy="75"/>
            </a:xfrm>
            <a:custGeom>
              <a:avLst/>
              <a:gdLst>
                <a:gd name="T0" fmla="*/ 146 w 238"/>
                <a:gd name="T1" fmla="*/ 67 h 217"/>
                <a:gd name="T2" fmla="*/ 146 w 238"/>
                <a:gd name="T3" fmla="*/ 67 h 217"/>
                <a:gd name="T4" fmla="*/ 193 w 238"/>
                <a:gd name="T5" fmla="*/ 10 h 217"/>
                <a:gd name="T6" fmla="*/ 217 w 238"/>
                <a:gd name="T7" fmla="*/ 17 h 217"/>
                <a:gd name="T8" fmla="*/ 194 w 238"/>
                <a:gd name="T9" fmla="*/ 43 h 217"/>
                <a:gd name="T10" fmla="*/ 212 w 238"/>
                <a:gd name="T11" fmla="*/ 59 h 217"/>
                <a:gd name="T12" fmla="*/ 238 w 238"/>
                <a:gd name="T13" fmla="*/ 32 h 217"/>
                <a:gd name="T14" fmla="*/ 194 w 238"/>
                <a:gd name="T15" fmla="*/ 0 h 217"/>
                <a:gd name="T16" fmla="*/ 144 w 238"/>
                <a:gd name="T17" fmla="*/ 36 h 217"/>
                <a:gd name="T18" fmla="*/ 92 w 238"/>
                <a:gd name="T19" fmla="*/ 0 h 217"/>
                <a:gd name="T20" fmla="*/ 15 w 238"/>
                <a:gd name="T21" fmla="*/ 74 h 217"/>
                <a:gd name="T22" fmla="*/ 21 w 238"/>
                <a:gd name="T23" fmla="*/ 78 h 217"/>
                <a:gd name="T24" fmla="*/ 27 w 238"/>
                <a:gd name="T25" fmla="*/ 73 h 217"/>
                <a:gd name="T26" fmla="*/ 91 w 238"/>
                <a:gd name="T27" fmla="*/ 10 h 217"/>
                <a:gd name="T28" fmla="*/ 117 w 238"/>
                <a:gd name="T29" fmla="*/ 43 h 217"/>
                <a:gd name="T30" fmla="*/ 91 w 238"/>
                <a:gd name="T31" fmla="*/ 156 h 217"/>
                <a:gd name="T32" fmla="*/ 46 w 238"/>
                <a:gd name="T33" fmla="*/ 206 h 217"/>
                <a:gd name="T34" fmla="*/ 22 w 238"/>
                <a:gd name="T35" fmla="*/ 200 h 217"/>
                <a:gd name="T36" fmla="*/ 44 w 238"/>
                <a:gd name="T37" fmla="*/ 174 h 217"/>
                <a:gd name="T38" fmla="*/ 26 w 238"/>
                <a:gd name="T39" fmla="*/ 157 h 217"/>
                <a:gd name="T40" fmla="*/ 0 w 238"/>
                <a:gd name="T41" fmla="*/ 185 h 217"/>
                <a:gd name="T42" fmla="*/ 45 w 238"/>
                <a:gd name="T43" fmla="*/ 217 h 217"/>
                <a:gd name="T44" fmla="*/ 95 w 238"/>
                <a:gd name="T45" fmla="*/ 180 h 217"/>
                <a:gd name="T46" fmla="*/ 147 w 238"/>
                <a:gd name="T47" fmla="*/ 217 h 217"/>
                <a:gd name="T48" fmla="*/ 223 w 238"/>
                <a:gd name="T49" fmla="*/ 143 h 217"/>
                <a:gd name="T50" fmla="*/ 218 w 238"/>
                <a:gd name="T51" fmla="*/ 138 h 217"/>
                <a:gd name="T52" fmla="*/ 211 w 238"/>
                <a:gd name="T53" fmla="*/ 143 h 217"/>
                <a:gd name="T54" fmla="*/ 148 w 238"/>
                <a:gd name="T55" fmla="*/ 206 h 217"/>
                <a:gd name="T56" fmla="*/ 122 w 238"/>
                <a:gd name="T57" fmla="*/ 174 h 217"/>
                <a:gd name="T58" fmla="*/ 130 w 238"/>
                <a:gd name="T59" fmla="*/ 132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4"/>
                    <a:pt x="160" y="10"/>
                    <a:pt x="193" y="10"/>
                  </a:cubicBezTo>
                  <a:cubicBezTo>
                    <a:pt x="196" y="10"/>
                    <a:pt x="207" y="10"/>
                    <a:pt x="217" y="17"/>
                  </a:cubicBezTo>
                  <a:cubicBezTo>
                    <a:pt x="204" y="19"/>
                    <a:pt x="194" y="31"/>
                    <a:pt x="194" y="43"/>
                  </a:cubicBezTo>
                  <a:cubicBezTo>
                    <a:pt x="194" y="50"/>
                    <a:pt x="199" y="59"/>
                    <a:pt x="212" y="59"/>
                  </a:cubicBezTo>
                  <a:cubicBezTo>
                    <a:pt x="223" y="59"/>
                    <a:pt x="238" y="51"/>
                    <a:pt x="238" y="32"/>
                  </a:cubicBezTo>
                  <a:cubicBezTo>
                    <a:pt x="238" y="7"/>
                    <a:pt x="210" y="0"/>
                    <a:pt x="194" y="0"/>
                  </a:cubicBezTo>
                  <a:cubicBezTo>
                    <a:pt x="166" y="0"/>
                    <a:pt x="149" y="25"/>
                    <a:pt x="144" y="36"/>
                  </a:cubicBezTo>
                  <a:cubicBezTo>
                    <a:pt x="132" y="5"/>
                    <a:pt x="106" y="0"/>
                    <a:pt x="92" y="0"/>
                  </a:cubicBezTo>
                  <a:cubicBezTo>
                    <a:pt x="42" y="0"/>
                    <a:pt x="15" y="62"/>
                    <a:pt x="15" y="74"/>
                  </a:cubicBezTo>
                  <a:cubicBezTo>
                    <a:pt x="15" y="78"/>
                    <a:pt x="20" y="78"/>
                    <a:pt x="21" y="78"/>
                  </a:cubicBezTo>
                  <a:cubicBezTo>
                    <a:pt x="24" y="78"/>
                    <a:pt x="26" y="77"/>
                    <a:pt x="27" y="73"/>
                  </a:cubicBezTo>
                  <a:cubicBezTo>
                    <a:pt x="43" y="22"/>
                    <a:pt x="75" y="10"/>
                    <a:pt x="91" y="10"/>
                  </a:cubicBezTo>
                  <a:cubicBezTo>
                    <a:pt x="100" y="10"/>
                    <a:pt x="117" y="15"/>
                    <a:pt x="117" y="43"/>
                  </a:cubicBezTo>
                  <a:cubicBezTo>
                    <a:pt x="117" y="57"/>
                    <a:pt x="109" y="89"/>
                    <a:pt x="91" y="156"/>
                  </a:cubicBezTo>
                  <a:cubicBezTo>
                    <a:pt x="83" y="186"/>
                    <a:pt x="67" y="206"/>
                    <a:pt x="46" y="206"/>
                  </a:cubicBezTo>
                  <a:cubicBezTo>
                    <a:pt x="43" y="206"/>
                    <a:pt x="32" y="206"/>
                    <a:pt x="22" y="200"/>
                  </a:cubicBezTo>
                  <a:cubicBezTo>
                    <a:pt x="34" y="197"/>
                    <a:pt x="44" y="187"/>
                    <a:pt x="44" y="174"/>
                  </a:cubicBezTo>
                  <a:cubicBezTo>
                    <a:pt x="44" y="161"/>
                    <a:pt x="34" y="157"/>
                    <a:pt x="26" y="157"/>
                  </a:cubicBezTo>
                  <a:cubicBezTo>
                    <a:pt x="12" y="157"/>
                    <a:pt x="0" y="170"/>
                    <a:pt x="0" y="185"/>
                  </a:cubicBezTo>
                  <a:cubicBezTo>
                    <a:pt x="0" y="207"/>
                    <a:pt x="24" y="217"/>
                    <a:pt x="45" y="217"/>
                  </a:cubicBezTo>
                  <a:cubicBezTo>
                    <a:pt x="77" y="217"/>
                    <a:pt x="94" y="183"/>
                    <a:pt x="95" y="180"/>
                  </a:cubicBezTo>
                  <a:cubicBezTo>
                    <a:pt x="101" y="198"/>
                    <a:pt x="118" y="217"/>
                    <a:pt x="147" y="217"/>
                  </a:cubicBezTo>
                  <a:cubicBezTo>
                    <a:pt x="196" y="217"/>
                    <a:pt x="223" y="155"/>
                    <a:pt x="223" y="143"/>
                  </a:cubicBezTo>
                  <a:cubicBezTo>
                    <a:pt x="223" y="138"/>
                    <a:pt x="219" y="138"/>
                    <a:pt x="218" y="138"/>
                  </a:cubicBezTo>
                  <a:cubicBezTo>
                    <a:pt x="213" y="138"/>
                    <a:pt x="212" y="140"/>
                    <a:pt x="211" y="143"/>
                  </a:cubicBezTo>
                  <a:cubicBezTo>
                    <a:pt x="196" y="195"/>
                    <a:pt x="163" y="206"/>
                    <a:pt x="148" y="206"/>
                  </a:cubicBezTo>
                  <a:cubicBezTo>
                    <a:pt x="129" y="206"/>
                    <a:pt x="122" y="191"/>
                    <a:pt x="122" y="174"/>
                  </a:cubicBezTo>
                  <a:cubicBezTo>
                    <a:pt x="122" y="164"/>
                    <a:pt x="124"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2" name="Freeform 11"/>
            <p:cNvSpPr>
              <a:spLocks/>
            </p:cNvSpPr>
            <p:nvPr/>
          </p:nvSpPr>
          <p:spPr bwMode="auto">
            <a:xfrm>
              <a:off x="1439" y="1001"/>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2 w 122"/>
                <a:gd name="T17" fmla="*/ 210 h 222"/>
                <a:gd name="T18" fmla="*/ 2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9" y="24"/>
                  </a:cubicBezTo>
                  <a:lnTo>
                    <a:pt x="49" y="195"/>
                  </a:lnTo>
                  <a:cubicBezTo>
                    <a:pt x="49" y="206"/>
                    <a:pt x="49" y="210"/>
                    <a:pt x="15" y="210"/>
                  </a:cubicBezTo>
                  <a:lnTo>
                    <a:pt x="2" y="210"/>
                  </a:lnTo>
                  <a:lnTo>
                    <a:pt x="2" y="222"/>
                  </a:lnTo>
                  <a:cubicBezTo>
                    <a:pt x="8"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3" name="Freeform 12"/>
            <p:cNvSpPr>
              <a:spLocks/>
            </p:cNvSpPr>
            <p:nvPr/>
          </p:nvSpPr>
          <p:spPr bwMode="auto">
            <a:xfrm>
              <a:off x="1546" y="958"/>
              <a:ext cx="110" cy="109"/>
            </a:xfrm>
            <a:custGeom>
              <a:avLst/>
              <a:gdLst>
                <a:gd name="T0" fmla="*/ 169 w 318"/>
                <a:gd name="T1" fmla="*/ 167 h 317"/>
                <a:gd name="T2" fmla="*/ 169 w 318"/>
                <a:gd name="T3" fmla="*/ 167 h 317"/>
                <a:gd name="T4" fmla="*/ 302 w 318"/>
                <a:gd name="T5" fmla="*/ 167 h 317"/>
                <a:gd name="T6" fmla="*/ 318 w 318"/>
                <a:gd name="T7" fmla="*/ 158 h 317"/>
                <a:gd name="T8" fmla="*/ 302 w 318"/>
                <a:gd name="T9" fmla="*/ 148 h 317"/>
                <a:gd name="T10" fmla="*/ 169 w 318"/>
                <a:gd name="T11" fmla="*/ 148 h 317"/>
                <a:gd name="T12" fmla="*/ 169 w 318"/>
                <a:gd name="T13" fmla="*/ 14 h 317"/>
                <a:gd name="T14" fmla="*/ 159 w 318"/>
                <a:gd name="T15" fmla="*/ 0 h 317"/>
                <a:gd name="T16" fmla="*/ 150 w 318"/>
                <a:gd name="T17" fmla="*/ 14 h 317"/>
                <a:gd name="T18" fmla="*/ 150 w 318"/>
                <a:gd name="T19" fmla="*/ 148 h 317"/>
                <a:gd name="T20" fmla="*/ 16 w 318"/>
                <a:gd name="T21" fmla="*/ 148 h 317"/>
                <a:gd name="T22" fmla="*/ 0 w 318"/>
                <a:gd name="T23" fmla="*/ 158 h 317"/>
                <a:gd name="T24" fmla="*/ 16 w 318"/>
                <a:gd name="T25" fmla="*/ 167 h 317"/>
                <a:gd name="T26" fmla="*/ 150 w 318"/>
                <a:gd name="T27" fmla="*/ 167 h 317"/>
                <a:gd name="T28" fmla="*/ 150 w 318"/>
                <a:gd name="T29" fmla="*/ 301 h 317"/>
                <a:gd name="T30" fmla="*/ 159 w 318"/>
                <a:gd name="T31" fmla="*/ 317 h 317"/>
                <a:gd name="T32" fmla="*/ 169 w 318"/>
                <a:gd name="T33" fmla="*/ 301 h 317"/>
                <a:gd name="T34" fmla="*/ 169 w 318"/>
                <a:gd name="T35" fmla="*/ 16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7">
                  <a:moveTo>
                    <a:pt x="169" y="167"/>
                  </a:moveTo>
                  <a:lnTo>
                    <a:pt x="169" y="167"/>
                  </a:lnTo>
                  <a:lnTo>
                    <a:pt x="302" y="167"/>
                  </a:lnTo>
                  <a:cubicBezTo>
                    <a:pt x="309" y="167"/>
                    <a:pt x="318" y="167"/>
                    <a:pt x="318" y="158"/>
                  </a:cubicBezTo>
                  <a:cubicBezTo>
                    <a:pt x="318" y="148"/>
                    <a:pt x="309" y="148"/>
                    <a:pt x="302" y="148"/>
                  </a:cubicBezTo>
                  <a:lnTo>
                    <a:pt x="169" y="148"/>
                  </a:lnTo>
                  <a:lnTo>
                    <a:pt x="169" y="14"/>
                  </a:lnTo>
                  <a:cubicBezTo>
                    <a:pt x="169" y="8"/>
                    <a:pt x="169" y="0"/>
                    <a:pt x="159" y="0"/>
                  </a:cubicBezTo>
                  <a:cubicBezTo>
                    <a:pt x="150" y="0"/>
                    <a:pt x="150" y="8"/>
                    <a:pt x="150" y="14"/>
                  </a:cubicBezTo>
                  <a:lnTo>
                    <a:pt x="150" y="148"/>
                  </a:lnTo>
                  <a:lnTo>
                    <a:pt x="16" y="148"/>
                  </a:lnTo>
                  <a:cubicBezTo>
                    <a:pt x="9" y="148"/>
                    <a:pt x="0" y="148"/>
                    <a:pt x="0" y="158"/>
                  </a:cubicBezTo>
                  <a:cubicBezTo>
                    <a:pt x="0" y="167"/>
                    <a:pt x="9" y="167"/>
                    <a:pt x="16" y="167"/>
                  </a:cubicBezTo>
                  <a:lnTo>
                    <a:pt x="150" y="167"/>
                  </a:lnTo>
                  <a:lnTo>
                    <a:pt x="150" y="301"/>
                  </a:lnTo>
                  <a:cubicBezTo>
                    <a:pt x="150" y="308"/>
                    <a:pt x="150" y="317"/>
                    <a:pt x="159" y="317"/>
                  </a:cubicBezTo>
                  <a:cubicBezTo>
                    <a:pt x="169" y="317"/>
                    <a:pt x="169" y="308"/>
                    <a:pt x="169" y="301"/>
                  </a:cubicBezTo>
                  <a:lnTo>
                    <a:pt x="169" y="1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4" name="Freeform 13"/>
            <p:cNvSpPr>
              <a:spLocks/>
            </p:cNvSpPr>
            <p:nvPr/>
          </p:nvSpPr>
          <p:spPr bwMode="auto">
            <a:xfrm>
              <a:off x="1708" y="980"/>
              <a:ext cx="64" cy="75"/>
            </a:xfrm>
            <a:custGeom>
              <a:avLst/>
              <a:gdLst>
                <a:gd name="T0" fmla="*/ 170 w 186"/>
                <a:gd name="T1" fmla="*/ 30 h 217"/>
                <a:gd name="T2" fmla="*/ 170 w 186"/>
                <a:gd name="T3" fmla="*/ 30 h 217"/>
                <a:gd name="T4" fmla="*/ 149 w 186"/>
                <a:gd name="T5" fmla="*/ 36 h 217"/>
                <a:gd name="T6" fmla="*/ 140 w 186"/>
                <a:gd name="T7" fmla="*/ 55 h 217"/>
                <a:gd name="T8" fmla="*/ 158 w 186"/>
                <a:gd name="T9" fmla="*/ 72 h 217"/>
                <a:gd name="T10" fmla="*/ 185 w 186"/>
                <a:gd name="T11" fmla="*/ 41 h 217"/>
                <a:gd name="T12" fmla="*/ 128 w 186"/>
                <a:gd name="T13" fmla="*/ 0 h 217"/>
                <a:gd name="T14" fmla="*/ 0 w 186"/>
                <a:gd name="T15" fmla="*/ 136 h 217"/>
                <a:gd name="T16" fmla="*/ 77 w 186"/>
                <a:gd name="T17" fmla="*/ 217 h 217"/>
                <a:gd name="T18" fmla="*/ 186 w 186"/>
                <a:gd name="T19" fmla="*/ 160 h 217"/>
                <a:gd name="T20" fmla="*/ 180 w 186"/>
                <a:gd name="T21" fmla="*/ 154 h 217"/>
                <a:gd name="T22" fmla="*/ 174 w 186"/>
                <a:gd name="T23" fmla="*/ 159 h 217"/>
                <a:gd name="T24" fmla="*/ 78 w 186"/>
                <a:gd name="T25" fmla="*/ 206 h 217"/>
                <a:gd name="T26" fmla="*/ 35 w 186"/>
                <a:gd name="T27" fmla="*/ 154 h 217"/>
                <a:gd name="T28" fmla="*/ 61 w 186"/>
                <a:gd name="T29" fmla="*/ 58 h 217"/>
                <a:gd name="T30" fmla="*/ 129 w 186"/>
                <a:gd name="T31" fmla="*/ 10 h 217"/>
                <a:gd name="T32" fmla="*/ 170 w 186"/>
                <a:gd name="T33"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170" y="30"/>
                  </a:moveTo>
                  <a:lnTo>
                    <a:pt x="170" y="30"/>
                  </a:lnTo>
                  <a:cubicBezTo>
                    <a:pt x="162" y="30"/>
                    <a:pt x="155" y="30"/>
                    <a:pt x="149" y="36"/>
                  </a:cubicBezTo>
                  <a:cubicBezTo>
                    <a:pt x="141" y="43"/>
                    <a:pt x="140" y="52"/>
                    <a:pt x="140" y="55"/>
                  </a:cubicBezTo>
                  <a:cubicBezTo>
                    <a:pt x="140" y="66"/>
                    <a:pt x="149" y="72"/>
                    <a:pt x="158" y="72"/>
                  </a:cubicBezTo>
                  <a:cubicBezTo>
                    <a:pt x="172" y="72"/>
                    <a:pt x="185" y="60"/>
                    <a:pt x="185" y="41"/>
                  </a:cubicBezTo>
                  <a:cubicBezTo>
                    <a:pt x="185" y="18"/>
                    <a:pt x="162" y="0"/>
                    <a:pt x="128" y="0"/>
                  </a:cubicBezTo>
                  <a:cubicBezTo>
                    <a:pt x="64" y="0"/>
                    <a:pt x="0" y="68"/>
                    <a:pt x="0" y="136"/>
                  </a:cubicBezTo>
                  <a:cubicBezTo>
                    <a:pt x="0" y="179"/>
                    <a:pt x="28" y="217"/>
                    <a:pt x="77" y="217"/>
                  </a:cubicBezTo>
                  <a:cubicBezTo>
                    <a:pt x="146" y="217"/>
                    <a:pt x="186" y="166"/>
                    <a:pt x="186" y="160"/>
                  </a:cubicBezTo>
                  <a:cubicBezTo>
                    <a:pt x="186" y="157"/>
                    <a:pt x="183" y="154"/>
                    <a:pt x="180" y="154"/>
                  </a:cubicBezTo>
                  <a:cubicBezTo>
                    <a:pt x="178" y="154"/>
                    <a:pt x="177" y="155"/>
                    <a:pt x="174" y="159"/>
                  </a:cubicBezTo>
                  <a:cubicBezTo>
                    <a:pt x="136" y="206"/>
                    <a:pt x="84" y="206"/>
                    <a:pt x="78" y="206"/>
                  </a:cubicBezTo>
                  <a:cubicBezTo>
                    <a:pt x="48" y="206"/>
                    <a:pt x="35" y="183"/>
                    <a:pt x="35" y="154"/>
                  </a:cubicBezTo>
                  <a:cubicBezTo>
                    <a:pt x="35" y="134"/>
                    <a:pt x="45" y="88"/>
                    <a:pt x="61" y="58"/>
                  </a:cubicBezTo>
                  <a:cubicBezTo>
                    <a:pt x="76" y="31"/>
                    <a:pt x="102" y="10"/>
                    <a:pt x="129" y="10"/>
                  </a:cubicBezTo>
                  <a:cubicBezTo>
                    <a:pt x="145" y="10"/>
                    <a:pt x="163" y="17"/>
                    <a:pt x="170" y="3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5" name="Freeform 14"/>
            <p:cNvSpPr>
              <a:spLocks/>
            </p:cNvSpPr>
            <p:nvPr/>
          </p:nvSpPr>
          <p:spPr bwMode="auto">
            <a:xfrm>
              <a:off x="1780" y="1001"/>
              <a:ext cx="51" cy="77"/>
            </a:xfrm>
            <a:custGeom>
              <a:avLst/>
              <a:gdLst>
                <a:gd name="T0" fmla="*/ 148 w 148"/>
                <a:gd name="T1" fmla="*/ 161 h 222"/>
                <a:gd name="T2" fmla="*/ 148 w 148"/>
                <a:gd name="T3" fmla="*/ 161 h 222"/>
                <a:gd name="T4" fmla="*/ 137 w 148"/>
                <a:gd name="T5" fmla="*/ 161 h 222"/>
                <a:gd name="T6" fmla="*/ 128 w 148"/>
                <a:gd name="T7" fmla="*/ 192 h 222"/>
                <a:gd name="T8" fmla="*/ 95 w 148"/>
                <a:gd name="T9" fmla="*/ 194 h 222"/>
                <a:gd name="T10" fmla="*/ 34 w 148"/>
                <a:gd name="T11" fmla="*/ 194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6 w 148"/>
                <a:gd name="T23" fmla="*/ 61 h 222"/>
                <a:gd name="T24" fmla="*/ 16 w 148"/>
                <a:gd name="T25" fmla="*/ 43 h 222"/>
                <a:gd name="T26" fmla="*/ 65 w 148"/>
                <a:gd name="T27" fmla="*/ 12 h 222"/>
                <a:gd name="T28" fmla="*/ 116 w 148"/>
                <a:gd name="T29" fmla="*/ 65 h 222"/>
                <a:gd name="T30" fmla="*/ 84 w 148"/>
                <a:gd name="T31" fmla="*/ 129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7" y="161"/>
                  </a:lnTo>
                  <a:cubicBezTo>
                    <a:pt x="136" y="169"/>
                    <a:pt x="132" y="188"/>
                    <a:pt x="128" y="192"/>
                  </a:cubicBezTo>
                  <a:cubicBezTo>
                    <a:pt x="125" y="194"/>
                    <a:pt x="100" y="194"/>
                    <a:pt x="95" y="194"/>
                  </a:cubicBezTo>
                  <a:lnTo>
                    <a:pt x="34" y="194"/>
                  </a:lnTo>
                  <a:cubicBezTo>
                    <a:pt x="69" y="163"/>
                    <a:pt x="80" y="153"/>
                    <a:pt x="100" y="137"/>
                  </a:cubicBezTo>
                  <a:cubicBezTo>
                    <a:pt x="125" y="118"/>
                    <a:pt x="148" y="97"/>
                    <a:pt x="148" y="65"/>
                  </a:cubicBezTo>
                  <a:cubicBezTo>
                    <a:pt x="148" y="25"/>
                    <a:pt x="113" y="0"/>
                    <a:pt x="70" y="0"/>
                  </a:cubicBezTo>
                  <a:cubicBezTo>
                    <a:pt x="28" y="0"/>
                    <a:pt x="0" y="29"/>
                    <a:pt x="0" y="60"/>
                  </a:cubicBezTo>
                  <a:cubicBezTo>
                    <a:pt x="0" y="77"/>
                    <a:pt x="15" y="79"/>
                    <a:pt x="18" y="79"/>
                  </a:cubicBezTo>
                  <a:cubicBezTo>
                    <a:pt x="26" y="79"/>
                    <a:pt x="36" y="73"/>
                    <a:pt x="36" y="61"/>
                  </a:cubicBezTo>
                  <a:cubicBezTo>
                    <a:pt x="36" y="55"/>
                    <a:pt x="34" y="43"/>
                    <a:pt x="16" y="43"/>
                  </a:cubicBezTo>
                  <a:cubicBezTo>
                    <a:pt x="26" y="20"/>
                    <a:pt x="49" y="12"/>
                    <a:pt x="65" y="12"/>
                  </a:cubicBezTo>
                  <a:cubicBezTo>
                    <a:pt x="98" y="12"/>
                    <a:pt x="116" y="38"/>
                    <a:pt x="116" y="65"/>
                  </a:cubicBezTo>
                  <a:cubicBezTo>
                    <a:pt x="116" y="94"/>
                    <a:pt x="95" y="117"/>
                    <a:pt x="84" y="129"/>
                  </a:cubicBezTo>
                  <a:lnTo>
                    <a:pt x="4"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6" name="Freeform 15"/>
            <p:cNvSpPr>
              <a:spLocks/>
            </p:cNvSpPr>
            <p:nvPr/>
          </p:nvSpPr>
          <p:spPr bwMode="auto">
            <a:xfrm>
              <a:off x="1852" y="980"/>
              <a:ext cx="82" cy="75"/>
            </a:xfrm>
            <a:custGeom>
              <a:avLst/>
              <a:gdLst>
                <a:gd name="T0" fmla="*/ 145 w 238"/>
                <a:gd name="T1" fmla="*/ 67 h 217"/>
                <a:gd name="T2" fmla="*/ 145 w 238"/>
                <a:gd name="T3" fmla="*/ 67 h 217"/>
                <a:gd name="T4" fmla="*/ 193 w 238"/>
                <a:gd name="T5" fmla="*/ 10 h 217"/>
                <a:gd name="T6" fmla="*/ 217 w 238"/>
                <a:gd name="T7" fmla="*/ 17 h 217"/>
                <a:gd name="T8" fmla="*/ 194 w 238"/>
                <a:gd name="T9" fmla="*/ 43 h 217"/>
                <a:gd name="T10" fmla="*/ 212 w 238"/>
                <a:gd name="T11" fmla="*/ 59 h 217"/>
                <a:gd name="T12" fmla="*/ 238 w 238"/>
                <a:gd name="T13" fmla="*/ 32 h 217"/>
                <a:gd name="T14" fmla="*/ 193 w 238"/>
                <a:gd name="T15" fmla="*/ 0 h 217"/>
                <a:gd name="T16" fmla="*/ 143 w 238"/>
                <a:gd name="T17" fmla="*/ 36 h 217"/>
                <a:gd name="T18" fmla="*/ 91 w 238"/>
                <a:gd name="T19" fmla="*/ 0 h 217"/>
                <a:gd name="T20" fmla="*/ 14 w 238"/>
                <a:gd name="T21" fmla="*/ 74 h 217"/>
                <a:gd name="T22" fmla="*/ 20 w 238"/>
                <a:gd name="T23" fmla="*/ 78 h 217"/>
                <a:gd name="T24" fmla="*/ 26 w 238"/>
                <a:gd name="T25" fmla="*/ 73 h 217"/>
                <a:gd name="T26" fmla="*/ 90 w 238"/>
                <a:gd name="T27" fmla="*/ 10 h 217"/>
                <a:gd name="T28" fmla="*/ 116 w 238"/>
                <a:gd name="T29" fmla="*/ 43 h 217"/>
                <a:gd name="T30" fmla="*/ 90 w 238"/>
                <a:gd name="T31" fmla="*/ 156 h 217"/>
                <a:gd name="T32" fmla="*/ 45 w 238"/>
                <a:gd name="T33" fmla="*/ 206 h 217"/>
                <a:gd name="T34" fmla="*/ 21 w 238"/>
                <a:gd name="T35" fmla="*/ 200 h 217"/>
                <a:gd name="T36" fmla="*/ 44 w 238"/>
                <a:gd name="T37" fmla="*/ 174 h 217"/>
                <a:gd name="T38" fmla="*/ 26 w 238"/>
                <a:gd name="T39" fmla="*/ 157 h 217"/>
                <a:gd name="T40" fmla="*/ 0 w 238"/>
                <a:gd name="T41" fmla="*/ 185 h 217"/>
                <a:gd name="T42" fmla="*/ 44 w 238"/>
                <a:gd name="T43" fmla="*/ 217 h 217"/>
                <a:gd name="T44" fmla="*/ 95 w 238"/>
                <a:gd name="T45" fmla="*/ 180 h 217"/>
                <a:gd name="T46" fmla="*/ 146 w 238"/>
                <a:gd name="T47" fmla="*/ 217 h 217"/>
                <a:gd name="T48" fmla="*/ 223 w 238"/>
                <a:gd name="T49" fmla="*/ 143 h 217"/>
                <a:gd name="T50" fmla="*/ 217 w 238"/>
                <a:gd name="T51" fmla="*/ 138 h 217"/>
                <a:gd name="T52" fmla="*/ 211 w 238"/>
                <a:gd name="T53" fmla="*/ 143 h 217"/>
                <a:gd name="T54" fmla="*/ 147 w 238"/>
                <a:gd name="T55" fmla="*/ 206 h 217"/>
                <a:gd name="T56" fmla="*/ 121 w 238"/>
                <a:gd name="T57" fmla="*/ 174 h 217"/>
                <a:gd name="T58" fmla="*/ 129 w 238"/>
                <a:gd name="T59" fmla="*/ 132 h 217"/>
                <a:gd name="T60" fmla="*/ 145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5" y="67"/>
                  </a:moveTo>
                  <a:lnTo>
                    <a:pt x="145" y="67"/>
                  </a:lnTo>
                  <a:cubicBezTo>
                    <a:pt x="148" y="54"/>
                    <a:pt x="159" y="10"/>
                    <a:pt x="193" y="10"/>
                  </a:cubicBezTo>
                  <a:cubicBezTo>
                    <a:pt x="195" y="10"/>
                    <a:pt x="207" y="10"/>
                    <a:pt x="217" y="17"/>
                  </a:cubicBezTo>
                  <a:cubicBezTo>
                    <a:pt x="203" y="19"/>
                    <a:pt x="194" y="31"/>
                    <a:pt x="194" y="43"/>
                  </a:cubicBezTo>
                  <a:cubicBezTo>
                    <a:pt x="194" y="50"/>
                    <a:pt x="199" y="59"/>
                    <a:pt x="212" y="59"/>
                  </a:cubicBezTo>
                  <a:cubicBezTo>
                    <a:pt x="222" y="59"/>
                    <a:pt x="238" y="51"/>
                    <a:pt x="238" y="32"/>
                  </a:cubicBezTo>
                  <a:cubicBezTo>
                    <a:pt x="238" y="7"/>
                    <a:pt x="209" y="0"/>
                    <a:pt x="193" y="0"/>
                  </a:cubicBezTo>
                  <a:cubicBezTo>
                    <a:pt x="165" y="0"/>
                    <a:pt x="149" y="25"/>
                    <a:pt x="143" y="36"/>
                  </a:cubicBezTo>
                  <a:cubicBezTo>
                    <a:pt x="131" y="5"/>
                    <a:pt x="105" y="0"/>
                    <a:pt x="91" y="0"/>
                  </a:cubicBezTo>
                  <a:cubicBezTo>
                    <a:pt x="42" y="0"/>
                    <a:pt x="14" y="62"/>
                    <a:pt x="14" y="74"/>
                  </a:cubicBezTo>
                  <a:cubicBezTo>
                    <a:pt x="14" y="78"/>
                    <a:pt x="19" y="78"/>
                    <a:pt x="20" y="78"/>
                  </a:cubicBezTo>
                  <a:cubicBezTo>
                    <a:pt x="24" y="78"/>
                    <a:pt x="25" y="77"/>
                    <a:pt x="26" y="73"/>
                  </a:cubicBezTo>
                  <a:cubicBezTo>
                    <a:pt x="43" y="22"/>
                    <a:pt x="74" y="10"/>
                    <a:pt x="90" y="10"/>
                  </a:cubicBezTo>
                  <a:cubicBezTo>
                    <a:pt x="99" y="10"/>
                    <a:pt x="116" y="15"/>
                    <a:pt x="116" y="43"/>
                  </a:cubicBezTo>
                  <a:cubicBezTo>
                    <a:pt x="116" y="57"/>
                    <a:pt x="108" y="89"/>
                    <a:pt x="90" y="156"/>
                  </a:cubicBezTo>
                  <a:cubicBezTo>
                    <a:pt x="83" y="186"/>
                    <a:pt x="66" y="206"/>
                    <a:pt x="45" y="206"/>
                  </a:cubicBezTo>
                  <a:cubicBezTo>
                    <a:pt x="42" y="206"/>
                    <a:pt x="31" y="206"/>
                    <a:pt x="21" y="200"/>
                  </a:cubicBezTo>
                  <a:cubicBezTo>
                    <a:pt x="33" y="197"/>
                    <a:pt x="44" y="187"/>
                    <a:pt x="44" y="174"/>
                  </a:cubicBezTo>
                  <a:cubicBezTo>
                    <a:pt x="44" y="161"/>
                    <a:pt x="33" y="157"/>
                    <a:pt x="26" y="157"/>
                  </a:cubicBezTo>
                  <a:cubicBezTo>
                    <a:pt x="11" y="157"/>
                    <a:pt x="0" y="170"/>
                    <a:pt x="0" y="185"/>
                  </a:cubicBezTo>
                  <a:cubicBezTo>
                    <a:pt x="0" y="207"/>
                    <a:pt x="23" y="217"/>
                    <a:pt x="44" y="217"/>
                  </a:cubicBezTo>
                  <a:cubicBezTo>
                    <a:pt x="76" y="217"/>
                    <a:pt x="93" y="183"/>
                    <a:pt x="95" y="180"/>
                  </a:cubicBezTo>
                  <a:cubicBezTo>
                    <a:pt x="100" y="198"/>
                    <a:pt x="118" y="217"/>
                    <a:pt x="146" y="217"/>
                  </a:cubicBezTo>
                  <a:cubicBezTo>
                    <a:pt x="196" y="217"/>
                    <a:pt x="223" y="155"/>
                    <a:pt x="223" y="143"/>
                  </a:cubicBezTo>
                  <a:cubicBezTo>
                    <a:pt x="223" y="138"/>
                    <a:pt x="218" y="138"/>
                    <a:pt x="217" y="138"/>
                  </a:cubicBezTo>
                  <a:cubicBezTo>
                    <a:pt x="213" y="138"/>
                    <a:pt x="212" y="140"/>
                    <a:pt x="211" y="143"/>
                  </a:cubicBezTo>
                  <a:cubicBezTo>
                    <a:pt x="195" y="195"/>
                    <a:pt x="163" y="206"/>
                    <a:pt x="147" y="206"/>
                  </a:cubicBezTo>
                  <a:cubicBezTo>
                    <a:pt x="129" y="206"/>
                    <a:pt x="121" y="191"/>
                    <a:pt x="121" y="174"/>
                  </a:cubicBezTo>
                  <a:cubicBezTo>
                    <a:pt x="121" y="164"/>
                    <a:pt x="124" y="153"/>
                    <a:pt x="129" y="132"/>
                  </a:cubicBezTo>
                  <a:lnTo>
                    <a:pt x="145"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7" name="Freeform 16"/>
            <p:cNvSpPr>
              <a:spLocks/>
            </p:cNvSpPr>
            <p:nvPr/>
          </p:nvSpPr>
          <p:spPr bwMode="auto">
            <a:xfrm>
              <a:off x="1948" y="1001"/>
              <a:ext cx="51" cy="77"/>
            </a:xfrm>
            <a:custGeom>
              <a:avLst/>
              <a:gdLst>
                <a:gd name="T0" fmla="*/ 148 w 148"/>
                <a:gd name="T1" fmla="*/ 161 h 222"/>
                <a:gd name="T2" fmla="*/ 148 w 148"/>
                <a:gd name="T3" fmla="*/ 161 h 222"/>
                <a:gd name="T4" fmla="*/ 136 w 148"/>
                <a:gd name="T5" fmla="*/ 161 h 222"/>
                <a:gd name="T6" fmla="*/ 128 w 148"/>
                <a:gd name="T7" fmla="*/ 192 h 222"/>
                <a:gd name="T8" fmla="*/ 95 w 148"/>
                <a:gd name="T9" fmla="*/ 194 h 222"/>
                <a:gd name="T10" fmla="*/ 33 w 148"/>
                <a:gd name="T11" fmla="*/ 194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6 w 148"/>
                <a:gd name="T23" fmla="*/ 61 h 222"/>
                <a:gd name="T24" fmla="*/ 16 w 148"/>
                <a:gd name="T25" fmla="*/ 43 h 222"/>
                <a:gd name="T26" fmla="*/ 65 w 148"/>
                <a:gd name="T27" fmla="*/ 12 h 222"/>
                <a:gd name="T28" fmla="*/ 115 w 148"/>
                <a:gd name="T29" fmla="*/ 65 h 222"/>
                <a:gd name="T30" fmla="*/ 84 w 148"/>
                <a:gd name="T31" fmla="*/ 129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9"/>
                    <a:pt x="132" y="188"/>
                    <a:pt x="128" y="192"/>
                  </a:cubicBezTo>
                  <a:cubicBezTo>
                    <a:pt x="125" y="194"/>
                    <a:pt x="99" y="194"/>
                    <a:pt x="95" y="194"/>
                  </a:cubicBezTo>
                  <a:lnTo>
                    <a:pt x="33" y="194"/>
                  </a:lnTo>
                  <a:cubicBezTo>
                    <a:pt x="68" y="163"/>
                    <a:pt x="80" y="153"/>
                    <a:pt x="100" y="137"/>
                  </a:cubicBezTo>
                  <a:cubicBezTo>
                    <a:pt x="125" y="118"/>
                    <a:pt x="148" y="97"/>
                    <a:pt x="148" y="65"/>
                  </a:cubicBezTo>
                  <a:cubicBezTo>
                    <a:pt x="148" y="25"/>
                    <a:pt x="112" y="0"/>
                    <a:pt x="70" y="0"/>
                  </a:cubicBezTo>
                  <a:cubicBezTo>
                    <a:pt x="28" y="0"/>
                    <a:pt x="0" y="29"/>
                    <a:pt x="0" y="60"/>
                  </a:cubicBezTo>
                  <a:cubicBezTo>
                    <a:pt x="0" y="77"/>
                    <a:pt x="15" y="79"/>
                    <a:pt x="18" y="79"/>
                  </a:cubicBezTo>
                  <a:cubicBezTo>
                    <a:pt x="26" y="79"/>
                    <a:pt x="36" y="73"/>
                    <a:pt x="36" y="61"/>
                  </a:cubicBezTo>
                  <a:cubicBezTo>
                    <a:pt x="36" y="55"/>
                    <a:pt x="33" y="43"/>
                    <a:pt x="16" y="43"/>
                  </a:cubicBezTo>
                  <a:cubicBezTo>
                    <a:pt x="26" y="20"/>
                    <a:pt x="49" y="12"/>
                    <a:pt x="65" y="12"/>
                  </a:cubicBezTo>
                  <a:cubicBezTo>
                    <a:pt x="98" y="12"/>
                    <a:pt x="115" y="38"/>
                    <a:pt x="115" y="65"/>
                  </a:cubicBezTo>
                  <a:cubicBezTo>
                    <a:pt x="115" y="94"/>
                    <a:pt x="95" y="117"/>
                    <a:pt x="84" y="129"/>
                  </a:cubicBezTo>
                  <a:lnTo>
                    <a:pt x="3"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8" name="Freeform 17"/>
            <p:cNvSpPr>
              <a:spLocks/>
            </p:cNvSpPr>
            <p:nvPr/>
          </p:nvSpPr>
          <p:spPr bwMode="auto">
            <a:xfrm>
              <a:off x="2060" y="958"/>
              <a:ext cx="110" cy="109"/>
            </a:xfrm>
            <a:custGeom>
              <a:avLst/>
              <a:gdLst>
                <a:gd name="T0" fmla="*/ 169 w 318"/>
                <a:gd name="T1" fmla="*/ 167 h 317"/>
                <a:gd name="T2" fmla="*/ 169 w 318"/>
                <a:gd name="T3" fmla="*/ 167 h 317"/>
                <a:gd name="T4" fmla="*/ 302 w 318"/>
                <a:gd name="T5" fmla="*/ 167 h 317"/>
                <a:gd name="T6" fmla="*/ 318 w 318"/>
                <a:gd name="T7" fmla="*/ 158 h 317"/>
                <a:gd name="T8" fmla="*/ 302 w 318"/>
                <a:gd name="T9" fmla="*/ 148 h 317"/>
                <a:gd name="T10" fmla="*/ 169 w 318"/>
                <a:gd name="T11" fmla="*/ 148 h 317"/>
                <a:gd name="T12" fmla="*/ 169 w 318"/>
                <a:gd name="T13" fmla="*/ 14 h 317"/>
                <a:gd name="T14" fmla="*/ 159 w 318"/>
                <a:gd name="T15" fmla="*/ 0 h 317"/>
                <a:gd name="T16" fmla="*/ 149 w 318"/>
                <a:gd name="T17" fmla="*/ 14 h 317"/>
                <a:gd name="T18" fmla="*/ 149 w 318"/>
                <a:gd name="T19" fmla="*/ 148 h 317"/>
                <a:gd name="T20" fmla="*/ 16 w 318"/>
                <a:gd name="T21" fmla="*/ 148 h 317"/>
                <a:gd name="T22" fmla="*/ 0 w 318"/>
                <a:gd name="T23" fmla="*/ 158 h 317"/>
                <a:gd name="T24" fmla="*/ 16 w 318"/>
                <a:gd name="T25" fmla="*/ 167 h 317"/>
                <a:gd name="T26" fmla="*/ 149 w 318"/>
                <a:gd name="T27" fmla="*/ 167 h 317"/>
                <a:gd name="T28" fmla="*/ 149 w 318"/>
                <a:gd name="T29" fmla="*/ 301 h 317"/>
                <a:gd name="T30" fmla="*/ 159 w 318"/>
                <a:gd name="T31" fmla="*/ 317 h 317"/>
                <a:gd name="T32" fmla="*/ 169 w 318"/>
                <a:gd name="T33" fmla="*/ 301 h 317"/>
                <a:gd name="T34" fmla="*/ 169 w 318"/>
                <a:gd name="T35" fmla="*/ 16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7">
                  <a:moveTo>
                    <a:pt x="169" y="167"/>
                  </a:moveTo>
                  <a:lnTo>
                    <a:pt x="169" y="167"/>
                  </a:lnTo>
                  <a:lnTo>
                    <a:pt x="302" y="167"/>
                  </a:lnTo>
                  <a:cubicBezTo>
                    <a:pt x="309" y="167"/>
                    <a:pt x="318" y="167"/>
                    <a:pt x="318" y="158"/>
                  </a:cubicBezTo>
                  <a:cubicBezTo>
                    <a:pt x="318" y="148"/>
                    <a:pt x="309" y="148"/>
                    <a:pt x="302" y="148"/>
                  </a:cubicBezTo>
                  <a:lnTo>
                    <a:pt x="169" y="148"/>
                  </a:lnTo>
                  <a:lnTo>
                    <a:pt x="169" y="14"/>
                  </a:lnTo>
                  <a:cubicBezTo>
                    <a:pt x="169" y="8"/>
                    <a:pt x="169" y="0"/>
                    <a:pt x="159" y="0"/>
                  </a:cubicBezTo>
                  <a:cubicBezTo>
                    <a:pt x="149" y="0"/>
                    <a:pt x="149" y="8"/>
                    <a:pt x="149" y="14"/>
                  </a:cubicBezTo>
                  <a:lnTo>
                    <a:pt x="149" y="148"/>
                  </a:lnTo>
                  <a:lnTo>
                    <a:pt x="16" y="148"/>
                  </a:lnTo>
                  <a:cubicBezTo>
                    <a:pt x="9" y="148"/>
                    <a:pt x="0" y="148"/>
                    <a:pt x="0" y="158"/>
                  </a:cubicBezTo>
                  <a:cubicBezTo>
                    <a:pt x="0" y="167"/>
                    <a:pt x="9" y="167"/>
                    <a:pt x="16" y="167"/>
                  </a:cubicBezTo>
                  <a:lnTo>
                    <a:pt x="149" y="167"/>
                  </a:lnTo>
                  <a:lnTo>
                    <a:pt x="149" y="301"/>
                  </a:lnTo>
                  <a:cubicBezTo>
                    <a:pt x="149" y="308"/>
                    <a:pt x="149" y="317"/>
                    <a:pt x="159" y="317"/>
                  </a:cubicBezTo>
                  <a:cubicBezTo>
                    <a:pt x="169" y="317"/>
                    <a:pt x="169" y="308"/>
                    <a:pt x="169" y="301"/>
                  </a:cubicBezTo>
                  <a:lnTo>
                    <a:pt x="169" y="1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19" name="Freeform 18"/>
            <p:cNvSpPr>
              <a:spLocks/>
            </p:cNvSpPr>
            <p:nvPr/>
          </p:nvSpPr>
          <p:spPr bwMode="auto">
            <a:xfrm>
              <a:off x="2223" y="980"/>
              <a:ext cx="64" cy="75"/>
            </a:xfrm>
            <a:custGeom>
              <a:avLst/>
              <a:gdLst>
                <a:gd name="T0" fmla="*/ 170 w 186"/>
                <a:gd name="T1" fmla="*/ 30 h 217"/>
                <a:gd name="T2" fmla="*/ 170 w 186"/>
                <a:gd name="T3" fmla="*/ 30 h 217"/>
                <a:gd name="T4" fmla="*/ 149 w 186"/>
                <a:gd name="T5" fmla="*/ 36 h 217"/>
                <a:gd name="T6" fmla="*/ 140 w 186"/>
                <a:gd name="T7" fmla="*/ 55 h 217"/>
                <a:gd name="T8" fmla="*/ 158 w 186"/>
                <a:gd name="T9" fmla="*/ 72 h 217"/>
                <a:gd name="T10" fmla="*/ 184 w 186"/>
                <a:gd name="T11" fmla="*/ 41 h 217"/>
                <a:gd name="T12" fmla="*/ 128 w 186"/>
                <a:gd name="T13" fmla="*/ 0 h 217"/>
                <a:gd name="T14" fmla="*/ 0 w 186"/>
                <a:gd name="T15" fmla="*/ 136 h 217"/>
                <a:gd name="T16" fmla="*/ 77 w 186"/>
                <a:gd name="T17" fmla="*/ 217 h 217"/>
                <a:gd name="T18" fmla="*/ 186 w 186"/>
                <a:gd name="T19" fmla="*/ 160 h 217"/>
                <a:gd name="T20" fmla="*/ 180 w 186"/>
                <a:gd name="T21" fmla="*/ 154 h 217"/>
                <a:gd name="T22" fmla="*/ 174 w 186"/>
                <a:gd name="T23" fmla="*/ 159 h 217"/>
                <a:gd name="T24" fmla="*/ 78 w 186"/>
                <a:gd name="T25" fmla="*/ 206 h 217"/>
                <a:gd name="T26" fmla="*/ 35 w 186"/>
                <a:gd name="T27" fmla="*/ 154 h 217"/>
                <a:gd name="T28" fmla="*/ 61 w 186"/>
                <a:gd name="T29" fmla="*/ 58 h 217"/>
                <a:gd name="T30" fmla="*/ 128 w 186"/>
                <a:gd name="T31" fmla="*/ 10 h 217"/>
                <a:gd name="T32" fmla="*/ 170 w 186"/>
                <a:gd name="T33"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170" y="30"/>
                  </a:moveTo>
                  <a:lnTo>
                    <a:pt x="170" y="30"/>
                  </a:lnTo>
                  <a:cubicBezTo>
                    <a:pt x="162" y="30"/>
                    <a:pt x="155" y="30"/>
                    <a:pt x="149" y="36"/>
                  </a:cubicBezTo>
                  <a:cubicBezTo>
                    <a:pt x="141" y="43"/>
                    <a:pt x="140" y="52"/>
                    <a:pt x="140" y="55"/>
                  </a:cubicBezTo>
                  <a:cubicBezTo>
                    <a:pt x="140" y="66"/>
                    <a:pt x="149" y="72"/>
                    <a:pt x="158" y="72"/>
                  </a:cubicBezTo>
                  <a:cubicBezTo>
                    <a:pt x="172" y="72"/>
                    <a:pt x="184" y="60"/>
                    <a:pt x="184" y="41"/>
                  </a:cubicBezTo>
                  <a:cubicBezTo>
                    <a:pt x="184" y="18"/>
                    <a:pt x="162" y="0"/>
                    <a:pt x="128" y="0"/>
                  </a:cubicBezTo>
                  <a:cubicBezTo>
                    <a:pt x="63" y="0"/>
                    <a:pt x="0" y="68"/>
                    <a:pt x="0" y="136"/>
                  </a:cubicBezTo>
                  <a:cubicBezTo>
                    <a:pt x="0" y="179"/>
                    <a:pt x="28" y="217"/>
                    <a:pt x="77" y="217"/>
                  </a:cubicBezTo>
                  <a:cubicBezTo>
                    <a:pt x="146" y="217"/>
                    <a:pt x="186" y="166"/>
                    <a:pt x="186" y="160"/>
                  </a:cubicBezTo>
                  <a:cubicBezTo>
                    <a:pt x="186" y="157"/>
                    <a:pt x="183" y="154"/>
                    <a:pt x="180" y="154"/>
                  </a:cubicBezTo>
                  <a:cubicBezTo>
                    <a:pt x="178" y="154"/>
                    <a:pt x="177" y="155"/>
                    <a:pt x="174" y="159"/>
                  </a:cubicBezTo>
                  <a:cubicBezTo>
                    <a:pt x="136" y="206"/>
                    <a:pt x="84" y="206"/>
                    <a:pt x="78" y="206"/>
                  </a:cubicBezTo>
                  <a:cubicBezTo>
                    <a:pt x="48" y="206"/>
                    <a:pt x="35" y="183"/>
                    <a:pt x="35" y="154"/>
                  </a:cubicBezTo>
                  <a:cubicBezTo>
                    <a:pt x="35" y="134"/>
                    <a:pt x="45" y="88"/>
                    <a:pt x="61" y="58"/>
                  </a:cubicBezTo>
                  <a:cubicBezTo>
                    <a:pt x="76" y="31"/>
                    <a:pt x="102" y="10"/>
                    <a:pt x="128" y="10"/>
                  </a:cubicBezTo>
                  <a:cubicBezTo>
                    <a:pt x="145" y="10"/>
                    <a:pt x="163" y="17"/>
                    <a:pt x="170" y="3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0" name="Freeform 19"/>
            <p:cNvSpPr>
              <a:spLocks/>
            </p:cNvSpPr>
            <p:nvPr/>
          </p:nvSpPr>
          <p:spPr bwMode="auto">
            <a:xfrm>
              <a:off x="2293" y="1001"/>
              <a:ext cx="53" cy="79"/>
            </a:xfrm>
            <a:custGeom>
              <a:avLst/>
              <a:gdLst>
                <a:gd name="T0" fmla="*/ 73 w 154"/>
                <a:gd name="T1" fmla="*/ 110 h 229"/>
                <a:gd name="T2" fmla="*/ 73 w 154"/>
                <a:gd name="T3" fmla="*/ 110 h 229"/>
                <a:gd name="T4" fmla="*/ 118 w 154"/>
                <a:gd name="T5" fmla="*/ 164 h 229"/>
                <a:gd name="T6" fmla="*/ 75 w 154"/>
                <a:gd name="T7" fmla="*/ 218 h 229"/>
                <a:gd name="T8" fmla="*/ 18 w 154"/>
                <a:gd name="T9" fmla="*/ 195 h 229"/>
                <a:gd name="T10" fmla="*/ 37 w 154"/>
                <a:gd name="T11" fmla="*/ 176 h 229"/>
                <a:gd name="T12" fmla="*/ 19 w 154"/>
                <a:gd name="T13" fmla="*/ 158 h 229"/>
                <a:gd name="T14" fmla="*/ 0 w 154"/>
                <a:gd name="T15" fmla="*/ 177 h 229"/>
                <a:gd name="T16" fmla="*/ 75 w 154"/>
                <a:gd name="T17" fmla="*/ 229 h 229"/>
                <a:gd name="T18" fmla="*/ 154 w 154"/>
                <a:gd name="T19" fmla="*/ 164 h 229"/>
                <a:gd name="T20" fmla="*/ 96 w 154"/>
                <a:gd name="T21" fmla="*/ 104 h 229"/>
                <a:gd name="T22" fmla="*/ 144 w 154"/>
                <a:gd name="T23" fmla="*/ 46 h 229"/>
                <a:gd name="T24" fmla="*/ 76 w 154"/>
                <a:gd name="T25" fmla="*/ 0 h 229"/>
                <a:gd name="T26" fmla="*/ 11 w 154"/>
                <a:gd name="T27" fmla="*/ 45 h 229"/>
                <a:gd name="T28" fmla="*/ 28 w 154"/>
                <a:gd name="T29" fmla="*/ 63 h 229"/>
                <a:gd name="T30" fmla="*/ 45 w 154"/>
                <a:gd name="T31" fmla="*/ 46 h 229"/>
                <a:gd name="T32" fmla="*/ 28 w 154"/>
                <a:gd name="T33" fmla="*/ 28 h 229"/>
                <a:gd name="T34" fmla="*/ 75 w 154"/>
                <a:gd name="T35" fmla="*/ 10 h 229"/>
                <a:gd name="T36" fmla="*/ 111 w 154"/>
                <a:gd name="T37" fmla="*/ 46 h 229"/>
                <a:gd name="T38" fmla="*/ 98 w 154"/>
                <a:gd name="T39" fmla="*/ 86 h 229"/>
                <a:gd name="T40" fmla="*/ 61 w 154"/>
                <a:gd name="T41" fmla="*/ 100 h 229"/>
                <a:gd name="T42" fmla="*/ 50 w 154"/>
                <a:gd name="T43" fmla="*/ 101 h 229"/>
                <a:gd name="T44" fmla="*/ 47 w 154"/>
                <a:gd name="T45" fmla="*/ 106 h 229"/>
                <a:gd name="T46" fmla="*/ 55 w 154"/>
                <a:gd name="T47" fmla="*/ 110 h 229"/>
                <a:gd name="T48" fmla="*/ 73 w 154"/>
                <a:gd name="T49" fmla="*/ 1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9">
                  <a:moveTo>
                    <a:pt x="73" y="110"/>
                  </a:moveTo>
                  <a:lnTo>
                    <a:pt x="73" y="110"/>
                  </a:lnTo>
                  <a:cubicBezTo>
                    <a:pt x="99" y="110"/>
                    <a:pt x="118" y="128"/>
                    <a:pt x="118" y="164"/>
                  </a:cubicBezTo>
                  <a:cubicBezTo>
                    <a:pt x="118" y="206"/>
                    <a:pt x="94" y="218"/>
                    <a:pt x="75" y="218"/>
                  </a:cubicBezTo>
                  <a:cubicBezTo>
                    <a:pt x="61" y="218"/>
                    <a:pt x="32" y="214"/>
                    <a:pt x="18" y="195"/>
                  </a:cubicBezTo>
                  <a:cubicBezTo>
                    <a:pt x="34" y="194"/>
                    <a:pt x="37" y="183"/>
                    <a:pt x="37" y="176"/>
                  </a:cubicBezTo>
                  <a:cubicBezTo>
                    <a:pt x="37" y="165"/>
                    <a:pt x="29" y="158"/>
                    <a:pt x="19" y="158"/>
                  </a:cubicBezTo>
                  <a:cubicBezTo>
                    <a:pt x="10" y="158"/>
                    <a:pt x="0" y="163"/>
                    <a:pt x="0" y="177"/>
                  </a:cubicBezTo>
                  <a:cubicBezTo>
                    <a:pt x="0" y="208"/>
                    <a:pt x="35" y="229"/>
                    <a:pt x="75" y="229"/>
                  </a:cubicBezTo>
                  <a:cubicBezTo>
                    <a:pt x="122" y="229"/>
                    <a:pt x="154" y="198"/>
                    <a:pt x="154" y="164"/>
                  </a:cubicBezTo>
                  <a:cubicBezTo>
                    <a:pt x="154" y="138"/>
                    <a:pt x="133" y="112"/>
                    <a:pt x="96" y="104"/>
                  </a:cubicBezTo>
                  <a:cubicBezTo>
                    <a:pt x="131" y="92"/>
                    <a:pt x="144" y="67"/>
                    <a:pt x="144" y="46"/>
                  </a:cubicBezTo>
                  <a:cubicBezTo>
                    <a:pt x="144" y="20"/>
                    <a:pt x="113" y="0"/>
                    <a:pt x="76" y="0"/>
                  </a:cubicBezTo>
                  <a:cubicBezTo>
                    <a:pt x="39" y="0"/>
                    <a:pt x="11" y="18"/>
                    <a:pt x="11" y="45"/>
                  </a:cubicBezTo>
                  <a:cubicBezTo>
                    <a:pt x="11" y="56"/>
                    <a:pt x="18" y="63"/>
                    <a:pt x="28" y="63"/>
                  </a:cubicBezTo>
                  <a:cubicBezTo>
                    <a:pt x="38" y="63"/>
                    <a:pt x="45" y="55"/>
                    <a:pt x="45" y="46"/>
                  </a:cubicBezTo>
                  <a:cubicBezTo>
                    <a:pt x="45" y="36"/>
                    <a:pt x="38" y="29"/>
                    <a:pt x="28" y="28"/>
                  </a:cubicBezTo>
                  <a:cubicBezTo>
                    <a:pt x="40" y="14"/>
                    <a:pt x="63" y="10"/>
                    <a:pt x="75" y="10"/>
                  </a:cubicBezTo>
                  <a:cubicBezTo>
                    <a:pt x="90" y="10"/>
                    <a:pt x="111" y="17"/>
                    <a:pt x="111" y="46"/>
                  </a:cubicBezTo>
                  <a:cubicBezTo>
                    <a:pt x="111" y="60"/>
                    <a:pt x="107" y="76"/>
                    <a:pt x="98" y="86"/>
                  </a:cubicBezTo>
                  <a:cubicBezTo>
                    <a:pt x="87" y="99"/>
                    <a:pt x="77" y="99"/>
                    <a:pt x="61" y="100"/>
                  </a:cubicBezTo>
                  <a:cubicBezTo>
                    <a:pt x="52" y="101"/>
                    <a:pt x="52" y="101"/>
                    <a:pt x="50" y="101"/>
                  </a:cubicBezTo>
                  <a:cubicBezTo>
                    <a:pt x="49" y="101"/>
                    <a:pt x="47" y="102"/>
                    <a:pt x="47" y="106"/>
                  </a:cubicBezTo>
                  <a:cubicBezTo>
                    <a:pt x="47" y="110"/>
                    <a:pt x="50"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1" name="Freeform 20"/>
            <p:cNvSpPr>
              <a:spLocks/>
            </p:cNvSpPr>
            <p:nvPr/>
          </p:nvSpPr>
          <p:spPr bwMode="auto">
            <a:xfrm>
              <a:off x="2365" y="980"/>
              <a:ext cx="82" cy="75"/>
            </a:xfrm>
            <a:custGeom>
              <a:avLst/>
              <a:gdLst>
                <a:gd name="T0" fmla="*/ 146 w 238"/>
                <a:gd name="T1" fmla="*/ 67 h 217"/>
                <a:gd name="T2" fmla="*/ 146 w 238"/>
                <a:gd name="T3" fmla="*/ 67 h 217"/>
                <a:gd name="T4" fmla="*/ 193 w 238"/>
                <a:gd name="T5" fmla="*/ 10 h 217"/>
                <a:gd name="T6" fmla="*/ 217 w 238"/>
                <a:gd name="T7" fmla="*/ 17 h 217"/>
                <a:gd name="T8" fmla="*/ 194 w 238"/>
                <a:gd name="T9" fmla="*/ 43 h 217"/>
                <a:gd name="T10" fmla="*/ 213 w 238"/>
                <a:gd name="T11" fmla="*/ 59 h 217"/>
                <a:gd name="T12" fmla="*/ 238 w 238"/>
                <a:gd name="T13" fmla="*/ 32 h 217"/>
                <a:gd name="T14" fmla="*/ 194 w 238"/>
                <a:gd name="T15" fmla="*/ 0 h 217"/>
                <a:gd name="T16" fmla="*/ 144 w 238"/>
                <a:gd name="T17" fmla="*/ 36 h 217"/>
                <a:gd name="T18" fmla="*/ 92 w 238"/>
                <a:gd name="T19" fmla="*/ 0 h 217"/>
                <a:gd name="T20" fmla="*/ 15 w 238"/>
                <a:gd name="T21" fmla="*/ 74 h 217"/>
                <a:gd name="T22" fmla="*/ 21 w 238"/>
                <a:gd name="T23" fmla="*/ 78 h 217"/>
                <a:gd name="T24" fmla="*/ 27 w 238"/>
                <a:gd name="T25" fmla="*/ 73 h 217"/>
                <a:gd name="T26" fmla="*/ 91 w 238"/>
                <a:gd name="T27" fmla="*/ 10 h 217"/>
                <a:gd name="T28" fmla="*/ 117 w 238"/>
                <a:gd name="T29" fmla="*/ 43 h 217"/>
                <a:gd name="T30" fmla="*/ 91 w 238"/>
                <a:gd name="T31" fmla="*/ 156 h 217"/>
                <a:gd name="T32" fmla="*/ 46 w 238"/>
                <a:gd name="T33" fmla="*/ 206 h 217"/>
                <a:gd name="T34" fmla="*/ 22 w 238"/>
                <a:gd name="T35" fmla="*/ 200 h 217"/>
                <a:gd name="T36" fmla="*/ 44 w 238"/>
                <a:gd name="T37" fmla="*/ 174 h 217"/>
                <a:gd name="T38" fmla="*/ 27 w 238"/>
                <a:gd name="T39" fmla="*/ 157 h 217"/>
                <a:gd name="T40" fmla="*/ 0 w 238"/>
                <a:gd name="T41" fmla="*/ 185 h 217"/>
                <a:gd name="T42" fmla="*/ 45 w 238"/>
                <a:gd name="T43" fmla="*/ 217 h 217"/>
                <a:gd name="T44" fmla="*/ 96 w 238"/>
                <a:gd name="T45" fmla="*/ 180 h 217"/>
                <a:gd name="T46" fmla="*/ 147 w 238"/>
                <a:gd name="T47" fmla="*/ 217 h 217"/>
                <a:gd name="T48" fmla="*/ 224 w 238"/>
                <a:gd name="T49" fmla="*/ 143 h 217"/>
                <a:gd name="T50" fmla="*/ 218 w 238"/>
                <a:gd name="T51" fmla="*/ 138 h 217"/>
                <a:gd name="T52" fmla="*/ 212 w 238"/>
                <a:gd name="T53" fmla="*/ 143 h 217"/>
                <a:gd name="T54" fmla="*/ 148 w 238"/>
                <a:gd name="T55" fmla="*/ 206 h 217"/>
                <a:gd name="T56" fmla="*/ 122 w 238"/>
                <a:gd name="T57" fmla="*/ 174 h 217"/>
                <a:gd name="T58" fmla="*/ 130 w 238"/>
                <a:gd name="T59" fmla="*/ 132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4"/>
                    <a:pt x="160" y="10"/>
                    <a:pt x="193" y="10"/>
                  </a:cubicBezTo>
                  <a:cubicBezTo>
                    <a:pt x="196" y="10"/>
                    <a:pt x="207" y="10"/>
                    <a:pt x="217" y="17"/>
                  </a:cubicBezTo>
                  <a:cubicBezTo>
                    <a:pt x="204" y="19"/>
                    <a:pt x="194" y="31"/>
                    <a:pt x="194" y="43"/>
                  </a:cubicBezTo>
                  <a:cubicBezTo>
                    <a:pt x="194" y="50"/>
                    <a:pt x="200" y="59"/>
                    <a:pt x="213" y="59"/>
                  </a:cubicBezTo>
                  <a:cubicBezTo>
                    <a:pt x="223" y="59"/>
                    <a:pt x="238" y="51"/>
                    <a:pt x="238" y="32"/>
                  </a:cubicBezTo>
                  <a:cubicBezTo>
                    <a:pt x="238" y="7"/>
                    <a:pt x="210" y="0"/>
                    <a:pt x="194" y="0"/>
                  </a:cubicBezTo>
                  <a:cubicBezTo>
                    <a:pt x="166" y="0"/>
                    <a:pt x="150" y="25"/>
                    <a:pt x="144" y="36"/>
                  </a:cubicBezTo>
                  <a:cubicBezTo>
                    <a:pt x="132" y="5"/>
                    <a:pt x="106" y="0"/>
                    <a:pt x="92" y="0"/>
                  </a:cubicBezTo>
                  <a:cubicBezTo>
                    <a:pt x="42" y="0"/>
                    <a:pt x="15" y="62"/>
                    <a:pt x="15" y="74"/>
                  </a:cubicBezTo>
                  <a:cubicBezTo>
                    <a:pt x="15" y="78"/>
                    <a:pt x="20" y="78"/>
                    <a:pt x="21" y="78"/>
                  </a:cubicBezTo>
                  <a:cubicBezTo>
                    <a:pt x="25" y="78"/>
                    <a:pt x="26" y="77"/>
                    <a:pt x="27" y="73"/>
                  </a:cubicBezTo>
                  <a:cubicBezTo>
                    <a:pt x="43" y="22"/>
                    <a:pt x="75" y="10"/>
                    <a:pt x="91" y="10"/>
                  </a:cubicBezTo>
                  <a:cubicBezTo>
                    <a:pt x="100" y="10"/>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8"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29" y="206"/>
                    <a:pt x="122" y="191"/>
                    <a:pt x="122" y="174"/>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2" name="Freeform 21"/>
            <p:cNvSpPr>
              <a:spLocks/>
            </p:cNvSpPr>
            <p:nvPr/>
          </p:nvSpPr>
          <p:spPr bwMode="auto">
            <a:xfrm>
              <a:off x="2461" y="1001"/>
              <a:ext cx="53" cy="79"/>
            </a:xfrm>
            <a:custGeom>
              <a:avLst/>
              <a:gdLst>
                <a:gd name="T0" fmla="*/ 73 w 154"/>
                <a:gd name="T1" fmla="*/ 110 h 229"/>
                <a:gd name="T2" fmla="*/ 73 w 154"/>
                <a:gd name="T3" fmla="*/ 110 h 229"/>
                <a:gd name="T4" fmla="*/ 118 w 154"/>
                <a:gd name="T5" fmla="*/ 164 h 229"/>
                <a:gd name="T6" fmla="*/ 74 w 154"/>
                <a:gd name="T7" fmla="*/ 218 h 229"/>
                <a:gd name="T8" fmla="*/ 18 w 154"/>
                <a:gd name="T9" fmla="*/ 195 h 229"/>
                <a:gd name="T10" fmla="*/ 37 w 154"/>
                <a:gd name="T11" fmla="*/ 176 h 229"/>
                <a:gd name="T12" fmla="*/ 19 w 154"/>
                <a:gd name="T13" fmla="*/ 158 h 229"/>
                <a:gd name="T14" fmla="*/ 0 w 154"/>
                <a:gd name="T15" fmla="*/ 177 h 229"/>
                <a:gd name="T16" fmla="*/ 75 w 154"/>
                <a:gd name="T17" fmla="*/ 229 h 229"/>
                <a:gd name="T18" fmla="*/ 154 w 154"/>
                <a:gd name="T19" fmla="*/ 164 h 229"/>
                <a:gd name="T20" fmla="*/ 96 w 154"/>
                <a:gd name="T21" fmla="*/ 104 h 229"/>
                <a:gd name="T22" fmla="*/ 143 w 154"/>
                <a:gd name="T23" fmla="*/ 46 h 229"/>
                <a:gd name="T24" fmla="*/ 76 w 154"/>
                <a:gd name="T25" fmla="*/ 0 h 229"/>
                <a:gd name="T26" fmla="*/ 10 w 154"/>
                <a:gd name="T27" fmla="*/ 45 h 229"/>
                <a:gd name="T28" fmla="*/ 28 w 154"/>
                <a:gd name="T29" fmla="*/ 63 h 229"/>
                <a:gd name="T30" fmla="*/ 45 w 154"/>
                <a:gd name="T31" fmla="*/ 46 h 229"/>
                <a:gd name="T32" fmla="*/ 28 w 154"/>
                <a:gd name="T33" fmla="*/ 28 h 229"/>
                <a:gd name="T34" fmla="*/ 75 w 154"/>
                <a:gd name="T35" fmla="*/ 10 h 229"/>
                <a:gd name="T36" fmla="*/ 111 w 154"/>
                <a:gd name="T37" fmla="*/ 46 h 229"/>
                <a:gd name="T38" fmla="*/ 98 w 154"/>
                <a:gd name="T39" fmla="*/ 86 h 229"/>
                <a:gd name="T40" fmla="*/ 60 w 154"/>
                <a:gd name="T41" fmla="*/ 100 h 229"/>
                <a:gd name="T42" fmla="*/ 50 w 154"/>
                <a:gd name="T43" fmla="*/ 101 h 229"/>
                <a:gd name="T44" fmla="*/ 46 w 154"/>
                <a:gd name="T45" fmla="*/ 106 h 229"/>
                <a:gd name="T46" fmla="*/ 55 w 154"/>
                <a:gd name="T47" fmla="*/ 110 h 229"/>
                <a:gd name="T48" fmla="*/ 73 w 154"/>
                <a:gd name="T49" fmla="*/ 1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9">
                  <a:moveTo>
                    <a:pt x="73" y="110"/>
                  </a:moveTo>
                  <a:lnTo>
                    <a:pt x="73" y="110"/>
                  </a:lnTo>
                  <a:cubicBezTo>
                    <a:pt x="99" y="110"/>
                    <a:pt x="118" y="128"/>
                    <a:pt x="118" y="164"/>
                  </a:cubicBezTo>
                  <a:cubicBezTo>
                    <a:pt x="118" y="206"/>
                    <a:pt x="94" y="218"/>
                    <a:pt x="74" y="218"/>
                  </a:cubicBezTo>
                  <a:cubicBezTo>
                    <a:pt x="61" y="218"/>
                    <a:pt x="32" y="214"/>
                    <a:pt x="18" y="195"/>
                  </a:cubicBezTo>
                  <a:cubicBezTo>
                    <a:pt x="33" y="194"/>
                    <a:pt x="37" y="183"/>
                    <a:pt x="37" y="176"/>
                  </a:cubicBezTo>
                  <a:cubicBezTo>
                    <a:pt x="37" y="165"/>
                    <a:pt x="29" y="158"/>
                    <a:pt x="19" y="158"/>
                  </a:cubicBezTo>
                  <a:cubicBezTo>
                    <a:pt x="9" y="158"/>
                    <a:pt x="0" y="163"/>
                    <a:pt x="0" y="177"/>
                  </a:cubicBezTo>
                  <a:cubicBezTo>
                    <a:pt x="0" y="208"/>
                    <a:pt x="35" y="229"/>
                    <a:pt x="75" y="229"/>
                  </a:cubicBezTo>
                  <a:cubicBezTo>
                    <a:pt x="122" y="229"/>
                    <a:pt x="154" y="198"/>
                    <a:pt x="154" y="164"/>
                  </a:cubicBezTo>
                  <a:cubicBezTo>
                    <a:pt x="154" y="138"/>
                    <a:pt x="132" y="112"/>
                    <a:pt x="96" y="104"/>
                  </a:cubicBezTo>
                  <a:cubicBezTo>
                    <a:pt x="131" y="92"/>
                    <a:pt x="143" y="67"/>
                    <a:pt x="143" y="46"/>
                  </a:cubicBezTo>
                  <a:cubicBezTo>
                    <a:pt x="143" y="20"/>
                    <a:pt x="113" y="0"/>
                    <a:pt x="76" y="0"/>
                  </a:cubicBezTo>
                  <a:cubicBezTo>
                    <a:pt x="39" y="0"/>
                    <a:pt x="10" y="18"/>
                    <a:pt x="10" y="45"/>
                  </a:cubicBezTo>
                  <a:cubicBezTo>
                    <a:pt x="10" y="56"/>
                    <a:pt x="18" y="63"/>
                    <a:pt x="28" y="63"/>
                  </a:cubicBezTo>
                  <a:cubicBezTo>
                    <a:pt x="38" y="63"/>
                    <a:pt x="45" y="55"/>
                    <a:pt x="45" y="46"/>
                  </a:cubicBezTo>
                  <a:cubicBezTo>
                    <a:pt x="45" y="36"/>
                    <a:pt x="38" y="29"/>
                    <a:pt x="28" y="28"/>
                  </a:cubicBezTo>
                  <a:cubicBezTo>
                    <a:pt x="39" y="14"/>
                    <a:pt x="62" y="10"/>
                    <a:pt x="75" y="10"/>
                  </a:cubicBezTo>
                  <a:cubicBezTo>
                    <a:pt x="90" y="10"/>
                    <a:pt x="111" y="17"/>
                    <a:pt x="111" y="46"/>
                  </a:cubicBezTo>
                  <a:cubicBezTo>
                    <a:pt x="111" y="60"/>
                    <a:pt x="106" y="76"/>
                    <a:pt x="98" y="86"/>
                  </a:cubicBezTo>
                  <a:cubicBezTo>
                    <a:pt x="87" y="99"/>
                    <a:pt x="77" y="99"/>
                    <a:pt x="60" y="100"/>
                  </a:cubicBezTo>
                  <a:cubicBezTo>
                    <a:pt x="52" y="101"/>
                    <a:pt x="51" y="101"/>
                    <a:pt x="50" y="101"/>
                  </a:cubicBezTo>
                  <a:cubicBezTo>
                    <a:pt x="49" y="101"/>
                    <a:pt x="46" y="102"/>
                    <a:pt x="46" y="106"/>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3" name="Freeform 22"/>
            <p:cNvSpPr>
              <a:spLocks/>
            </p:cNvSpPr>
            <p:nvPr/>
          </p:nvSpPr>
          <p:spPr bwMode="auto">
            <a:xfrm>
              <a:off x="2574" y="958"/>
              <a:ext cx="110" cy="109"/>
            </a:xfrm>
            <a:custGeom>
              <a:avLst/>
              <a:gdLst>
                <a:gd name="T0" fmla="*/ 169 w 318"/>
                <a:gd name="T1" fmla="*/ 167 h 317"/>
                <a:gd name="T2" fmla="*/ 169 w 318"/>
                <a:gd name="T3" fmla="*/ 167 h 317"/>
                <a:gd name="T4" fmla="*/ 302 w 318"/>
                <a:gd name="T5" fmla="*/ 167 h 317"/>
                <a:gd name="T6" fmla="*/ 318 w 318"/>
                <a:gd name="T7" fmla="*/ 158 h 317"/>
                <a:gd name="T8" fmla="*/ 302 w 318"/>
                <a:gd name="T9" fmla="*/ 148 h 317"/>
                <a:gd name="T10" fmla="*/ 169 w 318"/>
                <a:gd name="T11" fmla="*/ 148 h 317"/>
                <a:gd name="T12" fmla="*/ 169 w 318"/>
                <a:gd name="T13" fmla="*/ 14 h 317"/>
                <a:gd name="T14" fmla="*/ 159 w 318"/>
                <a:gd name="T15" fmla="*/ 0 h 317"/>
                <a:gd name="T16" fmla="*/ 150 w 318"/>
                <a:gd name="T17" fmla="*/ 14 h 317"/>
                <a:gd name="T18" fmla="*/ 150 w 318"/>
                <a:gd name="T19" fmla="*/ 148 h 317"/>
                <a:gd name="T20" fmla="*/ 16 w 318"/>
                <a:gd name="T21" fmla="*/ 148 h 317"/>
                <a:gd name="T22" fmla="*/ 0 w 318"/>
                <a:gd name="T23" fmla="*/ 158 h 317"/>
                <a:gd name="T24" fmla="*/ 16 w 318"/>
                <a:gd name="T25" fmla="*/ 167 h 317"/>
                <a:gd name="T26" fmla="*/ 150 w 318"/>
                <a:gd name="T27" fmla="*/ 167 h 317"/>
                <a:gd name="T28" fmla="*/ 150 w 318"/>
                <a:gd name="T29" fmla="*/ 301 h 317"/>
                <a:gd name="T30" fmla="*/ 159 w 318"/>
                <a:gd name="T31" fmla="*/ 317 h 317"/>
                <a:gd name="T32" fmla="*/ 169 w 318"/>
                <a:gd name="T33" fmla="*/ 301 h 317"/>
                <a:gd name="T34" fmla="*/ 169 w 318"/>
                <a:gd name="T35" fmla="*/ 16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7">
                  <a:moveTo>
                    <a:pt x="169" y="167"/>
                  </a:moveTo>
                  <a:lnTo>
                    <a:pt x="169" y="167"/>
                  </a:lnTo>
                  <a:lnTo>
                    <a:pt x="302" y="167"/>
                  </a:lnTo>
                  <a:cubicBezTo>
                    <a:pt x="309" y="167"/>
                    <a:pt x="318" y="167"/>
                    <a:pt x="318" y="158"/>
                  </a:cubicBezTo>
                  <a:cubicBezTo>
                    <a:pt x="318" y="148"/>
                    <a:pt x="309" y="148"/>
                    <a:pt x="302" y="148"/>
                  </a:cubicBezTo>
                  <a:lnTo>
                    <a:pt x="169" y="148"/>
                  </a:lnTo>
                  <a:lnTo>
                    <a:pt x="169" y="14"/>
                  </a:lnTo>
                  <a:cubicBezTo>
                    <a:pt x="169" y="8"/>
                    <a:pt x="169" y="0"/>
                    <a:pt x="159" y="0"/>
                  </a:cubicBezTo>
                  <a:cubicBezTo>
                    <a:pt x="150" y="0"/>
                    <a:pt x="150" y="8"/>
                    <a:pt x="150" y="14"/>
                  </a:cubicBezTo>
                  <a:lnTo>
                    <a:pt x="150" y="148"/>
                  </a:lnTo>
                  <a:lnTo>
                    <a:pt x="16" y="148"/>
                  </a:lnTo>
                  <a:cubicBezTo>
                    <a:pt x="9" y="148"/>
                    <a:pt x="0" y="148"/>
                    <a:pt x="0" y="158"/>
                  </a:cubicBezTo>
                  <a:cubicBezTo>
                    <a:pt x="0" y="167"/>
                    <a:pt x="9" y="167"/>
                    <a:pt x="16" y="167"/>
                  </a:cubicBezTo>
                  <a:lnTo>
                    <a:pt x="150" y="167"/>
                  </a:lnTo>
                  <a:lnTo>
                    <a:pt x="150" y="301"/>
                  </a:lnTo>
                  <a:cubicBezTo>
                    <a:pt x="150" y="308"/>
                    <a:pt x="150" y="317"/>
                    <a:pt x="159" y="317"/>
                  </a:cubicBezTo>
                  <a:cubicBezTo>
                    <a:pt x="169" y="317"/>
                    <a:pt x="169" y="308"/>
                    <a:pt x="169" y="301"/>
                  </a:cubicBezTo>
                  <a:lnTo>
                    <a:pt x="169" y="1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4" name="Freeform 23"/>
            <p:cNvSpPr>
              <a:spLocks/>
            </p:cNvSpPr>
            <p:nvPr/>
          </p:nvSpPr>
          <p:spPr bwMode="auto">
            <a:xfrm>
              <a:off x="2736" y="980"/>
              <a:ext cx="64" cy="75"/>
            </a:xfrm>
            <a:custGeom>
              <a:avLst/>
              <a:gdLst>
                <a:gd name="T0" fmla="*/ 170 w 186"/>
                <a:gd name="T1" fmla="*/ 30 h 217"/>
                <a:gd name="T2" fmla="*/ 170 w 186"/>
                <a:gd name="T3" fmla="*/ 30 h 217"/>
                <a:gd name="T4" fmla="*/ 149 w 186"/>
                <a:gd name="T5" fmla="*/ 36 h 217"/>
                <a:gd name="T6" fmla="*/ 140 w 186"/>
                <a:gd name="T7" fmla="*/ 55 h 217"/>
                <a:gd name="T8" fmla="*/ 158 w 186"/>
                <a:gd name="T9" fmla="*/ 72 h 217"/>
                <a:gd name="T10" fmla="*/ 185 w 186"/>
                <a:gd name="T11" fmla="*/ 41 h 217"/>
                <a:gd name="T12" fmla="*/ 128 w 186"/>
                <a:gd name="T13" fmla="*/ 0 h 217"/>
                <a:gd name="T14" fmla="*/ 0 w 186"/>
                <a:gd name="T15" fmla="*/ 136 h 217"/>
                <a:gd name="T16" fmla="*/ 78 w 186"/>
                <a:gd name="T17" fmla="*/ 217 h 217"/>
                <a:gd name="T18" fmla="*/ 186 w 186"/>
                <a:gd name="T19" fmla="*/ 160 h 217"/>
                <a:gd name="T20" fmla="*/ 181 w 186"/>
                <a:gd name="T21" fmla="*/ 154 h 217"/>
                <a:gd name="T22" fmla="*/ 174 w 186"/>
                <a:gd name="T23" fmla="*/ 159 h 217"/>
                <a:gd name="T24" fmla="*/ 79 w 186"/>
                <a:gd name="T25" fmla="*/ 206 h 217"/>
                <a:gd name="T26" fmla="*/ 36 w 186"/>
                <a:gd name="T27" fmla="*/ 154 h 217"/>
                <a:gd name="T28" fmla="*/ 62 w 186"/>
                <a:gd name="T29" fmla="*/ 58 h 217"/>
                <a:gd name="T30" fmla="*/ 129 w 186"/>
                <a:gd name="T31" fmla="*/ 10 h 217"/>
                <a:gd name="T32" fmla="*/ 170 w 186"/>
                <a:gd name="T33"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170" y="30"/>
                  </a:moveTo>
                  <a:lnTo>
                    <a:pt x="170" y="30"/>
                  </a:lnTo>
                  <a:cubicBezTo>
                    <a:pt x="162" y="30"/>
                    <a:pt x="156" y="30"/>
                    <a:pt x="149" y="36"/>
                  </a:cubicBezTo>
                  <a:cubicBezTo>
                    <a:pt x="141" y="43"/>
                    <a:pt x="140" y="52"/>
                    <a:pt x="140" y="55"/>
                  </a:cubicBezTo>
                  <a:cubicBezTo>
                    <a:pt x="140" y="66"/>
                    <a:pt x="149" y="72"/>
                    <a:pt x="158" y="72"/>
                  </a:cubicBezTo>
                  <a:cubicBezTo>
                    <a:pt x="172" y="72"/>
                    <a:pt x="185" y="60"/>
                    <a:pt x="185" y="41"/>
                  </a:cubicBezTo>
                  <a:cubicBezTo>
                    <a:pt x="185" y="18"/>
                    <a:pt x="162" y="0"/>
                    <a:pt x="128" y="0"/>
                  </a:cubicBezTo>
                  <a:cubicBezTo>
                    <a:pt x="64" y="0"/>
                    <a:pt x="0" y="68"/>
                    <a:pt x="0" y="136"/>
                  </a:cubicBezTo>
                  <a:cubicBezTo>
                    <a:pt x="0" y="179"/>
                    <a:pt x="28" y="217"/>
                    <a:pt x="78" y="217"/>
                  </a:cubicBezTo>
                  <a:cubicBezTo>
                    <a:pt x="146" y="217"/>
                    <a:pt x="186" y="166"/>
                    <a:pt x="186" y="160"/>
                  </a:cubicBezTo>
                  <a:cubicBezTo>
                    <a:pt x="186" y="157"/>
                    <a:pt x="183" y="154"/>
                    <a:pt x="181" y="154"/>
                  </a:cubicBezTo>
                  <a:cubicBezTo>
                    <a:pt x="178" y="154"/>
                    <a:pt x="177" y="155"/>
                    <a:pt x="174" y="159"/>
                  </a:cubicBezTo>
                  <a:cubicBezTo>
                    <a:pt x="137" y="206"/>
                    <a:pt x="84" y="206"/>
                    <a:pt x="79" y="206"/>
                  </a:cubicBezTo>
                  <a:cubicBezTo>
                    <a:pt x="49" y="206"/>
                    <a:pt x="36" y="183"/>
                    <a:pt x="36" y="154"/>
                  </a:cubicBezTo>
                  <a:cubicBezTo>
                    <a:pt x="36" y="134"/>
                    <a:pt x="45" y="88"/>
                    <a:pt x="62" y="58"/>
                  </a:cubicBezTo>
                  <a:cubicBezTo>
                    <a:pt x="76" y="31"/>
                    <a:pt x="103" y="10"/>
                    <a:pt x="129" y="10"/>
                  </a:cubicBezTo>
                  <a:cubicBezTo>
                    <a:pt x="145" y="10"/>
                    <a:pt x="163" y="17"/>
                    <a:pt x="170" y="3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5" name="Freeform 24"/>
            <p:cNvSpPr>
              <a:spLocks noEditPoints="1"/>
            </p:cNvSpPr>
            <p:nvPr/>
          </p:nvSpPr>
          <p:spPr bwMode="auto">
            <a:xfrm>
              <a:off x="2805" y="1000"/>
              <a:ext cx="56" cy="78"/>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5 h 225"/>
                <a:gd name="T14" fmla="*/ 0 w 163"/>
                <a:gd name="T15" fmla="*/ 158 h 225"/>
                <a:gd name="T16" fmla="*/ 0 w 163"/>
                <a:gd name="T17" fmla="*/ 170 h 225"/>
                <a:gd name="T18" fmla="*/ 98 w 163"/>
                <a:gd name="T19" fmla="*/ 170 h 225"/>
                <a:gd name="T20" fmla="*/ 98 w 163"/>
                <a:gd name="T21" fmla="*/ 198 h 225"/>
                <a:gd name="T22" fmla="*/ 71 w 163"/>
                <a:gd name="T23" fmla="*/ 213 h 225"/>
                <a:gd name="T24" fmla="*/ 62 w 163"/>
                <a:gd name="T25" fmla="*/ 213 h 225"/>
                <a:gd name="T26" fmla="*/ 62 w 163"/>
                <a:gd name="T27" fmla="*/ 225 h 225"/>
                <a:gd name="T28" fmla="*/ 112 w 163"/>
                <a:gd name="T29" fmla="*/ 224 h 225"/>
                <a:gd name="T30" fmla="*/ 162 w 163"/>
                <a:gd name="T31" fmla="*/ 225 h 225"/>
                <a:gd name="T32" fmla="*/ 162 w 163"/>
                <a:gd name="T33" fmla="*/ 213 h 225"/>
                <a:gd name="T34" fmla="*/ 153 w 163"/>
                <a:gd name="T35" fmla="*/ 213 h 225"/>
                <a:gd name="T36" fmla="*/ 126 w 163"/>
                <a:gd name="T37" fmla="*/ 198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4" y="0"/>
                    <a:pt x="110" y="5"/>
                  </a:cubicBezTo>
                  <a:lnTo>
                    <a:pt x="0" y="158"/>
                  </a:lnTo>
                  <a:lnTo>
                    <a:pt x="0" y="170"/>
                  </a:lnTo>
                  <a:lnTo>
                    <a:pt x="98" y="170"/>
                  </a:lnTo>
                  <a:lnTo>
                    <a:pt x="98" y="198"/>
                  </a:lnTo>
                  <a:cubicBezTo>
                    <a:pt x="98" y="209"/>
                    <a:pt x="98" y="213"/>
                    <a:pt x="71" y="213"/>
                  </a:cubicBezTo>
                  <a:lnTo>
                    <a:pt x="62" y="213"/>
                  </a:lnTo>
                  <a:lnTo>
                    <a:pt x="62" y="225"/>
                  </a:lnTo>
                  <a:cubicBezTo>
                    <a:pt x="79" y="224"/>
                    <a:pt x="100" y="224"/>
                    <a:pt x="112" y="224"/>
                  </a:cubicBezTo>
                  <a:cubicBezTo>
                    <a:pt x="124" y="224"/>
                    <a:pt x="146" y="224"/>
                    <a:pt x="162" y="225"/>
                  </a:cubicBezTo>
                  <a:lnTo>
                    <a:pt x="162" y="213"/>
                  </a:lnTo>
                  <a:lnTo>
                    <a:pt x="153" y="213"/>
                  </a:lnTo>
                  <a:cubicBezTo>
                    <a:pt x="126" y="213"/>
                    <a:pt x="126" y="209"/>
                    <a:pt x="126" y="198"/>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6" name="Freeform 25"/>
            <p:cNvSpPr>
              <a:spLocks/>
            </p:cNvSpPr>
            <p:nvPr/>
          </p:nvSpPr>
          <p:spPr bwMode="auto">
            <a:xfrm>
              <a:off x="2879" y="980"/>
              <a:ext cx="82" cy="75"/>
            </a:xfrm>
            <a:custGeom>
              <a:avLst/>
              <a:gdLst>
                <a:gd name="T0" fmla="*/ 146 w 238"/>
                <a:gd name="T1" fmla="*/ 67 h 217"/>
                <a:gd name="T2" fmla="*/ 146 w 238"/>
                <a:gd name="T3" fmla="*/ 67 h 217"/>
                <a:gd name="T4" fmla="*/ 193 w 238"/>
                <a:gd name="T5" fmla="*/ 10 h 217"/>
                <a:gd name="T6" fmla="*/ 217 w 238"/>
                <a:gd name="T7" fmla="*/ 17 h 217"/>
                <a:gd name="T8" fmla="*/ 194 w 238"/>
                <a:gd name="T9" fmla="*/ 43 h 217"/>
                <a:gd name="T10" fmla="*/ 212 w 238"/>
                <a:gd name="T11" fmla="*/ 59 h 217"/>
                <a:gd name="T12" fmla="*/ 238 w 238"/>
                <a:gd name="T13" fmla="*/ 32 h 217"/>
                <a:gd name="T14" fmla="*/ 194 w 238"/>
                <a:gd name="T15" fmla="*/ 0 h 217"/>
                <a:gd name="T16" fmla="*/ 144 w 238"/>
                <a:gd name="T17" fmla="*/ 36 h 217"/>
                <a:gd name="T18" fmla="*/ 92 w 238"/>
                <a:gd name="T19" fmla="*/ 0 h 217"/>
                <a:gd name="T20" fmla="*/ 15 w 238"/>
                <a:gd name="T21" fmla="*/ 74 h 217"/>
                <a:gd name="T22" fmla="*/ 21 w 238"/>
                <a:gd name="T23" fmla="*/ 78 h 217"/>
                <a:gd name="T24" fmla="*/ 27 w 238"/>
                <a:gd name="T25" fmla="*/ 73 h 217"/>
                <a:gd name="T26" fmla="*/ 91 w 238"/>
                <a:gd name="T27" fmla="*/ 10 h 217"/>
                <a:gd name="T28" fmla="*/ 117 w 238"/>
                <a:gd name="T29" fmla="*/ 43 h 217"/>
                <a:gd name="T30" fmla="*/ 91 w 238"/>
                <a:gd name="T31" fmla="*/ 156 h 217"/>
                <a:gd name="T32" fmla="*/ 46 w 238"/>
                <a:gd name="T33" fmla="*/ 206 h 217"/>
                <a:gd name="T34" fmla="*/ 22 w 238"/>
                <a:gd name="T35" fmla="*/ 200 h 217"/>
                <a:gd name="T36" fmla="*/ 44 w 238"/>
                <a:gd name="T37" fmla="*/ 174 h 217"/>
                <a:gd name="T38" fmla="*/ 27 w 238"/>
                <a:gd name="T39" fmla="*/ 157 h 217"/>
                <a:gd name="T40" fmla="*/ 0 w 238"/>
                <a:gd name="T41" fmla="*/ 185 h 217"/>
                <a:gd name="T42" fmla="*/ 45 w 238"/>
                <a:gd name="T43" fmla="*/ 217 h 217"/>
                <a:gd name="T44" fmla="*/ 95 w 238"/>
                <a:gd name="T45" fmla="*/ 180 h 217"/>
                <a:gd name="T46" fmla="*/ 147 w 238"/>
                <a:gd name="T47" fmla="*/ 217 h 217"/>
                <a:gd name="T48" fmla="*/ 223 w 238"/>
                <a:gd name="T49" fmla="*/ 143 h 217"/>
                <a:gd name="T50" fmla="*/ 218 w 238"/>
                <a:gd name="T51" fmla="*/ 138 h 217"/>
                <a:gd name="T52" fmla="*/ 212 w 238"/>
                <a:gd name="T53" fmla="*/ 143 h 217"/>
                <a:gd name="T54" fmla="*/ 148 w 238"/>
                <a:gd name="T55" fmla="*/ 206 h 217"/>
                <a:gd name="T56" fmla="*/ 122 w 238"/>
                <a:gd name="T57" fmla="*/ 174 h 217"/>
                <a:gd name="T58" fmla="*/ 130 w 238"/>
                <a:gd name="T59" fmla="*/ 132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4"/>
                    <a:pt x="160" y="10"/>
                    <a:pt x="193" y="10"/>
                  </a:cubicBezTo>
                  <a:cubicBezTo>
                    <a:pt x="196" y="10"/>
                    <a:pt x="207" y="10"/>
                    <a:pt x="217" y="17"/>
                  </a:cubicBezTo>
                  <a:cubicBezTo>
                    <a:pt x="204" y="19"/>
                    <a:pt x="194" y="31"/>
                    <a:pt x="194" y="43"/>
                  </a:cubicBezTo>
                  <a:cubicBezTo>
                    <a:pt x="194" y="50"/>
                    <a:pt x="200" y="59"/>
                    <a:pt x="212" y="59"/>
                  </a:cubicBezTo>
                  <a:cubicBezTo>
                    <a:pt x="223" y="59"/>
                    <a:pt x="238" y="51"/>
                    <a:pt x="238" y="32"/>
                  </a:cubicBezTo>
                  <a:cubicBezTo>
                    <a:pt x="238" y="7"/>
                    <a:pt x="210" y="0"/>
                    <a:pt x="194" y="0"/>
                  </a:cubicBezTo>
                  <a:cubicBezTo>
                    <a:pt x="166" y="0"/>
                    <a:pt x="149" y="25"/>
                    <a:pt x="144" y="36"/>
                  </a:cubicBezTo>
                  <a:cubicBezTo>
                    <a:pt x="132" y="5"/>
                    <a:pt x="106" y="0"/>
                    <a:pt x="92" y="0"/>
                  </a:cubicBezTo>
                  <a:cubicBezTo>
                    <a:pt x="42" y="0"/>
                    <a:pt x="15" y="62"/>
                    <a:pt x="15" y="74"/>
                  </a:cubicBezTo>
                  <a:cubicBezTo>
                    <a:pt x="15" y="78"/>
                    <a:pt x="20" y="78"/>
                    <a:pt x="21" y="78"/>
                  </a:cubicBezTo>
                  <a:cubicBezTo>
                    <a:pt x="25" y="78"/>
                    <a:pt x="26" y="77"/>
                    <a:pt x="27" y="73"/>
                  </a:cubicBezTo>
                  <a:cubicBezTo>
                    <a:pt x="43" y="22"/>
                    <a:pt x="75" y="10"/>
                    <a:pt x="91" y="10"/>
                  </a:cubicBezTo>
                  <a:cubicBezTo>
                    <a:pt x="100" y="10"/>
                    <a:pt x="117" y="15"/>
                    <a:pt x="117" y="43"/>
                  </a:cubicBezTo>
                  <a:cubicBezTo>
                    <a:pt x="117" y="57"/>
                    <a:pt x="109" y="89"/>
                    <a:pt x="91" y="156"/>
                  </a:cubicBezTo>
                  <a:cubicBezTo>
                    <a:pt x="83"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5" y="180"/>
                  </a:cubicBezTo>
                  <a:cubicBezTo>
                    <a:pt x="101" y="198"/>
                    <a:pt x="118" y="217"/>
                    <a:pt x="147" y="217"/>
                  </a:cubicBezTo>
                  <a:cubicBezTo>
                    <a:pt x="196" y="217"/>
                    <a:pt x="223" y="155"/>
                    <a:pt x="223" y="143"/>
                  </a:cubicBezTo>
                  <a:cubicBezTo>
                    <a:pt x="223" y="138"/>
                    <a:pt x="219" y="138"/>
                    <a:pt x="218" y="138"/>
                  </a:cubicBezTo>
                  <a:cubicBezTo>
                    <a:pt x="213" y="138"/>
                    <a:pt x="212" y="140"/>
                    <a:pt x="212" y="143"/>
                  </a:cubicBezTo>
                  <a:cubicBezTo>
                    <a:pt x="196" y="195"/>
                    <a:pt x="163" y="206"/>
                    <a:pt x="148" y="206"/>
                  </a:cubicBezTo>
                  <a:cubicBezTo>
                    <a:pt x="129" y="206"/>
                    <a:pt x="122" y="191"/>
                    <a:pt x="122" y="174"/>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7" name="Freeform 26"/>
            <p:cNvSpPr>
              <a:spLocks noEditPoints="1"/>
            </p:cNvSpPr>
            <p:nvPr/>
          </p:nvSpPr>
          <p:spPr bwMode="auto">
            <a:xfrm>
              <a:off x="2973" y="1000"/>
              <a:ext cx="57" cy="78"/>
            </a:xfrm>
            <a:custGeom>
              <a:avLst/>
              <a:gdLst>
                <a:gd name="T0" fmla="*/ 164 w 164"/>
                <a:gd name="T1" fmla="*/ 170 h 225"/>
                <a:gd name="T2" fmla="*/ 164 w 164"/>
                <a:gd name="T3" fmla="*/ 170 h 225"/>
                <a:gd name="T4" fmla="*/ 164 w 164"/>
                <a:gd name="T5" fmla="*/ 158 h 225"/>
                <a:gd name="T6" fmla="*/ 126 w 164"/>
                <a:gd name="T7" fmla="*/ 158 h 225"/>
                <a:gd name="T8" fmla="*/ 126 w 164"/>
                <a:gd name="T9" fmla="*/ 9 h 225"/>
                <a:gd name="T10" fmla="*/ 119 w 164"/>
                <a:gd name="T11" fmla="*/ 0 h 225"/>
                <a:gd name="T12" fmla="*/ 110 w 164"/>
                <a:gd name="T13" fmla="*/ 5 h 225"/>
                <a:gd name="T14" fmla="*/ 0 w 164"/>
                <a:gd name="T15" fmla="*/ 158 h 225"/>
                <a:gd name="T16" fmla="*/ 0 w 164"/>
                <a:gd name="T17" fmla="*/ 170 h 225"/>
                <a:gd name="T18" fmla="*/ 98 w 164"/>
                <a:gd name="T19" fmla="*/ 170 h 225"/>
                <a:gd name="T20" fmla="*/ 98 w 164"/>
                <a:gd name="T21" fmla="*/ 198 h 225"/>
                <a:gd name="T22" fmla="*/ 71 w 164"/>
                <a:gd name="T23" fmla="*/ 213 h 225"/>
                <a:gd name="T24" fmla="*/ 62 w 164"/>
                <a:gd name="T25" fmla="*/ 213 h 225"/>
                <a:gd name="T26" fmla="*/ 62 w 164"/>
                <a:gd name="T27" fmla="*/ 225 h 225"/>
                <a:gd name="T28" fmla="*/ 112 w 164"/>
                <a:gd name="T29" fmla="*/ 224 h 225"/>
                <a:gd name="T30" fmla="*/ 163 w 164"/>
                <a:gd name="T31" fmla="*/ 225 h 225"/>
                <a:gd name="T32" fmla="*/ 163 w 164"/>
                <a:gd name="T33" fmla="*/ 213 h 225"/>
                <a:gd name="T34" fmla="*/ 153 w 164"/>
                <a:gd name="T35" fmla="*/ 213 h 225"/>
                <a:gd name="T36" fmla="*/ 126 w 164"/>
                <a:gd name="T37" fmla="*/ 198 h 225"/>
                <a:gd name="T38" fmla="*/ 126 w 164"/>
                <a:gd name="T39" fmla="*/ 170 h 225"/>
                <a:gd name="T40" fmla="*/ 164 w 164"/>
                <a:gd name="T41" fmla="*/ 170 h 225"/>
                <a:gd name="T42" fmla="*/ 100 w 164"/>
                <a:gd name="T43" fmla="*/ 36 h 225"/>
                <a:gd name="T44" fmla="*/ 100 w 164"/>
                <a:gd name="T45" fmla="*/ 36 h 225"/>
                <a:gd name="T46" fmla="*/ 100 w 164"/>
                <a:gd name="T47" fmla="*/ 158 h 225"/>
                <a:gd name="T48" fmla="*/ 12 w 164"/>
                <a:gd name="T49" fmla="*/ 158 h 225"/>
                <a:gd name="T50" fmla="*/ 100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6" y="158"/>
                  </a:lnTo>
                  <a:lnTo>
                    <a:pt x="126" y="9"/>
                  </a:lnTo>
                  <a:cubicBezTo>
                    <a:pt x="126" y="2"/>
                    <a:pt x="126" y="0"/>
                    <a:pt x="119" y="0"/>
                  </a:cubicBezTo>
                  <a:cubicBezTo>
                    <a:pt x="115" y="0"/>
                    <a:pt x="114" y="0"/>
                    <a:pt x="110" y="5"/>
                  </a:cubicBezTo>
                  <a:lnTo>
                    <a:pt x="0" y="158"/>
                  </a:lnTo>
                  <a:lnTo>
                    <a:pt x="0" y="170"/>
                  </a:lnTo>
                  <a:lnTo>
                    <a:pt x="98" y="170"/>
                  </a:lnTo>
                  <a:lnTo>
                    <a:pt x="98" y="198"/>
                  </a:lnTo>
                  <a:cubicBezTo>
                    <a:pt x="98" y="209"/>
                    <a:pt x="98" y="213"/>
                    <a:pt x="71" y="213"/>
                  </a:cubicBezTo>
                  <a:lnTo>
                    <a:pt x="62" y="213"/>
                  </a:lnTo>
                  <a:lnTo>
                    <a:pt x="62" y="225"/>
                  </a:lnTo>
                  <a:cubicBezTo>
                    <a:pt x="79" y="224"/>
                    <a:pt x="100" y="224"/>
                    <a:pt x="112" y="224"/>
                  </a:cubicBezTo>
                  <a:cubicBezTo>
                    <a:pt x="124" y="224"/>
                    <a:pt x="146" y="224"/>
                    <a:pt x="163" y="225"/>
                  </a:cubicBezTo>
                  <a:lnTo>
                    <a:pt x="163" y="213"/>
                  </a:lnTo>
                  <a:lnTo>
                    <a:pt x="153" y="213"/>
                  </a:lnTo>
                  <a:cubicBezTo>
                    <a:pt x="126" y="213"/>
                    <a:pt x="126" y="209"/>
                    <a:pt x="126" y="198"/>
                  </a:cubicBezTo>
                  <a:lnTo>
                    <a:pt x="126" y="170"/>
                  </a:lnTo>
                  <a:lnTo>
                    <a:pt x="164"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8" name="Freeform 27"/>
            <p:cNvSpPr>
              <a:spLocks/>
            </p:cNvSpPr>
            <p:nvPr/>
          </p:nvSpPr>
          <p:spPr bwMode="auto">
            <a:xfrm>
              <a:off x="765" y="1177"/>
              <a:ext cx="54" cy="76"/>
            </a:xfrm>
            <a:custGeom>
              <a:avLst/>
              <a:gdLst>
                <a:gd name="T0" fmla="*/ 84 w 156"/>
                <a:gd name="T1" fmla="*/ 122 h 220"/>
                <a:gd name="T2" fmla="*/ 84 w 156"/>
                <a:gd name="T3" fmla="*/ 122 h 220"/>
                <a:gd name="T4" fmla="*/ 133 w 156"/>
                <a:gd name="T5" fmla="*/ 166 h 220"/>
                <a:gd name="T6" fmla="*/ 79 w 156"/>
                <a:gd name="T7" fmla="*/ 209 h 220"/>
                <a:gd name="T8" fmla="*/ 13 w 156"/>
                <a:gd name="T9" fmla="*/ 141 h 220"/>
                <a:gd name="T10" fmla="*/ 6 w 156"/>
                <a:gd name="T11" fmla="*/ 133 h 220"/>
                <a:gd name="T12" fmla="*/ 0 w 156"/>
                <a:gd name="T13" fmla="*/ 145 h 220"/>
                <a:gd name="T14" fmla="*/ 0 w 156"/>
                <a:gd name="T15" fmla="*/ 208 h 220"/>
                <a:gd name="T16" fmla="*/ 5 w 156"/>
                <a:gd name="T17" fmla="*/ 220 h 220"/>
                <a:gd name="T18" fmla="*/ 17 w 156"/>
                <a:gd name="T19" fmla="*/ 210 h 220"/>
                <a:gd name="T20" fmla="*/ 27 w 156"/>
                <a:gd name="T21" fmla="*/ 199 h 220"/>
                <a:gd name="T22" fmla="*/ 79 w 156"/>
                <a:gd name="T23" fmla="*/ 220 h 220"/>
                <a:gd name="T24" fmla="*/ 156 w 156"/>
                <a:gd name="T25" fmla="*/ 153 h 220"/>
                <a:gd name="T26" fmla="*/ 136 w 156"/>
                <a:gd name="T27" fmla="*/ 108 h 220"/>
                <a:gd name="T28" fmla="*/ 82 w 156"/>
                <a:gd name="T29" fmla="*/ 85 h 220"/>
                <a:gd name="T30" fmla="*/ 23 w 156"/>
                <a:gd name="T31" fmla="*/ 46 h 220"/>
                <a:gd name="T32" fmla="*/ 77 w 156"/>
                <a:gd name="T33" fmla="*/ 9 h 220"/>
                <a:gd name="T34" fmla="*/ 132 w 156"/>
                <a:gd name="T35" fmla="*/ 67 h 220"/>
                <a:gd name="T36" fmla="*/ 138 w 156"/>
                <a:gd name="T37" fmla="*/ 71 h 220"/>
                <a:gd name="T38" fmla="*/ 144 w 156"/>
                <a:gd name="T39" fmla="*/ 60 h 220"/>
                <a:gd name="T40" fmla="*/ 144 w 156"/>
                <a:gd name="T41" fmla="*/ 12 h 220"/>
                <a:gd name="T42" fmla="*/ 139 w 156"/>
                <a:gd name="T43" fmla="*/ 0 h 220"/>
                <a:gd name="T44" fmla="*/ 130 w 156"/>
                <a:gd name="T45" fmla="*/ 6 h 220"/>
                <a:gd name="T46" fmla="*/ 121 w 156"/>
                <a:gd name="T47" fmla="*/ 14 h 220"/>
                <a:gd name="T48" fmla="*/ 77 w 156"/>
                <a:gd name="T49" fmla="*/ 0 h 220"/>
                <a:gd name="T50" fmla="*/ 0 w 156"/>
                <a:gd name="T51" fmla="*/ 59 h 220"/>
                <a:gd name="T52" fmla="*/ 21 w 156"/>
                <a:gd name="T53" fmla="*/ 100 h 220"/>
                <a:gd name="T54" fmla="*/ 84 w 156"/>
                <a:gd name="T55" fmla="*/ 1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220">
                  <a:moveTo>
                    <a:pt x="84" y="122"/>
                  </a:moveTo>
                  <a:lnTo>
                    <a:pt x="84" y="122"/>
                  </a:lnTo>
                  <a:cubicBezTo>
                    <a:pt x="94" y="124"/>
                    <a:pt x="133" y="131"/>
                    <a:pt x="133" y="166"/>
                  </a:cubicBezTo>
                  <a:cubicBezTo>
                    <a:pt x="133" y="190"/>
                    <a:pt x="117" y="209"/>
                    <a:pt x="79" y="209"/>
                  </a:cubicBezTo>
                  <a:cubicBezTo>
                    <a:pt x="39" y="209"/>
                    <a:pt x="22" y="182"/>
                    <a:pt x="13" y="141"/>
                  </a:cubicBezTo>
                  <a:cubicBezTo>
                    <a:pt x="12" y="135"/>
                    <a:pt x="11" y="133"/>
                    <a:pt x="6" y="133"/>
                  </a:cubicBezTo>
                  <a:cubicBezTo>
                    <a:pt x="0" y="133"/>
                    <a:pt x="0" y="136"/>
                    <a:pt x="0" y="145"/>
                  </a:cubicBezTo>
                  <a:lnTo>
                    <a:pt x="0" y="208"/>
                  </a:lnTo>
                  <a:cubicBezTo>
                    <a:pt x="0" y="216"/>
                    <a:pt x="0" y="220"/>
                    <a:pt x="5" y="220"/>
                  </a:cubicBezTo>
                  <a:cubicBezTo>
                    <a:pt x="8" y="220"/>
                    <a:pt x="8" y="219"/>
                    <a:pt x="17" y="210"/>
                  </a:cubicBezTo>
                  <a:cubicBezTo>
                    <a:pt x="18" y="209"/>
                    <a:pt x="18" y="208"/>
                    <a:pt x="27" y="199"/>
                  </a:cubicBezTo>
                  <a:cubicBezTo>
                    <a:pt x="48" y="219"/>
                    <a:pt x="69" y="220"/>
                    <a:pt x="79" y="220"/>
                  </a:cubicBezTo>
                  <a:cubicBezTo>
                    <a:pt x="134" y="220"/>
                    <a:pt x="156" y="188"/>
                    <a:pt x="156" y="153"/>
                  </a:cubicBezTo>
                  <a:cubicBezTo>
                    <a:pt x="156" y="128"/>
                    <a:pt x="142" y="114"/>
                    <a:pt x="136" y="108"/>
                  </a:cubicBezTo>
                  <a:cubicBezTo>
                    <a:pt x="121" y="93"/>
                    <a:pt x="102" y="89"/>
                    <a:pt x="82" y="85"/>
                  </a:cubicBezTo>
                  <a:cubicBezTo>
                    <a:pt x="55" y="80"/>
                    <a:pt x="23" y="73"/>
                    <a:pt x="23" y="46"/>
                  </a:cubicBezTo>
                  <a:cubicBezTo>
                    <a:pt x="23" y="29"/>
                    <a:pt x="35" y="9"/>
                    <a:pt x="77" y="9"/>
                  </a:cubicBezTo>
                  <a:cubicBezTo>
                    <a:pt x="129" y="9"/>
                    <a:pt x="132" y="52"/>
                    <a:pt x="132" y="67"/>
                  </a:cubicBezTo>
                  <a:cubicBezTo>
                    <a:pt x="133" y="71"/>
                    <a:pt x="137" y="71"/>
                    <a:pt x="138" y="71"/>
                  </a:cubicBezTo>
                  <a:cubicBezTo>
                    <a:pt x="144" y="71"/>
                    <a:pt x="144" y="69"/>
                    <a:pt x="144" y="60"/>
                  </a:cubicBezTo>
                  <a:lnTo>
                    <a:pt x="144" y="12"/>
                  </a:lnTo>
                  <a:cubicBezTo>
                    <a:pt x="144" y="4"/>
                    <a:pt x="144" y="0"/>
                    <a:pt x="139" y="0"/>
                  </a:cubicBezTo>
                  <a:cubicBezTo>
                    <a:pt x="137" y="0"/>
                    <a:pt x="136" y="0"/>
                    <a:pt x="130" y="6"/>
                  </a:cubicBezTo>
                  <a:cubicBezTo>
                    <a:pt x="128" y="8"/>
                    <a:pt x="123" y="12"/>
                    <a:pt x="121" y="14"/>
                  </a:cubicBezTo>
                  <a:cubicBezTo>
                    <a:pt x="103" y="0"/>
                    <a:pt x="84" y="0"/>
                    <a:pt x="77" y="0"/>
                  </a:cubicBezTo>
                  <a:cubicBezTo>
                    <a:pt x="18" y="0"/>
                    <a:pt x="0" y="32"/>
                    <a:pt x="0" y="59"/>
                  </a:cubicBezTo>
                  <a:cubicBezTo>
                    <a:pt x="0" y="76"/>
                    <a:pt x="8" y="89"/>
                    <a:pt x="21" y="100"/>
                  </a:cubicBezTo>
                  <a:cubicBezTo>
                    <a:pt x="36" y="112"/>
                    <a:pt x="49" y="115"/>
                    <a:pt x="84" y="1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29" name="Freeform 28"/>
            <p:cNvSpPr>
              <a:spLocks/>
            </p:cNvSpPr>
            <p:nvPr/>
          </p:nvSpPr>
          <p:spPr bwMode="auto">
            <a:xfrm>
              <a:off x="839" y="1234"/>
              <a:ext cx="18" cy="17"/>
            </a:xfrm>
            <a:custGeom>
              <a:avLst/>
              <a:gdLst>
                <a:gd name="T0" fmla="*/ 51 w 51"/>
                <a:gd name="T1" fmla="*/ 25 h 50"/>
                <a:gd name="T2" fmla="*/ 51 w 51"/>
                <a:gd name="T3" fmla="*/ 25 h 50"/>
                <a:gd name="T4" fmla="*/ 26 w 51"/>
                <a:gd name="T5" fmla="*/ 0 h 50"/>
                <a:gd name="T6" fmla="*/ 0 w 51"/>
                <a:gd name="T7" fmla="*/ 25 h 50"/>
                <a:gd name="T8" fmla="*/ 26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6" y="0"/>
                  </a:cubicBezTo>
                  <a:cubicBezTo>
                    <a:pt x="12" y="0"/>
                    <a:pt x="0" y="11"/>
                    <a:pt x="0" y="25"/>
                  </a:cubicBezTo>
                  <a:cubicBezTo>
                    <a:pt x="0" y="39"/>
                    <a:pt x="12" y="50"/>
                    <a:pt x="26"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30" name="Freeform 29"/>
            <p:cNvSpPr>
              <a:spLocks/>
            </p:cNvSpPr>
            <p:nvPr/>
          </p:nvSpPr>
          <p:spPr bwMode="auto">
            <a:xfrm>
              <a:off x="874" y="1150"/>
              <a:ext cx="51" cy="103"/>
            </a:xfrm>
            <a:custGeom>
              <a:avLst/>
              <a:gdLst>
                <a:gd name="T0" fmla="*/ 73 w 149"/>
                <a:gd name="T1" fmla="*/ 103 h 300"/>
                <a:gd name="T2" fmla="*/ 73 w 149"/>
                <a:gd name="T3" fmla="*/ 103 h 300"/>
                <a:gd name="T4" fmla="*/ 142 w 149"/>
                <a:gd name="T5" fmla="*/ 103 h 300"/>
                <a:gd name="T6" fmla="*/ 142 w 149"/>
                <a:gd name="T7" fmla="*/ 88 h 300"/>
                <a:gd name="T8" fmla="*/ 73 w 149"/>
                <a:gd name="T9" fmla="*/ 88 h 300"/>
                <a:gd name="T10" fmla="*/ 73 w 149"/>
                <a:gd name="T11" fmla="*/ 0 h 300"/>
                <a:gd name="T12" fmla="*/ 61 w 149"/>
                <a:gd name="T13" fmla="*/ 0 h 300"/>
                <a:gd name="T14" fmla="*/ 0 w 149"/>
                <a:gd name="T15" fmla="*/ 93 h 300"/>
                <a:gd name="T16" fmla="*/ 0 w 149"/>
                <a:gd name="T17" fmla="*/ 103 h 300"/>
                <a:gd name="T18" fmla="*/ 40 w 149"/>
                <a:gd name="T19" fmla="*/ 103 h 300"/>
                <a:gd name="T20" fmla="*/ 40 w 149"/>
                <a:gd name="T21" fmla="*/ 235 h 300"/>
                <a:gd name="T22" fmla="*/ 102 w 149"/>
                <a:gd name="T23" fmla="*/ 300 h 300"/>
                <a:gd name="T24" fmla="*/ 149 w 149"/>
                <a:gd name="T25" fmla="*/ 235 h 300"/>
                <a:gd name="T26" fmla="*/ 149 w 149"/>
                <a:gd name="T27" fmla="*/ 208 h 300"/>
                <a:gd name="T28" fmla="*/ 137 w 149"/>
                <a:gd name="T29" fmla="*/ 208 h 300"/>
                <a:gd name="T30" fmla="*/ 137 w 149"/>
                <a:gd name="T31" fmla="*/ 234 h 300"/>
                <a:gd name="T32" fmla="*/ 105 w 149"/>
                <a:gd name="T33" fmla="*/ 288 h 300"/>
                <a:gd name="T34" fmla="*/ 73 w 149"/>
                <a:gd name="T35" fmla="*/ 236 h 300"/>
                <a:gd name="T36" fmla="*/ 73 w 149"/>
                <a:gd name="T37" fmla="*/ 10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300">
                  <a:moveTo>
                    <a:pt x="73" y="103"/>
                  </a:moveTo>
                  <a:lnTo>
                    <a:pt x="73" y="103"/>
                  </a:lnTo>
                  <a:lnTo>
                    <a:pt x="142" y="103"/>
                  </a:lnTo>
                  <a:lnTo>
                    <a:pt x="142" y="88"/>
                  </a:lnTo>
                  <a:lnTo>
                    <a:pt x="73" y="88"/>
                  </a:lnTo>
                  <a:lnTo>
                    <a:pt x="73" y="0"/>
                  </a:lnTo>
                  <a:lnTo>
                    <a:pt x="61" y="0"/>
                  </a:lnTo>
                  <a:cubicBezTo>
                    <a:pt x="61" y="40"/>
                    <a:pt x="47" y="91"/>
                    <a:pt x="0" y="93"/>
                  </a:cubicBezTo>
                  <a:lnTo>
                    <a:pt x="0" y="103"/>
                  </a:lnTo>
                  <a:lnTo>
                    <a:pt x="40" y="103"/>
                  </a:lnTo>
                  <a:lnTo>
                    <a:pt x="40" y="235"/>
                  </a:lnTo>
                  <a:cubicBezTo>
                    <a:pt x="40" y="294"/>
                    <a:pt x="85" y="300"/>
                    <a:pt x="102" y="300"/>
                  </a:cubicBezTo>
                  <a:cubicBezTo>
                    <a:pt x="136" y="300"/>
                    <a:pt x="149" y="266"/>
                    <a:pt x="149" y="235"/>
                  </a:cubicBezTo>
                  <a:lnTo>
                    <a:pt x="149" y="208"/>
                  </a:lnTo>
                  <a:lnTo>
                    <a:pt x="137" y="208"/>
                  </a:lnTo>
                  <a:lnTo>
                    <a:pt x="137" y="234"/>
                  </a:lnTo>
                  <a:cubicBezTo>
                    <a:pt x="137" y="270"/>
                    <a:pt x="123" y="288"/>
                    <a:pt x="105" y="288"/>
                  </a:cubicBezTo>
                  <a:cubicBezTo>
                    <a:pt x="73" y="288"/>
                    <a:pt x="73" y="244"/>
                    <a:pt x="73" y="236"/>
                  </a:cubicBezTo>
                  <a:lnTo>
                    <a:pt x="73" y="10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31" name="Freeform 30"/>
            <p:cNvSpPr>
              <a:spLocks/>
            </p:cNvSpPr>
            <p:nvPr/>
          </p:nvSpPr>
          <p:spPr bwMode="auto">
            <a:xfrm>
              <a:off x="949" y="1234"/>
              <a:ext cx="17" cy="17"/>
            </a:xfrm>
            <a:custGeom>
              <a:avLst/>
              <a:gdLst>
                <a:gd name="T0" fmla="*/ 50 w 50"/>
                <a:gd name="T1" fmla="*/ 25 h 50"/>
                <a:gd name="T2" fmla="*/ 50 w 50"/>
                <a:gd name="T3" fmla="*/ 25 h 50"/>
                <a:gd name="T4" fmla="*/ 25 w 50"/>
                <a:gd name="T5" fmla="*/ 0 h 50"/>
                <a:gd name="T6" fmla="*/ 0 w 50"/>
                <a:gd name="T7" fmla="*/ 25 h 50"/>
                <a:gd name="T8" fmla="*/ 25 w 50"/>
                <a:gd name="T9" fmla="*/ 50 h 50"/>
                <a:gd name="T10" fmla="*/ 50 w 50"/>
                <a:gd name="T11" fmla="*/ 25 h 50"/>
              </a:gdLst>
              <a:ahLst/>
              <a:cxnLst>
                <a:cxn ang="0">
                  <a:pos x="T0" y="T1"/>
                </a:cxn>
                <a:cxn ang="0">
                  <a:pos x="T2" y="T3"/>
                </a:cxn>
                <a:cxn ang="0">
                  <a:pos x="T4" y="T5"/>
                </a:cxn>
                <a:cxn ang="0">
                  <a:pos x="T6" y="T7"/>
                </a:cxn>
                <a:cxn ang="0">
                  <a:pos x="T8" y="T9"/>
                </a:cxn>
                <a:cxn ang="0">
                  <a:pos x="T10" y="T11"/>
                </a:cxn>
              </a:cxnLst>
              <a:rect l="0" t="0" r="r" b="b"/>
              <a:pathLst>
                <a:path w="50" h="50">
                  <a:moveTo>
                    <a:pt x="50" y="25"/>
                  </a:moveTo>
                  <a:lnTo>
                    <a:pt x="50" y="25"/>
                  </a:lnTo>
                  <a:cubicBezTo>
                    <a:pt x="50" y="11"/>
                    <a:pt x="39" y="0"/>
                    <a:pt x="25" y="0"/>
                  </a:cubicBezTo>
                  <a:cubicBezTo>
                    <a:pt x="11" y="0"/>
                    <a:pt x="0" y="11"/>
                    <a:pt x="0" y="25"/>
                  </a:cubicBezTo>
                  <a:cubicBezTo>
                    <a:pt x="0" y="39"/>
                    <a:pt x="11" y="50"/>
                    <a:pt x="25" y="50"/>
                  </a:cubicBezTo>
                  <a:cubicBezTo>
                    <a:pt x="39" y="50"/>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00" name="Freeform 31"/>
            <p:cNvSpPr>
              <a:spLocks noEditPoints="1"/>
            </p:cNvSpPr>
            <p:nvPr/>
          </p:nvSpPr>
          <p:spPr bwMode="auto">
            <a:xfrm>
              <a:off x="1194" y="1178"/>
              <a:ext cx="76" cy="75"/>
            </a:xfrm>
            <a:custGeom>
              <a:avLst/>
              <a:gdLst>
                <a:gd name="T0" fmla="*/ 159 w 219"/>
                <a:gd name="T1" fmla="*/ 31 h 217"/>
                <a:gd name="T2" fmla="*/ 159 w 219"/>
                <a:gd name="T3" fmla="*/ 31 h 217"/>
                <a:gd name="T4" fmla="*/ 115 w 219"/>
                <a:gd name="T5" fmla="*/ 0 h 217"/>
                <a:gd name="T6" fmla="*/ 0 w 219"/>
                <a:gd name="T7" fmla="*/ 140 h 217"/>
                <a:gd name="T8" fmla="*/ 63 w 219"/>
                <a:gd name="T9" fmla="*/ 217 h 217"/>
                <a:gd name="T10" fmla="*/ 125 w 219"/>
                <a:gd name="T11" fmla="*/ 181 h 217"/>
                <a:gd name="T12" fmla="*/ 169 w 219"/>
                <a:gd name="T13" fmla="*/ 217 h 217"/>
                <a:gd name="T14" fmla="*/ 204 w 219"/>
                <a:gd name="T15" fmla="*/ 190 h 217"/>
                <a:gd name="T16" fmla="*/ 219 w 219"/>
                <a:gd name="T17" fmla="*/ 143 h 217"/>
                <a:gd name="T18" fmla="*/ 213 w 219"/>
                <a:gd name="T19" fmla="*/ 138 h 217"/>
                <a:gd name="T20" fmla="*/ 206 w 219"/>
                <a:gd name="T21" fmla="*/ 147 h 217"/>
                <a:gd name="T22" fmla="*/ 170 w 219"/>
                <a:gd name="T23" fmla="*/ 206 h 217"/>
                <a:gd name="T24" fmla="*/ 156 w 219"/>
                <a:gd name="T25" fmla="*/ 184 h 217"/>
                <a:gd name="T26" fmla="*/ 162 w 219"/>
                <a:gd name="T27" fmla="*/ 149 h 217"/>
                <a:gd name="T28" fmla="*/ 172 w 219"/>
                <a:gd name="T29" fmla="*/ 106 h 217"/>
                <a:gd name="T30" fmla="*/ 189 w 219"/>
                <a:gd name="T31" fmla="*/ 39 h 217"/>
                <a:gd name="T32" fmla="*/ 193 w 219"/>
                <a:gd name="T33" fmla="*/ 23 h 217"/>
                <a:gd name="T34" fmla="*/ 179 w 219"/>
                <a:gd name="T35" fmla="*/ 10 h 217"/>
                <a:gd name="T36" fmla="*/ 159 w 219"/>
                <a:gd name="T37" fmla="*/ 31 h 217"/>
                <a:gd name="T38" fmla="*/ 128 w 219"/>
                <a:gd name="T39" fmla="*/ 155 h 217"/>
                <a:gd name="T40" fmla="*/ 128 w 219"/>
                <a:gd name="T41" fmla="*/ 155 h 217"/>
                <a:gd name="T42" fmla="*/ 118 w 219"/>
                <a:gd name="T43" fmla="*/ 172 h 217"/>
                <a:gd name="T44" fmla="*/ 64 w 219"/>
                <a:gd name="T45" fmla="*/ 206 h 217"/>
                <a:gd name="T46" fmla="*/ 34 w 219"/>
                <a:gd name="T47" fmla="*/ 161 h 217"/>
                <a:gd name="T48" fmla="*/ 60 w 219"/>
                <a:gd name="T49" fmla="*/ 57 h 217"/>
                <a:gd name="T50" fmla="*/ 115 w 219"/>
                <a:gd name="T51" fmla="*/ 11 h 217"/>
                <a:gd name="T52" fmla="*/ 153 w 219"/>
                <a:gd name="T53" fmla="*/ 53 h 217"/>
                <a:gd name="T54" fmla="*/ 152 w 219"/>
                <a:gd name="T55" fmla="*/ 61 h 217"/>
                <a:gd name="T56" fmla="*/ 128 w 219"/>
                <a:gd name="T57" fmla="*/ 15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7">
                  <a:moveTo>
                    <a:pt x="159" y="31"/>
                  </a:moveTo>
                  <a:lnTo>
                    <a:pt x="159" y="31"/>
                  </a:lnTo>
                  <a:cubicBezTo>
                    <a:pt x="150" y="13"/>
                    <a:pt x="136" y="0"/>
                    <a:pt x="115" y="0"/>
                  </a:cubicBezTo>
                  <a:cubicBezTo>
                    <a:pt x="59" y="0"/>
                    <a:pt x="0" y="70"/>
                    <a:pt x="0" y="140"/>
                  </a:cubicBezTo>
                  <a:cubicBezTo>
                    <a:pt x="0" y="185"/>
                    <a:pt x="26" y="217"/>
                    <a:pt x="63" y="217"/>
                  </a:cubicBezTo>
                  <a:cubicBezTo>
                    <a:pt x="73" y="217"/>
                    <a:pt x="97" y="215"/>
                    <a:pt x="125" y="181"/>
                  </a:cubicBezTo>
                  <a:cubicBezTo>
                    <a:pt x="129" y="201"/>
                    <a:pt x="146" y="217"/>
                    <a:pt x="169" y="217"/>
                  </a:cubicBezTo>
                  <a:cubicBezTo>
                    <a:pt x="186" y="217"/>
                    <a:pt x="197" y="206"/>
                    <a:pt x="204" y="190"/>
                  </a:cubicBezTo>
                  <a:cubicBezTo>
                    <a:pt x="212" y="173"/>
                    <a:pt x="219" y="144"/>
                    <a:pt x="219" y="143"/>
                  </a:cubicBezTo>
                  <a:cubicBezTo>
                    <a:pt x="219" y="138"/>
                    <a:pt x="214" y="138"/>
                    <a:pt x="213" y="138"/>
                  </a:cubicBezTo>
                  <a:cubicBezTo>
                    <a:pt x="208" y="138"/>
                    <a:pt x="208" y="140"/>
                    <a:pt x="206" y="147"/>
                  </a:cubicBezTo>
                  <a:cubicBezTo>
                    <a:pt x="198" y="178"/>
                    <a:pt x="189" y="206"/>
                    <a:pt x="170" y="206"/>
                  </a:cubicBezTo>
                  <a:cubicBezTo>
                    <a:pt x="157" y="206"/>
                    <a:pt x="156" y="194"/>
                    <a:pt x="156" y="184"/>
                  </a:cubicBezTo>
                  <a:cubicBezTo>
                    <a:pt x="156" y="174"/>
                    <a:pt x="156" y="170"/>
                    <a:pt x="162" y="149"/>
                  </a:cubicBezTo>
                  <a:cubicBezTo>
                    <a:pt x="167" y="129"/>
                    <a:pt x="168" y="124"/>
                    <a:pt x="172" y="106"/>
                  </a:cubicBezTo>
                  <a:lnTo>
                    <a:pt x="189" y="39"/>
                  </a:lnTo>
                  <a:cubicBezTo>
                    <a:pt x="193" y="25"/>
                    <a:pt x="193" y="25"/>
                    <a:pt x="193" y="23"/>
                  </a:cubicBezTo>
                  <a:cubicBezTo>
                    <a:pt x="193" y="14"/>
                    <a:pt x="187" y="10"/>
                    <a:pt x="179" y="10"/>
                  </a:cubicBezTo>
                  <a:cubicBezTo>
                    <a:pt x="167" y="10"/>
                    <a:pt x="160" y="20"/>
                    <a:pt x="159" y="31"/>
                  </a:cubicBezTo>
                  <a:close/>
                  <a:moveTo>
                    <a:pt x="128" y="155"/>
                  </a:moveTo>
                  <a:lnTo>
                    <a:pt x="128" y="155"/>
                  </a:lnTo>
                  <a:cubicBezTo>
                    <a:pt x="125" y="163"/>
                    <a:pt x="125" y="164"/>
                    <a:pt x="118" y="172"/>
                  </a:cubicBezTo>
                  <a:cubicBezTo>
                    <a:pt x="97" y="198"/>
                    <a:pt x="78" y="206"/>
                    <a:pt x="64" y="206"/>
                  </a:cubicBezTo>
                  <a:cubicBezTo>
                    <a:pt x="40" y="206"/>
                    <a:pt x="34" y="180"/>
                    <a:pt x="34" y="161"/>
                  </a:cubicBezTo>
                  <a:cubicBezTo>
                    <a:pt x="34" y="137"/>
                    <a:pt x="49" y="79"/>
                    <a:pt x="60" y="57"/>
                  </a:cubicBezTo>
                  <a:cubicBezTo>
                    <a:pt x="75" y="28"/>
                    <a:pt x="96" y="11"/>
                    <a:pt x="115" y="11"/>
                  </a:cubicBezTo>
                  <a:cubicBezTo>
                    <a:pt x="146" y="11"/>
                    <a:pt x="153" y="50"/>
                    <a:pt x="153" y="53"/>
                  </a:cubicBezTo>
                  <a:cubicBezTo>
                    <a:pt x="153" y="56"/>
                    <a:pt x="152" y="58"/>
                    <a:pt x="152" y="61"/>
                  </a:cubicBezTo>
                  <a:lnTo>
                    <a:pt x="128" y="15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02" name="Freeform 32"/>
            <p:cNvSpPr>
              <a:spLocks/>
            </p:cNvSpPr>
            <p:nvPr/>
          </p:nvSpPr>
          <p:spPr bwMode="auto">
            <a:xfrm>
              <a:off x="1287" y="1199"/>
              <a:ext cx="42" cy="77"/>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2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5"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2"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03" name="Freeform 33"/>
            <p:cNvSpPr>
              <a:spLocks/>
            </p:cNvSpPr>
            <p:nvPr/>
          </p:nvSpPr>
          <p:spPr bwMode="auto">
            <a:xfrm>
              <a:off x="1353"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9" y="24"/>
                  </a:cubicBezTo>
                  <a:lnTo>
                    <a:pt x="49" y="195"/>
                  </a:lnTo>
                  <a:cubicBezTo>
                    <a:pt x="49" y="206"/>
                    <a:pt x="49" y="210"/>
                    <a:pt x="15" y="210"/>
                  </a:cubicBezTo>
                  <a:lnTo>
                    <a:pt x="3" y="210"/>
                  </a:lnTo>
                  <a:lnTo>
                    <a:pt x="3" y="222"/>
                  </a:lnTo>
                  <a:cubicBezTo>
                    <a:pt x="9"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09" name="Freeform 34"/>
            <p:cNvSpPr>
              <a:spLocks/>
            </p:cNvSpPr>
            <p:nvPr/>
          </p:nvSpPr>
          <p:spPr bwMode="auto">
            <a:xfrm>
              <a:off x="1419" y="1178"/>
              <a:ext cx="82" cy="75"/>
            </a:xfrm>
            <a:custGeom>
              <a:avLst/>
              <a:gdLst>
                <a:gd name="T0" fmla="*/ 146 w 238"/>
                <a:gd name="T1" fmla="*/ 67 h 217"/>
                <a:gd name="T2" fmla="*/ 146 w 238"/>
                <a:gd name="T3" fmla="*/ 67 h 217"/>
                <a:gd name="T4" fmla="*/ 194 w 238"/>
                <a:gd name="T5" fmla="*/ 11 h 217"/>
                <a:gd name="T6" fmla="*/ 217 w 238"/>
                <a:gd name="T7" fmla="*/ 17 h 217"/>
                <a:gd name="T8" fmla="*/ 194 w 238"/>
                <a:gd name="T9" fmla="*/ 43 h 217"/>
                <a:gd name="T10" fmla="*/ 213 w 238"/>
                <a:gd name="T11" fmla="*/ 59 h 217"/>
                <a:gd name="T12" fmla="*/ 238 w 238"/>
                <a:gd name="T13" fmla="*/ 32 h 217"/>
                <a:gd name="T14" fmla="*/ 194 w 238"/>
                <a:gd name="T15" fmla="*/ 0 h 217"/>
                <a:gd name="T16" fmla="*/ 144 w 238"/>
                <a:gd name="T17" fmla="*/ 36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6 h 217"/>
                <a:gd name="T32" fmla="*/ 46 w 238"/>
                <a:gd name="T33" fmla="*/ 206 h 217"/>
                <a:gd name="T34" fmla="*/ 22 w 238"/>
                <a:gd name="T35" fmla="*/ 200 h 217"/>
                <a:gd name="T36" fmla="*/ 44 w 238"/>
                <a:gd name="T37" fmla="*/ 174 h 217"/>
                <a:gd name="T38" fmla="*/ 27 w 238"/>
                <a:gd name="T39" fmla="*/ 157 h 217"/>
                <a:gd name="T40" fmla="*/ 0 w 238"/>
                <a:gd name="T41" fmla="*/ 185 h 217"/>
                <a:gd name="T42" fmla="*/ 45 w 238"/>
                <a:gd name="T43" fmla="*/ 217 h 217"/>
                <a:gd name="T44" fmla="*/ 96 w 238"/>
                <a:gd name="T45" fmla="*/ 180 h 217"/>
                <a:gd name="T46" fmla="*/ 147 w 238"/>
                <a:gd name="T47" fmla="*/ 217 h 217"/>
                <a:gd name="T48" fmla="*/ 224 w 238"/>
                <a:gd name="T49" fmla="*/ 143 h 217"/>
                <a:gd name="T50" fmla="*/ 218 w 238"/>
                <a:gd name="T51" fmla="*/ 138 h 217"/>
                <a:gd name="T52" fmla="*/ 212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4" y="11"/>
                  </a:cubicBezTo>
                  <a:cubicBezTo>
                    <a:pt x="196" y="11"/>
                    <a:pt x="207" y="11"/>
                    <a:pt x="217" y="17"/>
                  </a:cubicBezTo>
                  <a:cubicBezTo>
                    <a:pt x="204" y="19"/>
                    <a:pt x="194" y="31"/>
                    <a:pt x="194" y="43"/>
                  </a:cubicBezTo>
                  <a:cubicBezTo>
                    <a:pt x="194" y="50"/>
                    <a:pt x="200" y="59"/>
                    <a:pt x="213" y="59"/>
                  </a:cubicBezTo>
                  <a:cubicBezTo>
                    <a:pt x="223" y="59"/>
                    <a:pt x="238" y="51"/>
                    <a:pt x="238" y="32"/>
                  </a:cubicBezTo>
                  <a:cubicBezTo>
                    <a:pt x="238" y="7"/>
                    <a:pt x="210" y="0"/>
                    <a:pt x="194" y="0"/>
                  </a:cubicBezTo>
                  <a:cubicBezTo>
                    <a:pt x="166" y="0"/>
                    <a:pt x="150" y="25"/>
                    <a:pt x="144" y="36"/>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7"/>
                    <a:pt x="109" y="90"/>
                    <a:pt x="91" y="156"/>
                  </a:cubicBezTo>
                  <a:cubicBezTo>
                    <a:pt x="84" y="186"/>
                    <a:pt x="67" y="206"/>
                    <a:pt x="46" y="206"/>
                  </a:cubicBezTo>
                  <a:cubicBezTo>
                    <a:pt x="43" y="206"/>
                    <a:pt x="32" y="206"/>
                    <a:pt x="22" y="200"/>
                  </a:cubicBezTo>
                  <a:cubicBezTo>
                    <a:pt x="34" y="198"/>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8"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29"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0" name="Freeform 35"/>
            <p:cNvSpPr>
              <a:spLocks/>
            </p:cNvSpPr>
            <p:nvPr/>
          </p:nvSpPr>
          <p:spPr bwMode="auto">
            <a:xfrm>
              <a:off x="1521"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9" y="24"/>
                  </a:cubicBezTo>
                  <a:lnTo>
                    <a:pt x="49" y="195"/>
                  </a:lnTo>
                  <a:cubicBezTo>
                    <a:pt x="49" y="206"/>
                    <a:pt x="49" y="210"/>
                    <a:pt x="15" y="210"/>
                  </a:cubicBezTo>
                  <a:lnTo>
                    <a:pt x="3" y="210"/>
                  </a:lnTo>
                  <a:lnTo>
                    <a:pt x="3" y="222"/>
                  </a:lnTo>
                  <a:cubicBezTo>
                    <a:pt x="9" y="222"/>
                    <a:pt x="50" y="221"/>
                    <a:pt x="62" y="221"/>
                  </a:cubicBezTo>
                  <a:cubicBezTo>
                    <a:pt x="73" y="221"/>
                    <a:pt x="115"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1" name="Freeform 36"/>
            <p:cNvSpPr>
              <a:spLocks/>
            </p:cNvSpPr>
            <p:nvPr/>
          </p:nvSpPr>
          <p:spPr bwMode="auto">
            <a:xfrm>
              <a:off x="1628" y="1155"/>
              <a:ext cx="109" cy="110"/>
            </a:xfrm>
            <a:custGeom>
              <a:avLst/>
              <a:gdLst>
                <a:gd name="T0" fmla="*/ 169 w 318"/>
                <a:gd name="T1" fmla="*/ 168 h 318"/>
                <a:gd name="T2" fmla="*/ 169 w 318"/>
                <a:gd name="T3" fmla="*/ 168 h 318"/>
                <a:gd name="T4" fmla="*/ 302 w 318"/>
                <a:gd name="T5" fmla="*/ 168 h 318"/>
                <a:gd name="T6" fmla="*/ 318 w 318"/>
                <a:gd name="T7" fmla="*/ 159 h 318"/>
                <a:gd name="T8" fmla="*/ 302 w 318"/>
                <a:gd name="T9" fmla="*/ 149 h 318"/>
                <a:gd name="T10" fmla="*/ 169 w 318"/>
                <a:gd name="T11" fmla="*/ 149 h 318"/>
                <a:gd name="T12" fmla="*/ 169 w 318"/>
                <a:gd name="T13" fmla="*/ 15 h 318"/>
                <a:gd name="T14" fmla="*/ 159 w 318"/>
                <a:gd name="T15" fmla="*/ 0 h 318"/>
                <a:gd name="T16" fmla="*/ 150 w 318"/>
                <a:gd name="T17" fmla="*/ 15 h 318"/>
                <a:gd name="T18" fmla="*/ 150 w 318"/>
                <a:gd name="T19" fmla="*/ 149 h 318"/>
                <a:gd name="T20" fmla="*/ 16 w 318"/>
                <a:gd name="T21" fmla="*/ 149 h 318"/>
                <a:gd name="T22" fmla="*/ 0 w 318"/>
                <a:gd name="T23" fmla="*/ 159 h 318"/>
                <a:gd name="T24" fmla="*/ 16 w 318"/>
                <a:gd name="T25" fmla="*/ 168 h 318"/>
                <a:gd name="T26" fmla="*/ 150 w 318"/>
                <a:gd name="T27" fmla="*/ 168 h 318"/>
                <a:gd name="T28" fmla="*/ 150 w 318"/>
                <a:gd name="T29" fmla="*/ 302 h 318"/>
                <a:gd name="T30" fmla="*/ 159 w 318"/>
                <a:gd name="T31" fmla="*/ 318 h 318"/>
                <a:gd name="T32" fmla="*/ 169 w 318"/>
                <a:gd name="T33" fmla="*/ 302 h 318"/>
                <a:gd name="T34" fmla="*/ 169 w 318"/>
                <a:gd name="T35" fmla="*/ 16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8"/>
                  </a:moveTo>
                  <a:lnTo>
                    <a:pt x="169" y="168"/>
                  </a:lnTo>
                  <a:lnTo>
                    <a:pt x="302" y="168"/>
                  </a:lnTo>
                  <a:cubicBezTo>
                    <a:pt x="309" y="168"/>
                    <a:pt x="318" y="168"/>
                    <a:pt x="318" y="159"/>
                  </a:cubicBezTo>
                  <a:cubicBezTo>
                    <a:pt x="318" y="149"/>
                    <a:pt x="309" y="149"/>
                    <a:pt x="302" y="149"/>
                  </a:cubicBezTo>
                  <a:lnTo>
                    <a:pt x="169" y="149"/>
                  </a:lnTo>
                  <a:lnTo>
                    <a:pt x="169" y="15"/>
                  </a:lnTo>
                  <a:cubicBezTo>
                    <a:pt x="169" y="9"/>
                    <a:pt x="169" y="0"/>
                    <a:pt x="159" y="0"/>
                  </a:cubicBezTo>
                  <a:cubicBezTo>
                    <a:pt x="150" y="0"/>
                    <a:pt x="150" y="9"/>
                    <a:pt x="150" y="15"/>
                  </a:cubicBezTo>
                  <a:lnTo>
                    <a:pt x="150" y="149"/>
                  </a:lnTo>
                  <a:lnTo>
                    <a:pt x="16" y="149"/>
                  </a:lnTo>
                  <a:cubicBezTo>
                    <a:pt x="9" y="149"/>
                    <a:pt x="0" y="149"/>
                    <a:pt x="0" y="159"/>
                  </a:cubicBezTo>
                  <a:cubicBezTo>
                    <a:pt x="0" y="168"/>
                    <a:pt x="9" y="168"/>
                    <a:pt x="16" y="168"/>
                  </a:cubicBezTo>
                  <a:lnTo>
                    <a:pt x="150" y="168"/>
                  </a:lnTo>
                  <a:lnTo>
                    <a:pt x="150" y="302"/>
                  </a:lnTo>
                  <a:cubicBezTo>
                    <a:pt x="150" y="309"/>
                    <a:pt x="150" y="318"/>
                    <a:pt x="159" y="318"/>
                  </a:cubicBezTo>
                  <a:cubicBezTo>
                    <a:pt x="169" y="318"/>
                    <a:pt x="169" y="309"/>
                    <a:pt x="169" y="302"/>
                  </a:cubicBezTo>
                  <a:lnTo>
                    <a:pt x="169" y="1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2" name="Freeform 37"/>
            <p:cNvSpPr>
              <a:spLocks noEditPoints="1"/>
            </p:cNvSpPr>
            <p:nvPr/>
          </p:nvSpPr>
          <p:spPr bwMode="auto">
            <a:xfrm>
              <a:off x="1790" y="1178"/>
              <a:ext cx="75" cy="75"/>
            </a:xfrm>
            <a:custGeom>
              <a:avLst/>
              <a:gdLst>
                <a:gd name="T0" fmla="*/ 159 w 219"/>
                <a:gd name="T1" fmla="*/ 31 h 217"/>
                <a:gd name="T2" fmla="*/ 159 w 219"/>
                <a:gd name="T3" fmla="*/ 31 h 217"/>
                <a:gd name="T4" fmla="*/ 115 w 219"/>
                <a:gd name="T5" fmla="*/ 0 h 217"/>
                <a:gd name="T6" fmla="*/ 0 w 219"/>
                <a:gd name="T7" fmla="*/ 140 h 217"/>
                <a:gd name="T8" fmla="*/ 63 w 219"/>
                <a:gd name="T9" fmla="*/ 217 h 217"/>
                <a:gd name="T10" fmla="*/ 126 w 219"/>
                <a:gd name="T11" fmla="*/ 181 h 217"/>
                <a:gd name="T12" fmla="*/ 169 w 219"/>
                <a:gd name="T13" fmla="*/ 217 h 217"/>
                <a:gd name="T14" fmla="*/ 204 w 219"/>
                <a:gd name="T15" fmla="*/ 190 h 217"/>
                <a:gd name="T16" fmla="*/ 219 w 219"/>
                <a:gd name="T17" fmla="*/ 143 h 217"/>
                <a:gd name="T18" fmla="*/ 213 w 219"/>
                <a:gd name="T19" fmla="*/ 138 h 217"/>
                <a:gd name="T20" fmla="*/ 206 w 219"/>
                <a:gd name="T21" fmla="*/ 147 h 217"/>
                <a:gd name="T22" fmla="*/ 170 w 219"/>
                <a:gd name="T23" fmla="*/ 206 h 217"/>
                <a:gd name="T24" fmla="*/ 156 w 219"/>
                <a:gd name="T25" fmla="*/ 184 h 217"/>
                <a:gd name="T26" fmla="*/ 162 w 219"/>
                <a:gd name="T27" fmla="*/ 149 h 217"/>
                <a:gd name="T28" fmla="*/ 172 w 219"/>
                <a:gd name="T29" fmla="*/ 106 h 217"/>
                <a:gd name="T30" fmla="*/ 190 w 219"/>
                <a:gd name="T31" fmla="*/ 39 h 217"/>
                <a:gd name="T32" fmla="*/ 193 w 219"/>
                <a:gd name="T33" fmla="*/ 23 h 217"/>
                <a:gd name="T34" fmla="*/ 179 w 219"/>
                <a:gd name="T35" fmla="*/ 10 h 217"/>
                <a:gd name="T36" fmla="*/ 159 w 219"/>
                <a:gd name="T37" fmla="*/ 31 h 217"/>
                <a:gd name="T38" fmla="*/ 128 w 219"/>
                <a:gd name="T39" fmla="*/ 155 h 217"/>
                <a:gd name="T40" fmla="*/ 128 w 219"/>
                <a:gd name="T41" fmla="*/ 155 h 217"/>
                <a:gd name="T42" fmla="*/ 118 w 219"/>
                <a:gd name="T43" fmla="*/ 172 h 217"/>
                <a:gd name="T44" fmla="*/ 64 w 219"/>
                <a:gd name="T45" fmla="*/ 206 h 217"/>
                <a:gd name="T46" fmla="*/ 34 w 219"/>
                <a:gd name="T47" fmla="*/ 161 h 217"/>
                <a:gd name="T48" fmla="*/ 60 w 219"/>
                <a:gd name="T49" fmla="*/ 57 h 217"/>
                <a:gd name="T50" fmla="*/ 116 w 219"/>
                <a:gd name="T51" fmla="*/ 11 h 217"/>
                <a:gd name="T52" fmla="*/ 153 w 219"/>
                <a:gd name="T53" fmla="*/ 53 h 217"/>
                <a:gd name="T54" fmla="*/ 152 w 219"/>
                <a:gd name="T55" fmla="*/ 61 h 217"/>
                <a:gd name="T56" fmla="*/ 128 w 219"/>
                <a:gd name="T57" fmla="*/ 15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7">
                  <a:moveTo>
                    <a:pt x="159" y="31"/>
                  </a:moveTo>
                  <a:lnTo>
                    <a:pt x="159" y="31"/>
                  </a:lnTo>
                  <a:cubicBezTo>
                    <a:pt x="150" y="13"/>
                    <a:pt x="137" y="0"/>
                    <a:pt x="115" y="0"/>
                  </a:cubicBezTo>
                  <a:cubicBezTo>
                    <a:pt x="59" y="0"/>
                    <a:pt x="0" y="70"/>
                    <a:pt x="0" y="140"/>
                  </a:cubicBezTo>
                  <a:cubicBezTo>
                    <a:pt x="0" y="185"/>
                    <a:pt x="26" y="217"/>
                    <a:pt x="63" y="217"/>
                  </a:cubicBezTo>
                  <a:cubicBezTo>
                    <a:pt x="73" y="217"/>
                    <a:pt x="97" y="215"/>
                    <a:pt x="126" y="181"/>
                  </a:cubicBezTo>
                  <a:cubicBezTo>
                    <a:pt x="129" y="201"/>
                    <a:pt x="146" y="217"/>
                    <a:pt x="169" y="217"/>
                  </a:cubicBezTo>
                  <a:cubicBezTo>
                    <a:pt x="186" y="217"/>
                    <a:pt x="197" y="206"/>
                    <a:pt x="204" y="190"/>
                  </a:cubicBezTo>
                  <a:cubicBezTo>
                    <a:pt x="213" y="173"/>
                    <a:pt x="219" y="144"/>
                    <a:pt x="219" y="143"/>
                  </a:cubicBezTo>
                  <a:cubicBezTo>
                    <a:pt x="219" y="138"/>
                    <a:pt x="214" y="138"/>
                    <a:pt x="213" y="138"/>
                  </a:cubicBezTo>
                  <a:cubicBezTo>
                    <a:pt x="208" y="138"/>
                    <a:pt x="208" y="140"/>
                    <a:pt x="206" y="147"/>
                  </a:cubicBezTo>
                  <a:cubicBezTo>
                    <a:pt x="198" y="178"/>
                    <a:pt x="190" y="206"/>
                    <a:pt x="170" y="206"/>
                  </a:cubicBezTo>
                  <a:cubicBezTo>
                    <a:pt x="157" y="206"/>
                    <a:pt x="156" y="194"/>
                    <a:pt x="156" y="184"/>
                  </a:cubicBezTo>
                  <a:cubicBezTo>
                    <a:pt x="156" y="174"/>
                    <a:pt x="157" y="170"/>
                    <a:pt x="162" y="149"/>
                  </a:cubicBezTo>
                  <a:cubicBezTo>
                    <a:pt x="167" y="129"/>
                    <a:pt x="168" y="124"/>
                    <a:pt x="172" y="106"/>
                  </a:cubicBezTo>
                  <a:lnTo>
                    <a:pt x="190" y="39"/>
                  </a:lnTo>
                  <a:cubicBezTo>
                    <a:pt x="193" y="25"/>
                    <a:pt x="193" y="25"/>
                    <a:pt x="193" y="23"/>
                  </a:cubicBezTo>
                  <a:cubicBezTo>
                    <a:pt x="193" y="14"/>
                    <a:pt x="187" y="10"/>
                    <a:pt x="179" y="10"/>
                  </a:cubicBezTo>
                  <a:cubicBezTo>
                    <a:pt x="168" y="10"/>
                    <a:pt x="160" y="20"/>
                    <a:pt x="159" y="31"/>
                  </a:cubicBezTo>
                  <a:close/>
                  <a:moveTo>
                    <a:pt x="128" y="155"/>
                  </a:moveTo>
                  <a:lnTo>
                    <a:pt x="128" y="155"/>
                  </a:lnTo>
                  <a:cubicBezTo>
                    <a:pt x="126" y="163"/>
                    <a:pt x="126" y="164"/>
                    <a:pt x="118" y="172"/>
                  </a:cubicBezTo>
                  <a:cubicBezTo>
                    <a:pt x="97" y="198"/>
                    <a:pt x="78" y="206"/>
                    <a:pt x="64" y="206"/>
                  </a:cubicBezTo>
                  <a:cubicBezTo>
                    <a:pt x="41" y="206"/>
                    <a:pt x="34" y="180"/>
                    <a:pt x="34" y="161"/>
                  </a:cubicBezTo>
                  <a:cubicBezTo>
                    <a:pt x="34" y="137"/>
                    <a:pt x="49" y="79"/>
                    <a:pt x="60" y="57"/>
                  </a:cubicBezTo>
                  <a:cubicBezTo>
                    <a:pt x="75" y="28"/>
                    <a:pt x="96" y="11"/>
                    <a:pt x="116" y="11"/>
                  </a:cubicBezTo>
                  <a:cubicBezTo>
                    <a:pt x="147" y="11"/>
                    <a:pt x="153" y="50"/>
                    <a:pt x="153" y="53"/>
                  </a:cubicBezTo>
                  <a:cubicBezTo>
                    <a:pt x="153" y="56"/>
                    <a:pt x="152" y="58"/>
                    <a:pt x="152" y="61"/>
                  </a:cubicBezTo>
                  <a:lnTo>
                    <a:pt x="128" y="15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3" name="Freeform 38"/>
            <p:cNvSpPr>
              <a:spLocks/>
            </p:cNvSpPr>
            <p:nvPr/>
          </p:nvSpPr>
          <p:spPr bwMode="auto">
            <a:xfrm>
              <a:off x="1883" y="1199"/>
              <a:ext cx="41" cy="77"/>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2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5" y="0"/>
                    <a:pt x="65" y="0"/>
                  </a:cubicBezTo>
                  <a:cubicBezTo>
                    <a:pt x="44" y="21"/>
                    <a:pt x="14"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2"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4" name="Freeform 39"/>
            <p:cNvSpPr>
              <a:spLocks/>
            </p:cNvSpPr>
            <p:nvPr/>
          </p:nvSpPr>
          <p:spPr bwMode="auto">
            <a:xfrm>
              <a:off x="1943" y="1199"/>
              <a:ext cx="51" cy="77"/>
            </a:xfrm>
            <a:custGeom>
              <a:avLst/>
              <a:gdLst>
                <a:gd name="T0" fmla="*/ 148 w 148"/>
                <a:gd name="T1" fmla="*/ 161 h 222"/>
                <a:gd name="T2" fmla="*/ 148 w 148"/>
                <a:gd name="T3" fmla="*/ 161 h 222"/>
                <a:gd name="T4" fmla="*/ 136 w 148"/>
                <a:gd name="T5" fmla="*/ 161 h 222"/>
                <a:gd name="T6" fmla="*/ 128 w 148"/>
                <a:gd name="T7" fmla="*/ 192 h 222"/>
                <a:gd name="T8" fmla="*/ 95 w 148"/>
                <a:gd name="T9" fmla="*/ 194 h 222"/>
                <a:gd name="T10" fmla="*/ 33 w 148"/>
                <a:gd name="T11" fmla="*/ 194 h 222"/>
                <a:gd name="T12" fmla="*/ 100 w 148"/>
                <a:gd name="T13" fmla="*/ 138 h 222"/>
                <a:gd name="T14" fmla="*/ 148 w 148"/>
                <a:gd name="T15" fmla="*/ 65 h 222"/>
                <a:gd name="T16" fmla="*/ 70 w 148"/>
                <a:gd name="T17" fmla="*/ 0 h 222"/>
                <a:gd name="T18" fmla="*/ 0 w 148"/>
                <a:gd name="T19" fmla="*/ 60 h 222"/>
                <a:gd name="T20" fmla="*/ 18 w 148"/>
                <a:gd name="T21" fmla="*/ 79 h 222"/>
                <a:gd name="T22" fmla="*/ 35 w 148"/>
                <a:gd name="T23" fmla="*/ 61 h 222"/>
                <a:gd name="T24" fmla="*/ 16 w 148"/>
                <a:gd name="T25" fmla="*/ 43 h 222"/>
                <a:gd name="T26" fmla="*/ 64 w 148"/>
                <a:gd name="T27" fmla="*/ 12 h 222"/>
                <a:gd name="T28" fmla="*/ 115 w 148"/>
                <a:gd name="T29" fmla="*/ 65 h 222"/>
                <a:gd name="T30" fmla="*/ 84 w 148"/>
                <a:gd name="T31" fmla="*/ 130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9"/>
                    <a:pt x="132" y="188"/>
                    <a:pt x="128" y="192"/>
                  </a:cubicBezTo>
                  <a:cubicBezTo>
                    <a:pt x="125" y="194"/>
                    <a:pt x="99" y="194"/>
                    <a:pt x="95" y="194"/>
                  </a:cubicBezTo>
                  <a:lnTo>
                    <a:pt x="33" y="194"/>
                  </a:lnTo>
                  <a:cubicBezTo>
                    <a:pt x="68" y="163"/>
                    <a:pt x="80" y="153"/>
                    <a:pt x="100" y="138"/>
                  </a:cubicBezTo>
                  <a:cubicBezTo>
                    <a:pt x="125" y="118"/>
                    <a:pt x="148" y="97"/>
                    <a:pt x="148" y="65"/>
                  </a:cubicBezTo>
                  <a:cubicBezTo>
                    <a:pt x="148" y="25"/>
                    <a:pt x="112" y="0"/>
                    <a:pt x="70" y="0"/>
                  </a:cubicBezTo>
                  <a:cubicBezTo>
                    <a:pt x="28" y="0"/>
                    <a:pt x="0" y="29"/>
                    <a:pt x="0" y="60"/>
                  </a:cubicBezTo>
                  <a:cubicBezTo>
                    <a:pt x="0" y="77"/>
                    <a:pt x="14" y="79"/>
                    <a:pt x="18" y="79"/>
                  </a:cubicBezTo>
                  <a:cubicBezTo>
                    <a:pt x="26" y="79"/>
                    <a:pt x="35" y="73"/>
                    <a:pt x="35" y="61"/>
                  </a:cubicBezTo>
                  <a:cubicBezTo>
                    <a:pt x="35" y="55"/>
                    <a:pt x="33" y="43"/>
                    <a:pt x="16" y="43"/>
                  </a:cubicBezTo>
                  <a:cubicBezTo>
                    <a:pt x="26" y="20"/>
                    <a:pt x="49" y="12"/>
                    <a:pt x="64" y="12"/>
                  </a:cubicBezTo>
                  <a:cubicBezTo>
                    <a:pt x="98" y="12"/>
                    <a:pt x="115" y="38"/>
                    <a:pt x="115" y="65"/>
                  </a:cubicBezTo>
                  <a:cubicBezTo>
                    <a:pt x="115" y="95"/>
                    <a:pt x="95" y="118"/>
                    <a:pt x="84" y="130"/>
                  </a:cubicBezTo>
                  <a:lnTo>
                    <a:pt x="3"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5" name="Freeform 40"/>
            <p:cNvSpPr>
              <a:spLocks/>
            </p:cNvSpPr>
            <p:nvPr/>
          </p:nvSpPr>
          <p:spPr bwMode="auto">
            <a:xfrm>
              <a:off x="2014" y="1178"/>
              <a:ext cx="82" cy="75"/>
            </a:xfrm>
            <a:custGeom>
              <a:avLst/>
              <a:gdLst>
                <a:gd name="T0" fmla="*/ 145 w 238"/>
                <a:gd name="T1" fmla="*/ 67 h 217"/>
                <a:gd name="T2" fmla="*/ 145 w 238"/>
                <a:gd name="T3" fmla="*/ 67 h 217"/>
                <a:gd name="T4" fmla="*/ 193 w 238"/>
                <a:gd name="T5" fmla="*/ 11 h 217"/>
                <a:gd name="T6" fmla="*/ 217 w 238"/>
                <a:gd name="T7" fmla="*/ 17 h 217"/>
                <a:gd name="T8" fmla="*/ 194 w 238"/>
                <a:gd name="T9" fmla="*/ 43 h 217"/>
                <a:gd name="T10" fmla="*/ 212 w 238"/>
                <a:gd name="T11" fmla="*/ 59 h 217"/>
                <a:gd name="T12" fmla="*/ 238 w 238"/>
                <a:gd name="T13" fmla="*/ 32 h 217"/>
                <a:gd name="T14" fmla="*/ 193 w 238"/>
                <a:gd name="T15" fmla="*/ 0 h 217"/>
                <a:gd name="T16" fmla="*/ 143 w 238"/>
                <a:gd name="T17" fmla="*/ 36 h 217"/>
                <a:gd name="T18" fmla="*/ 91 w 238"/>
                <a:gd name="T19" fmla="*/ 0 h 217"/>
                <a:gd name="T20" fmla="*/ 14 w 238"/>
                <a:gd name="T21" fmla="*/ 74 h 217"/>
                <a:gd name="T22" fmla="*/ 20 w 238"/>
                <a:gd name="T23" fmla="*/ 79 h 217"/>
                <a:gd name="T24" fmla="*/ 26 w 238"/>
                <a:gd name="T25" fmla="*/ 73 h 217"/>
                <a:gd name="T26" fmla="*/ 90 w 238"/>
                <a:gd name="T27" fmla="*/ 11 h 217"/>
                <a:gd name="T28" fmla="*/ 116 w 238"/>
                <a:gd name="T29" fmla="*/ 43 h 217"/>
                <a:gd name="T30" fmla="*/ 90 w 238"/>
                <a:gd name="T31" fmla="*/ 156 h 217"/>
                <a:gd name="T32" fmla="*/ 45 w 238"/>
                <a:gd name="T33" fmla="*/ 206 h 217"/>
                <a:gd name="T34" fmla="*/ 21 w 238"/>
                <a:gd name="T35" fmla="*/ 200 h 217"/>
                <a:gd name="T36" fmla="*/ 44 w 238"/>
                <a:gd name="T37" fmla="*/ 174 h 217"/>
                <a:gd name="T38" fmla="*/ 26 w 238"/>
                <a:gd name="T39" fmla="*/ 157 h 217"/>
                <a:gd name="T40" fmla="*/ 0 w 238"/>
                <a:gd name="T41" fmla="*/ 185 h 217"/>
                <a:gd name="T42" fmla="*/ 44 w 238"/>
                <a:gd name="T43" fmla="*/ 217 h 217"/>
                <a:gd name="T44" fmla="*/ 95 w 238"/>
                <a:gd name="T45" fmla="*/ 180 h 217"/>
                <a:gd name="T46" fmla="*/ 146 w 238"/>
                <a:gd name="T47" fmla="*/ 217 h 217"/>
                <a:gd name="T48" fmla="*/ 223 w 238"/>
                <a:gd name="T49" fmla="*/ 143 h 217"/>
                <a:gd name="T50" fmla="*/ 217 w 238"/>
                <a:gd name="T51" fmla="*/ 138 h 217"/>
                <a:gd name="T52" fmla="*/ 211 w 238"/>
                <a:gd name="T53" fmla="*/ 144 h 217"/>
                <a:gd name="T54" fmla="*/ 147 w 238"/>
                <a:gd name="T55" fmla="*/ 206 h 217"/>
                <a:gd name="T56" fmla="*/ 121 w 238"/>
                <a:gd name="T57" fmla="*/ 175 h 217"/>
                <a:gd name="T58" fmla="*/ 129 w 238"/>
                <a:gd name="T59" fmla="*/ 133 h 217"/>
                <a:gd name="T60" fmla="*/ 145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5" y="67"/>
                  </a:moveTo>
                  <a:lnTo>
                    <a:pt x="145" y="67"/>
                  </a:lnTo>
                  <a:cubicBezTo>
                    <a:pt x="148" y="55"/>
                    <a:pt x="159" y="11"/>
                    <a:pt x="193" y="11"/>
                  </a:cubicBezTo>
                  <a:cubicBezTo>
                    <a:pt x="195" y="11"/>
                    <a:pt x="207" y="11"/>
                    <a:pt x="217" y="17"/>
                  </a:cubicBezTo>
                  <a:cubicBezTo>
                    <a:pt x="203" y="19"/>
                    <a:pt x="194" y="31"/>
                    <a:pt x="194" y="43"/>
                  </a:cubicBezTo>
                  <a:cubicBezTo>
                    <a:pt x="194" y="50"/>
                    <a:pt x="199" y="59"/>
                    <a:pt x="212" y="59"/>
                  </a:cubicBezTo>
                  <a:cubicBezTo>
                    <a:pt x="222" y="59"/>
                    <a:pt x="238" y="51"/>
                    <a:pt x="238" y="32"/>
                  </a:cubicBezTo>
                  <a:cubicBezTo>
                    <a:pt x="238" y="7"/>
                    <a:pt x="209" y="0"/>
                    <a:pt x="193" y="0"/>
                  </a:cubicBezTo>
                  <a:cubicBezTo>
                    <a:pt x="165" y="0"/>
                    <a:pt x="149" y="25"/>
                    <a:pt x="143" y="36"/>
                  </a:cubicBezTo>
                  <a:cubicBezTo>
                    <a:pt x="131" y="5"/>
                    <a:pt x="105" y="0"/>
                    <a:pt x="91" y="0"/>
                  </a:cubicBezTo>
                  <a:cubicBezTo>
                    <a:pt x="42" y="0"/>
                    <a:pt x="14" y="62"/>
                    <a:pt x="14" y="74"/>
                  </a:cubicBezTo>
                  <a:cubicBezTo>
                    <a:pt x="14" y="79"/>
                    <a:pt x="19" y="79"/>
                    <a:pt x="20" y="79"/>
                  </a:cubicBezTo>
                  <a:cubicBezTo>
                    <a:pt x="24" y="79"/>
                    <a:pt x="25" y="78"/>
                    <a:pt x="26" y="73"/>
                  </a:cubicBezTo>
                  <a:cubicBezTo>
                    <a:pt x="43" y="23"/>
                    <a:pt x="74" y="11"/>
                    <a:pt x="90" y="11"/>
                  </a:cubicBezTo>
                  <a:cubicBezTo>
                    <a:pt x="99" y="11"/>
                    <a:pt x="116" y="15"/>
                    <a:pt x="116" y="43"/>
                  </a:cubicBezTo>
                  <a:cubicBezTo>
                    <a:pt x="116" y="57"/>
                    <a:pt x="108" y="90"/>
                    <a:pt x="90" y="156"/>
                  </a:cubicBezTo>
                  <a:cubicBezTo>
                    <a:pt x="83" y="186"/>
                    <a:pt x="66" y="206"/>
                    <a:pt x="45" y="206"/>
                  </a:cubicBezTo>
                  <a:cubicBezTo>
                    <a:pt x="42" y="206"/>
                    <a:pt x="31" y="206"/>
                    <a:pt x="21" y="200"/>
                  </a:cubicBezTo>
                  <a:cubicBezTo>
                    <a:pt x="33" y="198"/>
                    <a:pt x="44" y="187"/>
                    <a:pt x="44" y="174"/>
                  </a:cubicBezTo>
                  <a:cubicBezTo>
                    <a:pt x="44" y="161"/>
                    <a:pt x="33" y="157"/>
                    <a:pt x="26" y="157"/>
                  </a:cubicBezTo>
                  <a:cubicBezTo>
                    <a:pt x="12" y="157"/>
                    <a:pt x="0" y="170"/>
                    <a:pt x="0" y="185"/>
                  </a:cubicBezTo>
                  <a:cubicBezTo>
                    <a:pt x="0" y="207"/>
                    <a:pt x="23" y="217"/>
                    <a:pt x="44" y="217"/>
                  </a:cubicBezTo>
                  <a:cubicBezTo>
                    <a:pt x="76" y="217"/>
                    <a:pt x="93" y="183"/>
                    <a:pt x="95" y="180"/>
                  </a:cubicBezTo>
                  <a:cubicBezTo>
                    <a:pt x="100" y="198"/>
                    <a:pt x="118" y="217"/>
                    <a:pt x="146" y="217"/>
                  </a:cubicBezTo>
                  <a:cubicBezTo>
                    <a:pt x="196" y="217"/>
                    <a:pt x="223" y="155"/>
                    <a:pt x="223" y="143"/>
                  </a:cubicBezTo>
                  <a:cubicBezTo>
                    <a:pt x="223" y="138"/>
                    <a:pt x="218" y="138"/>
                    <a:pt x="217" y="138"/>
                  </a:cubicBezTo>
                  <a:cubicBezTo>
                    <a:pt x="213" y="138"/>
                    <a:pt x="212" y="140"/>
                    <a:pt x="211" y="144"/>
                  </a:cubicBezTo>
                  <a:cubicBezTo>
                    <a:pt x="195" y="195"/>
                    <a:pt x="163" y="206"/>
                    <a:pt x="147" y="206"/>
                  </a:cubicBezTo>
                  <a:cubicBezTo>
                    <a:pt x="129" y="206"/>
                    <a:pt x="121" y="191"/>
                    <a:pt x="121" y="175"/>
                  </a:cubicBezTo>
                  <a:cubicBezTo>
                    <a:pt x="121" y="164"/>
                    <a:pt x="124" y="154"/>
                    <a:pt x="129" y="133"/>
                  </a:cubicBezTo>
                  <a:lnTo>
                    <a:pt x="145"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6" name="Freeform 41"/>
            <p:cNvSpPr>
              <a:spLocks/>
            </p:cNvSpPr>
            <p:nvPr/>
          </p:nvSpPr>
          <p:spPr bwMode="auto">
            <a:xfrm>
              <a:off x="2111" y="1199"/>
              <a:ext cx="51" cy="77"/>
            </a:xfrm>
            <a:custGeom>
              <a:avLst/>
              <a:gdLst>
                <a:gd name="T0" fmla="*/ 148 w 148"/>
                <a:gd name="T1" fmla="*/ 161 h 222"/>
                <a:gd name="T2" fmla="*/ 148 w 148"/>
                <a:gd name="T3" fmla="*/ 161 h 222"/>
                <a:gd name="T4" fmla="*/ 136 w 148"/>
                <a:gd name="T5" fmla="*/ 161 h 222"/>
                <a:gd name="T6" fmla="*/ 128 w 148"/>
                <a:gd name="T7" fmla="*/ 192 h 222"/>
                <a:gd name="T8" fmla="*/ 95 w 148"/>
                <a:gd name="T9" fmla="*/ 194 h 222"/>
                <a:gd name="T10" fmla="*/ 33 w 148"/>
                <a:gd name="T11" fmla="*/ 194 h 222"/>
                <a:gd name="T12" fmla="*/ 100 w 148"/>
                <a:gd name="T13" fmla="*/ 138 h 222"/>
                <a:gd name="T14" fmla="*/ 148 w 148"/>
                <a:gd name="T15" fmla="*/ 65 h 222"/>
                <a:gd name="T16" fmla="*/ 70 w 148"/>
                <a:gd name="T17" fmla="*/ 0 h 222"/>
                <a:gd name="T18" fmla="*/ 0 w 148"/>
                <a:gd name="T19" fmla="*/ 60 h 222"/>
                <a:gd name="T20" fmla="*/ 18 w 148"/>
                <a:gd name="T21" fmla="*/ 79 h 222"/>
                <a:gd name="T22" fmla="*/ 36 w 148"/>
                <a:gd name="T23" fmla="*/ 61 h 222"/>
                <a:gd name="T24" fmla="*/ 16 w 148"/>
                <a:gd name="T25" fmla="*/ 43 h 222"/>
                <a:gd name="T26" fmla="*/ 65 w 148"/>
                <a:gd name="T27" fmla="*/ 12 h 222"/>
                <a:gd name="T28" fmla="*/ 115 w 148"/>
                <a:gd name="T29" fmla="*/ 65 h 222"/>
                <a:gd name="T30" fmla="*/ 84 w 148"/>
                <a:gd name="T31" fmla="*/ 130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9"/>
                    <a:pt x="132" y="188"/>
                    <a:pt x="128" y="192"/>
                  </a:cubicBezTo>
                  <a:cubicBezTo>
                    <a:pt x="125" y="194"/>
                    <a:pt x="99" y="194"/>
                    <a:pt x="95" y="194"/>
                  </a:cubicBezTo>
                  <a:lnTo>
                    <a:pt x="33" y="194"/>
                  </a:lnTo>
                  <a:cubicBezTo>
                    <a:pt x="68" y="163"/>
                    <a:pt x="80" y="153"/>
                    <a:pt x="100" y="138"/>
                  </a:cubicBezTo>
                  <a:cubicBezTo>
                    <a:pt x="125" y="118"/>
                    <a:pt x="148" y="97"/>
                    <a:pt x="148" y="65"/>
                  </a:cubicBezTo>
                  <a:cubicBezTo>
                    <a:pt x="148" y="25"/>
                    <a:pt x="112" y="0"/>
                    <a:pt x="70" y="0"/>
                  </a:cubicBezTo>
                  <a:cubicBezTo>
                    <a:pt x="28" y="0"/>
                    <a:pt x="0" y="29"/>
                    <a:pt x="0" y="60"/>
                  </a:cubicBezTo>
                  <a:cubicBezTo>
                    <a:pt x="0" y="77"/>
                    <a:pt x="15" y="79"/>
                    <a:pt x="18" y="79"/>
                  </a:cubicBezTo>
                  <a:cubicBezTo>
                    <a:pt x="26" y="79"/>
                    <a:pt x="36" y="73"/>
                    <a:pt x="36" y="61"/>
                  </a:cubicBezTo>
                  <a:cubicBezTo>
                    <a:pt x="36" y="55"/>
                    <a:pt x="33" y="43"/>
                    <a:pt x="16" y="43"/>
                  </a:cubicBezTo>
                  <a:cubicBezTo>
                    <a:pt x="26" y="20"/>
                    <a:pt x="49" y="12"/>
                    <a:pt x="65" y="12"/>
                  </a:cubicBezTo>
                  <a:cubicBezTo>
                    <a:pt x="98" y="12"/>
                    <a:pt x="115" y="38"/>
                    <a:pt x="115" y="65"/>
                  </a:cubicBezTo>
                  <a:cubicBezTo>
                    <a:pt x="115" y="95"/>
                    <a:pt x="95" y="118"/>
                    <a:pt x="84" y="130"/>
                  </a:cubicBezTo>
                  <a:lnTo>
                    <a:pt x="4" y="209"/>
                  </a:lnTo>
                  <a:cubicBezTo>
                    <a:pt x="0" y="212"/>
                    <a:pt x="0" y="213"/>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7" name="Freeform 42"/>
            <p:cNvSpPr>
              <a:spLocks/>
            </p:cNvSpPr>
            <p:nvPr/>
          </p:nvSpPr>
          <p:spPr bwMode="auto">
            <a:xfrm>
              <a:off x="2223" y="1155"/>
              <a:ext cx="109" cy="110"/>
            </a:xfrm>
            <a:custGeom>
              <a:avLst/>
              <a:gdLst>
                <a:gd name="T0" fmla="*/ 169 w 318"/>
                <a:gd name="T1" fmla="*/ 168 h 318"/>
                <a:gd name="T2" fmla="*/ 169 w 318"/>
                <a:gd name="T3" fmla="*/ 168 h 318"/>
                <a:gd name="T4" fmla="*/ 303 w 318"/>
                <a:gd name="T5" fmla="*/ 168 h 318"/>
                <a:gd name="T6" fmla="*/ 318 w 318"/>
                <a:gd name="T7" fmla="*/ 159 h 318"/>
                <a:gd name="T8" fmla="*/ 303 w 318"/>
                <a:gd name="T9" fmla="*/ 149 h 318"/>
                <a:gd name="T10" fmla="*/ 169 w 318"/>
                <a:gd name="T11" fmla="*/ 149 h 318"/>
                <a:gd name="T12" fmla="*/ 169 w 318"/>
                <a:gd name="T13" fmla="*/ 15 h 318"/>
                <a:gd name="T14" fmla="*/ 160 w 318"/>
                <a:gd name="T15" fmla="*/ 0 h 318"/>
                <a:gd name="T16" fmla="*/ 150 w 318"/>
                <a:gd name="T17" fmla="*/ 15 h 318"/>
                <a:gd name="T18" fmla="*/ 150 w 318"/>
                <a:gd name="T19" fmla="*/ 149 h 318"/>
                <a:gd name="T20" fmla="*/ 16 w 318"/>
                <a:gd name="T21" fmla="*/ 149 h 318"/>
                <a:gd name="T22" fmla="*/ 0 w 318"/>
                <a:gd name="T23" fmla="*/ 159 h 318"/>
                <a:gd name="T24" fmla="*/ 16 w 318"/>
                <a:gd name="T25" fmla="*/ 168 h 318"/>
                <a:gd name="T26" fmla="*/ 150 w 318"/>
                <a:gd name="T27" fmla="*/ 168 h 318"/>
                <a:gd name="T28" fmla="*/ 150 w 318"/>
                <a:gd name="T29" fmla="*/ 302 h 318"/>
                <a:gd name="T30" fmla="*/ 160 w 318"/>
                <a:gd name="T31" fmla="*/ 318 h 318"/>
                <a:gd name="T32" fmla="*/ 169 w 318"/>
                <a:gd name="T33" fmla="*/ 302 h 318"/>
                <a:gd name="T34" fmla="*/ 169 w 318"/>
                <a:gd name="T35" fmla="*/ 16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8"/>
                  </a:moveTo>
                  <a:lnTo>
                    <a:pt x="169" y="168"/>
                  </a:lnTo>
                  <a:lnTo>
                    <a:pt x="303" y="168"/>
                  </a:lnTo>
                  <a:cubicBezTo>
                    <a:pt x="309" y="168"/>
                    <a:pt x="318" y="168"/>
                    <a:pt x="318" y="159"/>
                  </a:cubicBezTo>
                  <a:cubicBezTo>
                    <a:pt x="318" y="149"/>
                    <a:pt x="309" y="149"/>
                    <a:pt x="303" y="149"/>
                  </a:cubicBezTo>
                  <a:lnTo>
                    <a:pt x="169" y="149"/>
                  </a:lnTo>
                  <a:lnTo>
                    <a:pt x="169" y="15"/>
                  </a:lnTo>
                  <a:cubicBezTo>
                    <a:pt x="169" y="9"/>
                    <a:pt x="169" y="0"/>
                    <a:pt x="160" y="0"/>
                  </a:cubicBezTo>
                  <a:cubicBezTo>
                    <a:pt x="150" y="0"/>
                    <a:pt x="150" y="9"/>
                    <a:pt x="150" y="15"/>
                  </a:cubicBezTo>
                  <a:lnTo>
                    <a:pt x="150" y="149"/>
                  </a:lnTo>
                  <a:lnTo>
                    <a:pt x="16" y="149"/>
                  </a:lnTo>
                  <a:cubicBezTo>
                    <a:pt x="10" y="149"/>
                    <a:pt x="0" y="149"/>
                    <a:pt x="0" y="159"/>
                  </a:cubicBezTo>
                  <a:cubicBezTo>
                    <a:pt x="0" y="168"/>
                    <a:pt x="10" y="168"/>
                    <a:pt x="16" y="168"/>
                  </a:cubicBezTo>
                  <a:lnTo>
                    <a:pt x="150" y="168"/>
                  </a:lnTo>
                  <a:lnTo>
                    <a:pt x="150" y="302"/>
                  </a:lnTo>
                  <a:cubicBezTo>
                    <a:pt x="150" y="309"/>
                    <a:pt x="150" y="318"/>
                    <a:pt x="160" y="318"/>
                  </a:cubicBezTo>
                  <a:cubicBezTo>
                    <a:pt x="169" y="318"/>
                    <a:pt x="169" y="309"/>
                    <a:pt x="169" y="302"/>
                  </a:cubicBezTo>
                  <a:lnTo>
                    <a:pt x="169" y="1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8" name="Freeform 43"/>
            <p:cNvSpPr>
              <a:spLocks noEditPoints="1"/>
            </p:cNvSpPr>
            <p:nvPr/>
          </p:nvSpPr>
          <p:spPr bwMode="auto">
            <a:xfrm>
              <a:off x="2385" y="1178"/>
              <a:ext cx="75" cy="75"/>
            </a:xfrm>
            <a:custGeom>
              <a:avLst/>
              <a:gdLst>
                <a:gd name="T0" fmla="*/ 159 w 219"/>
                <a:gd name="T1" fmla="*/ 31 h 217"/>
                <a:gd name="T2" fmla="*/ 159 w 219"/>
                <a:gd name="T3" fmla="*/ 31 h 217"/>
                <a:gd name="T4" fmla="*/ 115 w 219"/>
                <a:gd name="T5" fmla="*/ 0 h 217"/>
                <a:gd name="T6" fmla="*/ 0 w 219"/>
                <a:gd name="T7" fmla="*/ 140 h 217"/>
                <a:gd name="T8" fmla="*/ 64 w 219"/>
                <a:gd name="T9" fmla="*/ 217 h 217"/>
                <a:gd name="T10" fmla="*/ 126 w 219"/>
                <a:gd name="T11" fmla="*/ 181 h 217"/>
                <a:gd name="T12" fmla="*/ 169 w 219"/>
                <a:gd name="T13" fmla="*/ 217 h 217"/>
                <a:gd name="T14" fmla="*/ 205 w 219"/>
                <a:gd name="T15" fmla="*/ 190 h 217"/>
                <a:gd name="T16" fmla="*/ 219 w 219"/>
                <a:gd name="T17" fmla="*/ 143 h 217"/>
                <a:gd name="T18" fmla="*/ 213 w 219"/>
                <a:gd name="T19" fmla="*/ 138 h 217"/>
                <a:gd name="T20" fmla="*/ 207 w 219"/>
                <a:gd name="T21" fmla="*/ 147 h 217"/>
                <a:gd name="T22" fmla="*/ 170 w 219"/>
                <a:gd name="T23" fmla="*/ 206 h 217"/>
                <a:gd name="T24" fmla="*/ 156 w 219"/>
                <a:gd name="T25" fmla="*/ 184 h 217"/>
                <a:gd name="T26" fmla="*/ 162 w 219"/>
                <a:gd name="T27" fmla="*/ 149 h 217"/>
                <a:gd name="T28" fmla="*/ 173 w 219"/>
                <a:gd name="T29" fmla="*/ 106 h 217"/>
                <a:gd name="T30" fmla="*/ 190 w 219"/>
                <a:gd name="T31" fmla="*/ 39 h 217"/>
                <a:gd name="T32" fmla="*/ 193 w 219"/>
                <a:gd name="T33" fmla="*/ 23 h 217"/>
                <a:gd name="T34" fmla="*/ 179 w 219"/>
                <a:gd name="T35" fmla="*/ 10 h 217"/>
                <a:gd name="T36" fmla="*/ 159 w 219"/>
                <a:gd name="T37" fmla="*/ 31 h 217"/>
                <a:gd name="T38" fmla="*/ 128 w 219"/>
                <a:gd name="T39" fmla="*/ 155 h 217"/>
                <a:gd name="T40" fmla="*/ 128 w 219"/>
                <a:gd name="T41" fmla="*/ 155 h 217"/>
                <a:gd name="T42" fmla="*/ 119 w 219"/>
                <a:gd name="T43" fmla="*/ 172 h 217"/>
                <a:gd name="T44" fmla="*/ 65 w 219"/>
                <a:gd name="T45" fmla="*/ 206 h 217"/>
                <a:gd name="T46" fmla="*/ 34 w 219"/>
                <a:gd name="T47" fmla="*/ 161 h 217"/>
                <a:gd name="T48" fmla="*/ 60 w 219"/>
                <a:gd name="T49" fmla="*/ 57 h 217"/>
                <a:gd name="T50" fmla="*/ 116 w 219"/>
                <a:gd name="T51" fmla="*/ 11 h 217"/>
                <a:gd name="T52" fmla="*/ 153 w 219"/>
                <a:gd name="T53" fmla="*/ 53 h 217"/>
                <a:gd name="T54" fmla="*/ 152 w 219"/>
                <a:gd name="T55" fmla="*/ 61 h 217"/>
                <a:gd name="T56" fmla="*/ 128 w 219"/>
                <a:gd name="T57" fmla="*/ 15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7">
                  <a:moveTo>
                    <a:pt x="159" y="31"/>
                  </a:moveTo>
                  <a:lnTo>
                    <a:pt x="159" y="31"/>
                  </a:lnTo>
                  <a:cubicBezTo>
                    <a:pt x="151" y="13"/>
                    <a:pt x="137" y="0"/>
                    <a:pt x="115" y="0"/>
                  </a:cubicBezTo>
                  <a:cubicBezTo>
                    <a:pt x="59" y="0"/>
                    <a:pt x="0" y="70"/>
                    <a:pt x="0" y="140"/>
                  </a:cubicBezTo>
                  <a:cubicBezTo>
                    <a:pt x="0" y="185"/>
                    <a:pt x="26" y="217"/>
                    <a:pt x="64" y="217"/>
                  </a:cubicBezTo>
                  <a:cubicBezTo>
                    <a:pt x="73" y="217"/>
                    <a:pt x="97" y="215"/>
                    <a:pt x="126" y="181"/>
                  </a:cubicBezTo>
                  <a:cubicBezTo>
                    <a:pt x="130" y="201"/>
                    <a:pt x="146" y="217"/>
                    <a:pt x="169" y="217"/>
                  </a:cubicBezTo>
                  <a:cubicBezTo>
                    <a:pt x="186" y="217"/>
                    <a:pt x="197" y="206"/>
                    <a:pt x="205" y="190"/>
                  </a:cubicBezTo>
                  <a:cubicBezTo>
                    <a:pt x="213" y="173"/>
                    <a:pt x="219" y="144"/>
                    <a:pt x="219" y="143"/>
                  </a:cubicBezTo>
                  <a:cubicBezTo>
                    <a:pt x="219" y="138"/>
                    <a:pt x="215" y="138"/>
                    <a:pt x="213" y="138"/>
                  </a:cubicBezTo>
                  <a:cubicBezTo>
                    <a:pt x="208" y="138"/>
                    <a:pt x="208" y="140"/>
                    <a:pt x="207" y="147"/>
                  </a:cubicBezTo>
                  <a:cubicBezTo>
                    <a:pt x="198" y="178"/>
                    <a:pt x="190" y="206"/>
                    <a:pt x="170" y="206"/>
                  </a:cubicBezTo>
                  <a:cubicBezTo>
                    <a:pt x="157" y="206"/>
                    <a:pt x="156" y="194"/>
                    <a:pt x="156" y="184"/>
                  </a:cubicBezTo>
                  <a:cubicBezTo>
                    <a:pt x="156" y="174"/>
                    <a:pt x="157" y="170"/>
                    <a:pt x="162" y="149"/>
                  </a:cubicBezTo>
                  <a:cubicBezTo>
                    <a:pt x="167" y="129"/>
                    <a:pt x="168" y="124"/>
                    <a:pt x="173" y="106"/>
                  </a:cubicBezTo>
                  <a:lnTo>
                    <a:pt x="190" y="39"/>
                  </a:lnTo>
                  <a:cubicBezTo>
                    <a:pt x="193" y="25"/>
                    <a:pt x="193" y="25"/>
                    <a:pt x="193" y="23"/>
                  </a:cubicBezTo>
                  <a:cubicBezTo>
                    <a:pt x="193" y="14"/>
                    <a:pt x="187" y="10"/>
                    <a:pt x="179" y="10"/>
                  </a:cubicBezTo>
                  <a:cubicBezTo>
                    <a:pt x="168" y="10"/>
                    <a:pt x="161" y="20"/>
                    <a:pt x="159" y="31"/>
                  </a:cubicBezTo>
                  <a:close/>
                  <a:moveTo>
                    <a:pt x="128" y="155"/>
                  </a:moveTo>
                  <a:lnTo>
                    <a:pt x="128" y="155"/>
                  </a:lnTo>
                  <a:cubicBezTo>
                    <a:pt x="126" y="163"/>
                    <a:pt x="126" y="164"/>
                    <a:pt x="119" y="172"/>
                  </a:cubicBezTo>
                  <a:cubicBezTo>
                    <a:pt x="98" y="198"/>
                    <a:pt x="78" y="206"/>
                    <a:pt x="65" y="206"/>
                  </a:cubicBezTo>
                  <a:cubicBezTo>
                    <a:pt x="41" y="206"/>
                    <a:pt x="34" y="180"/>
                    <a:pt x="34" y="161"/>
                  </a:cubicBezTo>
                  <a:cubicBezTo>
                    <a:pt x="34" y="137"/>
                    <a:pt x="49" y="79"/>
                    <a:pt x="60" y="57"/>
                  </a:cubicBezTo>
                  <a:cubicBezTo>
                    <a:pt x="75" y="28"/>
                    <a:pt x="97" y="11"/>
                    <a:pt x="116" y="11"/>
                  </a:cubicBezTo>
                  <a:cubicBezTo>
                    <a:pt x="147" y="11"/>
                    <a:pt x="153" y="50"/>
                    <a:pt x="153" y="53"/>
                  </a:cubicBezTo>
                  <a:cubicBezTo>
                    <a:pt x="153" y="56"/>
                    <a:pt x="153" y="58"/>
                    <a:pt x="152" y="61"/>
                  </a:cubicBezTo>
                  <a:lnTo>
                    <a:pt x="128" y="15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19" name="Freeform 44"/>
            <p:cNvSpPr>
              <a:spLocks/>
            </p:cNvSpPr>
            <p:nvPr/>
          </p:nvSpPr>
          <p:spPr bwMode="auto">
            <a:xfrm>
              <a:off x="2478"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8 w 122"/>
                <a:gd name="T11" fmla="*/ 24 h 222"/>
                <a:gd name="T12" fmla="*/ 48 w 122"/>
                <a:gd name="T13" fmla="*/ 195 h 222"/>
                <a:gd name="T14" fmla="*/ 15 w 122"/>
                <a:gd name="T15" fmla="*/ 210 h 222"/>
                <a:gd name="T16" fmla="*/ 2 w 122"/>
                <a:gd name="T17" fmla="*/ 210 h 222"/>
                <a:gd name="T18" fmla="*/ 2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0" name="Freeform 45"/>
            <p:cNvSpPr>
              <a:spLocks/>
            </p:cNvSpPr>
            <p:nvPr/>
          </p:nvSpPr>
          <p:spPr bwMode="auto">
            <a:xfrm>
              <a:off x="2537" y="1199"/>
              <a:ext cx="53" cy="79"/>
            </a:xfrm>
            <a:custGeom>
              <a:avLst/>
              <a:gdLst>
                <a:gd name="T0" fmla="*/ 73 w 154"/>
                <a:gd name="T1" fmla="*/ 111 h 229"/>
                <a:gd name="T2" fmla="*/ 73 w 154"/>
                <a:gd name="T3" fmla="*/ 111 h 229"/>
                <a:gd name="T4" fmla="*/ 118 w 154"/>
                <a:gd name="T5" fmla="*/ 164 h 229"/>
                <a:gd name="T6" fmla="*/ 75 w 154"/>
                <a:gd name="T7" fmla="*/ 218 h 229"/>
                <a:gd name="T8" fmla="*/ 18 w 154"/>
                <a:gd name="T9" fmla="*/ 195 h 229"/>
                <a:gd name="T10" fmla="*/ 37 w 154"/>
                <a:gd name="T11" fmla="*/ 176 h 229"/>
                <a:gd name="T12" fmla="*/ 19 w 154"/>
                <a:gd name="T13" fmla="*/ 158 h 229"/>
                <a:gd name="T14" fmla="*/ 0 w 154"/>
                <a:gd name="T15" fmla="*/ 177 h 229"/>
                <a:gd name="T16" fmla="*/ 75 w 154"/>
                <a:gd name="T17" fmla="*/ 229 h 229"/>
                <a:gd name="T18" fmla="*/ 154 w 154"/>
                <a:gd name="T19" fmla="*/ 164 h 229"/>
                <a:gd name="T20" fmla="*/ 96 w 154"/>
                <a:gd name="T21" fmla="*/ 105 h 229"/>
                <a:gd name="T22" fmla="*/ 143 w 154"/>
                <a:gd name="T23" fmla="*/ 46 h 229"/>
                <a:gd name="T24" fmla="*/ 76 w 154"/>
                <a:gd name="T25" fmla="*/ 0 h 229"/>
                <a:gd name="T26" fmla="*/ 11 w 154"/>
                <a:gd name="T27" fmla="*/ 45 h 229"/>
                <a:gd name="T28" fmla="*/ 28 w 154"/>
                <a:gd name="T29" fmla="*/ 63 h 229"/>
                <a:gd name="T30" fmla="*/ 45 w 154"/>
                <a:gd name="T31" fmla="*/ 46 h 229"/>
                <a:gd name="T32" fmla="*/ 28 w 154"/>
                <a:gd name="T33" fmla="*/ 28 h 229"/>
                <a:gd name="T34" fmla="*/ 75 w 154"/>
                <a:gd name="T35" fmla="*/ 10 h 229"/>
                <a:gd name="T36" fmla="*/ 111 w 154"/>
                <a:gd name="T37" fmla="*/ 46 h 229"/>
                <a:gd name="T38" fmla="*/ 98 w 154"/>
                <a:gd name="T39" fmla="*/ 86 h 229"/>
                <a:gd name="T40" fmla="*/ 61 w 154"/>
                <a:gd name="T41" fmla="*/ 101 h 229"/>
                <a:gd name="T42" fmla="*/ 50 w 154"/>
                <a:gd name="T43" fmla="*/ 102 h 229"/>
                <a:gd name="T44" fmla="*/ 47 w 154"/>
                <a:gd name="T45" fmla="*/ 106 h 229"/>
                <a:gd name="T46" fmla="*/ 55 w 154"/>
                <a:gd name="T47" fmla="*/ 111 h 229"/>
                <a:gd name="T48" fmla="*/ 73 w 154"/>
                <a:gd name="T49" fmla="*/ 11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9">
                  <a:moveTo>
                    <a:pt x="73" y="111"/>
                  </a:moveTo>
                  <a:lnTo>
                    <a:pt x="73" y="111"/>
                  </a:lnTo>
                  <a:cubicBezTo>
                    <a:pt x="99" y="111"/>
                    <a:pt x="118" y="129"/>
                    <a:pt x="118" y="164"/>
                  </a:cubicBezTo>
                  <a:cubicBezTo>
                    <a:pt x="118" y="206"/>
                    <a:pt x="94" y="218"/>
                    <a:pt x="75" y="218"/>
                  </a:cubicBezTo>
                  <a:cubicBezTo>
                    <a:pt x="61" y="218"/>
                    <a:pt x="32" y="214"/>
                    <a:pt x="18" y="195"/>
                  </a:cubicBezTo>
                  <a:cubicBezTo>
                    <a:pt x="34" y="194"/>
                    <a:pt x="37" y="183"/>
                    <a:pt x="37" y="176"/>
                  </a:cubicBezTo>
                  <a:cubicBezTo>
                    <a:pt x="37" y="165"/>
                    <a:pt x="29" y="158"/>
                    <a:pt x="19" y="158"/>
                  </a:cubicBezTo>
                  <a:cubicBezTo>
                    <a:pt x="10" y="158"/>
                    <a:pt x="0" y="163"/>
                    <a:pt x="0" y="177"/>
                  </a:cubicBezTo>
                  <a:cubicBezTo>
                    <a:pt x="0" y="208"/>
                    <a:pt x="35" y="229"/>
                    <a:pt x="75" y="229"/>
                  </a:cubicBezTo>
                  <a:cubicBezTo>
                    <a:pt x="122" y="229"/>
                    <a:pt x="154" y="198"/>
                    <a:pt x="154" y="164"/>
                  </a:cubicBezTo>
                  <a:cubicBezTo>
                    <a:pt x="154" y="138"/>
                    <a:pt x="132" y="112"/>
                    <a:pt x="96" y="105"/>
                  </a:cubicBezTo>
                  <a:cubicBezTo>
                    <a:pt x="131" y="92"/>
                    <a:pt x="143" y="67"/>
                    <a:pt x="143" y="46"/>
                  </a:cubicBezTo>
                  <a:cubicBezTo>
                    <a:pt x="143" y="20"/>
                    <a:pt x="113" y="0"/>
                    <a:pt x="76" y="0"/>
                  </a:cubicBezTo>
                  <a:cubicBezTo>
                    <a:pt x="39" y="0"/>
                    <a:pt x="11" y="18"/>
                    <a:pt x="11" y="45"/>
                  </a:cubicBezTo>
                  <a:cubicBezTo>
                    <a:pt x="11" y="56"/>
                    <a:pt x="18" y="63"/>
                    <a:pt x="28" y="63"/>
                  </a:cubicBezTo>
                  <a:cubicBezTo>
                    <a:pt x="38" y="63"/>
                    <a:pt x="45" y="55"/>
                    <a:pt x="45" y="46"/>
                  </a:cubicBezTo>
                  <a:cubicBezTo>
                    <a:pt x="45" y="36"/>
                    <a:pt x="38" y="29"/>
                    <a:pt x="28" y="28"/>
                  </a:cubicBezTo>
                  <a:cubicBezTo>
                    <a:pt x="40" y="14"/>
                    <a:pt x="63" y="10"/>
                    <a:pt x="75" y="10"/>
                  </a:cubicBezTo>
                  <a:cubicBezTo>
                    <a:pt x="90" y="10"/>
                    <a:pt x="111" y="17"/>
                    <a:pt x="111" y="46"/>
                  </a:cubicBezTo>
                  <a:cubicBezTo>
                    <a:pt x="111" y="60"/>
                    <a:pt x="106" y="76"/>
                    <a:pt x="98" y="86"/>
                  </a:cubicBezTo>
                  <a:cubicBezTo>
                    <a:pt x="87" y="99"/>
                    <a:pt x="77" y="100"/>
                    <a:pt x="61" y="101"/>
                  </a:cubicBezTo>
                  <a:cubicBezTo>
                    <a:pt x="52" y="101"/>
                    <a:pt x="52" y="101"/>
                    <a:pt x="50" y="102"/>
                  </a:cubicBezTo>
                  <a:cubicBezTo>
                    <a:pt x="49" y="102"/>
                    <a:pt x="47" y="102"/>
                    <a:pt x="47" y="106"/>
                  </a:cubicBezTo>
                  <a:cubicBezTo>
                    <a:pt x="47" y="111"/>
                    <a:pt x="50" y="111"/>
                    <a:pt x="55" y="111"/>
                  </a:cubicBezTo>
                  <a:lnTo>
                    <a:pt x="73"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1" name="Freeform 46"/>
            <p:cNvSpPr>
              <a:spLocks/>
            </p:cNvSpPr>
            <p:nvPr/>
          </p:nvSpPr>
          <p:spPr bwMode="auto">
            <a:xfrm>
              <a:off x="2610" y="1178"/>
              <a:ext cx="81" cy="7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2 w 238"/>
                <a:gd name="T11" fmla="*/ 59 h 217"/>
                <a:gd name="T12" fmla="*/ 238 w 238"/>
                <a:gd name="T13" fmla="*/ 32 h 217"/>
                <a:gd name="T14" fmla="*/ 193 w 238"/>
                <a:gd name="T15" fmla="*/ 0 h 217"/>
                <a:gd name="T16" fmla="*/ 143 w 238"/>
                <a:gd name="T17" fmla="*/ 36 h 217"/>
                <a:gd name="T18" fmla="*/ 91 w 238"/>
                <a:gd name="T19" fmla="*/ 0 h 217"/>
                <a:gd name="T20" fmla="*/ 15 w 238"/>
                <a:gd name="T21" fmla="*/ 74 h 217"/>
                <a:gd name="T22" fmla="*/ 20 w 238"/>
                <a:gd name="T23" fmla="*/ 79 h 217"/>
                <a:gd name="T24" fmla="*/ 26 w 238"/>
                <a:gd name="T25" fmla="*/ 73 h 217"/>
                <a:gd name="T26" fmla="*/ 91 w 238"/>
                <a:gd name="T27" fmla="*/ 11 h 217"/>
                <a:gd name="T28" fmla="*/ 116 w 238"/>
                <a:gd name="T29" fmla="*/ 43 h 217"/>
                <a:gd name="T30" fmla="*/ 91 w 238"/>
                <a:gd name="T31" fmla="*/ 156 h 217"/>
                <a:gd name="T32" fmla="*/ 45 w 238"/>
                <a:gd name="T33" fmla="*/ 206 h 217"/>
                <a:gd name="T34" fmla="*/ 21 w 238"/>
                <a:gd name="T35" fmla="*/ 200 h 217"/>
                <a:gd name="T36" fmla="*/ 44 w 238"/>
                <a:gd name="T37" fmla="*/ 174 h 217"/>
                <a:gd name="T38" fmla="*/ 26 w 238"/>
                <a:gd name="T39" fmla="*/ 157 h 217"/>
                <a:gd name="T40" fmla="*/ 0 w 238"/>
                <a:gd name="T41" fmla="*/ 185 h 217"/>
                <a:gd name="T42" fmla="*/ 45 w 238"/>
                <a:gd name="T43" fmla="*/ 217 h 217"/>
                <a:gd name="T44" fmla="*/ 95 w 238"/>
                <a:gd name="T45" fmla="*/ 180 h 217"/>
                <a:gd name="T46" fmla="*/ 146 w 238"/>
                <a:gd name="T47" fmla="*/ 217 h 217"/>
                <a:gd name="T48" fmla="*/ 223 w 238"/>
                <a:gd name="T49" fmla="*/ 143 h 217"/>
                <a:gd name="T50" fmla="*/ 217 w 238"/>
                <a:gd name="T51" fmla="*/ 138 h 217"/>
                <a:gd name="T52" fmla="*/ 211 w 238"/>
                <a:gd name="T53" fmla="*/ 144 h 217"/>
                <a:gd name="T54" fmla="*/ 147 w 238"/>
                <a:gd name="T55" fmla="*/ 206 h 217"/>
                <a:gd name="T56" fmla="*/ 121 w 238"/>
                <a:gd name="T57" fmla="*/ 175 h 217"/>
                <a:gd name="T58" fmla="*/ 129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8" y="55"/>
                    <a:pt x="159" y="11"/>
                    <a:pt x="193" y="11"/>
                  </a:cubicBezTo>
                  <a:cubicBezTo>
                    <a:pt x="195" y="11"/>
                    <a:pt x="207" y="11"/>
                    <a:pt x="217" y="17"/>
                  </a:cubicBezTo>
                  <a:cubicBezTo>
                    <a:pt x="203" y="19"/>
                    <a:pt x="194" y="31"/>
                    <a:pt x="194" y="43"/>
                  </a:cubicBezTo>
                  <a:cubicBezTo>
                    <a:pt x="194" y="50"/>
                    <a:pt x="199" y="59"/>
                    <a:pt x="212" y="59"/>
                  </a:cubicBezTo>
                  <a:cubicBezTo>
                    <a:pt x="222" y="59"/>
                    <a:pt x="238" y="51"/>
                    <a:pt x="238" y="32"/>
                  </a:cubicBezTo>
                  <a:cubicBezTo>
                    <a:pt x="238" y="7"/>
                    <a:pt x="210" y="0"/>
                    <a:pt x="193" y="0"/>
                  </a:cubicBezTo>
                  <a:cubicBezTo>
                    <a:pt x="166" y="0"/>
                    <a:pt x="149" y="25"/>
                    <a:pt x="143" y="36"/>
                  </a:cubicBezTo>
                  <a:cubicBezTo>
                    <a:pt x="131" y="5"/>
                    <a:pt x="105" y="0"/>
                    <a:pt x="91" y="0"/>
                  </a:cubicBezTo>
                  <a:cubicBezTo>
                    <a:pt x="42" y="0"/>
                    <a:pt x="15" y="62"/>
                    <a:pt x="15" y="74"/>
                  </a:cubicBezTo>
                  <a:cubicBezTo>
                    <a:pt x="15" y="79"/>
                    <a:pt x="19" y="79"/>
                    <a:pt x="20" y="79"/>
                  </a:cubicBezTo>
                  <a:cubicBezTo>
                    <a:pt x="24" y="79"/>
                    <a:pt x="26" y="78"/>
                    <a:pt x="26" y="73"/>
                  </a:cubicBezTo>
                  <a:cubicBezTo>
                    <a:pt x="43" y="23"/>
                    <a:pt x="74" y="11"/>
                    <a:pt x="91" y="11"/>
                  </a:cubicBezTo>
                  <a:cubicBezTo>
                    <a:pt x="100" y="11"/>
                    <a:pt x="116" y="15"/>
                    <a:pt x="116" y="43"/>
                  </a:cubicBezTo>
                  <a:cubicBezTo>
                    <a:pt x="116" y="57"/>
                    <a:pt x="108" y="90"/>
                    <a:pt x="91" y="156"/>
                  </a:cubicBezTo>
                  <a:cubicBezTo>
                    <a:pt x="83" y="186"/>
                    <a:pt x="66" y="206"/>
                    <a:pt x="45" y="206"/>
                  </a:cubicBezTo>
                  <a:cubicBezTo>
                    <a:pt x="42" y="206"/>
                    <a:pt x="31" y="206"/>
                    <a:pt x="21" y="200"/>
                  </a:cubicBezTo>
                  <a:cubicBezTo>
                    <a:pt x="33" y="198"/>
                    <a:pt x="44" y="187"/>
                    <a:pt x="44" y="174"/>
                  </a:cubicBezTo>
                  <a:cubicBezTo>
                    <a:pt x="44" y="161"/>
                    <a:pt x="33" y="157"/>
                    <a:pt x="26" y="157"/>
                  </a:cubicBezTo>
                  <a:cubicBezTo>
                    <a:pt x="12" y="157"/>
                    <a:pt x="0" y="170"/>
                    <a:pt x="0" y="185"/>
                  </a:cubicBezTo>
                  <a:cubicBezTo>
                    <a:pt x="0" y="207"/>
                    <a:pt x="24" y="217"/>
                    <a:pt x="45" y="217"/>
                  </a:cubicBezTo>
                  <a:cubicBezTo>
                    <a:pt x="76" y="217"/>
                    <a:pt x="93" y="183"/>
                    <a:pt x="95" y="180"/>
                  </a:cubicBezTo>
                  <a:cubicBezTo>
                    <a:pt x="101" y="198"/>
                    <a:pt x="118" y="217"/>
                    <a:pt x="146" y="217"/>
                  </a:cubicBezTo>
                  <a:cubicBezTo>
                    <a:pt x="196" y="217"/>
                    <a:pt x="223" y="155"/>
                    <a:pt x="223" y="143"/>
                  </a:cubicBezTo>
                  <a:cubicBezTo>
                    <a:pt x="223" y="138"/>
                    <a:pt x="219" y="138"/>
                    <a:pt x="217" y="138"/>
                  </a:cubicBezTo>
                  <a:cubicBezTo>
                    <a:pt x="213" y="138"/>
                    <a:pt x="212" y="140"/>
                    <a:pt x="211" y="144"/>
                  </a:cubicBezTo>
                  <a:cubicBezTo>
                    <a:pt x="195" y="195"/>
                    <a:pt x="163" y="206"/>
                    <a:pt x="147" y="206"/>
                  </a:cubicBezTo>
                  <a:cubicBezTo>
                    <a:pt x="129" y="206"/>
                    <a:pt x="121" y="191"/>
                    <a:pt x="121" y="175"/>
                  </a:cubicBezTo>
                  <a:cubicBezTo>
                    <a:pt x="121" y="164"/>
                    <a:pt x="124" y="154"/>
                    <a:pt x="129"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2" name="Freeform 47"/>
            <p:cNvSpPr>
              <a:spLocks/>
            </p:cNvSpPr>
            <p:nvPr/>
          </p:nvSpPr>
          <p:spPr bwMode="auto">
            <a:xfrm>
              <a:off x="2705" y="1199"/>
              <a:ext cx="53" cy="79"/>
            </a:xfrm>
            <a:custGeom>
              <a:avLst/>
              <a:gdLst>
                <a:gd name="T0" fmla="*/ 74 w 154"/>
                <a:gd name="T1" fmla="*/ 111 h 229"/>
                <a:gd name="T2" fmla="*/ 74 w 154"/>
                <a:gd name="T3" fmla="*/ 111 h 229"/>
                <a:gd name="T4" fmla="*/ 118 w 154"/>
                <a:gd name="T5" fmla="*/ 164 h 229"/>
                <a:gd name="T6" fmla="*/ 75 w 154"/>
                <a:gd name="T7" fmla="*/ 218 h 229"/>
                <a:gd name="T8" fmla="*/ 18 w 154"/>
                <a:gd name="T9" fmla="*/ 195 h 229"/>
                <a:gd name="T10" fmla="*/ 37 w 154"/>
                <a:gd name="T11" fmla="*/ 176 h 229"/>
                <a:gd name="T12" fmla="*/ 19 w 154"/>
                <a:gd name="T13" fmla="*/ 158 h 229"/>
                <a:gd name="T14" fmla="*/ 0 w 154"/>
                <a:gd name="T15" fmla="*/ 177 h 229"/>
                <a:gd name="T16" fmla="*/ 76 w 154"/>
                <a:gd name="T17" fmla="*/ 229 h 229"/>
                <a:gd name="T18" fmla="*/ 154 w 154"/>
                <a:gd name="T19" fmla="*/ 164 h 229"/>
                <a:gd name="T20" fmla="*/ 96 w 154"/>
                <a:gd name="T21" fmla="*/ 105 h 229"/>
                <a:gd name="T22" fmla="*/ 144 w 154"/>
                <a:gd name="T23" fmla="*/ 46 h 229"/>
                <a:gd name="T24" fmla="*/ 76 w 154"/>
                <a:gd name="T25" fmla="*/ 0 h 229"/>
                <a:gd name="T26" fmla="*/ 11 w 154"/>
                <a:gd name="T27" fmla="*/ 45 h 229"/>
                <a:gd name="T28" fmla="*/ 28 w 154"/>
                <a:gd name="T29" fmla="*/ 63 h 229"/>
                <a:gd name="T30" fmla="*/ 45 w 154"/>
                <a:gd name="T31" fmla="*/ 46 h 229"/>
                <a:gd name="T32" fmla="*/ 28 w 154"/>
                <a:gd name="T33" fmla="*/ 28 h 229"/>
                <a:gd name="T34" fmla="*/ 75 w 154"/>
                <a:gd name="T35" fmla="*/ 10 h 229"/>
                <a:gd name="T36" fmla="*/ 111 w 154"/>
                <a:gd name="T37" fmla="*/ 46 h 229"/>
                <a:gd name="T38" fmla="*/ 98 w 154"/>
                <a:gd name="T39" fmla="*/ 86 h 229"/>
                <a:gd name="T40" fmla="*/ 61 w 154"/>
                <a:gd name="T41" fmla="*/ 101 h 229"/>
                <a:gd name="T42" fmla="*/ 50 w 154"/>
                <a:gd name="T43" fmla="*/ 102 h 229"/>
                <a:gd name="T44" fmla="*/ 47 w 154"/>
                <a:gd name="T45" fmla="*/ 106 h 229"/>
                <a:gd name="T46" fmla="*/ 55 w 154"/>
                <a:gd name="T47" fmla="*/ 111 h 229"/>
                <a:gd name="T48" fmla="*/ 74 w 154"/>
                <a:gd name="T49" fmla="*/ 11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9">
                  <a:moveTo>
                    <a:pt x="74" y="111"/>
                  </a:moveTo>
                  <a:lnTo>
                    <a:pt x="74" y="111"/>
                  </a:lnTo>
                  <a:cubicBezTo>
                    <a:pt x="100" y="111"/>
                    <a:pt x="118" y="129"/>
                    <a:pt x="118" y="164"/>
                  </a:cubicBezTo>
                  <a:cubicBezTo>
                    <a:pt x="118" y="206"/>
                    <a:pt x="94" y="218"/>
                    <a:pt x="75" y="218"/>
                  </a:cubicBezTo>
                  <a:cubicBezTo>
                    <a:pt x="61" y="218"/>
                    <a:pt x="32" y="214"/>
                    <a:pt x="18" y="195"/>
                  </a:cubicBezTo>
                  <a:cubicBezTo>
                    <a:pt x="34" y="194"/>
                    <a:pt x="37" y="183"/>
                    <a:pt x="37" y="176"/>
                  </a:cubicBezTo>
                  <a:cubicBezTo>
                    <a:pt x="37" y="165"/>
                    <a:pt x="29" y="158"/>
                    <a:pt x="19" y="158"/>
                  </a:cubicBezTo>
                  <a:cubicBezTo>
                    <a:pt x="10" y="158"/>
                    <a:pt x="0" y="163"/>
                    <a:pt x="0" y="177"/>
                  </a:cubicBezTo>
                  <a:cubicBezTo>
                    <a:pt x="0" y="208"/>
                    <a:pt x="35" y="229"/>
                    <a:pt x="76" y="229"/>
                  </a:cubicBezTo>
                  <a:cubicBezTo>
                    <a:pt x="122" y="229"/>
                    <a:pt x="154" y="198"/>
                    <a:pt x="154" y="164"/>
                  </a:cubicBezTo>
                  <a:cubicBezTo>
                    <a:pt x="154" y="138"/>
                    <a:pt x="133" y="112"/>
                    <a:pt x="96" y="105"/>
                  </a:cubicBezTo>
                  <a:cubicBezTo>
                    <a:pt x="131" y="92"/>
                    <a:pt x="144" y="67"/>
                    <a:pt x="144" y="46"/>
                  </a:cubicBezTo>
                  <a:cubicBezTo>
                    <a:pt x="144" y="20"/>
                    <a:pt x="113" y="0"/>
                    <a:pt x="76" y="0"/>
                  </a:cubicBezTo>
                  <a:cubicBezTo>
                    <a:pt x="39" y="0"/>
                    <a:pt x="11" y="18"/>
                    <a:pt x="11" y="45"/>
                  </a:cubicBezTo>
                  <a:cubicBezTo>
                    <a:pt x="11" y="56"/>
                    <a:pt x="18" y="63"/>
                    <a:pt x="28" y="63"/>
                  </a:cubicBezTo>
                  <a:cubicBezTo>
                    <a:pt x="38" y="63"/>
                    <a:pt x="45" y="55"/>
                    <a:pt x="45" y="46"/>
                  </a:cubicBezTo>
                  <a:cubicBezTo>
                    <a:pt x="45" y="36"/>
                    <a:pt x="38" y="29"/>
                    <a:pt x="28" y="28"/>
                  </a:cubicBezTo>
                  <a:cubicBezTo>
                    <a:pt x="40" y="14"/>
                    <a:pt x="63" y="10"/>
                    <a:pt x="75" y="10"/>
                  </a:cubicBezTo>
                  <a:cubicBezTo>
                    <a:pt x="90" y="10"/>
                    <a:pt x="111" y="17"/>
                    <a:pt x="111" y="46"/>
                  </a:cubicBezTo>
                  <a:cubicBezTo>
                    <a:pt x="111" y="60"/>
                    <a:pt x="107" y="76"/>
                    <a:pt x="98" y="86"/>
                  </a:cubicBezTo>
                  <a:cubicBezTo>
                    <a:pt x="87" y="99"/>
                    <a:pt x="78" y="100"/>
                    <a:pt x="61" y="101"/>
                  </a:cubicBezTo>
                  <a:cubicBezTo>
                    <a:pt x="52" y="101"/>
                    <a:pt x="52" y="101"/>
                    <a:pt x="50" y="102"/>
                  </a:cubicBezTo>
                  <a:cubicBezTo>
                    <a:pt x="49" y="102"/>
                    <a:pt x="47" y="102"/>
                    <a:pt x="47" y="106"/>
                  </a:cubicBezTo>
                  <a:cubicBezTo>
                    <a:pt x="47" y="111"/>
                    <a:pt x="50" y="111"/>
                    <a:pt x="55" y="111"/>
                  </a:cubicBezTo>
                  <a:lnTo>
                    <a:pt x="74"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3" name="Freeform 48"/>
            <p:cNvSpPr>
              <a:spLocks/>
            </p:cNvSpPr>
            <p:nvPr/>
          </p:nvSpPr>
          <p:spPr bwMode="auto">
            <a:xfrm>
              <a:off x="2818" y="1155"/>
              <a:ext cx="109" cy="110"/>
            </a:xfrm>
            <a:custGeom>
              <a:avLst/>
              <a:gdLst>
                <a:gd name="T0" fmla="*/ 168 w 317"/>
                <a:gd name="T1" fmla="*/ 168 h 318"/>
                <a:gd name="T2" fmla="*/ 168 w 317"/>
                <a:gd name="T3" fmla="*/ 168 h 318"/>
                <a:gd name="T4" fmla="*/ 302 w 317"/>
                <a:gd name="T5" fmla="*/ 168 h 318"/>
                <a:gd name="T6" fmla="*/ 317 w 317"/>
                <a:gd name="T7" fmla="*/ 159 h 318"/>
                <a:gd name="T8" fmla="*/ 302 w 317"/>
                <a:gd name="T9" fmla="*/ 149 h 318"/>
                <a:gd name="T10" fmla="*/ 168 w 317"/>
                <a:gd name="T11" fmla="*/ 149 h 318"/>
                <a:gd name="T12" fmla="*/ 168 w 317"/>
                <a:gd name="T13" fmla="*/ 15 h 318"/>
                <a:gd name="T14" fmla="*/ 159 w 317"/>
                <a:gd name="T15" fmla="*/ 0 h 318"/>
                <a:gd name="T16" fmla="*/ 149 w 317"/>
                <a:gd name="T17" fmla="*/ 15 h 318"/>
                <a:gd name="T18" fmla="*/ 149 w 317"/>
                <a:gd name="T19" fmla="*/ 149 h 318"/>
                <a:gd name="T20" fmla="*/ 15 w 317"/>
                <a:gd name="T21" fmla="*/ 149 h 318"/>
                <a:gd name="T22" fmla="*/ 0 w 317"/>
                <a:gd name="T23" fmla="*/ 159 h 318"/>
                <a:gd name="T24" fmla="*/ 15 w 317"/>
                <a:gd name="T25" fmla="*/ 168 h 318"/>
                <a:gd name="T26" fmla="*/ 149 w 317"/>
                <a:gd name="T27" fmla="*/ 168 h 318"/>
                <a:gd name="T28" fmla="*/ 149 w 317"/>
                <a:gd name="T29" fmla="*/ 302 h 318"/>
                <a:gd name="T30" fmla="*/ 159 w 317"/>
                <a:gd name="T31" fmla="*/ 318 h 318"/>
                <a:gd name="T32" fmla="*/ 168 w 317"/>
                <a:gd name="T33" fmla="*/ 302 h 318"/>
                <a:gd name="T34" fmla="*/ 168 w 317"/>
                <a:gd name="T35" fmla="*/ 16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7" h="318">
                  <a:moveTo>
                    <a:pt x="168" y="168"/>
                  </a:moveTo>
                  <a:lnTo>
                    <a:pt x="168" y="168"/>
                  </a:lnTo>
                  <a:lnTo>
                    <a:pt x="302" y="168"/>
                  </a:lnTo>
                  <a:cubicBezTo>
                    <a:pt x="308" y="168"/>
                    <a:pt x="317" y="168"/>
                    <a:pt x="317" y="159"/>
                  </a:cubicBezTo>
                  <a:cubicBezTo>
                    <a:pt x="317" y="149"/>
                    <a:pt x="308" y="149"/>
                    <a:pt x="302" y="149"/>
                  </a:cubicBezTo>
                  <a:lnTo>
                    <a:pt x="168" y="149"/>
                  </a:lnTo>
                  <a:lnTo>
                    <a:pt x="168" y="15"/>
                  </a:lnTo>
                  <a:cubicBezTo>
                    <a:pt x="168" y="9"/>
                    <a:pt x="168" y="0"/>
                    <a:pt x="159" y="0"/>
                  </a:cubicBezTo>
                  <a:cubicBezTo>
                    <a:pt x="149" y="0"/>
                    <a:pt x="149" y="9"/>
                    <a:pt x="149" y="15"/>
                  </a:cubicBezTo>
                  <a:lnTo>
                    <a:pt x="149" y="149"/>
                  </a:lnTo>
                  <a:lnTo>
                    <a:pt x="15" y="149"/>
                  </a:lnTo>
                  <a:cubicBezTo>
                    <a:pt x="9" y="149"/>
                    <a:pt x="0" y="149"/>
                    <a:pt x="0" y="159"/>
                  </a:cubicBezTo>
                  <a:cubicBezTo>
                    <a:pt x="0" y="168"/>
                    <a:pt x="9" y="168"/>
                    <a:pt x="15" y="168"/>
                  </a:cubicBezTo>
                  <a:lnTo>
                    <a:pt x="149" y="168"/>
                  </a:lnTo>
                  <a:lnTo>
                    <a:pt x="149" y="302"/>
                  </a:lnTo>
                  <a:cubicBezTo>
                    <a:pt x="149" y="309"/>
                    <a:pt x="149" y="318"/>
                    <a:pt x="159" y="318"/>
                  </a:cubicBezTo>
                  <a:cubicBezTo>
                    <a:pt x="168" y="318"/>
                    <a:pt x="168" y="309"/>
                    <a:pt x="168" y="302"/>
                  </a:cubicBezTo>
                  <a:lnTo>
                    <a:pt x="168" y="1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4" name="Freeform 49"/>
            <p:cNvSpPr>
              <a:spLocks noEditPoints="1"/>
            </p:cNvSpPr>
            <p:nvPr/>
          </p:nvSpPr>
          <p:spPr bwMode="auto">
            <a:xfrm>
              <a:off x="2980" y="1178"/>
              <a:ext cx="75" cy="75"/>
            </a:xfrm>
            <a:custGeom>
              <a:avLst/>
              <a:gdLst>
                <a:gd name="T0" fmla="*/ 159 w 219"/>
                <a:gd name="T1" fmla="*/ 31 h 217"/>
                <a:gd name="T2" fmla="*/ 159 w 219"/>
                <a:gd name="T3" fmla="*/ 31 h 217"/>
                <a:gd name="T4" fmla="*/ 115 w 219"/>
                <a:gd name="T5" fmla="*/ 0 h 217"/>
                <a:gd name="T6" fmla="*/ 0 w 219"/>
                <a:gd name="T7" fmla="*/ 140 h 217"/>
                <a:gd name="T8" fmla="*/ 64 w 219"/>
                <a:gd name="T9" fmla="*/ 217 h 217"/>
                <a:gd name="T10" fmla="*/ 126 w 219"/>
                <a:gd name="T11" fmla="*/ 181 h 217"/>
                <a:gd name="T12" fmla="*/ 169 w 219"/>
                <a:gd name="T13" fmla="*/ 217 h 217"/>
                <a:gd name="T14" fmla="*/ 205 w 219"/>
                <a:gd name="T15" fmla="*/ 190 h 217"/>
                <a:gd name="T16" fmla="*/ 219 w 219"/>
                <a:gd name="T17" fmla="*/ 143 h 217"/>
                <a:gd name="T18" fmla="*/ 213 w 219"/>
                <a:gd name="T19" fmla="*/ 138 h 217"/>
                <a:gd name="T20" fmla="*/ 207 w 219"/>
                <a:gd name="T21" fmla="*/ 147 h 217"/>
                <a:gd name="T22" fmla="*/ 170 w 219"/>
                <a:gd name="T23" fmla="*/ 206 h 217"/>
                <a:gd name="T24" fmla="*/ 156 w 219"/>
                <a:gd name="T25" fmla="*/ 184 h 217"/>
                <a:gd name="T26" fmla="*/ 162 w 219"/>
                <a:gd name="T27" fmla="*/ 149 h 217"/>
                <a:gd name="T28" fmla="*/ 173 w 219"/>
                <a:gd name="T29" fmla="*/ 106 h 217"/>
                <a:gd name="T30" fmla="*/ 190 w 219"/>
                <a:gd name="T31" fmla="*/ 39 h 217"/>
                <a:gd name="T32" fmla="*/ 193 w 219"/>
                <a:gd name="T33" fmla="*/ 23 h 217"/>
                <a:gd name="T34" fmla="*/ 179 w 219"/>
                <a:gd name="T35" fmla="*/ 10 h 217"/>
                <a:gd name="T36" fmla="*/ 159 w 219"/>
                <a:gd name="T37" fmla="*/ 31 h 217"/>
                <a:gd name="T38" fmla="*/ 128 w 219"/>
                <a:gd name="T39" fmla="*/ 155 h 217"/>
                <a:gd name="T40" fmla="*/ 128 w 219"/>
                <a:gd name="T41" fmla="*/ 155 h 217"/>
                <a:gd name="T42" fmla="*/ 119 w 219"/>
                <a:gd name="T43" fmla="*/ 172 h 217"/>
                <a:gd name="T44" fmla="*/ 65 w 219"/>
                <a:gd name="T45" fmla="*/ 206 h 217"/>
                <a:gd name="T46" fmla="*/ 34 w 219"/>
                <a:gd name="T47" fmla="*/ 161 h 217"/>
                <a:gd name="T48" fmla="*/ 60 w 219"/>
                <a:gd name="T49" fmla="*/ 57 h 217"/>
                <a:gd name="T50" fmla="*/ 116 w 219"/>
                <a:gd name="T51" fmla="*/ 11 h 217"/>
                <a:gd name="T52" fmla="*/ 154 w 219"/>
                <a:gd name="T53" fmla="*/ 53 h 217"/>
                <a:gd name="T54" fmla="*/ 152 w 219"/>
                <a:gd name="T55" fmla="*/ 61 h 217"/>
                <a:gd name="T56" fmla="*/ 128 w 219"/>
                <a:gd name="T57" fmla="*/ 15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7">
                  <a:moveTo>
                    <a:pt x="159" y="31"/>
                  </a:moveTo>
                  <a:lnTo>
                    <a:pt x="159" y="31"/>
                  </a:lnTo>
                  <a:cubicBezTo>
                    <a:pt x="151" y="13"/>
                    <a:pt x="137" y="0"/>
                    <a:pt x="115" y="0"/>
                  </a:cubicBezTo>
                  <a:cubicBezTo>
                    <a:pt x="59" y="0"/>
                    <a:pt x="0" y="70"/>
                    <a:pt x="0" y="140"/>
                  </a:cubicBezTo>
                  <a:cubicBezTo>
                    <a:pt x="0" y="185"/>
                    <a:pt x="26" y="217"/>
                    <a:pt x="64" y="217"/>
                  </a:cubicBezTo>
                  <a:cubicBezTo>
                    <a:pt x="73" y="217"/>
                    <a:pt x="97" y="215"/>
                    <a:pt x="126" y="181"/>
                  </a:cubicBezTo>
                  <a:cubicBezTo>
                    <a:pt x="130" y="201"/>
                    <a:pt x="146" y="217"/>
                    <a:pt x="169" y="217"/>
                  </a:cubicBezTo>
                  <a:cubicBezTo>
                    <a:pt x="186" y="217"/>
                    <a:pt x="197" y="206"/>
                    <a:pt x="205" y="190"/>
                  </a:cubicBezTo>
                  <a:cubicBezTo>
                    <a:pt x="213" y="173"/>
                    <a:pt x="219" y="144"/>
                    <a:pt x="219" y="143"/>
                  </a:cubicBezTo>
                  <a:cubicBezTo>
                    <a:pt x="219" y="138"/>
                    <a:pt x="215" y="138"/>
                    <a:pt x="213" y="138"/>
                  </a:cubicBezTo>
                  <a:cubicBezTo>
                    <a:pt x="209" y="138"/>
                    <a:pt x="208" y="140"/>
                    <a:pt x="207" y="147"/>
                  </a:cubicBezTo>
                  <a:cubicBezTo>
                    <a:pt x="199" y="178"/>
                    <a:pt x="190" y="206"/>
                    <a:pt x="170" y="206"/>
                  </a:cubicBezTo>
                  <a:cubicBezTo>
                    <a:pt x="157" y="206"/>
                    <a:pt x="156" y="194"/>
                    <a:pt x="156" y="184"/>
                  </a:cubicBezTo>
                  <a:cubicBezTo>
                    <a:pt x="156" y="174"/>
                    <a:pt x="157" y="170"/>
                    <a:pt x="162" y="149"/>
                  </a:cubicBezTo>
                  <a:cubicBezTo>
                    <a:pt x="167" y="129"/>
                    <a:pt x="168" y="124"/>
                    <a:pt x="173" y="106"/>
                  </a:cubicBezTo>
                  <a:lnTo>
                    <a:pt x="190" y="39"/>
                  </a:lnTo>
                  <a:cubicBezTo>
                    <a:pt x="193" y="25"/>
                    <a:pt x="193" y="25"/>
                    <a:pt x="193" y="23"/>
                  </a:cubicBezTo>
                  <a:cubicBezTo>
                    <a:pt x="193" y="14"/>
                    <a:pt x="188" y="10"/>
                    <a:pt x="179" y="10"/>
                  </a:cubicBezTo>
                  <a:cubicBezTo>
                    <a:pt x="168" y="10"/>
                    <a:pt x="161" y="20"/>
                    <a:pt x="159" y="31"/>
                  </a:cubicBezTo>
                  <a:close/>
                  <a:moveTo>
                    <a:pt x="128" y="155"/>
                  </a:moveTo>
                  <a:lnTo>
                    <a:pt x="128" y="155"/>
                  </a:lnTo>
                  <a:cubicBezTo>
                    <a:pt x="126" y="163"/>
                    <a:pt x="126" y="164"/>
                    <a:pt x="119" y="172"/>
                  </a:cubicBezTo>
                  <a:cubicBezTo>
                    <a:pt x="98" y="198"/>
                    <a:pt x="78" y="206"/>
                    <a:pt x="65" y="206"/>
                  </a:cubicBezTo>
                  <a:cubicBezTo>
                    <a:pt x="41" y="206"/>
                    <a:pt x="34" y="180"/>
                    <a:pt x="34" y="161"/>
                  </a:cubicBezTo>
                  <a:cubicBezTo>
                    <a:pt x="34" y="137"/>
                    <a:pt x="49" y="79"/>
                    <a:pt x="60" y="57"/>
                  </a:cubicBezTo>
                  <a:cubicBezTo>
                    <a:pt x="75" y="28"/>
                    <a:pt x="97" y="11"/>
                    <a:pt x="116" y="11"/>
                  </a:cubicBezTo>
                  <a:cubicBezTo>
                    <a:pt x="147" y="11"/>
                    <a:pt x="154" y="50"/>
                    <a:pt x="154" y="53"/>
                  </a:cubicBezTo>
                  <a:cubicBezTo>
                    <a:pt x="154" y="56"/>
                    <a:pt x="153" y="58"/>
                    <a:pt x="152" y="61"/>
                  </a:cubicBezTo>
                  <a:lnTo>
                    <a:pt x="128" y="15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5" name="Freeform 50"/>
            <p:cNvSpPr>
              <a:spLocks/>
            </p:cNvSpPr>
            <p:nvPr/>
          </p:nvSpPr>
          <p:spPr bwMode="auto">
            <a:xfrm>
              <a:off x="3073"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9" y="24"/>
                  </a:cubicBezTo>
                  <a:lnTo>
                    <a:pt x="49" y="195"/>
                  </a:lnTo>
                  <a:cubicBezTo>
                    <a:pt x="49" y="206"/>
                    <a:pt x="49" y="210"/>
                    <a:pt x="15" y="210"/>
                  </a:cubicBezTo>
                  <a:lnTo>
                    <a:pt x="3" y="210"/>
                  </a:lnTo>
                  <a:lnTo>
                    <a:pt x="3" y="222"/>
                  </a:lnTo>
                  <a:cubicBezTo>
                    <a:pt x="9"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6" name="Freeform 51"/>
            <p:cNvSpPr>
              <a:spLocks noEditPoints="1"/>
            </p:cNvSpPr>
            <p:nvPr/>
          </p:nvSpPr>
          <p:spPr bwMode="auto">
            <a:xfrm>
              <a:off x="3130" y="1198"/>
              <a:ext cx="57" cy="78"/>
            </a:xfrm>
            <a:custGeom>
              <a:avLst/>
              <a:gdLst>
                <a:gd name="T0" fmla="*/ 164 w 164"/>
                <a:gd name="T1" fmla="*/ 170 h 225"/>
                <a:gd name="T2" fmla="*/ 164 w 164"/>
                <a:gd name="T3" fmla="*/ 170 h 225"/>
                <a:gd name="T4" fmla="*/ 164 w 164"/>
                <a:gd name="T5" fmla="*/ 158 h 225"/>
                <a:gd name="T6" fmla="*/ 127 w 164"/>
                <a:gd name="T7" fmla="*/ 158 h 225"/>
                <a:gd name="T8" fmla="*/ 127 w 164"/>
                <a:gd name="T9" fmla="*/ 9 h 225"/>
                <a:gd name="T10" fmla="*/ 120 w 164"/>
                <a:gd name="T11" fmla="*/ 0 h 225"/>
                <a:gd name="T12" fmla="*/ 111 w 164"/>
                <a:gd name="T13" fmla="*/ 5 h 225"/>
                <a:gd name="T14" fmla="*/ 0 w 164"/>
                <a:gd name="T15" fmla="*/ 158 h 225"/>
                <a:gd name="T16" fmla="*/ 0 w 164"/>
                <a:gd name="T17" fmla="*/ 170 h 225"/>
                <a:gd name="T18" fmla="*/ 99 w 164"/>
                <a:gd name="T19" fmla="*/ 170 h 225"/>
                <a:gd name="T20" fmla="*/ 99 w 164"/>
                <a:gd name="T21" fmla="*/ 198 h 225"/>
                <a:gd name="T22" fmla="*/ 71 w 164"/>
                <a:gd name="T23" fmla="*/ 213 h 225"/>
                <a:gd name="T24" fmla="*/ 62 w 164"/>
                <a:gd name="T25" fmla="*/ 213 h 225"/>
                <a:gd name="T26" fmla="*/ 62 w 164"/>
                <a:gd name="T27" fmla="*/ 225 h 225"/>
                <a:gd name="T28" fmla="*/ 113 w 164"/>
                <a:gd name="T29" fmla="*/ 224 h 225"/>
                <a:gd name="T30" fmla="*/ 163 w 164"/>
                <a:gd name="T31" fmla="*/ 225 h 225"/>
                <a:gd name="T32" fmla="*/ 163 w 164"/>
                <a:gd name="T33" fmla="*/ 213 h 225"/>
                <a:gd name="T34" fmla="*/ 154 w 164"/>
                <a:gd name="T35" fmla="*/ 213 h 225"/>
                <a:gd name="T36" fmla="*/ 127 w 164"/>
                <a:gd name="T37" fmla="*/ 198 h 225"/>
                <a:gd name="T38" fmla="*/ 127 w 164"/>
                <a:gd name="T39" fmla="*/ 170 h 225"/>
                <a:gd name="T40" fmla="*/ 164 w 164"/>
                <a:gd name="T41" fmla="*/ 170 h 225"/>
                <a:gd name="T42" fmla="*/ 101 w 164"/>
                <a:gd name="T43" fmla="*/ 36 h 225"/>
                <a:gd name="T44" fmla="*/ 101 w 164"/>
                <a:gd name="T45" fmla="*/ 36 h 225"/>
                <a:gd name="T46" fmla="*/ 101 w 164"/>
                <a:gd name="T47" fmla="*/ 158 h 225"/>
                <a:gd name="T48" fmla="*/ 13 w 164"/>
                <a:gd name="T49" fmla="*/ 158 h 225"/>
                <a:gd name="T50" fmla="*/ 101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7" y="158"/>
                  </a:lnTo>
                  <a:lnTo>
                    <a:pt x="127" y="9"/>
                  </a:lnTo>
                  <a:cubicBezTo>
                    <a:pt x="127" y="2"/>
                    <a:pt x="127" y="0"/>
                    <a:pt x="120" y="0"/>
                  </a:cubicBezTo>
                  <a:cubicBezTo>
                    <a:pt x="116" y="0"/>
                    <a:pt x="114" y="0"/>
                    <a:pt x="111" y="5"/>
                  </a:cubicBezTo>
                  <a:lnTo>
                    <a:pt x="0" y="158"/>
                  </a:lnTo>
                  <a:lnTo>
                    <a:pt x="0" y="170"/>
                  </a:lnTo>
                  <a:lnTo>
                    <a:pt x="99" y="170"/>
                  </a:lnTo>
                  <a:lnTo>
                    <a:pt x="99" y="198"/>
                  </a:lnTo>
                  <a:cubicBezTo>
                    <a:pt x="99" y="209"/>
                    <a:pt x="99" y="213"/>
                    <a:pt x="71" y="213"/>
                  </a:cubicBezTo>
                  <a:lnTo>
                    <a:pt x="62" y="213"/>
                  </a:lnTo>
                  <a:lnTo>
                    <a:pt x="62" y="225"/>
                  </a:lnTo>
                  <a:cubicBezTo>
                    <a:pt x="79" y="224"/>
                    <a:pt x="101" y="224"/>
                    <a:pt x="113" y="224"/>
                  </a:cubicBezTo>
                  <a:cubicBezTo>
                    <a:pt x="125" y="224"/>
                    <a:pt x="146" y="224"/>
                    <a:pt x="163" y="225"/>
                  </a:cubicBezTo>
                  <a:lnTo>
                    <a:pt x="163" y="213"/>
                  </a:lnTo>
                  <a:lnTo>
                    <a:pt x="154" y="213"/>
                  </a:lnTo>
                  <a:cubicBezTo>
                    <a:pt x="127" y="213"/>
                    <a:pt x="127" y="209"/>
                    <a:pt x="127" y="198"/>
                  </a:cubicBezTo>
                  <a:lnTo>
                    <a:pt x="127" y="170"/>
                  </a:lnTo>
                  <a:lnTo>
                    <a:pt x="164" y="170"/>
                  </a:lnTo>
                  <a:close/>
                  <a:moveTo>
                    <a:pt x="101" y="36"/>
                  </a:moveTo>
                  <a:lnTo>
                    <a:pt x="101" y="36"/>
                  </a:lnTo>
                  <a:lnTo>
                    <a:pt x="101" y="158"/>
                  </a:lnTo>
                  <a:lnTo>
                    <a:pt x="13" y="158"/>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7" name="Freeform 52"/>
            <p:cNvSpPr>
              <a:spLocks/>
            </p:cNvSpPr>
            <p:nvPr/>
          </p:nvSpPr>
          <p:spPr bwMode="auto">
            <a:xfrm>
              <a:off x="3205" y="1178"/>
              <a:ext cx="82" cy="7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2 w 238"/>
                <a:gd name="T11" fmla="*/ 59 h 217"/>
                <a:gd name="T12" fmla="*/ 238 w 238"/>
                <a:gd name="T13" fmla="*/ 32 h 217"/>
                <a:gd name="T14" fmla="*/ 193 w 238"/>
                <a:gd name="T15" fmla="*/ 0 h 217"/>
                <a:gd name="T16" fmla="*/ 143 w 238"/>
                <a:gd name="T17" fmla="*/ 36 h 217"/>
                <a:gd name="T18" fmla="*/ 92 w 238"/>
                <a:gd name="T19" fmla="*/ 0 h 217"/>
                <a:gd name="T20" fmla="*/ 15 w 238"/>
                <a:gd name="T21" fmla="*/ 74 h 217"/>
                <a:gd name="T22" fmla="*/ 20 w 238"/>
                <a:gd name="T23" fmla="*/ 79 h 217"/>
                <a:gd name="T24" fmla="*/ 27 w 238"/>
                <a:gd name="T25" fmla="*/ 73 h 217"/>
                <a:gd name="T26" fmla="*/ 91 w 238"/>
                <a:gd name="T27" fmla="*/ 11 h 217"/>
                <a:gd name="T28" fmla="*/ 117 w 238"/>
                <a:gd name="T29" fmla="*/ 43 h 217"/>
                <a:gd name="T30" fmla="*/ 91 w 238"/>
                <a:gd name="T31" fmla="*/ 156 h 217"/>
                <a:gd name="T32" fmla="*/ 45 w 238"/>
                <a:gd name="T33" fmla="*/ 206 h 217"/>
                <a:gd name="T34" fmla="*/ 21 w 238"/>
                <a:gd name="T35" fmla="*/ 200 h 217"/>
                <a:gd name="T36" fmla="*/ 44 w 238"/>
                <a:gd name="T37" fmla="*/ 174 h 217"/>
                <a:gd name="T38" fmla="*/ 26 w 238"/>
                <a:gd name="T39" fmla="*/ 157 h 217"/>
                <a:gd name="T40" fmla="*/ 0 w 238"/>
                <a:gd name="T41" fmla="*/ 185 h 217"/>
                <a:gd name="T42" fmla="*/ 45 w 238"/>
                <a:gd name="T43" fmla="*/ 217 h 217"/>
                <a:gd name="T44" fmla="*/ 95 w 238"/>
                <a:gd name="T45" fmla="*/ 180 h 217"/>
                <a:gd name="T46" fmla="*/ 147 w 238"/>
                <a:gd name="T47" fmla="*/ 217 h 217"/>
                <a:gd name="T48" fmla="*/ 223 w 238"/>
                <a:gd name="T49" fmla="*/ 143 h 217"/>
                <a:gd name="T50" fmla="*/ 217 w 238"/>
                <a:gd name="T51" fmla="*/ 138 h 217"/>
                <a:gd name="T52" fmla="*/ 211 w 238"/>
                <a:gd name="T53" fmla="*/ 144 h 217"/>
                <a:gd name="T54" fmla="*/ 148 w 238"/>
                <a:gd name="T55" fmla="*/ 206 h 217"/>
                <a:gd name="T56" fmla="*/ 121 w 238"/>
                <a:gd name="T57" fmla="*/ 175 h 217"/>
                <a:gd name="T58" fmla="*/ 129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5" y="11"/>
                    <a:pt x="207" y="11"/>
                    <a:pt x="217" y="17"/>
                  </a:cubicBezTo>
                  <a:cubicBezTo>
                    <a:pt x="204" y="19"/>
                    <a:pt x="194" y="31"/>
                    <a:pt x="194" y="43"/>
                  </a:cubicBezTo>
                  <a:cubicBezTo>
                    <a:pt x="194" y="50"/>
                    <a:pt x="199" y="59"/>
                    <a:pt x="212" y="59"/>
                  </a:cubicBezTo>
                  <a:cubicBezTo>
                    <a:pt x="223" y="59"/>
                    <a:pt x="238" y="51"/>
                    <a:pt x="238" y="32"/>
                  </a:cubicBezTo>
                  <a:cubicBezTo>
                    <a:pt x="238" y="7"/>
                    <a:pt x="210" y="0"/>
                    <a:pt x="193" y="0"/>
                  </a:cubicBezTo>
                  <a:cubicBezTo>
                    <a:pt x="166" y="0"/>
                    <a:pt x="149" y="25"/>
                    <a:pt x="143" y="36"/>
                  </a:cubicBezTo>
                  <a:cubicBezTo>
                    <a:pt x="131" y="5"/>
                    <a:pt x="106" y="0"/>
                    <a:pt x="92" y="0"/>
                  </a:cubicBezTo>
                  <a:cubicBezTo>
                    <a:pt x="42" y="0"/>
                    <a:pt x="15" y="62"/>
                    <a:pt x="15" y="74"/>
                  </a:cubicBezTo>
                  <a:cubicBezTo>
                    <a:pt x="15" y="79"/>
                    <a:pt x="19" y="79"/>
                    <a:pt x="20" y="79"/>
                  </a:cubicBezTo>
                  <a:cubicBezTo>
                    <a:pt x="24" y="79"/>
                    <a:pt x="26" y="78"/>
                    <a:pt x="27" y="73"/>
                  </a:cubicBezTo>
                  <a:cubicBezTo>
                    <a:pt x="43" y="23"/>
                    <a:pt x="74" y="11"/>
                    <a:pt x="91" y="11"/>
                  </a:cubicBezTo>
                  <a:cubicBezTo>
                    <a:pt x="100" y="11"/>
                    <a:pt x="117" y="15"/>
                    <a:pt x="117" y="43"/>
                  </a:cubicBezTo>
                  <a:cubicBezTo>
                    <a:pt x="117" y="57"/>
                    <a:pt x="108" y="90"/>
                    <a:pt x="91" y="156"/>
                  </a:cubicBezTo>
                  <a:cubicBezTo>
                    <a:pt x="83" y="186"/>
                    <a:pt x="66" y="206"/>
                    <a:pt x="45" y="206"/>
                  </a:cubicBezTo>
                  <a:cubicBezTo>
                    <a:pt x="42" y="206"/>
                    <a:pt x="31" y="206"/>
                    <a:pt x="21" y="200"/>
                  </a:cubicBezTo>
                  <a:cubicBezTo>
                    <a:pt x="33" y="198"/>
                    <a:pt x="44" y="187"/>
                    <a:pt x="44" y="174"/>
                  </a:cubicBezTo>
                  <a:cubicBezTo>
                    <a:pt x="44" y="161"/>
                    <a:pt x="33" y="157"/>
                    <a:pt x="26" y="157"/>
                  </a:cubicBezTo>
                  <a:cubicBezTo>
                    <a:pt x="12" y="157"/>
                    <a:pt x="0" y="170"/>
                    <a:pt x="0" y="185"/>
                  </a:cubicBezTo>
                  <a:cubicBezTo>
                    <a:pt x="0" y="207"/>
                    <a:pt x="24" y="217"/>
                    <a:pt x="45" y="217"/>
                  </a:cubicBezTo>
                  <a:cubicBezTo>
                    <a:pt x="76" y="217"/>
                    <a:pt x="94" y="183"/>
                    <a:pt x="95" y="180"/>
                  </a:cubicBezTo>
                  <a:cubicBezTo>
                    <a:pt x="101" y="198"/>
                    <a:pt x="118" y="217"/>
                    <a:pt x="147" y="217"/>
                  </a:cubicBezTo>
                  <a:cubicBezTo>
                    <a:pt x="196" y="217"/>
                    <a:pt x="223" y="155"/>
                    <a:pt x="223" y="143"/>
                  </a:cubicBezTo>
                  <a:cubicBezTo>
                    <a:pt x="223" y="138"/>
                    <a:pt x="219" y="138"/>
                    <a:pt x="217" y="138"/>
                  </a:cubicBezTo>
                  <a:cubicBezTo>
                    <a:pt x="213" y="138"/>
                    <a:pt x="212" y="140"/>
                    <a:pt x="211" y="144"/>
                  </a:cubicBezTo>
                  <a:cubicBezTo>
                    <a:pt x="195" y="195"/>
                    <a:pt x="163" y="206"/>
                    <a:pt x="148" y="206"/>
                  </a:cubicBezTo>
                  <a:cubicBezTo>
                    <a:pt x="129" y="206"/>
                    <a:pt x="121" y="191"/>
                    <a:pt x="121" y="175"/>
                  </a:cubicBezTo>
                  <a:cubicBezTo>
                    <a:pt x="121" y="164"/>
                    <a:pt x="124" y="154"/>
                    <a:pt x="129"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8" name="Freeform 53"/>
            <p:cNvSpPr>
              <a:spLocks noEditPoints="1"/>
            </p:cNvSpPr>
            <p:nvPr/>
          </p:nvSpPr>
          <p:spPr bwMode="auto">
            <a:xfrm>
              <a:off x="3299" y="1198"/>
              <a:ext cx="56" cy="78"/>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5 h 225"/>
                <a:gd name="T14" fmla="*/ 0 w 163"/>
                <a:gd name="T15" fmla="*/ 158 h 225"/>
                <a:gd name="T16" fmla="*/ 0 w 163"/>
                <a:gd name="T17" fmla="*/ 170 h 225"/>
                <a:gd name="T18" fmla="*/ 98 w 163"/>
                <a:gd name="T19" fmla="*/ 170 h 225"/>
                <a:gd name="T20" fmla="*/ 98 w 163"/>
                <a:gd name="T21" fmla="*/ 198 h 225"/>
                <a:gd name="T22" fmla="*/ 71 w 163"/>
                <a:gd name="T23" fmla="*/ 213 h 225"/>
                <a:gd name="T24" fmla="*/ 62 w 163"/>
                <a:gd name="T25" fmla="*/ 213 h 225"/>
                <a:gd name="T26" fmla="*/ 62 w 163"/>
                <a:gd name="T27" fmla="*/ 225 h 225"/>
                <a:gd name="T28" fmla="*/ 112 w 163"/>
                <a:gd name="T29" fmla="*/ 224 h 225"/>
                <a:gd name="T30" fmla="*/ 162 w 163"/>
                <a:gd name="T31" fmla="*/ 225 h 225"/>
                <a:gd name="T32" fmla="*/ 162 w 163"/>
                <a:gd name="T33" fmla="*/ 213 h 225"/>
                <a:gd name="T34" fmla="*/ 153 w 163"/>
                <a:gd name="T35" fmla="*/ 213 h 225"/>
                <a:gd name="T36" fmla="*/ 126 w 163"/>
                <a:gd name="T37" fmla="*/ 198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3" y="0"/>
                    <a:pt x="110" y="5"/>
                  </a:cubicBezTo>
                  <a:lnTo>
                    <a:pt x="0" y="158"/>
                  </a:lnTo>
                  <a:lnTo>
                    <a:pt x="0" y="170"/>
                  </a:lnTo>
                  <a:lnTo>
                    <a:pt x="98" y="170"/>
                  </a:lnTo>
                  <a:lnTo>
                    <a:pt x="98" y="198"/>
                  </a:lnTo>
                  <a:cubicBezTo>
                    <a:pt x="98" y="209"/>
                    <a:pt x="98" y="213"/>
                    <a:pt x="71" y="213"/>
                  </a:cubicBezTo>
                  <a:lnTo>
                    <a:pt x="62" y="213"/>
                  </a:lnTo>
                  <a:lnTo>
                    <a:pt x="62" y="225"/>
                  </a:lnTo>
                  <a:cubicBezTo>
                    <a:pt x="78" y="224"/>
                    <a:pt x="100" y="224"/>
                    <a:pt x="112" y="224"/>
                  </a:cubicBezTo>
                  <a:cubicBezTo>
                    <a:pt x="124" y="224"/>
                    <a:pt x="145" y="224"/>
                    <a:pt x="162" y="225"/>
                  </a:cubicBezTo>
                  <a:lnTo>
                    <a:pt x="162" y="213"/>
                  </a:lnTo>
                  <a:lnTo>
                    <a:pt x="153" y="213"/>
                  </a:lnTo>
                  <a:cubicBezTo>
                    <a:pt x="126" y="213"/>
                    <a:pt x="126" y="209"/>
                    <a:pt x="126" y="198"/>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29" name="Freeform 54"/>
            <p:cNvSpPr>
              <a:spLocks noEditPoints="1"/>
            </p:cNvSpPr>
            <p:nvPr/>
          </p:nvSpPr>
          <p:spPr bwMode="auto">
            <a:xfrm>
              <a:off x="3423" y="1191"/>
              <a:ext cx="109" cy="38"/>
            </a:xfrm>
            <a:custGeom>
              <a:avLst/>
              <a:gdLst>
                <a:gd name="T0" fmla="*/ 301 w 317"/>
                <a:gd name="T1" fmla="*/ 19 h 112"/>
                <a:gd name="T2" fmla="*/ 301 w 317"/>
                <a:gd name="T3" fmla="*/ 19 h 112"/>
                <a:gd name="T4" fmla="*/ 317 w 317"/>
                <a:gd name="T5" fmla="*/ 10 h 112"/>
                <a:gd name="T6" fmla="*/ 302 w 317"/>
                <a:gd name="T7" fmla="*/ 0 h 112"/>
                <a:gd name="T8" fmla="*/ 15 w 317"/>
                <a:gd name="T9" fmla="*/ 0 h 112"/>
                <a:gd name="T10" fmla="*/ 0 w 317"/>
                <a:gd name="T11" fmla="*/ 10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10"/>
                  </a:cubicBezTo>
                  <a:cubicBezTo>
                    <a:pt x="317" y="0"/>
                    <a:pt x="308" y="0"/>
                    <a:pt x="302" y="0"/>
                  </a:cubicBezTo>
                  <a:lnTo>
                    <a:pt x="15" y="0"/>
                  </a:lnTo>
                  <a:cubicBezTo>
                    <a:pt x="9" y="0"/>
                    <a:pt x="0" y="0"/>
                    <a:pt x="0" y="10"/>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0" name="Freeform 55"/>
            <p:cNvSpPr>
              <a:spLocks noEditPoints="1"/>
            </p:cNvSpPr>
            <p:nvPr/>
          </p:nvSpPr>
          <p:spPr bwMode="auto">
            <a:xfrm>
              <a:off x="3595" y="1137"/>
              <a:ext cx="61" cy="116"/>
            </a:xfrm>
            <a:custGeom>
              <a:avLst/>
              <a:gdLst>
                <a:gd name="T0" fmla="*/ 92 w 176"/>
                <a:gd name="T1" fmla="*/ 5 h 337"/>
                <a:gd name="T2" fmla="*/ 92 w 176"/>
                <a:gd name="T3" fmla="*/ 5 h 337"/>
                <a:gd name="T4" fmla="*/ 86 w 176"/>
                <a:gd name="T5" fmla="*/ 0 h 337"/>
                <a:gd name="T6" fmla="*/ 28 w 176"/>
                <a:gd name="T7" fmla="*/ 4 h 337"/>
                <a:gd name="T8" fmla="*/ 18 w 176"/>
                <a:gd name="T9" fmla="*/ 14 h 337"/>
                <a:gd name="T10" fmla="*/ 30 w 176"/>
                <a:gd name="T11" fmla="*/ 20 h 337"/>
                <a:gd name="T12" fmla="*/ 54 w 176"/>
                <a:gd name="T13" fmla="*/ 28 h 337"/>
                <a:gd name="T14" fmla="*/ 47 w 176"/>
                <a:gd name="T15" fmla="*/ 58 h 337"/>
                <a:gd name="T16" fmla="*/ 8 w 176"/>
                <a:gd name="T17" fmla="*/ 213 h 337"/>
                <a:gd name="T18" fmla="*/ 0 w 176"/>
                <a:gd name="T19" fmla="*/ 262 h 337"/>
                <a:gd name="T20" fmla="*/ 61 w 176"/>
                <a:gd name="T21" fmla="*/ 337 h 337"/>
                <a:gd name="T22" fmla="*/ 176 w 176"/>
                <a:gd name="T23" fmla="*/ 197 h 337"/>
                <a:gd name="T24" fmla="*/ 113 w 176"/>
                <a:gd name="T25" fmla="*/ 120 h 337"/>
                <a:gd name="T26" fmla="*/ 57 w 176"/>
                <a:gd name="T27" fmla="*/ 149 h 337"/>
                <a:gd name="T28" fmla="*/ 92 w 176"/>
                <a:gd name="T29" fmla="*/ 5 h 337"/>
                <a:gd name="T30" fmla="*/ 47 w 176"/>
                <a:gd name="T31" fmla="*/ 186 h 337"/>
                <a:gd name="T32" fmla="*/ 47 w 176"/>
                <a:gd name="T33" fmla="*/ 186 h 337"/>
                <a:gd name="T34" fmla="*/ 54 w 176"/>
                <a:gd name="T35" fmla="*/ 169 h 337"/>
                <a:gd name="T36" fmla="*/ 112 w 176"/>
                <a:gd name="T37" fmla="*/ 131 h 337"/>
                <a:gd name="T38" fmla="*/ 142 w 176"/>
                <a:gd name="T39" fmla="*/ 176 h 337"/>
                <a:gd name="T40" fmla="*/ 117 w 176"/>
                <a:gd name="T41" fmla="*/ 277 h 337"/>
                <a:gd name="T42" fmla="*/ 61 w 176"/>
                <a:gd name="T43" fmla="*/ 326 h 337"/>
                <a:gd name="T44" fmla="*/ 29 w 176"/>
                <a:gd name="T45" fmla="*/ 278 h 337"/>
                <a:gd name="T46" fmla="*/ 37 w 176"/>
                <a:gd name="T47" fmla="*/ 230 h 337"/>
                <a:gd name="T48" fmla="*/ 47 w 176"/>
                <a:gd name="T49" fmla="*/ 18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337">
                  <a:moveTo>
                    <a:pt x="92" y="5"/>
                  </a:moveTo>
                  <a:lnTo>
                    <a:pt x="92" y="5"/>
                  </a:lnTo>
                  <a:cubicBezTo>
                    <a:pt x="92" y="4"/>
                    <a:pt x="92" y="0"/>
                    <a:pt x="86" y="0"/>
                  </a:cubicBezTo>
                  <a:cubicBezTo>
                    <a:pt x="75" y="0"/>
                    <a:pt x="40" y="3"/>
                    <a:pt x="28" y="4"/>
                  </a:cubicBezTo>
                  <a:cubicBezTo>
                    <a:pt x="24" y="5"/>
                    <a:pt x="18" y="5"/>
                    <a:pt x="18" y="14"/>
                  </a:cubicBezTo>
                  <a:cubicBezTo>
                    <a:pt x="18" y="20"/>
                    <a:pt x="23" y="20"/>
                    <a:pt x="30" y="20"/>
                  </a:cubicBezTo>
                  <a:cubicBezTo>
                    <a:pt x="53" y="20"/>
                    <a:pt x="54" y="23"/>
                    <a:pt x="54" y="28"/>
                  </a:cubicBezTo>
                  <a:cubicBezTo>
                    <a:pt x="54" y="31"/>
                    <a:pt x="50" y="47"/>
                    <a:pt x="47" y="58"/>
                  </a:cubicBezTo>
                  <a:lnTo>
                    <a:pt x="8" y="213"/>
                  </a:lnTo>
                  <a:cubicBezTo>
                    <a:pt x="2" y="237"/>
                    <a:pt x="0" y="245"/>
                    <a:pt x="0" y="262"/>
                  </a:cubicBezTo>
                  <a:cubicBezTo>
                    <a:pt x="0" y="307"/>
                    <a:pt x="26" y="337"/>
                    <a:pt x="61" y="337"/>
                  </a:cubicBezTo>
                  <a:cubicBezTo>
                    <a:pt x="117" y="337"/>
                    <a:pt x="176" y="265"/>
                    <a:pt x="176" y="197"/>
                  </a:cubicBezTo>
                  <a:cubicBezTo>
                    <a:pt x="176" y="153"/>
                    <a:pt x="151" y="120"/>
                    <a:pt x="113" y="120"/>
                  </a:cubicBezTo>
                  <a:cubicBezTo>
                    <a:pt x="91" y="120"/>
                    <a:pt x="71" y="134"/>
                    <a:pt x="57" y="149"/>
                  </a:cubicBezTo>
                  <a:lnTo>
                    <a:pt x="92" y="5"/>
                  </a:lnTo>
                  <a:close/>
                  <a:moveTo>
                    <a:pt x="47" y="186"/>
                  </a:moveTo>
                  <a:lnTo>
                    <a:pt x="47" y="186"/>
                  </a:lnTo>
                  <a:cubicBezTo>
                    <a:pt x="50" y="175"/>
                    <a:pt x="50" y="174"/>
                    <a:pt x="54" y="169"/>
                  </a:cubicBezTo>
                  <a:cubicBezTo>
                    <a:pt x="78" y="138"/>
                    <a:pt x="99" y="131"/>
                    <a:pt x="112" y="131"/>
                  </a:cubicBezTo>
                  <a:cubicBezTo>
                    <a:pt x="129" y="131"/>
                    <a:pt x="142" y="145"/>
                    <a:pt x="142" y="176"/>
                  </a:cubicBezTo>
                  <a:cubicBezTo>
                    <a:pt x="142" y="204"/>
                    <a:pt x="126" y="259"/>
                    <a:pt x="117" y="277"/>
                  </a:cubicBezTo>
                  <a:cubicBezTo>
                    <a:pt x="102" y="309"/>
                    <a:pt x="80" y="326"/>
                    <a:pt x="61" y="326"/>
                  </a:cubicBezTo>
                  <a:cubicBezTo>
                    <a:pt x="45" y="326"/>
                    <a:pt x="29" y="313"/>
                    <a:pt x="29" y="278"/>
                  </a:cubicBezTo>
                  <a:cubicBezTo>
                    <a:pt x="29" y="269"/>
                    <a:pt x="29" y="260"/>
                    <a:pt x="37" y="230"/>
                  </a:cubicBezTo>
                  <a:lnTo>
                    <a:pt x="47" y="18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1" name="Freeform 56"/>
            <p:cNvSpPr>
              <a:spLocks/>
            </p:cNvSpPr>
            <p:nvPr/>
          </p:nvSpPr>
          <p:spPr bwMode="auto">
            <a:xfrm>
              <a:off x="3670"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5" y="21"/>
                    <a:pt x="14" y="22"/>
                    <a:pt x="0" y="22"/>
                  </a:cubicBezTo>
                  <a:lnTo>
                    <a:pt x="0" y="34"/>
                  </a:lnTo>
                  <a:cubicBezTo>
                    <a:pt x="8" y="34"/>
                    <a:pt x="30" y="34"/>
                    <a:pt x="49" y="24"/>
                  </a:cubicBezTo>
                  <a:lnTo>
                    <a:pt x="49" y="195"/>
                  </a:lnTo>
                  <a:cubicBezTo>
                    <a:pt x="49" y="206"/>
                    <a:pt x="49" y="210"/>
                    <a:pt x="15" y="210"/>
                  </a:cubicBezTo>
                  <a:lnTo>
                    <a:pt x="3" y="210"/>
                  </a:lnTo>
                  <a:lnTo>
                    <a:pt x="3" y="222"/>
                  </a:lnTo>
                  <a:cubicBezTo>
                    <a:pt x="9" y="222"/>
                    <a:pt x="50" y="221"/>
                    <a:pt x="62" y="221"/>
                  </a:cubicBezTo>
                  <a:cubicBezTo>
                    <a:pt x="73" y="221"/>
                    <a:pt x="115"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2" name="Freeform 57"/>
            <p:cNvSpPr>
              <a:spLocks noEditPoints="1"/>
            </p:cNvSpPr>
            <p:nvPr/>
          </p:nvSpPr>
          <p:spPr bwMode="auto">
            <a:xfrm>
              <a:off x="3910" y="1180"/>
              <a:ext cx="18" cy="71"/>
            </a:xfrm>
            <a:custGeom>
              <a:avLst/>
              <a:gdLst>
                <a:gd name="T0" fmla="*/ 50 w 50"/>
                <a:gd name="T1" fmla="*/ 26 h 206"/>
                <a:gd name="T2" fmla="*/ 50 w 50"/>
                <a:gd name="T3" fmla="*/ 26 h 206"/>
                <a:gd name="T4" fmla="*/ 25 w 50"/>
                <a:gd name="T5" fmla="*/ 0 h 206"/>
                <a:gd name="T6" fmla="*/ 0 w 50"/>
                <a:gd name="T7" fmla="*/ 26 h 206"/>
                <a:gd name="T8" fmla="*/ 25 w 50"/>
                <a:gd name="T9" fmla="*/ 51 h 206"/>
                <a:gd name="T10" fmla="*/ 50 w 50"/>
                <a:gd name="T11" fmla="*/ 26 h 206"/>
                <a:gd name="T12" fmla="*/ 50 w 50"/>
                <a:gd name="T13" fmla="*/ 181 h 206"/>
                <a:gd name="T14" fmla="*/ 50 w 50"/>
                <a:gd name="T15" fmla="*/ 181 h 206"/>
                <a:gd name="T16" fmla="*/ 25 w 50"/>
                <a:gd name="T17" fmla="*/ 156 h 206"/>
                <a:gd name="T18" fmla="*/ 0 w 50"/>
                <a:gd name="T19" fmla="*/ 181 h 206"/>
                <a:gd name="T20" fmla="*/ 25 w 50"/>
                <a:gd name="T21" fmla="*/ 206 h 206"/>
                <a:gd name="T22" fmla="*/ 50 w 50"/>
                <a:gd name="T2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6">
                  <a:moveTo>
                    <a:pt x="50" y="26"/>
                  </a:moveTo>
                  <a:lnTo>
                    <a:pt x="50" y="26"/>
                  </a:lnTo>
                  <a:cubicBezTo>
                    <a:pt x="50" y="12"/>
                    <a:pt x="39" y="0"/>
                    <a:pt x="25" y="0"/>
                  </a:cubicBezTo>
                  <a:cubicBezTo>
                    <a:pt x="11" y="0"/>
                    <a:pt x="0" y="12"/>
                    <a:pt x="0" y="26"/>
                  </a:cubicBezTo>
                  <a:cubicBezTo>
                    <a:pt x="0" y="40"/>
                    <a:pt x="11" y="51"/>
                    <a:pt x="25" y="51"/>
                  </a:cubicBezTo>
                  <a:cubicBezTo>
                    <a:pt x="39" y="51"/>
                    <a:pt x="50" y="40"/>
                    <a:pt x="50" y="26"/>
                  </a:cubicBezTo>
                  <a:close/>
                  <a:moveTo>
                    <a:pt x="50" y="181"/>
                  </a:moveTo>
                  <a:lnTo>
                    <a:pt x="50" y="181"/>
                  </a:lnTo>
                  <a:cubicBezTo>
                    <a:pt x="50" y="167"/>
                    <a:pt x="39" y="156"/>
                    <a:pt x="25" y="156"/>
                  </a:cubicBezTo>
                  <a:cubicBezTo>
                    <a:pt x="11" y="156"/>
                    <a:pt x="0" y="167"/>
                    <a:pt x="0" y="181"/>
                  </a:cubicBezTo>
                  <a:cubicBezTo>
                    <a:pt x="0" y="195"/>
                    <a:pt x="11" y="206"/>
                    <a:pt x="25" y="206"/>
                  </a:cubicBezTo>
                  <a:cubicBezTo>
                    <a:pt x="39" y="206"/>
                    <a:pt x="50" y="195"/>
                    <a:pt x="50" y="1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3" name="Freeform 58"/>
            <p:cNvSpPr>
              <a:spLocks noEditPoints="1"/>
            </p:cNvSpPr>
            <p:nvPr/>
          </p:nvSpPr>
          <p:spPr bwMode="auto">
            <a:xfrm>
              <a:off x="3982" y="1178"/>
              <a:ext cx="86" cy="105"/>
            </a:xfrm>
            <a:custGeom>
              <a:avLst/>
              <a:gdLst>
                <a:gd name="T0" fmla="*/ 37 w 249"/>
                <a:gd name="T1" fmla="*/ 270 h 304"/>
                <a:gd name="T2" fmla="*/ 37 w 249"/>
                <a:gd name="T3" fmla="*/ 270 h 304"/>
                <a:gd name="T4" fmla="*/ 11 w 249"/>
                <a:gd name="T5" fmla="*/ 289 h 304"/>
                <a:gd name="T6" fmla="*/ 0 w 249"/>
                <a:gd name="T7" fmla="*/ 298 h 304"/>
                <a:gd name="T8" fmla="*/ 6 w 249"/>
                <a:gd name="T9" fmla="*/ 304 h 304"/>
                <a:gd name="T10" fmla="*/ 46 w 249"/>
                <a:gd name="T11" fmla="*/ 303 h 304"/>
                <a:gd name="T12" fmla="*/ 94 w 249"/>
                <a:gd name="T13" fmla="*/ 304 h 304"/>
                <a:gd name="T14" fmla="*/ 102 w 249"/>
                <a:gd name="T15" fmla="*/ 295 h 304"/>
                <a:gd name="T16" fmla="*/ 91 w 249"/>
                <a:gd name="T17" fmla="*/ 289 h 304"/>
                <a:gd name="T18" fmla="*/ 67 w 249"/>
                <a:gd name="T19" fmla="*/ 282 h 304"/>
                <a:gd name="T20" fmla="*/ 90 w 249"/>
                <a:gd name="T21" fmla="*/ 186 h 304"/>
                <a:gd name="T22" fmla="*/ 134 w 249"/>
                <a:gd name="T23" fmla="*/ 217 h 304"/>
                <a:gd name="T24" fmla="*/ 249 w 249"/>
                <a:gd name="T25" fmla="*/ 77 h 304"/>
                <a:gd name="T26" fmla="*/ 186 w 249"/>
                <a:gd name="T27" fmla="*/ 0 h 304"/>
                <a:gd name="T28" fmla="*/ 123 w 249"/>
                <a:gd name="T29" fmla="*/ 36 h 304"/>
                <a:gd name="T30" fmla="*/ 80 w 249"/>
                <a:gd name="T31" fmla="*/ 0 h 304"/>
                <a:gd name="T32" fmla="*/ 45 w 249"/>
                <a:gd name="T33" fmla="*/ 27 h 304"/>
                <a:gd name="T34" fmla="*/ 30 w 249"/>
                <a:gd name="T35" fmla="*/ 74 h 304"/>
                <a:gd name="T36" fmla="*/ 36 w 249"/>
                <a:gd name="T37" fmla="*/ 79 h 304"/>
                <a:gd name="T38" fmla="*/ 44 w 249"/>
                <a:gd name="T39" fmla="*/ 68 h 304"/>
                <a:gd name="T40" fmla="*/ 79 w 249"/>
                <a:gd name="T41" fmla="*/ 11 h 304"/>
                <a:gd name="T42" fmla="*/ 94 w 249"/>
                <a:gd name="T43" fmla="*/ 33 h 304"/>
                <a:gd name="T44" fmla="*/ 90 w 249"/>
                <a:gd name="T45" fmla="*/ 57 h 304"/>
                <a:gd name="T46" fmla="*/ 37 w 249"/>
                <a:gd name="T47" fmla="*/ 270 h 304"/>
                <a:gd name="T48" fmla="*/ 121 w 249"/>
                <a:gd name="T49" fmla="*/ 62 h 304"/>
                <a:gd name="T50" fmla="*/ 121 w 249"/>
                <a:gd name="T51" fmla="*/ 62 h 304"/>
                <a:gd name="T52" fmla="*/ 146 w 249"/>
                <a:gd name="T53" fmla="*/ 29 h 304"/>
                <a:gd name="T54" fmla="*/ 184 w 249"/>
                <a:gd name="T55" fmla="*/ 11 h 304"/>
                <a:gd name="T56" fmla="*/ 215 w 249"/>
                <a:gd name="T57" fmla="*/ 56 h 304"/>
                <a:gd name="T58" fmla="*/ 191 w 249"/>
                <a:gd name="T59" fmla="*/ 157 h 304"/>
                <a:gd name="T60" fmla="*/ 134 w 249"/>
                <a:gd name="T61" fmla="*/ 206 h 304"/>
                <a:gd name="T62" fmla="*/ 96 w 249"/>
                <a:gd name="T63" fmla="*/ 164 h 304"/>
                <a:gd name="T64" fmla="*/ 97 w 249"/>
                <a:gd name="T65" fmla="*/ 156 h 304"/>
                <a:gd name="T66" fmla="*/ 121 w 249"/>
                <a:gd name="T67"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04">
                  <a:moveTo>
                    <a:pt x="37" y="270"/>
                  </a:moveTo>
                  <a:lnTo>
                    <a:pt x="37" y="270"/>
                  </a:lnTo>
                  <a:cubicBezTo>
                    <a:pt x="33" y="286"/>
                    <a:pt x="32" y="289"/>
                    <a:pt x="11" y="289"/>
                  </a:cubicBezTo>
                  <a:cubicBezTo>
                    <a:pt x="5" y="289"/>
                    <a:pt x="0" y="289"/>
                    <a:pt x="0" y="298"/>
                  </a:cubicBezTo>
                  <a:cubicBezTo>
                    <a:pt x="0" y="302"/>
                    <a:pt x="2" y="304"/>
                    <a:pt x="6" y="304"/>
                  </a:cubicBezTo>
                  <a:cubicBezTo>
                    <a:pt x="19" y="304"/>
                    <a:pt x="33" y="303"/>
                    <a:pt x="46" y="303"/>
                  </a:cubicBezTo>
                  <a:cubicBezTo>
                    <a:pt x="62" y="303"/>
                    <a:pt x="78" y="304"/>
                    <a:pt x="94" y="304"/>
                  </a:cubicBezTo>
                  <a:cubicBezTo>
                    <a:pt x="96" y="304"/>
                    <a:pt x="102" y="304"/>
                    <a:pt x="102" y="295"/>
                  </a:cubicBezTo>
                  <a:cubicBezTo>
                    <a:pt x="102" y="289"/>
                    <a:pt x="97" y="289"/>
                    <a:pt x="91" y="289"/>
                  </a:cubicBezTo>
                  <a:cubicBezTo>
                    <a:pt x="67" y="289"/>
                    <a:pt x="67" y="286"/>
                    <a:pt x="67" y="282"/>
                  </a:cubicBezTo>
                  <a:cubicBezTo>
                    <a:pt x="67" y="276"/>
                    <a:pt x="87" y="198"/>
                    <a:pt x="90" y="186"/>
                  </a:cubicBezTo>
                  <a:cubicBezTo>
                    <a:pt x="96" y="200"/>
                    <a:pt x="110" y="217"/>
                    <a:pt x="134" y="217"/>
                  </a:cubicBezTo>
                  <a:cubicBezTo>
                    <a:pt x="190" y="217"/>
                    <a:pt x="249" y="147"/>
                    <a:pt x="249" y="77"/>
                  </a:cubicBezTo>
                  <a:cubicBezTo>
                    <a:pt x="249" y="32"/>
                    <a:pt x="222" y="0"/>
                    <a:pt x="186" y="0"/>
                  </a:cubicBezTo>
                  <a:cubicBezTo>
                    <a:pt x="162" y="0"/>
                    <a:pt x="139" y="17"/>
                    <a:pt x="123" y="36"/>
                  </a:cubicBezTo>
                  <a:cubicBezTo>
                    <a:pt x="118" y="10"/>
                    <a:pt x="98" y="0"/>
                    <a:pt x="80" y="0"/>
                  </a:cubicBezTo>
                  <a:cubicBezTo>
                    <a:pt x="58" y="0"/>
                    <a:pt x="49" y="19"/>
                    <a:pt x="45" y="27"/>
                  </a:cubicBezTo>
                  <a:cubicBezTo>
                    <a:pt x="36" y="44"/>
                    <a:pt x="30" y="72"/>
                    <a:pt x="30" y="74"/>
                  </a:cubicBezTo>
                  <a:cubicBezTo>
                    <a:pt x="30" y="79"/>
                    <a:pt x="35" y="79"/>
                    <a:pt x="36" y="79"/>
                  </a:cubicBezTo>
                  <a:cubicBezTo>
                    <a:pt x="41" y="79"/>
                    <a:pt x="41" y="78"/>
                    <a:pt x="44" y="68"/>
                  </a:cubicBezTo>
                  <a:cubicBezTo>
                    <a:pt x="52" y="34"/>
                    <a:pt x="62" y="11"/>
                    <a:pt x="79" y="11"/>
                  </a:cubicBezTo>
                  <a:cubicBezTo>
                    <a:pt x="87" y="11"/>
                    <a:pt x="94" y="14"/>
                    <a:pt x="94" y="33"/>
                  </a:cubicBezTo>
                  <a:cubicBezTo>
                    <a:pt x="94" y="44"/>
                    <a:pt x="92" y="49"/>
                    <a:pt x="90" y="57"/>
                  </a:cubicBezTo>
                  <a:lnTo>
                    <a:pt x="37" y="270"/>
                  </a:lnTo>
                  <a:close/>
                  <a:moveTo>
                    <a:pt x="121" y="62"/>
                  </a:moveTo>
                  <a:lnTo>
                    <a:pt x="121" y="62"/>
                  </a:lnTo>
                  <a:cubicBezTo>
                    <a:pt x="124" y="49"/>
                    <a:pt x="137" y="36"/>
                    <a:pt x="146" y="29"/>
                  </a:cubicBezTo>
                  <a:cubicBezTo>
                    <a:pt x="162" y="14"/>
                    <a:pt x="176" y="11"/>
                    <a:pt x="184" y="11"/>
                  </a:cubicBezTo>
                  <a:cubicBezTo>
                    <a:pt x="204" y="11"/>
                    <a:pt x="215" y="27"/>
                    <a:pt x="215" y="56"/>
                  </a:cubicBezTo>
                  <a:cubicBezTo>
                    <a:pt x="215" y="84"/>
                    <a:pt x="199" y="139"/>
                    <a:pt x="191" y="157"/>
                  </a:cubicBezTo>
                  <a:cubicBezTo>
                    <a:pt x="174" y="190"/>
                    <a:pt x="151" y="206"/>
                    <a:pt x="134" y="206"/>
                  </a:cubicBezTo>
                  <a:cubicBezTo>
                    <a:pt x="102" y="206"/>
                    <a:pt x="96" y="166"/>
                    <a:pt x="96" y="164"/>
                  </a:cubicBezTo>
                  <a:cubicBezTo>
                    <a:pt x="96" y="163"/>
                    <a:pt x="96" y="162"/>
                    <a:pt x="97" y="156"/>
                  </a:cubicBezTo>
                  <a:lnTo>
                    <a:pt x="121" y="6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4" name="Freeform 59"/>
            <p:cNvSpPr>
              <a:spLocks/>
            </p:cNvSpPr>
            <p:nvPr/>
          </p:nvSpPr>
          <p:spPr bwMode="auto">
            <a:xfrm>
              <a:off x="4083" y="1199"/>
              <a:ext cx="42" cy="77"/>
            </a:xfrm>
            <a:custGeom>
              <a:avLst/>
              <a:gdLst>
                <a:gd name="T0" fmla="*/ 76 w 122"/>
                <a:gd name="T1" fmla="*/ 10 h 222"/>
                <a:gd name="T2" fmla="*/ 76 w 122"/>
                <a:gd name="T3" fmla="*/ 10 h 222"/>
                <a:gd name="T4" fmla="*/ 66 w 122"/>
                <a:gd name="T5" fmla="*/ 0 h 222"/>
                <a:gd name="T6" fmla="*/ 0 w 122"/>
                <a:gd name="T7" fmla="*/ 22 h 222"/>
                <a:gd name="T8" fmla="*/ 0 w 122"/>
                <a:gd name="T9" fmla="*/ 34 h 222"/>
                <a:gd name="T10" fmla="*/ 49 w 122"/>
                <a:gd name="T11" fmla="*/ 24 h 222"/>
                <a:gd name="T12" fmla="*/ 49 w 122"/>
                <a:gd name="T13" fmla="*/ 195 h 222"/>
                <a:gd name="T14" fmla="*/ 15 w 122"/>
                <a:gd name="T15" fmla="*/ 210 h 222"/>
                <a:gd name="T16" fmla="*/ 3 w 122"/>
                <a:gd name="T17" fmla="*/ 210 h 222"/>
                <a:gd name="T18" fmla="*/ 3 w 122"/>
                <a:gd name="T19" fmla="*/ 222 h 222"/>
                <a:gd name="T20" fmla="*/ 62 w 122"/>
                <a:gd name="T21" fmla="*/ 221 h 222"/>
                <a:gd name="T22" fmla="*/ 122 w 122"/>
                <a:gd name="T23" fmla="*/ 222 h 222"/>
                <a:gd name="T24" fmla="*/ 122 w 122"/>
                <a:gd name="T25" fmla="*/ 210 h 222"/>
                <a:gd name="T26" fmla="*/ 109 w 122"/>
                <a:gd name="T27" fmla="*/ 210 h 222"/>
                <a:gd name="T28" fmla="*/ 76 w 122"/>
                <a:gd name="T29" fmla="*/ 195 h 222"/>
                <a:gd name="T30" fmla="*/ 76 w 122"/>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10"/>
                  </a:moveTo>
                  <a:lnTo>
                    <a:pt x="76" y="10"/>
                  </a:lnTo>
                  <a:cubicBezTo>
                    <a:pt x="76" y="1"/>
                    <a:pt x="75" y="0"/>
                    <a:pt x="66" y="0"/>
                  </a:cubicBezTo>
                  <a:cubicBezTo>
                    <a:pt x="44" y="21"/>
                    <a:pt x="14" y="22"/>
                    <a:pt x="0" y="22"/>
                  </a:cubicBezTo>
                  <a:lnTo>
                    <a:pt x="0" y="34"/>
                  </a:lnTo>
                  <a:cubicBezTo>
                    <a:pt x="8" y="34"/>
                    <a:pt x="30" y="34"/>
                    <a:pt x="49" y="24"/>
                  </a:cubicBezTo>
                  <a:lnTo>
                    <a:pt x="49" y="195"/>
                  </a:lnTo>
                  <a:cubicBezTo>
                    <a:pt x="49" y="206"/>
                    <a:pt x="49" y="210"/>
                    <a:pt x="15" y="210"/>
                  </a:cubicBezTo>
                  <a:lnTo>
                    <a:pt x="3" y="210"/>
                  </a:lnTo>
                  <a:lnTo>
                    <a:pt x="3" y="222"/>
                  </a:lnTo>
                  <a:cubicBezTo>
                    <a:pt x="9" y="222"/>
                    <a:pt x="50" y="221"/>
                    <a:pt x="62" y="221"/>
                  </a:cubicBezTo>
                  <a:cubicBezTo>
                    <a:pt x="72" y="221"/>
                    <a:pt x="114" y="222"/>
                    <a:pt x="122" y="222"/>
                  </a:cubicBezTo>
                  <a:lnTo>
                    <a:pt x="122" y="210"/>
                  </a:lnTo>
                  <a:lnTo>
                    <a:pt x="109" y="210"/>
                  </a:lnTo>
                  <a:cubicBezTo>
                    <a:pt x="76" y="210"/>
                    <a:pt x="76" y="206"/>
                    <a:pt x="76" y="195"/>
                  </a:cubicBezTo>
                  <a:lnTo>
                    <a:pt x="76"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5" name="Freeform 60"/>
            <p:cNvSpPr>
              <a:spLocks noEditPoints="1"/>
            </p:cNvSpPr>
            <p:nvPr/>
          </p:nvSpPr>
          <p:spPr bwMode="auto">
            <a:xfrm>
              <a:off x="1194" y="1376"/>
              <a:ext cx="76"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5 w 219"/>
                <a:gd name="T11" fmla="*/ 180 h 216"/>
                <a:gd name="T12" fmla="*/ 169 w 219"/>
                <a:gd name="T13" fmla="*/ 216 h 216"/>
                <a:gd name="T14" fmla="*/ 204 w 219"/>
                <a:gd name="T15" fmla="*/ 190 h 216"/>
                <a:gd name="T16" fmla="*/ 219 w 219"/>
                <a:gd name="T17" fmla="*/ 143 h 216"/>
                <a:gd name="T18" fmla="*/ 213 w 219"/>
                <a:gd name="T19" fmla="*/ 138 h 216"/>
                <a:gd name="T20" fmla="*/ 206 w 219"/>
                <a:gd name="T21" fmla="*/ 147 h 216"/>
                <a:gd name="T22" fmla="*/ 170 w 219"/>
                <a:gd name="T23" fmla="*/ 206 h 216"/>
                <a:gd name="T24" fmla="*/ 156 w 219"/>
                <a:gd name="T25" fmla="*/ 184 h 216"/>
                <a:gd name="T26" fmla="*/ 162 w 219"/>
                <a:gd name="T27" fmla="*/ 148 h 216"/>
                <a:gd name="T28" fmla="*/ 172 w 219"/>
                <a:gd name="T29" fmla="*/ 105 h 216"/>
                <a:gd name="T30" fmla="*/ 189 w 219"/>
                <a:gd name="T31" fmla="*/ 39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5 w 219"/>
                <a:gd name="T51" fmla="*/ 10 h 216"/>
                <a:gd name="T52" fmla="*/ 153 w 219"/>
                <a:gd name="T53" fmla="*/ 52 h 216"/>
                <a:gd name="T54" fmla="*/ 152 w 219"/>
                <a:gd name="T55" fmla="*/ 61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3"/>
                    <a:pt x="136" y="0"/>
                    <a:pt x="115" y="0"/>
                  </a:cubicBezTo>
                  <a:cubicBezTo>
                    <a:pt x="59" y="0"/>
                    <a:pt x="0" y="70"/>
                    <a:pt x="0" y="140"/>
                  </a:cubicBezTo>
                  <a:cubicBezTo>
                    <a:pt x="0" y="185"/>
                    <a:pt x="26" y="216"/>
                    <a:pt x="63" y="216"/>
                  </a:cubicBezTo>
                  <a:cubicBezTo>
                    <a:pt x="73" y="216"/>
                    <a:pt x="97" y="214"/>
                    <a:pt x="125" y="180"/>
                  </a:cubicBezTo>
                  <a:cubicBezTo>
                    <a:pt x="129" y="201"/>
                    <a:pt x="146" y="216"/>
                    <a:pt x="169" y="216"/>
                  </a:cubicBezTo>
                  <a:cubicBezTo>
                    <a:pt x="186" y="216"/>
                    <a:pt x="197" y="205"/>
                    <a:pt x="204" y="190"/>
                  </a:cubicBezTo>
                  <a:cubicBezTo>
                    <a:pt x="212" y="173"/>
                    <a:pt x="219" y="144"/>
                    <a:pt x="219" y="143"/>
                  </a:cubicBezTo>
                  <a:cubicBezTo>
                    <a:pt x="219" y="138"/>
                    <a:pt x="214" y="138"/>
                    <a:pt x="213" y="138"/>
                  </a:cubicBezTo>
                  <a:cubicBezTo>
                    <a:pt x="208" y="138"/>
                    <a:pt x="208" y="140"/>
                    <a:pt x="206" y="147"/>
                  </a:cubicBezTo>
                  <a:cubicBezTo>
                    <a:pt x="198" y="178"/>
                    <a:pt x="189" y="206"/>
                    <a:pt x="170" y="206"/>
                  </a:cubicBezTo>
                  <a:cubicBezTo>
                    <a:pt x="157" y="206"/>
                    <a:pt x="156" y="193"/>
                    <a:pt x="156" y="184"/>
                  </a:cubicBezTo>
                  <a:cubicBezTo>
                    <a:pt x="156" y="173"/>
                    <a:pt x="157" y="169"/>
                    <a:pt x="162" y="148"/>
                  </a:cubicBezTo>
                  <a:cubicBezTo>
                    <a:pt x="167" y="128"/>
                    <a:pt x="168" y="124"/>
                    <a:pt x="172" y="105"/>
                  </a:cubicBezTo>
                  <a:lnTo>
                    <a:pt x="189" y="39"/>
                  </a:lnTo>
                  <a:cubicBezTo>
                    <a:pt x="193" y="25"/>
                    <a:pt x="193" y="24"/>
                    <a:pt x="193" y="22"/>
                  </a:cubicBezTo>
                  <a:cubicBezTo>
                    <a:pt x="193" y="14"/>
                    <a:pt x="187" y="9"/>
                    <a:pt x="179" y="9"/>
                  </a:cubicBezTo>
                  <a:cubicBezTo>
                    <a:pt x="167" y="9"/>
                    <a:pt x="160" y="20"/>
                    <a:pt x="159" y="30"/>
                  </a:cubicBezTo>
                  <a:close/>
                  <a:moveTo>
                    <a:pt x="128" y="154"/>
                  </a:moveTo>
                  <a:lnTo>
                    <a:pt x="128" y="154"/>
                  </a:lnTo>
                  <a:cubicBezTo>
                    <a:pt x="125" y="163"/>
                    <a:pt x="125" y="164"/>
                    <a:pt x="118" y="172"/>
                  </a:cubicBezTo>
                  <a:cubicBezTo>
                    <a:pt x="97" y="198"/>
                    <a:pt x="78" y="206"/>
                    <a:pt x="64" y="206"/>
                  </a:cubicBezTo>
                  <a:cubicBezTo>
                    <a:pt x="40" y="206"/>
                    <a:pt x="34" y="180"/>
                    <a:pt x="34" y="161"/>
                  </a:cubicBezTo>
                  <a:cubicBezTo>
                    <a:pt x="34" y="137"/>
                    <a:pt x="49" y="78"/>
                    <a:pt x="60" y="56"/>
                  </a:cubicBezTo>
                  <a:cubicBezTo>
                    <a:pt x="75" y="28"/>
                    <a:pt x="96" y="10"/>
                    <a:pt x="115" y="10"/>
                  </a:cubicBezTo>
                  <a:cubicBezTo>
                    <a:pt x="146" y="10"/>
                    <a:pt x="153" y="50"/>
                    <a:pt x="153" y="52"/>
                  </a:cubicBezTo>
                  <a:cubicBezTo>
                    <a:pt x="153" y="55"/>
                    <a:pt x="152" y="58"/>
                    <a:pt x="152" y="61"/>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6" name="Freeform 61"/>
            <p:cNvSpPr>
              <a:spLocks/>
            </p:cNvSpPr>
            <p:nvPr/>
          </p:nvSpPr>
          <p:spPr bwMode="auto">
            <a:xfrm>
              <a:off x="1282" y="1397"/>
              <a:ext cx="51" cy="77"/>
            </a:xfrm>
            <a:custGeom>
              <a:avLst/>
              <a:gdLst>
                <a:gd name="T0" fmla="*/ 148 w 148"/>
                <a:gd name="T1" fmla="*/ 161 h 222"/>
                <a:gd name="T2" fmla="*/ 148 w 148"/>
                <a:gd name="T3" fmla="*/ 161 h 222"/>
                <a:gd name="T4" fmla="*/ 137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6 w 148"/>
                <a:gd name="T23" fmla="*/ 61 h 222"/>
                <a:gd name="T24" fmla="*/ 16 w 148"/>
                <a:gd name="T25" fmla="*/ 43 h 222"/>
                <a:gd name="T26" fmla="*/ 65 w 148"/>
                <a:gd name="T27" fmla="*/ 12 h 222"/>
                <a:gd name="T28" fmla="*/ 116 w 148"/>
                <a:gd name="T29" fmla="*/ 65 h 222"/>
                <a:gd name="T30" fmla="*/ 84 w 148"/>
                <a:gd name="T31" fmla="*/ 129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7" y="161"/>
                  </a:lnTo>
                  <a:cubicBezTo>
                    <a:pt x="136" y="168"/>
                    <a:pt x="132" y="188"/>
                    <a:pt x="128" y="191"/>
                  </a:cubicBezTo>
                  <a:cubicBezTo>
                    <a:pt x="125" y="193"/>
                    <a:pt x="100" y="193"/>
                    <a:pt x="95" y="193"/>
                  </a:cubicBezTo>
                  <a:lnTo>
                    <a:pt x="33" y="193"/>
                  </a:lnTo>
                  <a:cubicBezTo>
                    <a:pt x="68" y="162"/>
                    <a:pt x="80" y="153"/>
                    <a:pt x="100" y="137"/>
                  </a:cubicBezTo>
                  <a:cubicBezTo>
                    <a:pt x="125" y="118"/>
                    <a:pt x="148" y="97"/>
                    <a:pt x="148" y="65"/>
                  </a:cubicBezTo>
                  <a:cubicBezTo>
                    <a:pt x="148" y="25"/>
                    <a:pt x="113" y="0"/>
                    <a:pt x="70" y="0"/>
                  </a:cubicBezTo>
                  <a:cubicBezTo>
                    <a:pt x="28" y="0"/>
                    <a:pt x="0" y="29"/>
                    <a:pt x="0" y="60"/>
                  </a:cubicBezTo>
                  <a:cubicBezTo>
                    <a:pt x="0" y="77"/>
                    <a:pt x="15" y="79"/>
                    <a:pt x="18" y="79"/>
                  </a:cubicBezTo>
                  <a:cubicBezTo>
                    <a:pt x="26" y="79"/>
                    <a:pt x="36" y="73"/>
                    <a:pt x="36" y="61"/>
                  </a:cubicBezTo>
                  <a:cubicBezTo>
                    <a:pt x="36" y="55"/>
                    <a:pt x="33" y="43"/>
                    <a:pt x="16" y="43"/>
                  </a:cubicBezTo>
                  <a:cubicBezTo>
                    <a:pt x="26" y="19"/>
                    <a:pt x="49" y="12"/>
                    <a:pt x="65" y="12"/>
                  </a:cubicBezTo>
                  <a:cubicBezTo>
                    <a:pt x="98" y="12"/>
                    <a:pt x="116" y="38"/>
                    <a:pt x="116" y="65"/>
                  </a:cubicBezTo>
                  <a:cubicBezTo>
                    <a:pt x="116" y="94"/>
                    <a:pt x="95" y="117"/>
                    <a:pt x="84" y="129"/>
                  </a:cubicBezTo>
                  <a:lnTo>
                    <a:pt x="4"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7" name="Freeform 62"/>
            <p:cNvSpPr>
              <a:spLocks/>
            </p:cNvSpPr>
            <p:nvPr/>
          </p:nvSpPr>
          <p:spPr bwMode="auto">
            <a:xfrm>
              <a:off x="1353" y="1397"/>
              <a:ext cx="42" cy="77"/>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10 h 222"/>
                <a:gd name="T16" fmla="*/ 3 w 122"/>
                <a:gd name="T17" fmla="*/ 210 h 222"/>
                <a:gd name="T18" fmla="*/ 3 w 122"/>
                <a:gd name="T19" fmla="*/ 222 h 222"/>
                <a:gd name="T20" fmla="*/ 62 w 122"/>
                <a:gd name="T21" fmla="*/ 220 h 222"/>
                <a:gd name="T22" fmla="*/ 122 w 122"/>
                <a:gd name="T23" fmla="*/ 222 h 222"/>
                <a:gd name="T24" fmla="*/ 122 w 122"/>
                <a:gd name="T25" fmla="*/ 210 h 222"/>
                <a:gd name="T26" fmla="*/ 109 w 122"/>
                <a:gd name="T27" fmla="*/ 210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4" y="21"/>
                    <a:pt x="14" y="21"/>
                    <a:pt x="0" y="21"/>
                  </a:cubicBezTo>
                  <a:lnTo>
                    <a:pt x="0" y="33"/>
                  </a:lnTo>
                  <a:cubicBezTo>
                    <a:pt x="8" y="33"/>
                    <a:pt x="30" y="33"/>
                    <a:pt x="49" y="24"/>
                  </a:cubicBezTo>
                  <a:lnTo>
                    <a:pt x="49" y="194"/>
                  </a:lnTo>
                  <a:cubicBezTo>
                    <a:pt x="49" y="205"/>
                    <a:pt x="49" y="210"/>
                    <a:pt x="15" y="210"/>
                  </a:cubicBezTo>
                  <a:lnTo>
                    <a:pt x="3" y="210"/>
                  </a:lnTo>
                  <a:lnTo>
                    <a:pt x="3" y="222"/>
                  </a:lnTo>
                  <a:cubicBezTo>
                    <a:pt x="9" y="221"/>
                    <a:pt x="50" y="220"/>
                    <a:pt x="62" y="220"/>
                  </a:cubicBezTo>
                  <a:cubicBezTo>
                    <a:pt x="72" y="220"/>
                    <a:pt x="114" y="221"/>
                    <a:pt x="122" y="222"/>
                  </a:cubicBezTo>
                  <a:lnTo>
                    <a:pt x="122" y="210"/>
                  </a:lnTo>
                  <a:lnTo>
                    <a:pt x="109" y="210"/>
                  </a:lnTo>
                  <a:cubicBezTo>
                    <a:pt x="76" y="210"/>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8" name="Freeform 63"/>
            <p:cNvSpPr>
              <a:spLocks/>
            </p:cNvSpPr>
            <p:nvPr/>
          </p:nvSpPr>
          <p:spPr bwMode="auto">
            <a:xfrm>
              <a:off x="1419" y="1376"/>
              <a:ext cx="82" cy="74"/>
            </a:xfrm>
            <a:custGeom>
              <a:avLst/>
              <a:gdLst>
                <a:gd name="T0" fmla="*/ 146 w 238"/>
                <a:gd name="T1" fmla="*/ 67 h 216"/>
                <a:gd name="T2" fmla="*/ 146 w 238"/>
                <a:gd name="T3" fmla="*/ 67 h 216"/>
                <a:gd name="T4" fmla="*/ 194 w 238"/>
                <a:gd name="T5" fmla="*/ 10 h 216"/>
                <a:gd name="T6" fmla="*/ 217 w 238"/>
                <a:gd name="T7" fmla="*/ 17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200 h 216"/>
                <a:gd name="T36" fmla="*/ 44 w 238"/>
                <a:gd name="T37" fmla="*/ 174 h 216"/>
                <a:gd name="T38" fmla="*/ 27 w 238"/>
                <a:gd name="T39" fmla="*/ 157 h 216"/>
                <a:gd name="T40" fmla="*/ 0 w 238"/>
                <a:gd name="T41" fmla="*/ 185 h 216"/>
                <a:gd name="T42" fmla="*/ 45 w 238"/>
                <a:gd name="T43" fmla="*/ 216 h 216"/>
                <a:gd name="T44" fmla="*/ 96 w 238"/>
                <a:gd name="T45" fmla="*/ 180 h 216"/>
                <a:gd name="T46" fmla="*/ 147 w 238"/>
                <a:gd name="T47" fmla="*/ 216 h 216"/>
                <a:gd name="T48" fmla="*/ 224 w 238"/>
                <a:gd name="T49" fmla="*/ 143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9" y="54"/>
                    <a:pt x="160" y="10"/>
                    <a:pt x="194" y="10"/>
                  </a:cubicBezTo>
                  <a:cubicBezTo>
                    <a:pt x="196" y="10"/>
                    <a:pt x="207" y="10"/>
                    <a:pt x="217" y="17"/>
                  </a:cubicBezTo>
                  <a:cubicBezTo>
                    <a:pt x="204" y="19"/>
                    <a:pt x="194" y="31"/>
                    <a:pt x="194" y="42"/>
                  </a:cubicBezTo>
                  <a:cubicBezTo>
                    <a:pt x="194" y="50"/>
                    <a:pt x="200" y="59"/>
                    <a:pt x="213" y="59"/>
                  </a:cubicBezTo>
                  <a:cubicBezTo>
                    <a:pt x="223" y="59"/>
                    <a:pt x="238" y="50"/>
                    <a:pt x="238" y="31"/>
                  </a:cubicBezTo>
                  <a:cubicBezTo>
                    <a:pt x="238" y="7"/>
                    <a:pt x="210" y="0"/>
                    <a:pt x="194" y="0"/>
                  </a:cubicBezTo>
                  <a:cubicBezTo>
                    <a:pt x="166" y="0"/>
                    <a:pt x="150" y="25"/>
                    <a:pt x="144" y="36"/>
                  </a:cubicBezTo>
                  <a:cubicBezTo>
                    <a:pt x="132" y="5"/>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5"/>
                    <a:pt x="117" y="42"/>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69"/>
                    <a:pt x="0" y="185"/>
                  </a:cubicBezTo>
                  <a:cubicBezTo>
                    <a:pt x="0" y="207"/>
                    <a:pt x="24" y="216"/>
                    <a:pt x="45" y="216"/>
                  </a:cubicBezTo>
                  <a:cubicBezTo>
                    <a:pt x="77" y="216"/>
                    <a:pt x="94" y="183"/>
                    <a:pt x="96" y="180"/>
                  </a:cubicBezTo>
                  <a:cubicBezTo>
                    <a:pt x="101" y="198"/>
                    <a:pt x="118" y="216"/>
                    <a:pt x="147" y="216"/>
                  </a:cubicBezTo>
                  <a:cubicBezTo>
                    <a:pt x="196" y="216"/>
                    <a:pt x="224" y="155"/>
                    <a:pt x="224" y="143"/>
                  </a:cubicBezTo>
                  <a:cubicBezTo>
                    <a:pt x="224" y="138"/>
                    <a:pt x="219" y="138"/>
                    <a:pt x="218" y="138"/>
                  </a:cubicBezTo>
                  <a:cubicBezTo>
                    <a:pt x="214" y="138"/>
                    <a:pt x="213" y="140"/>
                    <a:pt x="212" y="143"/>
                  </a:cubicBezTo>
                  <a:cubicBezTo>
                    <a:pt x="196" y="194"/>
                    <a:pt x="163" y="206"/>
                    <a:pt x="148" y="206"/>
                  </a:cubicBezTo>
                  <a:cubicBezTo>
                    <a:pt x="129" y="206"/>
                    <a:pt x="122" y="191"/>
                    <a:pt x="122" y="174"/>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39" name="Freeform 64"/>
            <p:cNvSpPr>
              <a:spLocks/>
            </p:cNvSpPr>
            <p:nvPr/>
          </p:nvSpPr>
          <p:spPr bwMode="auto">
            <a:xfrm>
              <a:off x="1521" y="1397"/>
              <a:ext cx="42" cy="77"/>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10 h 222"/>
                <a:gd name="T16" fmla="*/ 3 w 122"/>
                <a:gd name="T17" fmla="*/ 210 h 222"/>
                <a:gd name="T18" fmla="*/ 3 w 122"/>
                <a:gd name="T19" fmla="*/ 222 h 222"/>
                <a:gd name="T20" fmla="*/ 62 w 122"/>
                <a:gd name="T21" fmla="*/ 220 h 222"/>
                <a:gd name="T22" fmla="*/ 122 w 122"/>
                <a:gd name="T23" fmla="*/ 222 h 222"/>
                <a:gd name="T24" fmla="*/ 122 w 122"/>
                <a:gd name="T25" fmla="*/ 210 h 222"/>
                <a:gd name="T26" fmla="*/ 109 w 122"/>
                <a:gd name="T27" fmla="*/ 210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4" y="21"/>
                    <a:pt x="14" y="21"/>
                    <a:pt x="0" y="21"/>
                  </a:cubicBezTo>
                  <a:lnTo>
                    <a:pt x="0" y="33"/>
                  </a:lnTo>
                  <a:cubicBezTo>
                    <a:pt x="8" y="33"/>
                    <a:pt x="30" y="33"/>
                    <a:pt x="49" y="24"/>
                  </a:cubicBezTo>
                  <a:lnTo>
                    <a:pt x="49" y="194"/>
                  </a:lnTo>
                  <a:cubicBezTo>
                    <a:pt x="49" y="205"/>
                    <a:pt x="49" y="210"/>
                    <a:pt x="15" y="210"/>
                  </a:cubicBezTo>
                  <a:lnTo>
                    <a:pt x="3" y="210"/>
                  </a:lnTo>
                  <a:lnTo>
                    <a:pt x="3" y="222"/>
                  </a:lnTo>
                  <a:cubicBezTo>
                    <a:pt x="9" y="221"/>
                    <a:pt x="50" y="220"/>
                    <a:pt x="62" y="220"/>
                  </a:cubicBezTo>
                  <a:cubicBezTo>
                    <a:pt x="73" y="220"/>
                    <a:pt x="115" y="221"/>
                    <a:pt x="122" y="222"/>
                  </a:cubicBezTo>
                  <a:lnTo>
                    <a:pt x="122" y="210"/>
                  </a:lnTo>
                  <a:lnTo>
                    <a:pt x="109" y="210"/>
                  </a:lnTo>
                  <a:cubicBezTo>
                    <a:pt x="76" y="210"/>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0" name="Freeform 65"/>
            <p:cNvSpPr>
              <a:spLocks/>
            </p:cNvSpPr>
            <p:nvPr/>
          </p:nvSpPr>
          <p:spPr bwMode="auto">
            <a:xfrm>
              <a:off x="1628" y="1353"/>
              <a:ext cx="109" cy="109"/>
            </a:xfrm>
            <a:custGeom>
              <a:avLst/>
              <a:gdLst>
                <a:gd name="T0" fmla="*/ 169 w 318"/>
                <a:gd name="T1" fmla="*/ 169 h 319"/>
                <a:gd name="T2" fmla="*/ 169 w 318"/>
                <a:gd name="T3" fmla="*/ 169 h 319"/>
                <a:gd name="T4" fmla="*/ 302 w 318"/>
                <a:gd name="T5" fmla="*/ 169 h 319"/>
                <a:gd name="T6" fmla="*/ 318 w 318"/>
                <a:gd name="T7" fmla="*/ 160 h 319"/>
                <a:gd name="T8" fmla="*/ 302 w 318"/>
                <a:gd name="T9" fmla="*/ 150 h 319"/>
                <a:gd name="T10" fmla="*/ 169 w 318"/>
                <a:gd name="T11" fmla="*/ 150 h 319"/>
                <a:gd name="T12" fmla="*/ 169 w 318"/>
                <a:gd name="T13" fmla="*/ 16 h 319"/>
                <a:gd name="T14" fmla="*/ 159 w 318"/>
                <a:gd name="T15" fmla="*/ 0 h 319"/>
                <a:gd name="T16" fmla="*/ 150 w 318"/>
                <a:gd name="T17" fmla="*/ 16 h 319"/>
                <a:gd name="T18" fmla="*/ 150 w 318"/>
                <a:gd name="T19" fmla="*/ 150 h 319"/>
                <a:gd name="T20" fmla="*/ 16 w 318"/>
                <a:gd name="T21" fmla="*/ 150 h 319"/>
                <a:gd name="T22" fmla="*/ 0 w 318"/>
                <a:gd name="T23" fmla="*/ 160 h 319"/>
                <a:gd name="T24" fmla="*/ 16 w 318"/>
                <a:gd name="T25" fmla="*/ 169 h 319"/>
                <a:gd name="T26" fmla="*/ 150 w 318"/>
                <a:gd name="T27" fmla="*/ 169 h 319"/>
                <a:gd name="T28" fmla="*/ 150 w 318"/>
                <a:gd name="T29" fmla="*/ 303 h 319"/>
                <a:gd name="T30" fmla="*/ 159 w 318"/>
                <a:gd name="T31" fmla="*/ 319 h 319"/>
                <a:gd name="T32" fmla="*/ 169 w 318"/>
                <a:gd name="T33" fmla="*/ 303 h 319"/>
                <a:gd name="T34" fmla="*/ 169 w 318"/>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9">
                  <a:moveTo>
                    <a:pt x="169" y="169"/>
                  </a:moveTo>
                  <a:lnTo>
                    <a:pt x="169" y="169"/>
                  </a:lnTo>
                  <a:lnTo>
                    <a:pt x="302" y="169"/>
                  </a:lnTo>
                  <a:cubicBezTo>
                    <a:pt x="309" y="169"/>
                    <a:pt x="318" y="169"/>
                    <a:pt x="318" y="160"/>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60"/>
                  </a:cubicBezTo>
                  <a:cubicBezTo>
                    <a:pt x="0" y="169"/>
                    <a:pt x="9" y="169"/>
                    <a:pt x="16" y="169"/>
                  </a:cubicBezTo>
                  <a:lnTo>
                    <a:pt x="150" y="169"/>
                  </a:lnTo>
                  <a:lnTo>
                    <a:pt x="150" y="303"/>
                  </a:lnTo>
                  <a:cubicBezTo>
                    <a:pt x="150" y="310"/>
                    <a:pt x="150" y="319"/>
                    <a:pt x="159" y="319"/>
                  </a:cubicBezTo>
                  <a:cubicBezTo>
                    <a:pt x="169" y="319"/>
                    <a:pt x="169" y="310"/>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1" name="Freeform 66"/>
            <p:cNvSpPr>
              <a:spLocks noEditPoints="1"/>
            </p:cNvSpPr>
            <p:nvPr/>
          </p:nvSpPr>
          <p:spPr bwMode="auto">
            <a:xfrm>
              <a:off x="1790" y="1376"/>
              <a:ext cx="75"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6 w 219"/>
                <a:gd name="T11" fmla="*/ 180 h 216"/>
                <a:gd name="T12" fmla="*/ 169 w 219"/>
                <a:gd name="T13" fmla="*/ 216 h 216"/>
                <a:gd name="T14" fmla="*/ 204 w 219"/>
                <a:gd name="T15" fmla="*/ 190 h 216"/>
                <a:gd name="T16" fmla="*/ 219 w 219"/>
                <a:gd name="T17" fmla="*/ 143 h 216"/>
                <a:gd name="T18" fmla="*/ 213 w 219"/>
                <a:gd name="T19" fmla="*/ 138 h 216"/>
                <a:gd name="T20" fmla="*/ 206 w 219"/>
                <a:gd name="T21" fmla="*/ 147 h 216"/>
                <a:gd name="T22" fmla="*/ 170 w 219"/>
                <a:gd name="T23" fmla="*/ 206 h 216"/>
                <a:gd name="T24" fmla="*/ 156 w 219"/>
                <a:gd name="T25" fmla="*/ 184 h 216"/>
                <a:gd name="T26" fmla="*/ 162 w 219"/>
                <a:gd name="T27" fmla="*/ 148 h 216"/>
                <a:gd name="T28" fmla="*/ 172 w 219"/>
                <a:gd name="T29" fmla="*/ 105 h 216"/>
                <a:gd name="T30" fmla="*/ 190 w 219"/>
                <a:gd name="T31" fmla="*/ 39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1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3"/>
                    <a:pt x="137" y="0"/>
                    <a:pt x="115" y="0"/>
                  </a:cubicBezTo>
                  <a:cubicBezTo>
                    <a:pt x="59" y="0"/>
                    <a:pt x="0" y="70"/>
                    <a:pt x="0" y="140"/>
                  </a:cubicBezTo>
                  <a:cubicBezTo>
                    <a:pt x="0" y="185"/>
                    <a:pt x="26" y="216"/>
                    <a:pt x="63" y="216"/>
                  </a:cubicBezTo>
                  <a:cubicBezTo>
                    <a:pt x="73" y="216"/>
                    <a:pt x="97" y="214"/>
                    <a:pt x="126" y="180"/>
                  </a:cubicBezTo>
                  <a:cubicBezTo>
                    <a:pt x="129" y="201"/>
                    <a:pt x="146" y="216"/>
                    <a:pt x="169" y="216"/>
                  </a:cubicBezTo>
                  <a:cubicBezTo>
                    <a:pt x="186" y="216"/>
                    <a:pt x="197" y="205"/>
                    <a:pt x="204" y="190"/>
                  </a:cubicBezTo>
                  <a:cubicBezTo>
                    <a:pt x="213" y="173"/>
                    <a:pt x="219" y="144"/>
                    <a:pt x="219" y="143"/>
                  </a:cubicBezTo>
                  <a:cubicBezTo>
                    <a:pt x="219" y="138"/>
                    <a:pt x="215" y="138"/>
                    <a:pt x="213" y="138"/>
                  </a:cubicBezTo>
                  <a:cubicBezTo>
                    <a:pt x="208" y="138"/>
                    <a:pt x="208" y="140"/>
                    <a:pt x="206" y="147"/>
                  </a:cubicBezTo>
                  <a:cubicBezTo>
                    <a:pt x="198" y="178"/>
                    <a:pt x="190" y="206"/>
                    <a:pt x="170" y="206"/>
                  </a:cubicBezTo>
                  <a:cubicBezTo>
                    <a:pt x="157" y="206"/>
                    <a:pt x="156" y="193"/>
                    <a:pt x="156" y="184"/>
                  </a:cubicBezTo>
                  <a:cubicBezTo>
                    <a:pt x="156" y="173"/>
                    <a:pt x="157" y="169"/>
                    <a:pt x="162" y="148"/>
                  </a:cubicBezTo>
                  <a:cubicBezTo>
                    <a:pt x="167" y="128"/>
                    <a:pt x="168" y="124"/>
                    <a:pt x="172" y="105"/>
                  </a:cubicBezTo>
                  <a:lnTo>
                    <a:pt x="190" y="39"/>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4"/>
                    <a:pt x="118" y="172"/>
                  </a:cubicBezTo>
                  <a:cubicBezTo>
                    <a:pt x="97" y="198"/>
                    <a:pt x="78" y="206"/>
                    <a:pt x="64" y="206"/>
                  </a:cubicBezTo>
                  <a:cubicBezTo>
                    <a:pt x="41" y="206"/>
                    <a:pt x="34" y="180"/>
                    <a:pt x="34" y="161"/>
                  </a:cubicBezTo>
                  <a:cubicBezTo>
                    <a:pt x="34" y="137"/>
                    <a:pt x="49" y="78"/>
                    <a:pt x="60" y="56"/>
                  </a:cubicBezTo>
                  <a:cubicBezTo>
                    <a:pt x="75" y="28"/>
                    <a:pt x="96" y="10"/>
                    <a:pt x="116" y="10"/>
                  </a:cubicBezTo>
                  <a:cubicBezTo>
                    <a:pt x="147" y="10"/>
                    <a:pt x="153" y="50"/>
                    <a:pt x="153" y="52"/>
                  </a:cubicBezTo>
                  <a:cubicBezTo>
                    <a:pt x="153" y="55"/>
                    <a:pt x="152" y="58"/>
                    <a:pt x="152" y="61"/>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2" name="Freeform 67"/>
            <p:cNvSpPr>
              <a:spLocks/>
            </p:cNvSpPr>
            <p:nvPr/>
          </p:nvSpPr>
          <p:spPr bwMode="auto">
            <a:xfrm>
              <a:off x="1877" y="1397"/>
              <a:ext cx="51" cy="77"/>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9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9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1" y="188"/>
                    <a:pt x="127" y="191"/>
                  </a:cubicBezTo>
                  <a:cubicBezTo>
                    <a:pt x="124" y="193"/>
                    <a:pt x="99" y="193"/>
                    <a:pt x="94" y="193"/>
                  </a:cubicBezTo>
                  <a:lnTo>
                    <a:pt x="33" y="193"/>
                  </a:lnTo>
                  <a:cubicBezTo>
                    <a:pt x="68" y="162"/>
                    <a:pt x="79" y="153"/>
                    <a:pt x="99" y="137"/>
                  </a:cubicBezTo>
                  <a:cubicBezTo>
                    <a:pt x="124" y="118"/>
                    <a:pt x="147" y="97"/>
                    <a:pt x="147" y="65"/>
                  </a:cubicBezTo>
                  <a:cubicBezTo>
                    <a:pt x="147" y="25"/>
                    <a:pt x="112" y="0"/>
                    <a:pt x="69" y="0"/>
                  </a:cubicBezTo>
                  <a:cubicBezTo>
                    <a:pt x="28" y="0"/>
                    <a:pt x="0" y="29"/>
                    <a:pt x="0" y="60"/>
                  </a:cubicBezTo>
                  <a:cubicBezTo>
                    <a:pt x="0" y="77"/>
                    <a:pt x="14" y="79"/>
                    <a:pt x="17" y="79"/>
                  </a:cubicBezTo>
                  <a:cubicBezTo>
                    <a:pt x="25" y="79"/>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9"/>
                  </a:lnTo>
                  <a:cubicBezTo>
                    <a:pt x="0" y="212"/>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3" name="Freeform 68"/>
            <p:cNvSpPr>
              <a:spLocks/>
            </p:cNvSpPr>
            <p:nvPr/>
          </p:nvSpPr>
          <p:spPr bwMode="auto">
            <a:xfrm>
              <a:off x="1943" y="1397"/>
              <a:ext cx="51" cy="77"/>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5 w 148"/>
                <a:gd name="T23" fmla="*/ 61 h 222"/>
                <a:gd name="T24" fmla="*/ 16 w 148"/>
                <a:gd name="T25" fmla="*/ 43 h 222"/>
                <a:gd name="T26" fmla="*/ 64 w 148"/>
                <a:gd name="T27" fmla="*/ 12 h 222"/>
                <a:gd name="T28" fmla="*/ 115 w 148"/>
                <a:gd name="T29" fmla="*/ 65 h 222"/>
                <a:gd name="T30" fmla="*/ 84 w 148"/>
                <a:gd name="T31" fmla="*/ 129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8"/>
                    <a:pt x="148" y="97"/>
                    <a:pt x="148" y="65"/>
                  </a:cubicBezTo>
                  <a:cubicBezTo>
                    <a:pt x="148" y="25"/>
                    <a:pt x="112" y="0"/>
                    <a:pt x="70" y="0"/>
                  </a:cubicBezTo>
                  <a:cubicBezTo>
                    <a:pt x="28" y="0"/>
                    <a:pt x="0" y="29"/>
                    <a:pt x="0" y="60"/>
                  </a:cubicBezTo>
                  <a:cubicBezTo>
                    <a:pt x="0" y="77"/>
                    <a:pt x="14" y="79"/>
                    <a:pt x="18" y="79"/>
                  </a:cubicBezTo>
                  <a:cubicBezTo>
                    <a:pt x="26" y="79"/>
                    <a:pt x="35" y="73"/>
                    <a:pt x="35" y="61"/>
                  </a:cubicBezTo>
                  <a:cubicBezTo>
                    <a:pt x="35" y="55"/>
                    <a:pt x="33" y="43"/>
                    <a:pt x="16" y="43"/>
                  </a:cubicBezTo>
                  <a:cubicBezTo>
                    <a:pt x="26" y="19"/>
                    <a:pt x="49" y="12"/>
                    <a:pt x="64" y="12"/>
                  </a:cubicBezTo>
                  <a:cubicBezTo>
                    <a:pt x="98" y="12"/>
                    <a:pt x="115" y="38"/>
                    <a:pt x="115" y="65"/>
                  </a:cubicBezTo>
                  <a:cubicBezTo>
                    <a:pt x="115" y="94"/>
                    <a:pt x="95" y="117"/>
                    <a:pt x="84" y="129"/>
                  </a:cubicBezTo>
                  <a:lnTo>
                    <a:pt x="3"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4" name="Freeform 69"/>
            <p:cNvSpPr>
              <a:spLocks/>
            </p:cNvSpPr>
            <p:nvPr/>
          </p:nvSpPr>
          <p:spPr bwMode="auto">
            <a:xfrm>
              <a:off x="2014" y="1376"/>
              <a:ext cx="82" cy="74"/>
            </a:xfrm>
            <a:custGeom>
              <a:avLst/>
              <a:gdLst>
                <a:gd name="T0" fmla="*/ 145 w 238"/>
                <a:gd name="T1" fmla="*/ 67 h 216"/>
                <a:gd name="T2" fmla="*/ 145 w 238"/>
                <a:gd name="T3" fmla="*/ 67 h 216"/>
                <a:gd name="T4" fmla="*/ 193 w 238"/>
                <a:gd name="T5" fmla="*/ 10 h 216"/>
                <a:gd name="T6" fmla="*/ 217 w 238"/>
                <a:gd name="T7" fmla="*/ 17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1 w 238"/>
                <a:gd name="T19" fmla="*/ 0 h 216"/>
                <a:gd name="T20" fmla="*/ 14 w 238"/>
                <a:gd name="T21" fmla="*/ 73 h 216"/>
                <a:gd name="T22" fmla="*/ 20 w 238"/>
                <a:gd name="T23" fmla="*/ 78 h 216"/>
                <a:gd name="T24" fmla="*/ 26 w 238"/>
                <a:gd name="T25" fmla="*/ 73 h 216"/>
                <a:gd name="T26" fmla="*/ 90 w 238"/>
                <a:gd name="T27" fmla="*/ 10 h 216"/>
                <a:gd name="T28" fmla="*/ 116 w 238"/>
                <a:gd name="T29" fmla="*/ 42 h 216"/>
                <a:gd name="T30" fmla="*/ 90 w 238"/>
                <a:gd name="T31" fmla="*/ 156 h 216"/>
                <a:gd name="T32" fmla="*/ 45 w 238"/>
                <a:gd name="T33" fmla="*/ 206 h 216"/>
                <a:gd name="T34" fmla="*/ 21 w 238"/>
                <a:gd name="T35" fmla="*/ 200 h 216"/>
                <a:gd name="T36" fmla="*/ 44 w 238"/>
                <a:gd name="T37" fmla="*/ 174 h 216"/>
                <a:gd name="T38" fmla="*/ 26 w 238"/>
                <a:gd name="T39" fmla="*/ 157 h 216"/>
                <a:gd name="T40" fmla="*/ 0 w 238"/>
                <a:gd name="T41" fmla="*/ 185 h 216"/>
                <a:gd name="T42" fmla="*/ 44 w 238"/>
                <a:gd name="T43" fmla="*/ 216 h 216"/>
                <a:gd name="T44" fmla="*/ 95 w 238"/>
                <a:gd name="T45" fmla="*/ 180 h 216"/>
                <a:gd name="T46" fmla="*/ 146 w 238"/>
                <a:gd name="T47" fmla="*/ 216 h 216"/>
                <a:gd name="T48" fmla="*/ 223 w 238"/>
                <a:gd name="T49" fmla="*/ 143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5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5" y="67"/>
                  </a:moveTo>
                  <a:lnTo>
                    <a:pt x="145" y="67"/>
                  </a:lnTo>
                  <a:cubicBezTo>
                    <a:pt x="148" y="54"/>
                    <a:pt x="159" y="10"/>
                    <a:pt x="193" y="10"/>
                  </a:cubicBezTo>
                  <a:cubicBezTo>
                    <a:pt x="195" y="10"/>
                    <a:pt x="207" y="10"/>
                    <a:pt x="217" y="17"/>
                  </a:cubicBezTo>
                  <a:cubicBezTo>
                    <a:pt x="203" y="19"/>
                    <a:pt x="194" y="31"/>
                    <a:pt x="194" y="42"/>
                  </a:cubicBezTo>
                  <a:cubicBezTo>
                    <a:pt x="194" y="50"/>
                    <a:pt x="199" y="59"/>
                    <a:pt x="212" y="59"/>
                  </a:cubicBezTo>
                  <a:cubicBezTo>
                    <a:pt x="222" y="59"/>
                    <a:pt x="238" y="50"/>
                    <a:pt x="238" y="31"/>
                  </a:cubicBezTo>
                  <a:cubicBezTo>
                    <a:pt x="238" y="7"/>
                    <a:pt x="209" y="0"/>
                    <a:pt x="193" y="0"/>
                  </a:cubicBezTo>
                  <a:cubicBezTo>
                    <a:pt x="165" y="0"/>
                    <a:pt x="149" y="25"/>
                    <a:pt x="143" y="36"/>
                  </a:cubicBezTo>
                  <a:cubicBezTo>
                    <a:pt x="131" y="5"/>
                    <a:pt x="105" y="0"/>
                    <a:pt x="91" y="0"/>
                  </a:cubicBezTo>
                  <a:cubicBezTo>
                    <a:pt x="42" y="0"/>
                    <a:pt x="14" y="61"/>
                    <a:pt x="14" y="73"/>
                  </a:cubicBezTo>
                  <a:cubicBezTo>
                    <a:pt x="14" y="78"/>
                    <a:pt x="19" y="78"/>
                    <a:pt x="20" y="78"/>
                  </a:cubicBezTo>
                  <a:cubicBezTo>
                    <a:pt x="24" y="78"/>
                    <a:pt x="25" y="77"/>
                    <a:pt x="26" y="73"/>
                  </a:cubicBezTo>
                  <a:cubicBezTo>
                    <a:pt x="43" y="22"/>
                    <a:pt x="74" y="10"/>
                    <a:pt x="90" y="10"/>
                  </a:cubicBezTo>
                  <a:cubicBezTo>
                    <a:pt x="99" y="10"/>
                    <a:pt x="116" y="15"/>
                    <a:pt x="116" y="42"/>
                  </a:cubicBezTo>
                  <a:cubicBezTo>
                    <a:pt x="116" y="57"/>
                    <a:pt x="108" y="89"/>
                    <a:pt x="90" y="156"/>
                  </a:cubicBezTo>
                  <a:cubicBezTo>
                    <a:pt x="83" y="186"/>
                    <a:pt x="66" y="206"/>
                    <a:pt x="45" y="206"/>
                  </a:cubicBezTo>
                  <a:cubicBezTo>
                    <a:pt x="42" y="206"/>
                    <a:pt x="31" y="206"/>
                    <a:pt x="21" y="200"/>
                  </a:cubicBezTo>
                  <a:cubicBezTo>
                    <a:pt x="33" y="197"/>
                    <a:pt x="44" y="187"/>
                    <a:pt x="44" y="174"/>
                  </a:cubicBezTo>
                  <a:cubicBezTo>
                    <a:pt x="44" y="161"/>
                    <a:pt x="33" y="157"/>
                    <a:pt x="26" y="157"/>
                  </a:cubicBezTo>
                  <a:cubicBezTo>
                    <a:pt x="12" y="157"/>
                    <a:pt x="0" y="169"/>
                    <a:pt x="0" y="185"/>
                  </a:cubicBezTo>
                  <a:cubicBezTo>
                    <a:pt x="0" y="207"/>
                    <a:pt x="23" y="216"/>
                    <a:pt x="44" y="216"/>
                  </a:cubicBezTo>
                  <a:cubicBezTo>
                    <a:pt x="76" y="216"/>
                    <a:pt x="93" y="183"/>
                    <a:pt x="95" y="180"/>
                  </a:cubicBezTo>
                  <a:cubicBezTo>
                    <a:pt x="100" y="198"/>
                    <a:pt x="118" y="216"/>
                    <a:pt x="146" y="216"/>
                  </a:cubicBezTo>
                  <a:cubicBezTo>
                    <a:pt x="196" y="216"/>
                    <a:pt x="223" y="155"/>
                    <a:pt x="223" y="143"/>
                  </a:cubicBezTo>
                  <a:cubicBezTo>
                    <a:pt x="223" y="138"/>
                    <a:pt x="218" y="138"/>
                    <a:pt x="217" y="138"/>
                  </a:cubicBezTo>
                  <a:cubicBezTo>
                    <a:pt x="213" y="138"/>
                    <a:pt x="212" y="140"/>
                    <a:pt x="211" y="143"/>
                  </a:cubicBezTo>
                  <a:cubicBezTo>
                    <a:pt x="195" y="194"/>
                    <a:pt x="163" y="206"/>
                    <a:pt x="147" y="206"/>
                  </a:cubicBezTo>
                  <a:cubicBezTo>
                    <a:pt x="129" y="206"/>
                    <a:pt x="121" y="191"/>
                    <a:pt x="121" y="174"/>
                  </a:cubicBezTo>
                  <a:cubicBezTo>
                    <a:pt x="121" y="164"/>
                    <a:pt x="124" y="153"/>
                    <a:pt x="129" y="132"/>
                  </a:cubicBezTo>
                  <a:lnTo>
                    <a:pt x="145"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5" name="Freeform 70"/>
            <p:cNvSpPr>
              <a:spLocks/>
            </p:cNvSpPr>
            <p:nvPr/>
          </p:nvSpPr>
          <p:spPr bwMode="auto">
            <a:xfrm>
              <a:off x="2111" y="1397"/>
              <a:ext cx="51" cy="77"/>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6 w 148"/>
                <a:gd name="T23" fmla="*/ 61 h 222"/>
                <a:gd name="T24" fmla="*/ 16 w 148"/>
                <a:gd name="T25" fmla="*/ 43 h 222"/>
                <a:gd name="T26" fmla="*/ 65 w 148"/>
                <a:gd name="T27" fmla="*/ 12 h 222"/>
                <a:gd name="T28" fmla="*/ 115 w 148"/>
                <a:gd name="T29" fmla="*/ 65 h 222"/>
                <a:gd name="T30" fmla="*/ 84 w 148"/>
                <a:gd name="T31" fmla="*/ 129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8"/>
                    <a:pt x="148" y="97"/>
                    <a:pt x="148" y="65"/>
                  </a:cubicBezTo>
                  <a:cubicBezTo>
                    <a:pt x="148" y="25"/>
                    <a:pt x="112" y="0"/>
                    <a:pt x="70" y="0"/>
                  </a:cubicBezTo>
                  <a:cubicBezTo>
                    <a:pt x="28" y="0"/>
                    <a:pt x="0" y="29"/>
                    <a:pt x="0" y="60"/>
                  </a:cubicBezTo>
                  <a:cubicBezTo>
                    <a:pt x="0" y="77"/>
                    <a:pt x="15" y="79"/>
                    <a:pt x="18" y="79"/>
                  </a:cubicBezTo>
                  <a:cubicBezTo>
                    <a:pt x="26" y="79"/>
                    <a:pt x="36" y="73"/>
                    <a:pt x="36" y="61"/>
                  </a:cubicBezTo>
                  <a:cubicBezTo>
                    <a:pt x="36" y="55"/>
                    <a:pt x="33" y="43"/>
                    <a:pt x="16" y="43"/>
                  </a:cubicBezTo>
                  <a:cubicBezTo>
                    <a:pt x="26" y="19"/>
                    <a:pt x="49" y="12"/>
                    <a:pt x="65" y="12"/>
                  </a:cubicBezTo>
                  <a:cubicBezTo>
                    <a:pt x="98" y="12"/>
                    <a:pt x="115" y="38"/>
                    <a:pt x="115" y="65"/>
                  </a:cubicBezTo>
                  <a:cubicBezTo>
                    <a:pt x="115" y="94"/>
                    <a:pt x="95" y="117"/>
                    <a:pt x="84" y="129"/>
                  </a:cubicBezTo>
                  <a:lnTo>
                    <a:pt x="4"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6" name="Freeform 71"/>
            <p:cNvSpPr>
              <a:spLocks/>
            </p:cNvSpPr>
            <p:nvPr/>
          </p:nvSpPr>
          <p:spPr bwMode="auto">
            <a:xfrm>
              <a:off x="2223" y="1353"/>
              <a:ext cx="109" cy="109"/>
            </a:xfrm>
            <a:custGeom>
              <a:avLst/>
              <a:gdLst>
                <a:gd name="T0" fmla="*/ 169 w 318"/>
                <a:gd name="T1" fmla="*/ 169 h 319"/>
                <a:gd name="T2" fmla="*/ 169 w 318"/>
                <a:gd name="T3" fmla="*/ 169 h 319"/>
                <a:gd name="T4" fmla="*/ 303 w 318"/>
                <a:gd name="T5" fmla="*/ 169 h 319"/>
                <a:gd name="T6" fmla="*/ 318 w 318"/>
                <a:gd name="T7" fmla="*/ 160 h 319"/>
                <a:gd name="T8" fmla="*/ 303 w 318"/>
                <a:gd name="T9" fmla="*/ 150 h 319"/>
                <a:gd name="T10" fmla="*/ 169 w 318"/>
                <a:gd name="T11" fmla="*/ 150 h 319"/>
                <a:gd name="T12" fmla="*/ 169 w 318"/>
                <a:gd name="T13" fmla="*/ 16 h 319"/>
                <a:gd name="T14" fmla="*/ 160 w 318"/>
                <a:gd name="T15" fmla="*/ 0 h 319"/>
                <a:gd name="T16" fmla="*/ 150 w 318"/>
                <a:gd name="T17" fmla="*/ 16 h 319"/>
                <a:gd name="T18" fmla="*/ 150 w 318"/>
                <a:gd name="T19" fmla="*/ 150 h 319"/>
                <a:gd name="T20" fmla="*/ 16 w 318"/>
                <a:gd name="T21" fmla="*/ 150 h 319"/>
                <a:gd name="T22" fmla="*/ 0 w 318"/>
                <a:gd name="T23" fmla="*/ 160 h 319"/>
                <a:gd name="T24" fmla="*/ 16 w 318"/>
                <a:gd name="T25" fmla="*/ 169 h 319"/>
                <a:gd name="T26" fmla="*/ 150 w 318"/>
                <a:gd name="T27" fmla="*/ 169 h 319"/>
                <a:gd name="T28" fmla="*/ 150 w 318"/>
                <a:gd name="T29" fmla="*/ 303 h 319"/>
                <a:gd name="T30" fmla="*/ 160 w 318"/>
                <a:gd name="T31" fmla="*/ 319 h 319"/>
                <a:gd name="T32" fmla="*/ 169 w 318"/>
                <a:gd name="T33" fmla="*/ 303 h 319"/>
                <a:gd name="T34" fmla="*/ 169 w 318"/>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9">
                  <a:moveTo>
                    <a:pt x="169" y="169"/>
                  </a:moveTo>
                  <a:lnTo>
                    <a:pt x="169" y="169"/>
                  </a:lnTo>
                  <a:lnTo>
                    <a:pt x="303" y="169"/>
                  </a:lnTo>
                  <a:cubicBezTo>
                    <a:pt x="309" y="169"/>
                    <a:pt x="318" y="169"/>
                    <a:pt x="318" y="160"/>
                  </a:cubicBezTo>
                  <a:cubicBezTo>
                    <a:pt x="318" y="150"/>
                    <a:pt x="309" y="150"/>
                    <a:pt x="303" y="150"/>
                  </a:cubicBezTo>
                  <a:lnTo>
                    <a:pt x="169" y="150"/>
                  </a:lnTo>
                  <a:lnTo>
                    <a:pt x="169" y="16"/>
                  </a:lnTo>
                  <a:cubicBezTo>
                    <a:pt x="169" y="9"/>
                    <a:pt x="169" y="0"/>
                    <a:pt x="160" y="0"/>
                  </a:cubicBezTo>
                  <a:cubicBezTo>
                    <a:pt x="150" y="0"/>
                    <a:pt x="150" y="9"/>
                    <a:pt x="150" y="16"/>
                  </a:cubicBezTo>
                  <a:lnTo>
                    <a:pt x="150" y="150"/>
                  </a:lnTo>
                  <a:lnTo>
                    <a:pt x="16" y="150"/>
                  </a:lnTo>
                  <a:cubicBezTo>
                    <a:pt x="10" y="150"/>
                    <a:pt x="0" y="150"/>
                    <a:pt x="0" y="160"/>
                  </a:cubicBezTo>
                  <a:cubicBezTo>
                    <a:pt x="0" y="169"/>
                    <a:pt x="10" y="169"/>
                    <a:pt x="16" y="169"/>
                  </a:cubicBezTo>
                  <a:lnTo>
                    <a:pt x="150" y="169"/>
                  </a:lnTo>
                  <a:lnTo>
                    <a:pt x="150" y="303"/>
                  </a:lnTo>
                  <a:cubicBezTo>
                    <a:pt x="150" y="310"/>
                    <a:pt x="150" y="319"/>
                    <a:pt x="160" y="319"/>
                  </a:cubicBezTo>
                  <a:cubicBezTo>
                    <a:pt x="169" y="319"/>
                    <a:pt x="169" y="310"/>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7" name="Freeform 72"/>
            <p:cNvSpPr>
              <a:spLocks noEditPoints="1"/>
            </p:cNvSpPr>
            <p:nvPr/>
          </p:nvSpPr>
          <p:spPr bwMode="auto">
            <a:xfrm>
              <a:off x="2385" y="1376"/>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3 h 216"/>
                <a:gd name="T18" fmla="*/ 213 w 219"/>
                <a:gd name="T19" fmla="*/ 138 h 216"/>
                <a:gd name="T20" fmla="*/ 207 w 219"/>
                <a:gd name="T21" fmla="*/ 147 h 216"/>
                <a:gd name="T22" fmla="*/ 170 w 219"/>
                <a:gd name="T23" fmla="*/ 206 h 216"/>
                <a:gd name="T24" fmla="*/ 156 w 219"/>
                <a:gd name="T25" fmla="*/ 184 h 216"/>
                <a:gd name="T26" fmla="*/ 162 w 219"/>
                <a:gd name="T27" fmla="*/ 148 h 216"/>
                <a:gd name="T28" fmla="*/ 173 w 219"/>
                <a:gd name="T29" fmla="*/ 105 h 216"/>
                <a:gd name="T30" fmla="*/ 190 w 219"/>
                <a:gd name="T31" fmla="*/ 39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1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3"/>
                    <a:pt x="137" y="0"/>
                    <a:pt x="115" y="0"/>
                  </a:cubicBezTo>
                  <a:cubicBezTo>
                    <a:pt x="59" y="0"/>
                    <a:pt x="0" y="70"/>
                    <a:pt x="0" y="140"/>
                  </a:cubicBezTo>
                  <a:cubicBezTo>
                    <a:pt x="0" y="185"/>
                    <a:pt x="26" y="216"/>
                    <a:pt x="64" y="216"/>
                  </a:cubicBezTo>
                  <a:cubicBezTo>
                    <a:pt x="73" y="216"/>
                    <a:pt x="97" y="214"/>
                    <a:pt x="126" y="180"/>
                  </a:cubicBezTo>
                  <a:cubicBezTo>
                    <a:pt x="130" y="201"/>
                    <a:pt x="146" y="216"/>
                    <a:pt x="169" y="216"/>
                  </a:cubicBezTo>
                  <a:cubicBezTo>
                    <a:pt x="186" y="216"/>
                    <a:pt x="197" y="205"/>
                    <a:pt x="205" y="190"/>
                  </a:cubicBezTo>
                  <a:cubicBezTo>
                    <a:pt x="213" y="173"/>
                    <a:pt x="219" y="144"/>
                    <a:pt x="219" y="143"/>
                  </a:cubicBezTo>
                  <a:cubicBezTo>
                    <a:pt x="219" y="138"/>
                    <a:pt x="215" y="138"/>
                    <a:pt x="213" y="138"/>
                  </a:cubicBezTo>
                  <a:cubicBezTo>
                    <a:pt x="208" y="138"/>
                    <a:pt x="208" y="140"/>
                    <a:pt x="207" y="147"/>
                  </a:cubicBezTo>
                  <a:cubicBezTo>
                    <a:pt x="198" y="178"/>
                    <a:pt x="190" y="206"/>
                    <a:pt x="170" y="206"/>
                  </a:cubicBezTo>
                  <a:cubicBezTo>
                    <a:pt x="157" y="206"/>
                    <a:pt x="156" y="193"/>
                    <a:pt x="156" y="184"/>
                  </a:cubicBezTo>
                  <a:cubicBezTo>
                    <a:pt x="156" y="173"/>
                    <a:pt x="157" y="169"/>
                    <a:pt x="162" y="148"/>
                  </a:cubicBezTo>
                  <a:cubicBezTo>
                    <a:pt x="167" y="128"/>
                    <a:pt x="168" y="124"/>
                    <a:pt x="173" y="105"/>
                  </a:cubicBezTo>
                  <a:lnTo>
                    <a:pt x="190" y="39"/>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4"/>
                    <a:pt x="119" y="172"/>
                  </a:cubicBezTo>
                  <a:cubicBezTo>
                    <a:pt x="98" y="198"/>
                    <a:pt x="78" y="206"/>
                    <a:pt x="65" y="206"/>
                  </a:cubicBezTo>
                  <a:cubicBezTo>
                    <a:pt x="41" y="206"/>
                    <a:pt x="34" y="180"/>
                    <a:pt x="34" y="161"/>
                  </a:cubicBezTo>
                  <a:cubicBezTo>
                    <a:pt x="34" y="137"/>
                    <a:pt x="49" y="78"/>
                    <a:pt x="60" y="56"/>
                  </a:cubicBezTo>
                  <a:cubicBezTo>
                    <a:pt x="75" y="28"/>
                    <a:pt x="97" y="10"/>
                    <a:pt x="116" y="10"/>
                  </a:cubicBezTo>
                  <a:cubicBezTo>
                    <a:pt x="147" y="10"/>
                    <a:pt x="153" y="50"/>
                    <a:pt x="153" y="52"/>
                  </a:cubicBezTo>
                  <a:cubicBezTo>
                    <a:pt x="153" y="55"/>
                    <a:pt x="153" y="58"/>
                    <a:pt x="152" y="61"/>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8" name="Freeform 73"/>
            <p:cNvSpPr>
              <a:spLocks/>
            </p:cNvSpPr>
            <p:nvPr/>
          </p:nvSpPr>
          <p:spPr bwMode="auto">
            <a:xfrm>
              <a:off x="2473" y="1397"/>
              <a:ext cx="50" cy="77"/>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100 w 147"/>
                <a:gd name="T13" fmla="*/ 137 h 222"/>
                <a:gd name="T14" fmla="*/ 147 w 147"/>
                <a:gd name="T15" fmla="*/ 65 h 222"/>
                <a:gd name="T16" fmla="*/ 69 w 147"/>
                <a:gd name="T17" fmla="*/ 0 h 222"/>
                <a:gd name="T18" fmla="*/ 0 w 147"/>
                <a:gd name="T19" fmla="*/ 60 h 222"/>
                <a:gd name="T20" fmla="*/ 17 w 147"/>
                <a:gd name="T21" fmla="*/ 79 h 222"/>
                <a:gd name="T22" fmla="*/ 35 w 147"/>
                <a:gd name="T23" fmla="*/ 61 h 222"/>
                <a:gd name="T24" fmla="*/ 15 w 147"/>
                <a:gd name="T25" fmla="*/ 43 h 222"/>
                <a:gd name="T26" fmla="*/ 64 w 147"/>
                <a:gd name="T27" fmla="*/ 12 h 222"/>
                <a:gd name="T28" fmla="*/ 115 w 147"/>
                <a:gd name="T29" fmla="*/ 65 h 222"/>
                <a:gd name="T30" fmla="*/ 84 w 147"/>
                <a:gd name="T31" fmla="*/ 129 h 222"/>
                <a:gd name="T32" fmla="*/ 3 w 147"/>
                <a:gd name="T33" fmla="*/ 209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80" y="153"/>
                    <a:pt x="100" y="137"/>
                  </a:cubicBezTo>
                  <a:cubicBezTo>
                    <a:pt x="124" y="118"/>
                    <a:pt x="147" y="97"/>
                    <a:pt x="147" y="65"/>
                  </a:cubicBezTo>
                  <a:cubicBezTo>
                    <a:pt x="147" y="25"/>
                    <a:pt x="112" y="0"/>
                    <a:pt x="69" y="0"/>
                  </a:cubicBezTo>
                  <a:cubicBezTo>
                    <a:pt x="28" y="0"/>
                    <a:pt x="0" y="29"/>
                    <a:pt x="0" y="60"/>
                  </a:cubicBezTo>
                  <a:cubicBezTo>
                    <a:pt x="0" y="77"/>
                    <a:pt x="14" y="79"/>
                    <a:pt x="17" y="79"/>
                  </a:cubicBezTo>
                  <a:cubicBezTo>
                    <a:pt x="25" y="79"/>
                    <a:pt x="35" y="73"/>
                    <a:pt x="35" y="61"/>
                  </a:cubicBezTo>
                  <a:cubicBezTo>
                    <a:pt x="35" y="55"/>
                    <a:pt x="33" y="43"/>
                    <a:pt x="15" y="43"/>
                  </a:cubicBezTo>
                  <a:cubicBezTo>
                    <a:pt x="26" y="19"/>
                    <a:pt x="48" y="12"/>
                    <a:pt x="64" y="12"/>
                  </a:cubicBezTo>
                  <a:cubicBezTo>
                    <a:pt x="98" y="12"/>
                    <a:pt x="115" y="38"/>
                    <a:pt x="115" y="65"/>
                  </a:cubicBezTo>
                  <a:cubicBezTo>
                    <a:pt x="115" y="94"/>
                    <a:pt x="94" y="117"/>
                    <a:pt x="84" y="129"/>
                  </a:cubicBezTo>
                  <a:lnTo>
                    <a:pt x="3" y="209"/>
                  </a:lnTo>
                  <a:cubicBezTo>
                    <a:pt x="0" y="212"/>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49" name="Freeform 74"/>
            <p:cNvSpPr>
              <a:spLocks/>
            </p:cNvSpPr>
            <p:nvPr/>
          </p:nvSpPr>
          <p:spPr bwMode="auto">
            <a:xfrm>
              <a:off x="2537" y="1397"/>
              <a:ext cx="53" cy="79"/>
            </a:xfrm>
            <a:custGeom>
              <a:avLst/>
              <a:gdLst>
                <a:gd name="T0" fmla="*/ 73 w 154"/>
                <a:gd name="T1" fmla="*/ 110 h 228"/>
                <a:gd name="T2" fmla="*/ 73 w 154"/>
                <a:gd name="T3" fmla="*/ 110 h 228"/>
                <a:gd name="T4" fmla="*/ 118 w 154"/>
                <a:gd name="T5" fmla="*/ 164 h 228"/>
                <a:gd name="T6" fmla="*/ 75 w 154"/>
                <a:gd name="T7" fmla="*/ 218 h 228"/>
                <a:gd name="T8" fmla="*/ 18 w 154"/>
                <a:gd name="T9" fmla="*/ 194 h 228"/>
                <a:gd name="T10" fmla="*/ 37 w 154"/>
                <a:gd name="T11" fmla="*/ 176 h 228"/>
                <a:gd name="T12" fmla="*/ 19 w 154"/>
                <a:gd name="T13" fmla="*/ 157 h 228"/>
                <a:gd name="T14" fmla="*/ 0 w 154"/>
                <a:gd name="T15" fmla="*/ 177 h 228"/>
                <a:gd name="T16" fmla="*/ 75 w 154"/>
                <a:gd name="T17" fmla="*/ 228 h 228"/>
                <a:gd name="T18" fmla="*/ 154 w 154"/>
                <a:gd name="T19" fmla="*/ 164 h 228"/>
                <a:gd name="T20" fmla="*/ 96 w 154"/>
                <a:gd name="T21" fmla="*/ 104 h 228"/>
                <a:gd name="T22" fmla="*/ 143 w 154"/>
                <a:gd name="T23" fmla="*/ 46 h 228"/>
                <a:gd name="T24" fmla="*/ 76 w 154"/>
                <a:gd name="T25" fmla="*/ 0 h 228"/>
                <a:gd name="T26" fmla="*/ 11 w 154"/>
                <a:gd name="T27" fmla="*/ 45 h 228"/>
                <a:gd name="T28" fmla="*/ 28 w 154"/>
                <a:gd name="T29" fmla="*/ 62 h 228"/>
                <a:gd name="T30" fmla="*/ 45 w 154"/>
                <a:gd name="T31" fmla="*/ 45 h 228"/>
                <a:gd name="T32" fmla="*/ 28 w 154"/>
                <a:gd name="T33" fmla="*/ 28 h 228"/>
                <a:gd name="T34" fmla="*/ 75 w 154"/>
                <a:gd name="T35" fmla="*/ 10 h 228"/>
                <a:gd name="T36" fmla="*/ 111 w 154"/>
                <a:gd name="T37" fmla="*/ 46 h 228"/>
                <a:gd name="T38" fmla="*/ 98 w 154"/>
                <a:gd name="T39" fmla="*/ 86 h 228"/>
                <a:gd name="T40" fmla="*/ 61 w 154"/>
                <a:gd name="T41" fmla="*/ 100 h 228"/>
                <a:gd name="T42" fmla="*/ 50 w 154"/>
                <a:gd name="T43" fmla="*/ 101 h 228"/>
                <a:gd name="T44" fmla="*/ 47 w 154"/>
                <a:gd name="T45" fmla="*/ 106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8"/>
                    <a:pt x="75" y="218"/>
                  </a:cubicBezTo>
                  <a:cubicBezTo>
                    <a:pt x="61" y="218"/>
                    <a:pt x="32" y="214"/>
                    <a:pt x="18" y="194"/>
                  </a:cubicBezTo>
                  <a:cubicBezTo>
                    <a:pt x="34" y="194"/>
                    <a:pt x="37" y="183"/>
                    <a:pt x="37" y="176"/>
                  </a:cubicBezTo>
                  <a:cubicBezTo>
                    <a:pt x="37" y="165"/>
                    <a:pt x="29" y="157"/>
                    <a:pt x="19" y="157"/>
                  </a:cubicBezTo>
                  <a:cubicBezTo>
                    <a:pt x="10" y="157"/>
                    <a:pt x="0" y="163"/>
                    <a:pt x="0" y="177"/>
                  </a:cubicBezTo>
                  <a:cubicBezTo>
                    <a:pt x="0" y="208"/>
                    <a:pt x="35" y="228"/>
                    <a:pt x="75" y="228"/>
                  </a:cubicBezTo>
                  <a:cubicBezTo>
                    <a:pt x="122" y="228"/>
                    <a:pt x="154" y="197"/>
                    <a:pt x="154" y="164"/>
                  </a:cubicBezTo>
                  <a:cubicBezTo>
                    <a:pt x="154" y="138"/>
                    <a:pt x="132" y="112"/>
                    <a:pt x="96" y="104"/>
                  </a:cubicBezTo>
                  <a:cubicBezTo>
                    <a:pt x="131" y="92"/>
                    <a:pt x="143" y="66"/>
                    <a:pt x="143" y="46"/>
                  </a:cubicBezTo>
                  <a:cubicBezTo>
                    <a:pt x="143" y="20"/>
                    <a:pt x="113" y="0"/>
                    <a:pt x="76" y="0"/>
                  </a:cubicBezTo>
                  <a:cubicBezTo>
                    <a:pt x="39" y="0"/>
                    <a:pt x="11" y="18"/>
                    <a:pt x="11" y="45"/>
                  </a:cubicBezTo>
                  <a:cubicBezTo>
                    <a:pt x="11" y="56"/>
                    <a:pt x="18" y="62"/>
                    <a:pt x="28" y="62"/>
                  </a:cubicBezTo>
                  <a:cubicBezTo>
                    <a:pt x="38" y="62"/>
                    <a:pt x="45" y="55"/>
                    <a:pt x="45" y="45"/>
                  </a:cubicBezTo>
                  <a:cubicBezTo>
                    <a:pt x="45" y="36"/>
                    <a:pt x="38" y="29"/>
                    <a:pt x="28" y="28"/>
                  </a:cubicBezTo>
                  <a:cubicBezTo>
                    <a:pt x="40" y="13"/>
                    <a:pt x="63" y="10"/>
                    <a:pt x="75" y="10"/>
                  </a:cubicBezTo>
                  <a:cubicBezTo>
                    <a:pt x="90" y="10"/>
                    <a:pt x="111" y="17"/>
                    <a:pt x="111" y="46"/>
                  </a:cubicBezTo>
                  <a:cubicBezTo>
                    <a:pt x="111" y="60"/>
                    <a:pt x="106" y="75"/>
                    <a:pt x="98" y="86"/>
                  </a:cubicBezTo>
                  <a:cubicBezTo>
                    <a:pt x="87" y="99"/>
                    <a:pt x="77" y="99"/>
                    <a:pt x="61" y="100"/>
                  </a:cubicBezTo>
                  <a:cubicBezTo>
                    <a:pt x="52" y="101"/>
                    <a:pt x="52" y="101"/>
                    <a:pt x="50" y="101"/>
                  </a:cubicBezTo>
                  <a:cubicBezTo>
                    <a:pt x="49" y="101"/>
                    <a:pt x="47" y="102"/>
                    <a:pt x="47" y="106"/>
                  </a:cubicBezTo>
                  <a:cubicBezTo>
                    <a:pt x="47" y="110"/>
                    <a:pt x="50"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0" name="Freeform 75"/>
            <p:cNvSpPr>
              <a:spLocks/>
            </p:cNvSpPr>
            <p:nvPr/>
          </p:nvSpPr>
          <p:spPr bwMode="auto">
            <a:xfrm>
              <a:off x="2610" y="1376"/>
              <a:ext cx="81" cy="74"/>
            </a:xfrm>
            <a:custGeom>
              <a:avLst/>
              <a:gdLst>
                <a:gd name="T0" fmla="*/ 146 w 238"/>
                <a:gd name="T1" fmla="*/ 67 h 216"/>
                <a:gd name="T2" fmla="*/ 146 w 238"/>
                <a:gd name="T3" fmla="*/ 67 h 216"/>
                <a:gd name="T4" fmla="*/ 193 w 238"/>
                <a:gd name="T5" fmla="*/ 10 h 216"/>
                <a:gd name="T6" fmla="*/ 217 w 238"/>
                <a:gd name="T7" fmla="*/ 17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1 w 238"/>
                <a:gd name="T19" fmla="*/ 0 h 216"/>
                <a:gd name="T20" fmla="*/ 15 w 238"/>
                <a:gd name="T21" fmla="*/ 73 h 216"/>
                <a:gd name="T22" fmla="*/ 20 w 238"/>
                <a:gd name="T23" fmla="*/ 78 h 216"/>
                <a:gd name="T24" fmla="*/ 26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200 h 216"/>
                <a:gd name="T36" fmla="*/ 44 w 238"/>
                <a:gd name="T37" fmla="*/ 174 h 216"/>
                <a:gd name="T38" fmla="*/ 26 w 238"/>
                <a:gd name="T39" fmla="*/ 157 h 216"/>
                <a:gd name="T40" fmla="*/ 0 w 238"/>
                <a:gd name="T41" fmla="*/ 185 h 216"/>
                <a:gd name="T42" fmla="*/ 45 w 238"/>
                <a:gd name="T43" fmla="*/ 216 h 216"/>
                <a:gd name="T44" fmla="*/ 95 w 238"/>
                <a:gd name="T45" fmla="*/ 180 h 216"/>
                <a:gd name="T46" fmla="*/ 146 w 238"/>
                <a:gd name="T47" fmla="*/ 216 h 216"/>
                <a:gd name="T48" fmla="*/ 223 w 238"/>
                <a:gd name="T49" fmla="*/ 143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8" y="54"/>
                    <a:pt x="159" y="10"/>
                    <a:pt x="193" y="10"/>
                  </a:cubicBezTo>
                  <a:cubicBezTo>
                    <a:pt x="195" y="10"/>
                    <a:pt x="207" y="10"/>
                    <a:pt x="217" y="17"/>
                  </a:cubicBezTo>
                  <a:cubicBezTo>
                    <a:pt x="203" y="19"/>
                    <a:pt x="194" y="31"/>
                    <a:pt x="194" y="42"/>
                  </a:cubicBezTo>
                  <a:cubicBezTo>
                    <a:pt x="194" y="50"/>
                    <a:pt x="199" y="59"/>
                    <a:pt x="212" y="59"/>
                  </a:cubicBezTo>
                  <a:cubicBezTo>
                    <a:pt x="222" y="59"/>
                    <a:pt x="238" y="50"/>
                    <a:pt x="238" y="31"/>
                  </a:cubicBezTo>
                  <a:cubicBezTo>
                    <a:pt x="238" y="7"/>
                    <a:pt x="210" y="0"/>
                    <a:pt x="193" y="0"/>
                  </a:cubicBezTo>
                  <a:cubicBezTo>
                    <a:pt x="166" y="0"/>
                    <a:pt x="149" y="25"/>
                    <a:pt x="143" y="36"/>
                  </a:cubicBezTo>
                  <a:cubicBezTo>
                    <a:pt x="131" y="5"/>
                    <a:pt x="105" y="0"/>
                    <a:pt x="91" y="0"/>
                  </a:cubicBezTo>
                  <a:cubicBezTo>
                    <a:pt x="42" y="0"/>
                    <a:pt x="15" y="61"/>
                    <a:pt x="15" y="73"/>
                  </a:cubicBezTo>
                  <a:cubicBezTo>
                    <a:pt x="15" y="78"/>
                    <a:pt x="19" y="78"/>
                    <a:pt x="20" y="78"/>
                  </a:cubicBezTo>
                  <a:cubicBezTo>
                    <a:pt x="24" y="78"/>
                    <a:pt x="26" y="77"/>
                    <a:pt x="26" y="73"/>
                  </a:cubicBezTo>
                  <a:cubicBezTo>
                    <a:pt x="43" y="22"/>
                    <a:pt x="74" y="10"/>
                    <a:pt x="91" y="10"/>
                  </a:cubicBezTo>
                  <a:cubicBezTo>
                    <a:pt x="100" y="10"/>
                    <a:pt x="116" y="15"/>
                    <a:pt x="116" y="42"/>
                  </a:cubicBezTo>
                  <a:cubicBezTo>
                    <a:pt x="116" y="57"/>
                    <a:pt x="108" y="89"/>
                    <a:pt x="91" y="156"/>
                  </a:cubicBezTo>
                  <a:cubicBezTo>
                    <a:pt x="83" y="186"/>
                    <a:pt x="66" y="206"/>
                    <a:pt x="45" y="206"/>
                  </a:cubicBezTo>
                  <a:cubicBezTo>
                    <a:pt x="42" y="206"/>
                    <a:pt x="31" y="206"/>
                    <a:pt x="21" y="200"/>
                  </a:cubicBezTo>
                  <a:cubicBezTo>
                    <a:pt x="33" y="197"/>
                    <a:pt x="44" y="187"/>
                    <a:pt x="44" y="174"/>
                  </a:cubicBezTo>
                  <a:cubicBezTo>
                    <a:pt x="44" y="161"/>
                    <a:pt x="33" y="157"/>
                    <a:pt x="26" y="157"/>
                  </a:cubicBezTo>
                  <a:cubicBezTo>
                    <a:pt x="12" y="157"/>
                    <a:pt x="0" y="169"/>
                    <a:pt x="0" y="185"/>
                  </a:cubicBezTo>
                  <a:cubicBezTo>
                    <a:pt x="0" y="207"/>
                    <a:pt x="24" y="216"/>
                    <a:pt x="45" y="216"/>
                  </a:cubicBezTo>
                  <a:cubicBezTo>
                    <a:pt x="76" y="216"/>
                    <a:pt x="93" y="183"/>
                    <a:pt x="95" y="180"/>
                  </a:cubicBezTo>
                  <a:cubicBezTo>
                    <a:pt x="101" y="198"/>
                    <a:pt x="118" y="216"/>
                    <a:pt x="146" y="216"/>
                  </a:cubicBezTo>
                  <a:cubicBezTo>
                    <a:pt x="196" y="216"/>
                    <a:pt x="223" y="155"/>
                    <a:pt x="223" y="143"/>
                  </a:cubicBezTo>
                  <a:cubicBezTo>
                    <a:pt x="223" y="138"/>
                    <a:pt x="219" y="138"/>
                    <a:pt x="217" y="138"/>
                  </a:cubicBezTo>
                  <a:cubicBezTo>
                    <a:pt x="213" y="138"/>
                    <a:pt x="212" y="140"/>
                    <a:pt x="211" y="143"/>
                  </a:cubicBezTo>
                  <a:cubicBezTo>
                    <a:pt x="195" y="194"/>
                    <a:pt x="163" y="206"/>
                    <a:pt x="147" y="206"/>
                  </a:cubicBezTo>
                  <a:cubicBezTo>
                    <a:pt x="129" y="206"/>
                    <a:pt x="121" y="191"/>
                    <a:pt x="121" y="174"/>
                  </a:cubicBezTo>
                  <a:cubicBezTo>
                    <a:pt x="121" y="164"/>
                    <a:pt x="124" y="153"/>
                    <a:pt x="129"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1" name="Freeform 76"/>
            <p:cNvSpPr>
              <a:spLocks/>
            </p:cNvSpPr>
            <p:nvPr/>
          </p:nvSpPr>
          <p:spPr bwMode="auto">
            <a:xfrm>
              <a:off x="2705" y="1397"/>
              <a:ext cx="53" cy="79"/>
            </a:xfrm>
            <a:custGeom>
              <a:avLst/>
              <a:gdLst>
                <a:gd name="T0" fmla="*/ 74 w 154"/>
                <a:gd name="T1" fmla="*/ 110 h 228"/>
                <a:gd name="T2" fmla="*/ 74 w 154"/>
                <a:gd name="T3" fmla="*/ 110 h 228"/>
                <a:gd name="T4" fmla="*/ 118 w 154"/>
                <a:gd name="T5" fmla="*/ 164 h 228"/>
                <a:gd name="T6" fmla="*/ 75 w 154"/>
                <a:gd name="T7" fmla="*/ 218 h 228"/>
                <a:gd name="T8" fmla="*/ 18 w 154"/>
                <a:gd name="T9" fmla="*/ 194 h 228"/>
                <a:gd name="T10" fmla="*/ 37 w 154"/>
                <a:gd name="T11" fmla="*/ 176 h 228"/>
                <a:gd name="T12" fmla="*/ 19 w 154"/>
                <a:gd name="T13" fmla="*/ 157 h 228"/>
                <a:gd name="T14" fmla="*/ 0 w 154"/>
                <a:gd name="T15" fmla="*/ 177 h 228"/>
                <a:gd name="T16" fmla="*/ 76 w 154"/>
                <a:gd name="T17" fmla="*/ 228 h 228"/>
                <a:gd name="T18" fmla="*/ 154 w 154"/>
                <a:gd name="T19" fmla="*/ 164 h 228"/>
                <a:gd name="T20" fmla="*/ 96 w 154"/>
                <a:gd name="T21" fmla="*/ 104 h 228"/>
                <a:gd name="T22" fmla="*/ 144 w 154"/>
                <a:gd name="T23" fmla="*/ 46 h 228"/>
                <a:gd name="T24" fmla="*/ 76 w 154"/>
                <a:gd name="T25" fmla="*/ 0 h 228"/>
                <a:gd name="T26" fmla="*/ 11 w 154"/>
                <a:gd name="T27" fmla="*/ 45 h 228"/>
                <a:gd name="T28" fmla="*/ 28 w 154"/>
                <a:gd name="T29" fmla="*/ 62 h 228"/>
                <a:gd name="T30" fmla="*/ 45 w 154"/>
                <a:gd name="T31" fmla="*/ 45 h 228"/>
                <a:gd name="T32" fmla="*/ 28 w 154"/>
                <a:gd name="T33" fmla="*/ 28 h 228"/>
                <a:gd name="T34" fmla="*/ 75 w 154"/>
                <a:gd name="T35" fmla="*/ 10 h 228"/>
                <a:gd name="T36" fmla="*/ 111 w 154"/>
                <a:gd name="T37" fmla="*/ 46 h 228"/>
                <a:gd name="T38" fmla="*/ 98 w 154"/>
                <a:gd name="T39" fmla="*/ 86 h 228"/>
                <a:gd name="T40" fmla="*/ 61 w 154"/>
                <a:gd name="T41" fmla="*/ 100 h 228"/>
                <a:gd name="T42" fmla="*/ 50 w 154"/>
                <a:gd name="T43" fmla="*/ 101 h 228"/>
                <a:gd name="T44" fmla="*/ 47 w 154"/>
                <a:gd name="T45" fmla="*/ 106 h 228"/>
                <a:gd name="T46" fmla="*/ 55 w 154"/>
                <a:gd name="T47" fmla="*/ 110 h 228"/>
                <a:gd name="T48" fmla="*/ 74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4" y="110"/>
                  </a:moveTo>
                  <a:lnTo>
                    <a:pt x="74" y="110"/>
                  </a:lnTo>
                  <a:cubicBezTo>
                    <a:pt x="100" y="110"/>
                    <a:pt x="118" y="128"/>
                    <a:pt x="118" y="164"/>
                  </a:cubicBezTo>
                  <a:cubicBezTo>
                    <a:pt x="118" y="205"/>
                    <a:pt x="94" y="218"/>
                    <a:pt x="75" y="218"/>
                  </a:cubicBezTo>
                  <a:cubicBezTo>
                    <a:pt x="61" y="218"/>
                    <a:pt x="32" y="214"/>
                    <a:pt x="18" y="194"/>
                  </a:cubicBezTo>
                  <a:cubicBezTo>
                    <a:pt x="34" y="194"/>
                    <a:pt x="37" y="183"/>
                    <a:pt x="37" y="176"/>
                  </a:cubicBezTo>
                  <a:cubicBezTo>
                    <a:pt x="37" y="165"/>
                    <a:pt x="29" y="157"/>
                    <a:pt x="19" y="157"/>
                  </a:cubicBezTo>
                  <a:cubicBezTo>
                    <a:pt x="10" y="157"/>
                    <a:pt x="0" y="163"/>
                    <a:pt x="0" y="177"/>
                  </a:cubicBezTo>
                  <a:cubicBezTo>
                    <a:pt x="0" y="208"/>
                    <a:pt x="35" y="228"/>
                    <a:pt x="76" y="228"/>
                  </a:cubicBezTo>
                  <a:cubicBezTo>
                    <a:pt x="122" y="228"/>
                    <a:pt x="154" y="197"/>
                    <a:pt x="154" y="164"/>
                  </a:cubicBezTo>
                  <a:cubicBezTo>
                    <a:pt x="154" y="138"/>
                    <a:pt x="133" y="112"/>
                    <a:pt x="96" y="104"/>
                  </a:cubicBezTo>
                  <a:cubicBezTo>
                    <a:pt x="131" y="92"/>
                    <a:pt x="144" y="66"/>
                    <a:pt x="144" y="46"/>
                  </a:cubicBezTo>
                  <a:cubicBezTo>
                    <a:pt x="144" y="20"/>
                    <a:pt x="113" y="0"/>
                    <a:pt x="76" y="0"/>
                  </a:cubicBezTo>
                  <a:cubicBezTo>
                    <a:pt x="39" y="0"/>
                    <a:pt x="11" y="18"/>
                    <a:pt x="11" y="45"/>
                  </a:cubicBezTo>
                  <a:cubicBezTo>
                    <a:pt x="11" y="56"/>
                    <a:pt x="18" y="62"/>
                    <a:pt x="28" y="62"/>
                  </a:cubicBezTo>
                  <a:cubicBezTo>
                    <a:pt x="38" y="62"/>
                    <a:pt x="45" y="55"/>
                    <a:pt x="45" y="45"/>
                  </a:cubicBezTo>
                  <a:cubicBezTo>
                    <a:pt x="45" y="36"/>
                    <a:pt x="38" y="29"/>
                    <a:pt x="28" y="28"/>
                  </a:cubicBezTo>
                  <a:cubicBezTo>
                    <a:pt x="40" y="13"/>
                    <a:pt x="63" y="10"/>
                    <a:pt x="75" y="10"/>
                  </a:cubicBezTo>
                  <a:cubicBezTo>
                    <a:pt x="90" y="10"/>
                    <a:pt x="111" y="17"/>
                    <a:pt x="111" y="46"/>
                  </a:cubicBezTo>
                  <a:cubicBezTo>
                    <a:pt x="111" y="60"/>
                    <a:pt x="107" y="75"/>
                    <a:pt x="98" y="86"/>
                  </a:cubicBezTo>
                  <a:cubicBezTo>
                    <a:pt x="87" y="99"/>
                    <a:pt x="78" y="99"/>
                    <a:pt x="61" y="100"/>
                  </a:cubicBezTo>
                  <a:cubicBezTo>
                    <a:pt x="52" y="101"/>
                    <a:pt x="52" y="101"/>
                    <a:pt x="50" y="101"/>
                  </a:cubicBezTo>
                  <a:cubicBezTo>
                    <a:pt x="49" y="101"/>
                    <a:pt x="47" y="102"/>
                    <a:pt x="47" y="106"/>
                  </a:cubicBezTo>
                  <a:cubicBezTo>
                    <a:pt x="47" y="110"/>
                    <a:pt x="50" y="110"/>
                    <a:pt x="55" y="110"/>
                  </a:cubicBezTo>
                  <a:lnTo>
                    <a:pt x="74"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2" name="Freeform 77"/>
            <p:cNvSpPr>
              <a:spLocks/>
            </p:cNvSpPr>
            <p:nvPr/>
          </p:nvSpPr>
          <p:spPr bwMode="auto">
            <a:xfrm>
              <a:off x="2818" y="1353"/>
              <a:ext cx="109" cy="109"/>
            </a:xfrm>
            <a:custGeom>
              <a:avLst/>
              <a:gdLst>
                <a:gd name="T0" fmla="*/ 168 w 317"/>
                <a:gd name="T1" fmla="*/ 169 h 319"/>
                <a:gd name="T2" fmla="*/ 168 w 317"/>
                <a:gd name="T3" fmla="*/ 169 h 319"/>
                <a:gd name="T4" fmla="*/ 302 w 317"/>
                <a:gd name="T5" fmla="*/ 169 h 319"/>
                <a:gd name="T6" fmla="*/ 317 w 317"/>
                <a:gd name="T7" fmla="*/ 160 h 319"/>
                <a:gd name="T8" fmla="*/ 302 w 317"/>
                <a:gd name="T9" fmla="*/ 150 h 319"/>
                <a:gd name="T10" fmla="*/ 168 w 317"/>
                <a:gd name="T11" fmla="*/ 150 h 319"/>
                <a:gd name="T12" fmla="*/ 168 w 317"/>
                <a:gd name="T13" fmla="*/ 16 h 319"/>
                <a:gd name="T14" fmla="*/ 159 w 317"/>
                <a:gd name="T15" fmla="*/ 0 h 319"/>
                <a:gd name="T16" fmla="*/ 149 w 317"/>
                <a:gd name="T17" fmla="*/ 16 h 319"/>
                <a:gd name="T18" fmla="*/ 149 w 317"/>
                <a:gd name="T19" fmla="*/ 150 h 319"/>
                <a:gd name="T20" fmla="*/ 15 w 317"/>
                <a:gd name="T21" fmla="*/ 150 h 319"/>
                <a:gd name="T22" fmla="*/ 0 w 317"/>
                <a:gd name="T23" fmla="*/ 160 h 319"/>
                <a:gd name="T24" fmla="*/ 15 w 317"/>
                <a:gd name="T25" fmla="*/ 169 h 319"/>
                <a:gd name="T26" fmla="*/ 149 w 317"/>
                <a:gd name="T27" fmla="*/ 169 h 319"/>
                <a:gd name="T28" fmla="*/ 149 w 317"/>
                <a:gd name="T29" fmla="*/ 303 h 319"/>
                <a:gd name="T30" fmla="*/ 159 w 317"/>
                <a:gd name="T31" fmla="*/ 319 h 319"/>
                <a:gd name="T32" fmla="*/ 168 w 317"/>
                <a:gd name="T33" fmla="*/ 303 h 319"/>
                <a:gd name="T34" fmla="*/ 168 w 317"/>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7" h="319">
                  <a:moveTo>
                    <a:pt x="168" y="169"/>
                  </a:moveTo>
                  <a:lnTo>
                    <a:pt x="168" y="169"/>
                  </a:lnTo>
                  <a:lnTo>
                    <a:pt x="302" y="169"/>
                  </a:lnTo>
                  <a:cubicBezTo>
                    <a:pt x="308" y="169"/>
                    <a:pt x="317" y="169"/>
                    <a:pt x="317" y="160"/>
                  </a:cubicBezTo>
                  <a:cubicBezTo>
                    <a:pt x="317" y="150"/>
                    <a:pt x="308" y="150"/>
                    <a:pt x="302" y="150"/>
                  </a:cubicBezTo>
                  <a:lnTo>
                    <a:pt x="168" y="150"/>
                  </a:lnTo>
                  <a:lnTo>
                    <a:pt x="168" y="16"/>
                  </a:lnTo>
                  <a:cubicBezTo>
                    <a:pt x="168" y="9"/>
                    <a:pt x="168" y="0"/>
                    <a:pt x="159" y="0"/>
                  </a:cubicBezTo>
                  <a:cubicBezTo>
                    <a:pt x="149" y="0"/>
                    <a:pt x="149" y="9"/>
                    <a:pt x="149" y="16"/>
                  </a:cubicBezTo>
                  <a:lnTo>
                    <a:pt x="149" y="150"/>
                  </a:lnTo>
                  <a:lnTo>
                    <a:pt x="15" y="150"/>
                  </a:lnTo>
                  <a:cubicBezTo>
                    <a:pt x="9" y="150"/>
                    <a:pt x="0" y="150"/>
                    <a:pt x="0" y="160"/>
                  </a:cubicBezTo>
                  <a:cubicBezTo>
                    <a:pt x="0" y="169"/>
                    <a:pt x="9" y="169"/>
                    <a:pt x="15" y="169"/>
                  </a:cubicBezTo>
                  <a:lnTo>
                    <a:pt x="149" y="169"/>
                  </a:lnTo>
                  <a:lnTo>
                    <a:pt x="149" y="303"/>
                  </a:lnTo>
                  <a:cubicBezTo>
                    <a:pt x="149" y="310"/>
                    <a:pt x="149" y="319"/>
                    <a:pt x="159" y="319"/>
                  </a:cubicBezTo>
                  <a:cubicBezTo>
                    <a:pt x="168" y="319"/>
                    <a:pt x="168" y="310"/>
                    <a:pt x="168" y="303"/>
                  </a:cubicBezTo>
                  <a:lnTo>
                    <a:pt x="168"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3" name="Freeform 78"/>
            <p:cNvSpPr>
              <a:spLocks noEditPoints="1"/>
            </p:cNvSpPr>
            <p:nvPr/>
          </p:nvSpPr>
          <p:spPr bwMode="auto">
            <a:xfrm>
              <a:off x="2980" y="1376"/>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3 h 216"/>
                <a:gd name="T18" fmla="*/ 213 w 219"/>
                <a:gd name="T19" fmla="*/ 138 h 216"/>
                <a:gd name="T20" fmla="*/ 207 w 219"/>
                <a:gd name="T21" fmla="*/ 147 h 216"/>
                <a:gd name="T22" fmla="*/ 170 w 219"/>
                <a:gd name="T23" fmla="*/ 206 h 216"/>
                <a:gd name="T24" fmla="*/ 156 w 219"/>
                <a:gd name="T25" fmla="*/ 184 h 216"/>
                <a:gd name="T26" fmla="*/ 162 w 219"/>
                <a:gd name="T27" fmla="*/ 148 h 216"/>
                <a:gd name="T28" fmla="*/ 173 w 219"/>
                <a:gd name="T29" fmla="*/ 105 h 216"/>
                <a:gd name="T30" fmla="*/ 190 w 219"/>
                <a:gd name="T31" fmla="*/ 39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4 w 219"/>
                <a:gd name="T53" fmla="*/ 52 h 216"/>
                <a:gd name="T54" fmla="*/ 152 w 219"/>
                <a:gd name="T55" fmla="*/ 61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3"/>
                    <a:pt x="137" y="0"/>
                    <a:pt x="115" y="0"/>
                  </a:cubicBezTo>
                  <a:cubicBezTo>
                    <a:pt x="59" y="0"/>
                    <a:pt x="0" y="70"/>
                    <a:pt x="0" y="140"/>
                  </a:cubicBezTo>
                  <a:cubicBezTo>
                    <a:pt x="0" y="185"/>
                    <a:pt x="26" y="216"/>
                    <a:pt x="64" y="216"/>
                  </a:cubicBezTo>
                  <a:cubicBezTo>
                    <a:pt x="73" y="216"/>
                    <a:pt x="97" y="214"/>
                    <a:pt x="126" y="180"/>
                  </a:cubicBezTo>
                  <a:cubicBezTo>
                    <a:pt x="130" y="201"/>
                    <a:pt x="146" y="216"/>
                    <a:pt x="169" y="216"/>
                  </a:cubicBezTo>
                  <a:cubicBezTo>
                    <a:pt x="186" y="216"/>
                    <a:pt x="197" y="205"/>
                    <a:pt x="205" y="190"/>
                  </a:cubicBezTo>
                  <a:cubicBezTo>
                    <a:pt x="213" y="173"/>
                    <a:pt x="219" y="144"/>
                    <a:pt x="219" y="143"/>
                  </a:cubicBezTo>
                  <a:cubicBezTo>
                    <a:pt x="219" y="138"/>
                    <a:pt x="215" y="138"/>
                    <a:pt x="213" y="138"/>
                  </a:cubicBezTo>
                  <a:cubicBezTo>
                    <a:pt x="209" y="138"/>
                    <a:pt x="208" y="140"/>
                    <a:pt x="207" y="147"/>
                  </a:cubicBezTo>
                  <a:cubicBezTo>
                    <a:pt x="199" y="178"/>
                    <a:pt x="190" y="206"/>
                    <a:pt x="170" y="206"/>
                  </a:cubicBezTo>
                  <a:cubicBezTo>
                    <a:pt x="157" y="206"/>
                    <a:pt x="156" y="193"/>
                    <a:pt x="156" y="184"/>
                  </a:cubicBezTo>
                  <a:cubicBezTo>
                    <a:pt x="156" y="173"/>
                    <a:pt x="157" y="169"/>
                    <a:pt x="162" y="148"/>
                  </a:cubicBezTo>
                  <a:cubicBezTo>
                    <a:pt x="167" y="128"/>
                    <a:pt x="168" y="124"/>
                    <a:pt x="173" y="105"/>
                  </a:cubicBezTo>
                  <a:lnTo>
                    <a:pt x="190" y="39"/>
                  </a:lnTo>
                  <a:cubicBezTo>
                    <a:pt x="193" y="25"/>
                    <a:pt x="193" y="24"/>
                    <a:pt x="193" y="22"/>
                  </a:cubicBezTo>
                  <a:cubicBezTo>
                    <a:pt x="193" y="14"/>
                    <a:pt x="188" y="9"/>
                    <a:pt x="179" y="9"/>
                  </a:cubicBezTo>
                  <a:cubicBezTo>
                    <a:pt x="168" y="9"/>
                    <a:pt x="161" y="20"/>
                    <a:pt x="159" y="30"/>
                  </a:cubicBezTo>
                  <a:close/>
                  <a:moveTo>
                    <a:pt x="128" y="154"/>
                  </a:moveTo>
                  <a:lnTo>
                    <a:pt x="128" y="154"/>
                  </a:lnTo>
                  <a:cubicBezTo>
                    <a:pt x="126" y="163"/>
                    <a:pt x="126" y="164"/>
                    <a:pt x="119" y="172"/>
                  </a:cubicBezTo>
                  <a:cubicBezTo>
                    <a:pt x="98" y="198"/>
                    <a:pt x="78" y="206"/>
                    <a:pt x="65" y="206"/>
                  </a:cubicBezTo>
                  <a:cubicBezTo>
                    <a:pt x="41" y="206"/>
                    <a:pt x="34" y="180"/>
                    <a:pt x="34" y="161"/>
                  </a:cubicBezTo>
                  <a:cubicBezTo>
                    <a:pt x="34" y="137"/>
                    <a:pt x="49" y="78"/>
                    <a:pt x="60" y="56"/>
                  </a:cubicBezTo>
                  <a:cubicBezTo>
                    <a:pt x="75" y="28"/>
                    <a:pt x="97" y="10"/>
                    <a:pt x="116" y="10"/>
                  </a:cubicBezTo>
                  <a:cubicBezTo>
                    <a:pt x="147" y="10"/>
                    <a:pt x="154" y="50"/>
                    <a:pt x="154" y="52"/>
                  </a:cubicBezTo>
                  <a:cubicBezTo>
                    <a:pt x="154" y="55"/>
                    <a:pt x="153" y="58"/>
                    <a:pt x="152" y="61"/>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4" name="Freeform 79"/>
            <p:cNvSpPr>
              <a:spLocks/>
            </p:cNvSpPr>
            <p:nvPr/>
          </p:nvSpPr>
          <p:spPr bwMode="auto">
            <a:xfrm>
              <a:off x="3068" y="1397"/>
              <a:ext cx="50" cy="77"/>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100 w 147"/>
                <a:gd name="T13" fmla="*/ 137 h 222"/>
                <a:gd name="T14" fmla="*/ 147 w 147"/>
                <a:gd name="T15" fmla="*/ 65 h 222"/>
                <a:gd name="T16" fmla="*/ 69 w 147"/>
                <a:gd name="T17" fmla="*/ 0 h 222"/>
                <a:gd name="T18" fmla="*/ 0 w 147"/>
                <a:gd name="T19" fmla="*/ 60 h 222"/>
                <a:gd name="T20" fmla="*/ 18 w 147"/>
                <a:gd name="T21" fmla="*/ 79 h 222"/>
                <a:gd name="T22" fmla="*/ 35 w 147"/>
                <a:gd name="T23" fmla="*/ 61 h 222"/>
                <a:gd name="T24" fmla="*/ 16 w 147"/>
                <a:gd name="T25" fmla="*/ 43 h 222"/>
                <a:gd name="T26" fmla="*/ 64 w 147"/>
                <a:gd name="T27" fmla="*/ 12 h 222"/>
                <a:gd name="T28" fmla="*/ 115 w 147"/>
                <a:gd name="T29" fmla="*/ 65 h 222"/>
                <a:gd name="T30" fmla="*/ 84 w 147"/>
                <a:gd name="T31" fmla="*/ 129 h 222"/>
                <a:gd name="T32" fmla="*/ 3 w 147"/>
                <a:gd name="T33" fmla="*/ 209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80" y="153"/>
                    <a:pt x="100" y="137"/>
                  </a:cubicBezTo>
                  <a:cubicBezTo>
                    <a:pt x="124" y="118"/>
                    <a:pt x="147" y="97"/>
                    <a:pt x="147" y="65"/>
                  </a:cubicBezTo>
                  <a:cubicBezTo>
                    <a:pt x="147" y="25"/>
                    <a:pt x="112" y="0"/>
                    <a:pt x="69" y="0"/>
                  </a:cubicBezTo>
                  <a:cubicBezTo>
                    <a:pt x="28" y="0"/>
                    <a:pt x="0" y="29"/>
                    <a:pt x="0" y="60"/>
                  </a:cubicBezTo>
                  <a:cubicBezTo>
                    <a:pt x="0" y="77"/>
                    <a:pt x="14" y="79"/>
                    <a:pt x="18" y="79"/>
                  </a:cubicBezTo>
                  <a:cubicBezTo>
                    <a:pt x="26" y="79"/>
                    <a:pt x="35" y="73"/>
                    <a:pt x="35" y="61"/>
                  </a:cubicBezTo>
                  <a:cubicBezTo>
                    <a:pt x="35" y="55"/>
                    <a:pt x="33" y="43"/>
                    <a:pt x="16" y="43"/>
                  </a:cubicBezTo>
                  <a:cubicBezTo>
                    <a:pt x="26" y="19"/>
                    <a:pt x="49" y="12"/>
                    <a:pt x="64" y="12"/>
                  </a:cubicBezTo>
                  <a:cubicBezTo>
                    <a:pt x="98" y="12"/>
                    <a:pt x="115" y="38"/>
                    <a:pt x="115" y="65"/>
                  </a:cubicBezTo>
                  <a:cubicBezTo>
                    <a:pt x="115" y="94"/>
                    <a:pt x="94" y="117"/>
                    <a:pt x="84" y="129"/>
                  </a:cubicBezTo>
                  <a:lnTo>
                    <a:pt x="3" y="209"/>
                  </a:lnTo>
                  <a:cubicBezTo>
                    <a:pt x="0" y="212"/>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5" name="Freeform 80"/>
            <p:cNvSpPr>
              <a:spLocks noEditPoints="1"/>
            </p:cNvSpPr>
            <p:nvPr/>
          </p:nvSpPr>
          <p:spPr bwMode="auto">
            <a:xfrm>
              <a:off x="3130" y="1396"/>
              <a:ext cx="57" cy="78"/>
            </a:xfrm>
            <a:custGeom>
              <a:avLst/>
              <a:gdLst>
                <a:gd name="T0" fmla="*/ 164 w 164"/>
                <a:gd name="T1" fmla="*/ 170 h 225"/>
                <a:gd name="T2" fmla="*/ 164 w 164"/>
                <a:gd name="T3" fmla="*/ 170 h 225"/>
                <a:gd name="T4" fmla="*/ 164 w 164"/>
                <a:gd name="T5" fmla="*/ 158 h 225"/>
                <a:gd name="T6" fmla="*/ 127 w 164"/>
                <a:gd name="T7" fmla="*/ 158 h 225"/>
                <a:gd name="T8" fmla="*/ 127 w 164"/>
                <a:gd name="T9" fmla="*/ 9 h 225"/>
                <a:gd name="T10" fmla="*/ 120 w 164"/>
                <a:gd name="T11" fmla="*/ 0 h 225"/>
                <a:gd name="T12" fmla="*/ 111 w 164"/>
                <a:gd name="T13" fmla="*/ 4 h 225"/>
                <a:gd name="T14" fmla="*/ 0 w 164"/>
                <a:gd name="T15" fmla="*/ 158 h 225"/>
                <a:gd name="T16" fmla="*/ 0 w 164"/>
                <a:gd name="T17" fmla="*/ 170 h 225"/>
                <a:gd name="T18" fmla="*/ 99 w 164"/>
                <a:gd name="T19" fmla="*/ 170 h 225"/>
                <a:gd name="T20" fmla="*/ 99 w 164"/>
                <a:gd name="T21" fmla="*/ 197 h 225"/>
                <a:gd name="T22" fmla="*/ 71 w 164"/>
                <a:gd name="T23" fmla="*/ 213 h 225"/>
                <a:gd name="T24" fmla="*/ 62 w 164"/>
                <a:gd name="T25" fmla="*/ 213 h 225"/>
                <a:gd name="T26" fmla="*/ 62 w 164"/>
                <a:gd name="T27" fmla="*/ 225 h 225"/>
                <a:gd name="T28" fmla="*/ 113 w 164"/>
                <a:gd name="T29" fmla="*/ 223 h 225"/>
                <a:gd name="T30" fmla="*/ 163 w 164"/>
                <a:gd name="T31" fmla="*/ 225 h 225"/>
                <a:gd name="T32" fmla="*/ 163 w 164"/>
                <a:gd name="T33" fmla="*/ 213 h 225"/>
                <a:gd name="T34" fmla="*/ 154 w 164"/>
                <a:gd name="T35" fmla="*/ 213 h 225"/>
                <a:gd name="T36" fmla="*/ 127 w 164"/>
                <a:gd name="T37" fmla="*/ 197 h 225"/>
                <a:gd name="T38" fmla="*/ 127 w 164"/>
                <a:gd name="T39" fmla="*/ 170 h 225"/>
                <a:gd name="T40" fmla="*/ 164 w 164"/>
                <a:gd name="T41" fmla="*/ 170 h 225"/>
                <a:gd name="T42" fmla="*/ 101 w 164"/>
                <a:gd name="T43" fmla="*/ 36 h 225"/>
                <a:gd name="T44" fmla="*/ 101 w 164"/>
                <a:gd name="T45" fmla="*/ 36 h 225"/>
                <a:gd name="T46" fmla="*/ 101 w 164"/>
                <a:gd name="T47" fmla="*/ 158 h 225"/>
                <a:gd name="T48" fmla="*/ 13 w 164"/>
                <a:gd name="T49" fmla="*/ 158 h 225"/>
                <a:gd name="T50" fmla="*/ 101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7" y="158"/>
                  </a:lnTo>
                  <a:lnTo>
                    <a:pt x="127" y="9"/>
                  </a:lnTo>
                  <a:cubicBezTo>
                    <a:pt x="127" y="2"/>
                    <a:pt x="127" y="0"/>
                    <a:pt x="120" y="0"/>
                  </a:cubicBezTo>
                  <a:cubicBezTo>
                    <a:pt x="116" y="0"/>
                    <a:pt x="114" y="0"/>
                    <a:pt x="111" y="4"/>
                  </a:cubicBezTo>
                  <a:lnTo>
                    <a:pt x="0" y="158"/>
                  </a:lnTo>
                  <a:lnTo>
                    <a:pt x="0" y="170"/>
                  </a:lnTo>
                  <a:lnTo>
                    <a:pt x="99" y="170"/>
                  </a:lnTo>
                  <a:lnTo>
                    <a:pt x="99" y="197"/>
                  </a:lnTo>
                  <a:cubicBezTo>
                    <a:pt x="99" y="209"/>
                    <a:pt x="99" y="213"/>
                    <a:pt x="71" y="213"/>
                  </a:cubicBezTo>
                  <a:lnTo>
                    <a:pt x="62" y="213"/>
                  </a:lnTo>
                  <a:lnTo>
                    <a:pt x="62" y="225"/>
                  </a:lnTo>
                  <a:cubicBezTo>
                    <a:pt x="79" y="224"/>
                    <a:pt x="101" y="223"/>
                    <a:pt x="113" y="223"/>
                  </a:cubicBezTo>
                  <a:cubicBezTo>
                    <a:pt x="125" y="223"/>
                    <a:pt x="146" y="224"/>
                    <a:pt x="163" y="225"/>
                  </a:cubicBezTo>
                  <a:lnTo>
                    <a:pt x="163" y="213"/>
                  </a:lnTo>
                  <a:lnTo>
                    <a:pt x="154" y="213"/>
                  </a:lnTo>
                  <a:cubicBezTo>
                    <a:pt x="127" y="213"/>
                    <a:pt x="127" y="209"/>
                    <a:pt x="127" y="197"/>
                  </a:cubicBezTo>
                  <a:lnTo>
                    <a:pt x="127" y="170"/>
                  </a:lnTo>
                  <a:lnTo>
                    <a:pt x="164" y="170"/>
                  </a:lnTo>
                  <a:close/>
                  <a:moveTo>
                    <a:pt x="101" y="36"/>
                  </a:moveTo>
                  <a:lnTo>
                    <a:pt x="101" y="36"/>
                  </a:lnTo>
                  <a:lnTo>
                    <a:pt x="101" y="158"/>
                  </a:lnTo>
                  <a:lnTo>
                    <a:pt x="13" y="158"/>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6" name="Freeform 81"/>
            <p:cNvSpPr>
              <a:spLocks/>
            </p:cNvSpPr>
            <p:nvPr/>
          </p:nvSpPr>
          <p:spPr bwMode="auto">
            <a:xfrm>
              <a:off x="3205" y="1376"/>
              <a:ext cx="82" cy="74"/>
            </a:xfrm>
            <a:custGeom>
              <a:avLst/>
              <a:gdLst>
                <a:gd name="T0" fmla="*/ 146 w 238"/>
                <a:gd name="T1" fmla="*/ 67 h 216"/>
                <a:gd name="T2" fmla="*/ 146 w 238"/>
                <a:gd name="T3" fmla="*/ 67 h 216"/>
                <a:gd name="T4" fmla="*/ 193 w 238"/>
                <a:gd name="T5" fmla="*/ 10 h 216"/>
                <a:gd name="T6" fmla="*/ 217 w 238"/>
                <a:gd name="T7" fmla="*/ 17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7 w 238"/>
                <a:gd name="T29" fmla="*/ 42 h 216"/>
                <a:gd name="T30" fmla="*/ 91 w 238"/>
                <a:gd name="T31" fmla="*/ 156 h 216"/>
                <a:gd name="T32" fmla="*/ 45 w 238"/>
                <a:gd name="T33" fmla="*/ 206 h 216"/>
                <a:gd name="T34" fmla="*/ 21 w 238"/>
                <a:gd name="T35" fmla="*/ 200 h 216"/>
                <a:gd name="T36" fmla="*/ 44 w 238"/>
                <a:gd name="T37" fmla="*/ 174 h 216"/>
                <a:gd name="T38" fmla="*/ 26 w 238"/>
                <a:gd name="T39" fmla="*/ 157 h 216"/>
                <a:gd name="T40" fmla="*/ 0 w 238"/>
                <a:gd name="T41" fmla="*/ 185 h 216"/>
                <a:gd name="T42" fmla="*/ 45 w 238"/>
                <a:gd name="T43" fmla="*/ 216 h 216"/>
                <a:gd name="T44" fmla="*/ 95 w 238"/>
                <a:gd name="T45" fmla="*/ 180 h 216"/>
                <a:gd name="T46" fmla="*/ 147 w 238"/>
                <a:gd name="T47" fmla="*/ 216 h 216"/>
                <a:gd name="T48" fmla="*/ 223 w 238"/>
                <a:gd name="T49" fmla="*/ 143 h 216"/>
                <a:gd name="T50" fmla="*/ 217 w 238"/>
                <a:gd name="T51" fmla="*/ 138 h 216"/>
                <a:gd name="T52" fmla="*/ 211 w 238"/>
                <a:gd name="T53" fmla="*/ 143 h 216"/>
                <a:gd name="T54" fmla="*/ 148 w 238"/>
                <a:gd name="T55" fmla="*/ 206 h 216"/>
                <a:gd name="T56" fmla="*/ 121 w 238"/>
                <a:gd name="T57" fmla="*/ 174 h 216"/>
                <a:gd name="T58" fmla="*/ 129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9" y="54"/>
                    <a:pt x="160" y="10"/>
                    <a:pt x="193" y="10"/>
                  </a:cubicBezTo>
                  <a:cubicBezTo>
                    <a:pt x="195" y="10"/>
                    <a:pt x="207" y="10"/>
                    <a:pt x="217" y="17"/>
                  </a:cubicBezTo>
                  <a:cubicBezTo>
                    <a:pt x="204" y="19"/>
                    <a:pt x="194" y="31"/>
                    <a:pt x="194" y="42"/>
                  </a:cubicBezTo>
                  <a:cubicBezTo>
                    <a:pt x="194" y="50"/>
                    <a:pt x="199" y="59"/>
                    <a:pt x="212" y="59"/>
                  </a:cubicBezTo>
                  <a:cubicBezTo>
                    <a:pt x="223" y="59"/>
                    <a:pt x="238" y="50"/>
                    <a:pt x="238" y="31"/>
                  </a:cubicBezTo>
                  <a:cubicBezTo>
                    <a:pt x="238" y="7"/>
                    <a:pt x="210" y="0"/>
                    <a:pt x="193" y="0"/>
                  </a:cubicBezTo>
                  <a:cubicBezTo>
                    <a:pt x="166" y="0"/>
                    <a:pt x="149" y="25"/>
                    <a:pt x="143" y="36"/>
                  </a:cubicBezTo>
                  <a:cubicBezTo>
                    <a:pt x="131" y="5"/>
                    <a:pt x="106"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7" y="15"/>
                    <a:pt x="117" y="42"/>
                  </a:cubicBezTo>
                  <a:cubicBezTo>
                    <a:pt x="117" y="57"/>
                    <a:pt x="108" y="89"/>
                    <a:pt x="91" y="156"/>
                  </a:cubicBezTo>
                  <a:cubicBezTo>
                    <a:pt x="83" y="186"/>
                    <a:pt x="66" y="206"/>
                    <a:pt x="45" y="206"/>
                  </a:cubicBezTo>
                  <a:cubicBezTo>
                    <a:pt x="42" y="206"/>
                    <a:pt x="31" y="206"/>
                    <a:pt x="21" y="200"/>
                  </a:cubicBezTo>
                  <a:cubicBezTo>
                    <a:pt x="33" y="197"/>
                    <a:pt x="44" y="187"/>
                    <a:pt x="44" y="174"/>
                  </a:cubicBezTo>
                  <a:cubicBezTo>
                    <a:pt x="44" y="161"/>
                    <a:pt x="33" y="157"/>
                    <a:pt x="26" y="157"/>
                  </a:cubicBezTo>
                  <a:cubicBezTo>
                    <a:pt x="12" y="157"/>
                    <a:pt x="0" y="169"/>
                    <a:pt x="0" y="185"/>
                  </a:cubicBezTo>
                  <a:cubicBezTo>
                    <a:pt x="0" y="207"/>
                    <a:pt x="24" y="216"/>
                    <a:pt x="45" y="216"/>
                  </a:cubicBezTo>
                  <a:cubicBezTo>
                    <a:pt x="76" y="216"/>
                    <a:pt x="94" y="183"/>
                    <a:pt x="95" y="180"/>
                  </a:cubicBezTo>
                  <a:cubicBezTo>
                    <a:pt x="101" y="198"/>
                    <a:pt x="118" y="216"/>
                    <a:pt x="147" y="216"/>
                  </a:cubicBezTo>
                  <a:cubicBezTo>
                    <a:pt x="196" y="216"/>
                    <a:pt x="223" y="155"/>
                    <a:pt x="223" y="143"/>
                  </a:cubicBezTo>
                  <a:cubicBezTo>
                    <a:pt x="223" y="138"/>
                    <a:pt x="219" y="138"/>
                    <a:pt x="217" y="138"/>
                  </a:cubicBezTo>
                  <a:cubicBezTo>
                    <a:pt x="213" y="138"/>
                    <a:pt x="212" y="140"/>
                    <a:pt x="211" y="143"/>
                  </a:cubicBezTo>
                  <a:cubicBezTo>
                    <a:pt x="195" y="194"/>
                    <a:pt x="163" y="206"/>
                    <a:pt x="148" y="206"/>
                  </a:cubicBezTo>
                  <a:cubicBezTo>
                    <a:pt x="129" y="206"/>
                    <a:pt x="121" y="191"/>
                    <a:pt x="121" y="174"/>
                  </a:cubicBezTo>
                  <a:cubicBezTo>
                    <a:pt x="121" y="164"/>
                    <a:pt x="124" y="153"/>
                    <a:pt x="129"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7" name="Freeform 82"/>
            <p:cNvSpPr>
              <a:spLocks noEditPoints="1"/>
            </p:cNvSpPr>
            <p:nvPr/>
          </p:nvSpPr>
          <p:spPr bwMode="auto">
            <a:xfrm>
              <a:off x="3299" y="1396"/>
              <a:ext cx="56" cy="78"/>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4 h 225"/>
                <a:gd name="T14" fmla="*/ 0 w 163"/>
                <a:gd name="T15" fmla="*/ 158 h 225"/>
                <a:gd name="T16" fmla="*/ 0 w 163"/>
                <a:gd name="T17" fmla="*/ 170 h 225"/>
                <a:gd name="T18" fmla="*/ 98 w 163"/>
                <a:gd name="T19" fmla="*/ 170 h 225"/>
                <a:gd name="T20" fmla="*/ 98 w 163"/>
                <a:gd name="T21" fmla="*/ 197 h 225"/>
                <a:gd name="T22" fmla="*/ 71 w 163"/>
                <a:gd name="T23" fmla="*/ 213 h 225"/>
                <a:gd name="T24" fmla="*/ 62 w 163"/>
                <a:gd name="T25" fmla="*/ 213 h 225"/>
                <a:gd name="T26" fmla="*/ 62 w 163"/>
                <a:gd name="T27" fmla="*/ 225 h 225"/>
                <a:gd name="T28" fmla="*/ 112 w 163"/>
                <a:gd name="T29" fmla="*/ 223 h 225"/>
                <a:gd name="T30" fmla="*/ 162 w 163"/>
                <a:gd name="T31" fmla="*/ 225 h 225"/>
                <a:gd name="T32" fmla="*/ 162 w 163"/>
                <a:gd name="T33" fmla="*/ 213 h 225"/>
                <a:gd name="T34" fmla="*/ 153 w 163"/>
                <a:gd name="T35" fmla="*/ 213 h 225"/>
                <a:gd name="T36" fmla="*/ 126 w 163"/>
                <a:gd name="T37" fmla="*/ 197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3" y="0"/>
                    <a:pt x="110" y="4"/>
                  </a:cubicBezTo>
                  <a:lnTo>
                    <a:pt x="0" y="158"/>
                  </a:lnTo>
                  <a:lnTo>
                    <a:pt x="0" y="170"/>
                  </a:lnTo>
                  <a:lnTo>
                    <a:pt x="98" y="170"/>
                  </a:lnTo>
                  <a:lnTo>
                    <a:pt x="98" y="197"/>
                  </a:lnTo>
                  <a:cubicBezTo>
                    <a:pt x="98" y="209"/>
                    <a:pt x="98" y="213"/>
                    <a:pt x="71" y="213"/>
                  </a:cubicBezTo>
                  <a:lnTo>
                    <a:pt x="62" y="213"/>
                  </a:lnTo>
                  <a:lnTo>
                    <a:pt x="62" y="225"/>
                  </a:lnTo>
                  <a:cubicBezTo>
                    <a:pt x="78" y="224"/>
                    <a:pt x="100" y="223"/>
                    <a:pt x="112" y="223"/>
                  </a:cubicBezTo>
                  <a:cubicBezTo>
                    <a:pt x="124" y="223"/>
                    <a:pt x="145" y="224"/>
                    <a:pt x="162" y="225"/>
                  </a:cubicBezTo>
                  <a:lnTo>
                    <a:pt x="162" y="213"/>
                  </a:lnTo>
                  <a:lnTo>
                    <a:pt x="153" y="213"/>
                  </a:lnTo>
                  <a:cubicBezTo>
                    <a:pt x="126" y="213"/>
                    <a:pt x="126" y="209"/>
                    <a:pt x="126" y="197"/>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8" name="Freeform 83"/>
            <p:cNvSpPr>
              <a:spLocks noEditPoints="1"/>
            </p:cNvSpPr>
            <p:nvPr/>
          </p:nvSpPr>
          <p:spPr bwMode="auto">
            <a:xfrm>
              <a:off x="3427" y="1344"/>
              <a:ext cx="101" cy="127"/>
            </a:xfrm>
            <a:custGeom>
              <a:avLst/>
              <a:gdLst>
                <a:gd name="T0" fmla="*/ 283 w 293"/>
                <a:gd name="T1" fmla="*/ 20 h 370"/>
                <a:gd name="T2" fmla="*/ 283 w 293"/>
                <a:gd name="T3" fmla="*/ 20 h 370"/>
                <a:gd name="T4" fmla="*/ 293 w 293"/>
                <a:gd name="T5" fmla="*/ 10 h 370"/>
                <a:gd name="T6" fmla="*/ 283 w 293"/>
                <a:gd name="T7" fmla="*/ 0 h 370"/>
                <a:gd name="T8" fmla="*/ 274 w 293"/>
                <a:gd name="T9" fmla="*/ 3 h 370"/>
                <a:gd name="T10" fmla="*/ 10 w 293"/>
                <a:gd name="T11" fmla="*/ 128 h 370"/>
                <a:gd name="T12" fmla="*/ 0 w 293"/>
                <a:gd name="T13" fmla="*/ 139 h 370"/>
                <a:gd name="T14" fmla="*/ 10 w 293"/>
                <a:gd name="T15" fmla="*/ 149 h 370"/>
                <a:gd name="T16" fmla="*/ 274 w 293"/>
                <a:gd name="T17" fmla="*/ 273 h 370"/>
                <a:gd name="T18" fmla="*/ 283 w 293"/>
                <a:gd name="T19" fmla="*/ 277 h 370"/>
                <a:gd name="T20" fmla="*/ 293 w 293"/>
                <a:gd name="T21" fmla="*/ 267 h 370"/>
                <a:gd name="T22" fmla="*/ 282 w 293"/>
                <a:gd name="T23" fmla="*/ 256 h 370"/>
                <a:gd name="T24" fmla="*/ 33 w 293"/>
                <a:gd name="T25" fmla="*/ 139 h 370"/>
                <a:gd name="T26" fmla="*/ 283 w 293"/>
                <a:gd name="T27" fmla="*/ 20 h 370"/>
                <a:gd name="T28" fmla="*/ 276 w 293"/>
                <a:gd name="T29" fmla="*/ 370 h 370"/>
                <a:gd name="T30" fmla="*/ 276 w 293"/>
                <a:gd name="T31" fmla="*/ 370 h 370"/>
                <a:gd name="T32" fmla="*/ 293 w 293"/>
                <a:gd name="T33" fmla="*/ 360 h 370"/>
                <a:gd name="T34" fmla="*/ 275 w 293"/>
                <a:gd name="T35" fmla="*/ 350 h 370"/>
                <a:gd name="T36" fmla="*/ 18 w 293"/>
                <a:gd name="T37" fmla="*/ 350 h 370"/>
                <a:gd name="T38" fmla="*/ 0 w 293"/>
                <a:gd name="T39" fmla="*/ 360 h 370"/>
                <a:gd name="T40" fmla="*/ 17 w 293"/>
                <a:gd name="T41" fmla="*/ 370 h 370"/>
                <a:gd name="T42" fmla="*/ 276 w 293"/>
                <a:gd name="T43"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70">
                  <a:moveTo>
                    <a:pt x="283" y="20"/>
                  </a:moveTo>
                  <a:lnTo>
                    <a:pt x="283" y="20"/>
                  </a:lnTo>
                  <a:cubicBezTo>
                    <a:pt x="289" y="18"/>
                    <a:pt x="293" y="15"/>
                    <a:pt x="293" y="10"/>
                  </a:cubicBezTo>
                  <a:cubicBezTo>
                    <a:pt x="293" y="4"/>
                    <a:pt x="289" y="0"/>
                    <a:pt x="283" y="0"/>
                  </a:cubicBezTo>
                  <a:cubicBezTo>
                    <a:pt x="281" y="0"/>
                    <a:pt x="276" y="2"/>
                    <a:pt x="274" y="3"/>
                  </a:cubicBezTo>
                  <a:lnTo>
                    <a:pt x="10" y="128"/>
                  </a:lnTo>
                  <a:cubicBezTo>
                    <a:pt x="2" y="132"/>
                    <a:pt x="0" y="135"/>
                    <a:pt x="0" y="139"/>
                  </a:cubicBezTo>
                  <a:cubicBezTo>
                    <a:pt x="0" y="143"/>
                    <a:pt x="3" y="146"/>
                    <a:pt x="10" y="149"/>
                  </a:cubicBezTo>
                  <a:lnTo>
                    <a:pt x="274" y="273"/>
                  </a:lnTo>
                  <a:cubicBezTo>
                    <a:pt x="281" y="277"/>
                    <a:pt x="282" y="277"/>
                    <a:pt x="283" y="277"/>
                  </a:cubicBezTo>
                  <a:cubicBezTo>
                    <a:pt x="288" y="277"/>
                    <a:pt x="293" y="273"/>
                    <a:pt x="293" y="267"/>
                  </a:cubicBezTo>
                  <a:cubicBezTo>
                    <a:pt x="293" y="263"/>
                    <a:pt x="291" y="260"/>
                    <a:pt x="282" y="256"/>
                  </a:cubicBezTo>
                  <a:lnTo>
                    <a:pt x="33" y="139"/>
                  </a:lnTo>
                  <a:lnTo>
                    <a:pt x="283" y="20"/>
                  </a:lnTo>
                  <a:close/>
                  <a:moveTo>
                    <a:pt x="276" y="370"/>
                  </a:moveTo>
                  <a:lnTo>
                    <a:pt x="276" y="370"/>
                  </a:lnTo>
                  <a:cubicBezTo>
                    <a:pt x="284" y="370"/>
                    <a:pt x="293" y="370"/>
                    <a:pt x="293" y="360"/>
                  </a:cubicBezTo>
                  <a:cubicBezTo>
                    <a:pt x="293" y="350"/>
                    <a:pt x="282" y="350"/>
                    <a:pt x="275" y="350"/>
                  </a:cubicBezTo>
                  <a:lnTo>
                    <a:pt x="18" y="350"/>
                  </a:lnTo>
                  <a:cubicBezTo>
                    <a:pt x="11" y="350"/>
                    <a:pt x="0" y="350"/>
                    <a:pt x="0" y="360"/>
                  </a:cubicBezTo>
                  <a:cubicBezTo>
                    <a:pt x="0" y="370"/>
                    <a:pt x="9" y="370"/>
                    <a:pt x="17" y="370"/>
                  </a:cubicBezTo>
                  <a:lnTo>
                    <a:pt x="276" y="37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59" name="Freeform 84"/>
            <p:cNvSpPr>
              <a:spLocks noEditPoints="1"/>
            </p:cNvSpPr>
            <p:nvPr/>
          </p:nvSpPr>
          <p:spPr bwMode="auto">
            <a:xfrm>
              <a:off x="3595" y="1334"/>
              <a:ext cx="61" cy="116"/>
            </a:xfrm>
            <a:custGeom>
              <a:avLst/>
              <a:gdLst>
                <a:gd name="T0" fmla="*/ 92 w 176"/>
                <a:gd name="T1" fmla="*/ 6 h 337"/>
                <a:gd name="T2" fmla="*/ 92 w 176"/>
                <a:gd name="T3" fmla="*/ 6 h 337"/>
                <a:gd name="T4" fmla="*/ 86 w 176"/>
                <a:gd name="T5" fmla="*/ 0 h 337"/>
                <a:gd name="T6" fmla="*/ 28 w 176"/>
                <a:gd name="T7" fmla="*/ 5 h 337"/>
                <a:gd name="T8" fmla="*/ 18 w 176"/>
                <a:gd name="T9" fmla="*/ 15 h 337"/>
                <a:gd name="T10" fmla="*/ 30 w 176"/>
                <a:gd name="T11" fmla="*/ 20 h 337"/>
                <a:gd name="T12" fmla="*/ 54 w 176"/>
                <a:gd name="T13" fmla="*/ 29 h 337"/>
                <a:gd name="T14" fmla="*/ 47 w 176"/>
                <a:gd name="T15" fmla="*/ 58 h 337"/>
                <a:gd name="T16" fmla="*/ 8 w 176"/>
                <a:gd name="T17" fmla="*/ 214 h 337"/>
                <a:gd name="T18" fmla="*/ 0 w 176"/>
                <a:gd name="T19" fmla="*/ 262 h 337"/>
                <a:gd name="T20" fmla="*/ 61 w 176"/>
                <a:gd name="T21" fmla="*/ 337 h 337"/>
                <a:gd name="T22" fmla="*/ 176 w 176"/>
                <a:gd name="T23" fmla="*/ 197 h 337"/>
                <a:gd name="T24" fmla="*/ 113 w 176"/>
                <a:gd name="T25" fmla="*/ 121 h 337"/>
                <a:gd name="T26" fmla="*/ 57 w 176"/>
                <a:gd name="T27" fmla="*/ 149 h 337"/>
                <a:gd name="T28" fmla="*/ 92 w 176"/>
                <a:gd name="T29" fmla="*/ 6 h 337"/>
                <a:gd name="T30" fmla="*/ 47 w 176"/>
                <a:gd name="T31" fmla="*/ 186 h 337"/>
                <a:gd name="T32" fmla="*/ 47 w 176"/>
                <a:gd name="T33" fmla="*/ 186 h 337"/>
                <a:gd name="T34" fmla="*/ 54 w 176"/>
                <a:gd name="T35" fmla="*/ 170 h 337"/>
                <a:gd name="T36" fmla="*/ 112 w 176"/>
                <a:gd name="T37" fmla="*/ 131 h 337"/>
                <a:gd name="T38" fmla="*/ 142 w 176"/>
                <a:gd name="T39" fmla="*/ 176 h 337"/>
                <a:gd name="T40" fmla="*/ 117 w 176"/>
                <a:gd name="T41" fmla="*/ 278 h 337"/>
                <a:gd name="T42" fmla="*/ 61 w 176"/>
                <a:gd name="T43" fmla="*/ 327 h 337"/>
                <a:gd name="T44" fmla="*/ 29 w 176"/>
                <a:gd name="T45" fmla="*/ 279 h 337"/>
                <a:gd name="T46" fmla="*/ 37 w 176"/>
                <a:gd name="T47" fmla="*/ 230 h 337"/>
                <a:gd name="T48" fmla="*/ 47 w 176"/>
                <a:gd name="T49" fmla="*/ 18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337">
                  <a:moveTo>
                    <a:pt x="92" y="6"/>
                  </a:moveTo>
                  <a:lnTo>
                    <a:pt x="92" y="6"/>
                  </a:lnTo>
                  <a:cubicBezTo>
                    <a:pt x="92" y="5"/>
                    <a:pt x="92" y="0"/>
                    <a:pt x="86" y="0"/>
                  </a:cubicBezTo>
                  <a:cubicBezTo>
                    <a:pt x="75" y="0"/>
                    <a:pt x="40" y="4"/>
                    <a:pt x="28" y="5"/>
                  </a:cubicBezTo>
                  <a:cubicBezTo>
                    <a:pt x="24" y="6"/>
                    <a:pt x="18" y="6"/>
                    <a:pt x="18" y="15"/>
                  </a:cubicBezTo>
                  <a:cubicBezTo>
                    <a:pt x="18" y="20"/>
                    <a:pt x="23" y="20"/>
                    <a:pt x="30" y="20"/>
                  </a:cubicBezTo>
                  <a:cubicBezTo>
                    <a:pt x="53" y="20"/>
                    <a:pt x="54" y="24"/>
                    <a:pt x="54" y="29"/>
                  </a:cubicBezTo>
                  <a:cubicBezTo>
                    <a:pt x="54" y="32"/>
                    <a:pt x="50" y="48"/>
                    <a:pt x="47" y="58"/>
                  </a:cubicBezTo>
                  <a:lnTo>
                    <a:pt x="8" y="214"/>
                  </a:lnTo>
                  <a:cubicBezTo>
                    <a:pt x="2" y="238"/>
                    <a:pt x="0" y="246"/>
                    <a:pt x="0" y="262"/>
                  </a:cubicBezTo>
                  <a:cubicBezTo>
                    <a:pt x="0" y="308"/>
                    <a:pt x="26" y="337"/>
                    <a:pt x="61" y="337"/>
                  </a:cubicBezTo>
                  <a:cubicBezTo>
                    <a:pt x="117" y="337"/>
                    <a:pt x="176" y="266"/>
                    <a:pt x="176" y="197"/>
                  </a:cubicBezTo>
                  <a:cubicBezTo>
                    <a:pt x="176" y="154"/>
                    <a:pt x="151" y="121"/>
                    <a:pt x="113" y="121"/>
                  </a:cubicBezTo>
                  <a:cubicBezTo>
                    <a:pt x="91" y="121"/>
                    <a:pt x="71" y="135"/>
                    <a:pt x="57" y="149"/>
                  </a:cubicBezTo>
                  <a:lnTo>
                    <a:pt x="92" y="6"/>
                  </a:lnTo>
                  <a:close/>
                  <a:moveTo>
                    <a:pt x="47" y="186"/>
                  </a:moveTo>
                  <a:lnTo>
                    <a:pt x="47" y="186"/>
                  </a:lnTo>
                  <a:cubicBezTo>
                    <a:pt x="50" y="176"/>
                    <a:pt x="50" y="175"/>
                    <a:pt x="54" y="170"/>
                  </a:cubicBezTo>
                  <a:cubicBezTo>
                    <a:pt x="78" y="138"/>
                    <a:pt x="99" y="131"/>
                    <a:pt x="112" y="131"/>
                  </a:cubicBezTo>
                  <a:cubicBezTo>
                    <a:pt x="129" y="131"/>
                    <a:pt x="142" y="146"/>
                    <a:pt x="142" y="176"/>
                  </a:cubicBezTo>
                  <a:cubicBezTo>
                    <a:pt x="142" y="204"/>
                    <a:pt x="126" y="259"/>
                    <a:pt x="117" y="278"/>
                  </a:cubicBezTo>
                  <a:cubicBezTo>
                    <a:pt x="102" y="310"/>
                    <a:pt x="80" y="327"/>
                    <a:pt x="61" y="327"/>
                  </a:cubicBezTo>
                  <a:cubicBezTo>
                    <a:pt x="45" y="327"/>
                    <a:pt x="29" y="314"/>
                    <a:pt x="29" y="279"/>
                  </a:cubicBezTo>
                  <a:cubicBezTo>
                    <a:pt x="29" y="269"/>
                    <a:pt x="29" y="260"/>
                    <a:pt x="37" y="230"/>
                  </a:cubicBezTo>
                  <a:lnTo>
                    <a:pt x="47" y="18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0" name="Freeform 85"/>
            <p:cNvSpPr>
              <a:spLocks/>
            </p:cNvSpPr>
            <p:nvPr/>
          </p:nvSpPr>
          <p:spPr bwMode="auto">
            <a:xfrm>
              <a:off x="3665" y="1397"/>
              <a:ext cx="51" cy="77"/>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9 h 222"/>
                <a:gd name="T22" fmla="*/ 35 w 148"/>
                <a:gd name="T23" fmla="*/ 61 h 222"/>
                <a:gd name="T24" fmla="*/ 16 w 148"/>
                <a:gd name="T25" fmla="*/ 43 h 222"/>
                <a:gd name="T26" fmla="*/ 65 w 148"/>
                <a:gd name="T27" fmla="*/ 12 h 222"/>
                <a:gd name="T28" fmla="*/ 115 w 148"/>
                <a:gd name="T29" fmla="*/ 65 h 222"/>
                <a:gd name="T30" fmla="*/ 84 w 148"/>
                <a:gd name="T31" fmla="*/ 129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8"/>
                    <a:pt x="148" y="97"/>
                    <a:pt x="148" y="65"/>
                  </a:cubicBezTo>
                  <a:cubicBezTo>
                    <a:pt x="148" y="25"/>
                    <a:pt x="112" y="0"/>
                    <a:pt x="70" y="0"/>
                  </a:cubicBezTo>
                  <a:cubicBezTo>
                    <a:pt x="28" y="0"/>
                    <a:pt x="0" y="29"/>
                    <a:pt x="0" y="60"/>
                  </a:cubicBezTo>
                  <a:cubicBezTo>
                    <a:pt x="0" y="77"/>
                    <a:pt x="14" y="79"/>
                    <a:pt x="18" y="79"/>
                  </a:cubicBezTo>
                  <a:cubicBezTo>
                    <a:pt x="26" y="79"/>
                    <a:pt x="35" y="73"/>
                    <a:pt x="35" y="61"/>
                  </a:cubicBezTo>
                  <a:cubicBezTo>
                    <a:pt x="35" y="55"/>
                    <a:pt x="33" y="43"/>
                    <a:pt x="16" y="43"/>
                  </a:cubicBezTo>
                  <a:cubicBezTo>
                    <a:pt x="26" y="19"/>
                    <a:pt x="49" y="12"/>
                    <a:pt x="65" y="12"/>
                  </a:cubicBezTo>
                  <a:cubicBezTo>
                    <a:pt x="98" y="12"/>
                    <a:pt x="115" y="38"/>
                    <a:pt x="115" y="65"/>
                  </a:cubicBezTo>
                  <a:cubicBezTo>
                    <a:pt x="115" y="94"/>
                    <a:pt x="95" y="117"/>
                    <a:pt x="84" y="129"/>
                  </a:cubicBezTo>
                  <a:lnTo>
                    <a:pt x="3"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1" name="Freeform 86"/>
            <p:cNvSpPr>
              <a:spLocks noEditPoints="1"/>
            </p:cNvSpPr>
            <p:nvPr/>
          </p:nvSpPr>
          <p:spPr bwMode="auto">
            <a:xfrm>
              <a:off x="3910" y="1378"/>
              <a:ext cx="18" cy="71"/>
            </a:xfrm>
            <a:custGeom>
              <a:avLst/>
              <a:gdLst>
                <a:gd name="T0" fmla="*/ 50 w 50"/>
                <a:gd name="T1" fmla="*/ 25 h 206"/>
                <a:gd name="T2" fmla="*/ 50 w 50"/>
                <a:gd name="T3" fmla="*/ 25 h 206"/>
                <a:gd name="T4" fmla="*/ 25 w 50"/>
                <a:gd name="T5" fmla="*/ 0 h 206"/>
                <a:gd name="T6" fmla="*/ 0 w 50"/>
                <a:gd name="T7" fmla="*/ 25 h 206"/>
                <a:gd name="T8" fmla="*/ 25 w 50"/>
                <a:gd name="T9" fmla="*/ 51 h 206"/>
                <a:gd name="T10" fmla="*/ 50 w 50"/>
                <a:gd name="T11" fmla="*/ 25 h 206"/>
                <a:gd name="T12" fmla="*/ 50 w 50"/>
                <a:gd name="T13" fmla="*/ 181 h 206"/>
                <a:gd name="T14" fmla="*/ 50 w 50"/>
                <a:gd name="T15" fmla="*/ 181 h 206"/>
                <a:gd name="T16" fmla="*/ 25 w 50"/>
                <a:gd name="T17" fmla="*/ 155 h 206"/>
                <a:gd name="T18" fmla="*/ 0 w 50"/>
                <a:gd name="T19" fmla="*/ 181 h 206"/>
                <a:gd name="T20" fmla="*/ 25 w 50"/>
                <a:gd name="T21" fmla="*/ 206 h 206"/>
                <a:gd name="T22" fmla="*/ 50 w 50"/>
                <a:gd name="T2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6">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moveTo>
                    <a:pt x="50" y="181"/>
                  </a:moveTo>
                  <a:lnTo>
                    <a:pt x="50" y="181"/>
                  </a:lnTo>
                  <a:cubicBezTo>
                    <a:pt x="50" y="167"/>
                    <a:pt x="39" y="155"/>
                    <a:pt x="25" y="155"/>
                  </a:cubicBezTo>
                  <a:cubicBezTo>
                    <a:pt x="11" y="155"/>
                    <a:pt x="0" y="167"/>
                    <a:pt x="0" y="181"/>
                  </a:cubicBezTo>
                  <a:cubicBezTo>
                    <a:pt x="0" y="195"/>
                    <a:pt x="11" y="206"/>
                    <a:pt x="25" y="206"/>
                  </a:cubicBezTo>
                  <a:cubicBezTo>
                    <a:pt x="39" y="206"/>
                    <a:pt x="50" y="195"/>
                    <a:pt x="50" y="1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2" name="Freeform 87"/>
            <p:cNvSpPr>
              <a:spLocks noEditPoints="1"/>
            </p:cNvSpPr>
            <p:nvPr/>
          </p:nvSpPr>
          <p:spPr bwMode="auto">
            <a:xfrm>
              <a:off x="3982" y="1376"/>
              <a:ext cx="86" cy="105"/>
            </a:xfrm>
            <a:custGeom>
              <a:avLst/>
              <a:gdLst>
                <a:gd name="T0" fmla="*/ 37 w 249"/>
                <a:gd name="T1" fmla="*/ 269 h 304"/>
                <a:gd name="T2" fmla="*/ 37 w 249"/>
                <a:gd name="T3" fmla="*/ 269 h 304"/>
                <a:gd name="T4" fmla="*/ 11 w 249"/>
                <a:gd name="T5" fmla="*/ 289 h 304"/>
                <a:gd name="T6" fmla="*/ 0 w 249"/>
                <a:gd name="T7" fmla="*/ 298 h 304"/>
                <a:gd name="T8" fmla="*/ 6 w 249"/>
                <a:gd name="T9" fmla="*/ 304 h 304"/>
                <a:gd name="T10" fmla="*/ 46 w 249"/>
                <a:gd name="T11" fmla="*/ 302 h 304"/>
                <a:gd name="T12" fmla="*/ 94 w 249"/>
                <a:gd name="T13" fmla="*/ 304 h 304"/>
                <a:gd name="T14" fmla="*/ 102 w 249"/>
                <a:gd name="T15" fmla="*/ 294 h 304"/>
                <a:gd name="T16" fmla="*/ 91 w 249"/>
                <a:gd name="T17" fmla="*/ 289 h 304"/>
                <a:gd name="T18" fmla="*/ 67 w 249"/>
                <a:gd name="T19" fmla="*/ 281 h 304"/>
                <a:gd name="T20" fmla="*/ 90 w 249"/>
                <a:gd name="T21" fmla="*/ 186 h 304"/>
                <a:gd name="T22" fmla="*/ 134 w 249"/>
                <a:gd name="T23" fmla="*/ 216 h 304"/>
                <a:gd name="T24" fmla="*/ 249 w 249"/>
                <a:gd name="T25" fmla="*/ 76 h 304"/>
                <a:gd name="T26" fmla="*/ 186 w 249"/>
                <a:gd name="T27" fmla="*/ 0 h 304"/>
                <a:gd name="T28" fmla="*/ 123 w 249"/>
                <a:gd name="T29" fmla="*/ 36 h 304"/>
                <a:gd name="T30" fmla="*/ 80 w 249"/>
                <a:gd name="T31" fmla="*/ 0 h 304"/>
                <a:gd name="T32" fmla="*/ 45 w 249"/>
                <a:gd name="T33" fmla="*/ 27 h 304"/>
                <a:gd name="T34" fmla="*/ 30 w 249"/>
                <a:gd name="T35" fmla="*/ 73 h 304"/>
                <a:gd name="T36" fmla="*/ 36 w 249"/>
                <a:gd name="T37" fmla="*/ 78 h 304"/>
                <a:gd name="T38" fmla="*/ 44 w 249"/>
                <a:gd name="T39" fmla="*/ 67 h 304"/>
                <a:gd name="T40" fmla="*/ 79 w 249"/>
                <a:gd name="T41" fmla="*/ 10 h 304"/>
                <a:gd name="T42" fmla="*/ 94 w 249"/>
                <a:gd name="T43" fmla="*/ 32 h 304"/>
                <a:gd name="T44" fmla="*/ 90 w 249"/>
                <a:gd name="T45" fmla="*/ 57 h 304"/>
                <a:gd name="T46" fmla="*/ 37 w 249"/>
                <a:gd name="T47" fmla="*/ 269 h 304"/>
                <a:gd name="T48" fmla="*/ 121 w 249"/>
                <a:gd name="T49" fmla="*/ 62 h 304"/>
                <a:gd name="T50" fmla="*/ 121 w 249"/>
                <a:gd name="T51" fmla="*/ 62 h 304"/>
                <a:gd name="T52" fmla="*/ 146 w 249"/>
                <a:gd name="T53" fmla="*/ 28 h 304"/>
                <a:gd name="T54" fmla="*/ 184 w 249"/>
                <a:gd name="T55" fmla="*/ 10 h 304"/>
                <a:gd name="T56" fmla="*/ 215 w 249"/>
                <a:gd name="T57" fmla="*/ 55 h 304"/>
                <a:gd name="T58" fmla="*/ 191 w 249"/>
                <a:gd name="T59" fmla="*/ 157 h 304"/>
                <a:gd name="T60" fmla="*/ 134 w 249"/>
                <a:gd name="T61" fmla="*/ 206 h 304"/>
                <a:gd name="T62" fmla="*/ 96 w 249"/>
                <a:gd name="T63" fmla="*/ 163 h 304"/>
                <a:gd name="T64" fmla="*/ 97 w 249"/>
                <a:gd name="T65" fmla="*/ 156 h 304"/>
                <a:gd name="T66" fmla="*/ 121 w 249"/>
                <a:gd name="T67"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04">
                  <a:moveTo>
                    <a:pt x="37" y="269"/>
                  </a:moveTo>
                  <a:lnTo>
                    <a:pt x="37" y="269"/>
                  </a:lnTo>
                  <a:cubicBezTo>
                    <a:pt x="33" y="286"/>
                    <a:pt x="32" y="289"/>
                    <a:pt x="11" y="289"/>
                  </a:cubicBezTo>
                  <a:cubicBezTo>
                    <a:pt x="5" y="289"/>
                    <a:pt x="0" y="289"/>
                    <a:pt x="0" y="298"/>
                  </a:cubicBezTo>
                  <a:cubicBezTo>
                    <a:pt x="0" y="302"/>
                    <a:pt x="2" y="304"/>
                    <a:pt x="6" y="304"/>
                  </a:cubicBezTo>
                  <a:cubicBezTo>
                    <a:pt x="19" y="304"/>
                    <a:pt x="33" y="302"/>
                    <a:pt x="46" y="302"/>
                  </a:cubicBezTo>
                  <a:cubicBezTo>
                    <a:pt x="62" y="302"/>
                    <a:pt x="78" y="304"/>
                    <a:pt x="94" y="304"/>
                  </a:cubicBezTo>
                  <a:cubicBezTo>
                    <a:pt x="96" y="304"/>
                    <a:pt x="102" y="304"/>
                    <a:pt x="102" y="294"/>
                  </a:cubicBezTo>
                  <a:cubicBezTo>
                    <a:pt x="102" y="289"/>
                    <a:pt x="97" y="289"/>
                    <a:pt x="91" y="289"/>
                  </a:cubicBezTo>
                  <a:cubicBezTo>
                    <a:pt x="67" y="289"/>
                    <a:pt x="67" y="286"/>
                    <a:pt x="67" y="281"/>
                  </a:cubicBezTo>
                  <a:cubicBezTo>
                    <a:pt x="67" y="276"/>
                    <a:pt x="87" y="198"/>
                    <a:pt x="90" y="186"/>
                  </a:cubicBezTo>
                  <a:cubicBezTo>
                    <a:pt x="96" y="200"/>
                    <a:pt x="110" y="216"/>
                    <a:pt x="134" y="216"/>
                  </a:cubicBezTo>
                  <a:cubicBezTo>
                    <a:pt x="190" y="216"/>
                    <a:pt x="249" y="147"/>
                    <a:pt x="249" y="76"/>
                  </a:cubicBezTo>
                  <a:cubicBezTo>
                    <a:pt x="249" y="31"/>
                    <a:pt x="222" y="0"/>
                    <a:pt x="186" y="0"/>
                  </a:cubicBezTo>
                  <a:cubicBezTo>
                    <a:pt x="162" y="0"/>
                    <a:pt x="139" y="17"/>
                    <a:pt x="123" y="36"/>
                  </a:cubicBezTo>
                  <a:cubicBezTo>
                    <a:pt x="118" y="10"/>
                    <a:pt x="98" y="0"/>
                    <a:pt x="80" y="0"/>
                  </a:cubicBezTo>
                  <a:cubicBezTo>
                    <a:pt x="58" y="0"/>
                    <a:pt x="49" y="18"/>
                    <a:pt x="45" y="27"/>
                  </a:cubicBezTo>
                  <a:cubicBezTo>
                    <a:pt x="36" y="43"/>
                    <a:pt x="30" y="72"/>
                    <a:pt x="30" y="73"/>
                  </a:cubicBezTo>
                  <a:cubicBezTo>
                    <a:pt x="30" y="78"/>
                    <a:pt x="35" y="78"/>
                    <a:pt x="36" y="78"/>
                  </a:cubicBezTo>
                  <a:cubicBezTo>
                    <a:pt x="41" y="78"/>
                    <a:pt x="41" y="78"/>
                    <a:pt x="44" y="67"/>
                  </a:cubicBezTo>
                  <a:cubicBezTo>
                    <a:pt x="52" y="33"/>
                    <a:pt x="62" y="10"/>
                    <a:pt x="79" y="10"/>
                  </a:cubicBezTo>
                  <a:cubicBezTo>
                    <a:pt x="87" y="10"/>
                    <a:pt x="94" y="14"/>
                    <a:pt x="94" y="32"/>
                  </a:cubicBezTo>
                  <a:cubicBezTo>
                    <a:pt x="94" y="43"/>
                    <a:pt x="92" y="49"/>
                    <a:pt x="90" y="57"/>
                  </a:cubicBezTo>
                  <a:lnTo>
                    <a:pt x="37" y="269"/>
                  </a:lnTo>
                  <a:close/>
                  <a:moveTo>
                    <a:pt x="121" y="62"/>
                  </a:moveTo>
                  <a:lnTo>
                    <a:pt x="121" y="62"/>
                  </a:lnTo>
                  <a:cubicBezTo>
                    <a:pt x="124" y="49"/>
                    <a:pt x="137" y="36"/>
                    <a:pt x="146" y="28"/>
                  </a:cubicBezTo>
                  <a:cubicBezTo>
                    <a:pt x="162" y="14"/>
                    <a:pt x="176" y="10"/>
                    <a:pt x="184" y="10"/>
                  </a:cubicBezTo>
                  <a:cubicBezTo>
                    <a:pt x="204" y="10"/>
                    <a:pt x="215" y="27"/>
                    <a:pt x="215" y="55"/>
                  </a:cubicBezTo>
                  <a:cubicBezTo>
                    <a:pt x="215" y="83"/>
                    <a:pt x="199" y="138"/>
                    <a:pt x="191" y="157"/>
                  </a:cubicBezTo>
                  <a:cubicBezTo>
                    <a:pt x="174" y="190"/>
                    <a:pt x="151" y="206"/>
                    <a:pt x="134" y="206"/>
                  </a:cubicBezTo>
                  <a:cubicBezTo>
                    <a:pt x="102" y="206"/>
                    <a:pt x="96" y="166"/>
                    <a:pt x="96" y="163"/>
                  </a:cubicBezTo>
                  <a:cubicBezTo>
                    <a:pt x="96" y="162"/>
                    <a:pt x="96" y="161"/>
                    <a:pt x="97" y="156"/>
                  </a:cubicBezTo>
                  <a:lnTo>
                    <a:pt x="121" y="6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3" name="Freeform 88"/>
            <p:cNvSpPr>
              <a:spLocks/>
            </p:cNvSpPr>
            <p:nvPr/>
          </p:nvSpPr>
          <p:spPr bwMode="auto">
            <a:xfrm>
              <a:off x="4078" y="1397"/>
              <a:ext cx="50" cy="77"/>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100 w 147"/>
                <a:gd name="T13" fmla="*/ 137 h 222"/>
                <a:gd name="T14" fmla="*/ 147 w 147"/>
                <a:gd name="T15" fmla="*/ 65 h 222"/>
                <a:gd name="T16" fmla="*/ 69 w 147"/>
                <a:gd name="T17" fmla="*/ 0 h 222"/>
                <a:gd name="T18" fmla="*/ 0 w 147"/>
                <a:gd name="T19" fmla="*/ 60 h 222"/>
                <a:gd name="T20" fmla="*/ 18 w 147"/>
                <a:gd name="T21" fmla="*/ 79 h 222"/>
                <a:gd name="T22" fmla="*/ 35 w 147"/>
                <a:gd name="T23" fmla="*/ 61 h 222"/>
                <a:gd name="T24" fmla="*/ 16 w 147"/>
                <a:gd name="T25" fmla="*/ 43 h 222"/>
                <a:gd name="T26" fmla="*/ 64 w 147"/>
                <a:gd name="T27" fmla="*/ 12 h 222"/>
                <a:gd name="T28" fmla="*/ 115 w 147"/>
                <a:gd name="T29" fmla="*/ 65 h 222"/>
                <a:gd name="T30" fmla="*/ 84 w 147"/>
                <a:gd name="T31" fmla="*/ 129 h 222"/>
                <a:gd name="T32" fmla="*/ 3 w 147"/>
                <a:gd name="T33" fmla="*/ 209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80" y="153"/>
                    <a:pt x="100" y="137"/>
                  </a:cubicBezTo>
                  <a:cubicBezTo>
                    <a:pt x="124" y="118"/>
                    <a:pt x="147" y="97"/>
                    <a:pt x="147" y="65"/>
                  </a:cubicBezTo>
                  <a:cubicBezTo>
                    <a:pt x="147" y="25"/>
                    <a:pt x="112" y="0"/>
                    <a:pt x="69" y="0"/>
                  </a:cubicBezTo>
                  <a:cubicBezTo>
                    <a:pt x="28" y="0"/>
                    <a:pt x="0" y="29"/>
                    <a:pt x="0" y="60"/>
                  </a:cubicBezTo>
                  <a:cubicBezTo>
                    <a:pt x="0" y="77"/>
                    <a:pt x="14" y="79"/>
                    <a:pt x="18" y="79"/>
                  </a:cubicBezTo>
                  <a:cubicBezTo>
                    <a:pt x="26" y="79"/>
                    <a:pt x="35" y="73"/>
                    <a:pt x="35" y="61"/>
                  </a:cubicBezTo>
                  <a:cubicBezTo>
                    <a:pt x="35" y="55"/>
                    <a:pt x="33" y="43"/>
                    <a:pt x="16" y="43"/>
                  </a:cubicBezTo>
                  <a:cubicBezTo>
                    <a:pt x="26" y="19"/>
                    <a:pt x="49" y="12"/>
                    <a:pt x="64" y="12"/>
                  </a:cubicBezTo>
                  <a:cubicBezTo>
                    <a:pt x="98" y="12"/>
                    <a:pt x="115" y="38"/>
                    <a:pt x="115" y="65"/>
                  </a:cubicBezTo>
                  <a:cubicBezTo>
                    <a:pt x="115" y="94"/>
                    <a:pt x="94" y="117"/>
                    <a:pt x="84" y="129"/>
                  </a:cubicBezTo>
                  <a:lnTo>
                    <a:pt x="3" y="209"/>
                  </a:lnTo>
                  <a:cubicBezTo>
                    <a:pt x="0" y="212"/>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4" name="Freeform 89"/>
            <p:cNvSpPr>
              <a:spLocks noEditPoints="1"/>
            </p:cNvSpPr>
            <p:nvPr/>
          </p:nvSpPr>
          <p:spPr bwMode="auto">
            <a:xfrm>
              <a:off x="1194" y="1574"/>
              <a:ext cx="76"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5 w 219"/>
                <a:gd name="T11" fmla="*/ 180 h 216"/>
                <a:gd name="T12" fmla="*/ 169 w 219"/>
                <a:gd name="T13" fmla="*/ 216 h 216"/>
                <a:gd name="T14" fmla="*/ 204 w 219"/>
                <a:gd name="T15" fmla="*/ 190 h 216"/>
                <a:gd name="T16" fmla="*/ 219 w 219"/>
                <a:gd name="T17" fmla="*/ 142 h 216"/>
                <a:gd name="T18" fmla="*/ 213 w 219"/>
                <a:gd name="T19" fmla="*/ 138 h 216"/>
                <a:gd name="T20" fmla="*/ 206 w 219"/>
                <a:gd name="T21" fmla="*/ 146 h 216"/>
                <a:gd name="T22" fmla="*/ 170 w 219"/>
                <a:gd name="T23" fmla="*/ 206 h 216"/>
                <a:gd name="T24" fmla="*/ 156 w 219"/>
                <a:gd name="T25" fmla="*/ 184 h 216"/>
                <a:gd name="T26" fmla="*/ 162 w 219"/>
                <a:gd name="T27" fmla="*/ 148 h 216"/>
                <a:gd name="T28" fmla="*/ 172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5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2"/>
                    <a:pt x="136" y="0"/>
                    <a:pt x="115" y="0"/>
                  </a:cubicBezTo>
                  <a:cubicBezTo>
                    <a:pt x="59" y="0"/>
                    <a:pt x="0" y="70"/>
                    <a:pt x="0" y="140"/>
                  </a:cubicBezTo>
                  <a:cubicBezTo>
                    <a:pt x="0" y="184"/>
                    <a:pt x="26" y="216"/>
                    <a:pt x="63" y="216"/>
                  </a:cubicBezTo>
                  <a:cubicBezTo>
                    <a:pt x="73" y="216"/>
                    <a:pt x="97" y="214"/>
                    <a:pt x="125" y="180"/>
                  </a:cubicBezTo>
                  <a:cubicBezTo>
                    <a:pt x="129" y="200"/>
                    <a:pt x="146" y="216"/>
                    <a:pt x="169" y="216"/>
                  </a:cubicBezTo>
                  <a:cubicBezTo>
                    <a:pt x="186" y="216"/>
                    <a:pt x="197" y="205"/>
                    <a:pt x="204" y="190"/>
                  </a:cubicBezTo>
                  <a:cubicBezTo>
                    <a:pt x="212" y="173"/>
                    <a:pt x="219" y="143"/>
                    <a:pt x="219" y="142"/>
                  </a:cubicBezTo>
                  <a:cubicBezTo>
                    <a:pt x="219" y="138"/>
                    <a:pt x="214" y="138"/>
                    <a:pt x="213" y="138"/>
                  </a:cubicBezTo>
                  <a:cubicBezTo>
                    <a:pt x="208" y="138"/>
                    <a:pt x="208" y="140"/>
                    <a:pt x="206" y="146"/>
                  </a:cubicBezTo>
                  <a:cubicBezTo>
                    <a:pt x="198" y="177"/>
                    <a:pt x="190" y="206"/>
                    <a:pt x="170" y="206"/>
                  </a:cubicBezTo>
                  <a:cubicBezTo>
                    <a:pt x="157" y="206"/>
                    <a:pt x="156" y="193"/>
                    <a:pt x="156" y="184"/>
                  </a:cubicBezTo>
                  <a:cubicBezTo>
                    <a:pt x="156" y="173"/>
                    <a:pt x="157" y="169"/>
                    <a:pt x="162" y="148"/>
                  </a:cubicBezTo>
                  <a:cubicBezTo>
                    <a:pt x="167" y="128"/>
                    <a:pt x="168" y="123"/>
                    <a:pt x="172" y="105"/>
                  </a:cubicBezTo>
                  <a:lnTo>
                    <a:pt x="190" y="38"/>
                  </a:lnTo>
                  <a:cubicBezTo>
                    <a:pt x="193" y="25"/>
                    <a:pt x="193" y="24"/>
                    <a:pt x="193" y="22"/>
                  </a:cubicBezTo>
                  <a:cubicBezTo>
                    <a:pt x="193" y="14"/>
                    <a:pt x="187" y="9"/>
                    <a:pt x="179" y="9"/>
                  </a:cubicBezTo>
                  <a:cubicBezTo>
                    <a:pt x="168" y="9"/>
                    <a:pt x="160" y="20"/>
                    <a:pt x="159" y="30"/>
                  </a:cubicBezTo>
                  <a:close/>
                  <a:moveTo>
                    <a:pt x="128" y="154"/>
                  </a:moveTo>
                  <a:lnTo>
                    <a:pt x="128" y="154"/>
                  </a:lnTo>
                  <a:cubicBezTo>
                    <a:pt x="125" y="163"/>
                    <a:pt x="125" y="163"/>
                    <a:pt x="118" y="172"/>
                  </a:cubicBezTo>
                  <a:cubicBezTo>
                    <a:pt x="97" y="198"/>
                    <a:pt x="78" y="206"/>
                    <a:pt x="64" y="206"/>
                  </a:cubicBezTo>
                  <a:cubicBezTo>
                    <a:pt x="40" y="206"/>
                    <a:pt x="34" y="179"/>
                    <a:pt x="34" y="161"/>
                  </a:cubicBezTo>
                  <a:cubicBezTo>
                    <a:pt x="34" y="137"/>
                    <a:pt x="49" y="78"/>
                    <a:pt x="60" y="56"/>
                  </a:cubicBezTo>
                  <a:cubicBezTo>
                    <a:pt x="75" y="28"/>
                    <a:pt x="96" y="10"/>
                    <a:pt x="115" y="10"/>
                  </a:cubicBezTo>
                  <a:cubicBezTo>
                    <a:pt x="146" y="10"/>
                    <a:pt x="153" y="49"/>
                    <a:pt x="153" y="52"/>
                  </a:cubicBezTo>
                  <a:cubicBezTo>
                    <a:pt x="153" y="55"/>
                    <a:pt x="152"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5" name="Freeform 90"/>
            <p:cNvSpPr>
              <a:spLocks/>
            </p:cNvSpPr>
            <p:nvPr/>
          </p:nvSpPr>
          <p:spPr bwMode="auto">
            <a:xfrm>
              <a:off x="1281" y="1595"/>
              <a:ext cx="53" cy="78"/>
            </a:xfrm>
            <a:custGeom>
              <a:avLst/>
              <a:gdLst>
                <a:gd name="T0" fmla="*/ 74 w 154"/>
                <a:gd name="T1" fmla="*/ 110 h 228"/>
                <a:gd name="T2" fmla="*/ 74 w 154"/>
                <a:gd name="T3" fmla="*/ 110 h 228"/>
                <a:gd name="T4" fmla="*/ 118 w 154"/>
                <a:gd name="T5" fmla="*/ 164 h 228"/>
                <a:gd name="T6" fmla="*/ 75 w 154"/>
                <a:gd name="T7" fmla="*/ 217 h 228"/>
                <a:gd name="T8" fmla="*/ 18 w 154"/>
                <a:gd name="T9" fmla="*/ 194 h 228"/>
                <a:gd name="T10" fmla="*/ 37 w 154"/>
                <a:gd name="T11" fmla="*/ 175 h 228"/>
                <a:gd name="T12" fmla="*/ 19 w 154"/>
                <a:gd name="T13" fmla="*/ 157 h 228"/>
                <a:gd name="T14" fmla="*/ 0 w 154"/>
                <a:gd name="T15" fmla="*/ 176 h 228"/>
                <a:gd name="T16" fmla="*/ 76 w 154"/>
                <a:gd name="T17" fmla="*/ 228 h 228"/>
                <a:gd name="T18" fmla="*/ 154 w 154"/>
                <a:gd name="T19" fmla="*/ 164 h 228"/>
                <a:gd name="T20" fmla="*/ 96 w 154"/>
                <a:gd name="T21" fmla="*/ 104 h 228"/>
                <a:gd name="T22" fmla="*/ 144 w 154"/>
                <a:gd name="T23" fmla="*/ 46 h 228"/>
                <a:gd name="T24" fmla="*/ 76 w 154"/>
                <a:gd name="T25" fmla="*/ 0 h 228"/>
                <a:gd name="T26" fmla="*/ 11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8 w 154"/>
                <a:gd name="T39" fmla="*/ 86 h 228"/>
                <a:gd name="T40" fmla="*/ 61 w 154"/>
                <a:gd name="T41" fmla="*/ 100 h 228"/>
                <a:gd name="T42" fmla="*/ 50 w 154"/>
                <a:gd name="T43" fmla="*/ 101 h 228"/>
                <a:gd name="T44" fmla="*/ 47 w 154"/>
                <a:gd name="T45" fmla="*/ 105 h 228"/>
                <a:gd name="T46" fmla="*/ 55 w 154"/>
                <a:gd name="T47" fmla="*/ 110 h 228"/>
                <a:gd name="T48" fmla="*/ 74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4" y="110"/>
                  </a:moveTo>
                  <a:lnTo>
                    <a:pt x="74" y="110"/>
                  </a:lnTo>
                  <a:cubicBezTo>
                    <a:pt x="100" y="110"/>
                    <a:pt x="118" y="128"/>
                    <a:pt x="118" y="164"/>
                  </a:cubicBezTo>
                  <a:cubicBezTo>
                    <a:pt x="118" y="205"/>
                    <a:pt x="94" y="217"/>
                    <a:pt x="75" y="217"/>
                  </a:cubicBezTo>
                  <a:cubicBezTo>
                    <a:pt x="61" y="217"/>
                    <a:pt x="32" y="214"/>
                    <a:pt x="18" y="194"/>
                  </a:cubicBezTo>
                  <a:cubicBezTo>
                    <a:pt x="34" y="193"/>
                    <a:pt x="37" y="182"/>
                    <a:pt x="37" y="175"/>
                  </a:cubicBezTo>
                  <a:cubicBezTo>
                    <a:pt x="37" y="165"/>
                    <a:pt x="29" y="157"/>
                    <a:pt x="19" y="157"/>
                  </a:cubicBezTo>
                  <a:cubicBezTo>
                    <a:pt x="10" y="157"/>
                    <a:pt x="0" y="163"/>
                    <a:pt x="0" y="176"/>
                  </a:cubicBezTo>
                  <a:cubicBezTo>
                    <a:pt x="0" y="208"/>
                    <a:pt x="35" y="228"/>
                    <a:pt x="76" y="228"/>
                  </a:cubicBezTo>
                  <a:cubicBezTo>
                    <a:pt x="122" y="228"/>
                    <a:pt x="154" y="197"/>
                    <a:pt x="154" y="164"/>
                  </a:cubicBezTo>
                  <a:cubicBezTo>
                    <a:pt x="154" y="138"/>
                    <a:pt x="133" y="112"/>
                    <a:pt x="96" y="104"/>
                  </a:cubicBezTo>
                  <a:cubicBezTo>
                    <a:pt x="131" y="91"/>
                    <a:pt x="144" y="66"/>
                    <a:pt x="144" y="46"/>
                  </a:cubicBezTo>
                  <a:cubicBezTo>
                    <a:pt x="144" y="19"/>
                    <a:pt x="113" y="0"/>
                    <a:pt x="76" y="0"/>
                  </a:cubicBezTo>
                  <a:cubicBezTo>
                    <a:pt x="39" y="0"/>
                    <a:pt x="11" y="18"/>
                    <a:pt x="11" y="44"/>
                  </a:cubicBezTo>
                  <a:cubicBezTo>
                    <a:pt x="11" y="56"/>
                    <a:pt x="18" y="62"/>
                    <a:pt x="28" y="62"/>
                  </a:cubicBezTo>
                  <a:cubicBezTo>
                    <a:pt x="38" y="62"/>
                    <a:pt x="45" y="55"/>
                    <a:pt x="45" y="45"/>
                  </a:cubicBezTo>
                  <a:cubicBezTo>
                    <a:pt x="45" y="35"/>
                    <a:pt x="38" y="28"/>
                    <a:pt x="28" y="28"/>
                  </a:cubicBezTo>
                  <a:cubicBezTo>
                    <a:pt x="40" y="13"/>
                    <a:pt x="63" y="9"/>
                    <a:pt x="75" y="9"/>
                  </a:cubicBezTo>
                  <a:cubicBezTo>
                    <a:pt x="90" y="9"/>
                    <a:pt x="111" y="17"/>
                    <a:pt x="111" y="46"/>
                  </a:cubicBezTo>
                  <a:cubicBezTo>
                    <a:pt x="111" y="60"/>
                    <a:pt x="107" y="75"/>
                    <a:pt x="98" y="86"/>
                  </a:cubicBezTo>
                  <a:cubicBezTo>
                    <a:pt x="87" y="98"/>
                    <a:pt x="78" y="99"/>
                    <a:pt x="61" y="100"/>
                  </a:cubicBezTo>
                  <a:cubicBezTo>
                    <a:pt x="52" y="101"/>
                    <a:pt x="52" y="101"/>
                    <a:pt x="50" y="101"/>
                  </a:cubicBezTo>
                  <a:cubicBezTo>
                    <a:pt x="49" y="101"/>
                    <a:pt x="47" y="102"/>
                    <a:pt x="47" y="105"/>
                  </a:cubicBezTo>
                  <a:cubicBezTo>
                    <a:pt x="47" y="110"/>
                    <a:pt x="50" y="110"/>
                    <a:pt x="55" y="110"/>
                  </a:cubicBezTo>
                  <a:lnTo>
                    <a:pt x="74"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6" name="Freeform 91"/>
            <p:cNvSpPr>
              <a:spLocks/>
            </p:cNvSpPr>
            <p:nvPr/>
          </p:nvSpPr>
          <p:spPr bwMode="auto">
            <a:xfrm>
              <a:off x="1353" y="1595"/>
              <a:ext cx="42" cy="76"/>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09 h 222"/>
                <a:gd name="T16" fmla="*/ 3 w 122"/>
                <a:gd name="T17" fmla="*/ 209 h 222"/>
                <a:gd name="T18" fmla="*/ 3 w 122"/>
                <a:gd name="T19" fmla="*/ 222 h 222"/>
                <a:gd name="T20" fmla="*/ 62 w 122"/>
                <a:gd name="T21" fmla="*/ 220 h 222"/>
                <a:gd name="T22" fmla="*/ 122 w 122"/>
                <a:gd name="T23" fmla="*/ 222 h 222"/>
                <a:gd name="T24" fmla="*/ 122 w 122"/>
                <a:gd name="T25" fmla="*/ 209 h 222"/>
                <a:gd name="T26" fmla="*/ 109 w 122"/>
                <a:gd name="T27" fmla="*/ 209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4" y="21"/>
                    <a:pt x="14" y="21"/>
                    <a:pt x="0" y="21"/>
                  </a:cubicBezTo>
                  <a:lnTo>
                    <a:pt x="0" y="33"/>
                  </a:lnTo>
                  <a:cubicBezTo>
                    <a:pt x="8" y="33"/>
                    <a:pt x="30" y="33"/>
                    <a:pt x="49" y="24"/>
                  </a:cubicBezTo>
                  <a:lnTo>
                    <a:pt x="49" y="194"/>
                  </a:lnTo>
                  <a:cubicBezTo>
                    <a:pt x="49" y="205"/>
                    <a:pt x="49" y="209"/>
                    <a:pt x="15" y="209"/>
                  </a:cubicBezTo>
                  <a:lnTo>
                    <a:pt x="3" y="209"/>
                  </a:lnTo>
                  <a:lnTo>
                    <a:pt x="3" y="222"/>
                  </a:lnTo>
                  <a:cubicBezTo>
                    <a:pt x="9" y="221"/>
                    <a:pt x="50" y="220"/>
                    <a:pt x="62" y="220"/>
                  </a:cubicBezTo>
                  <a:cubicBezTo>
                    <a:pt x="72" y="220"/>
                    <a:pt x="114" y="221"/>
                    <a:pt x="122" y="222"/>
                  </a:cubicBezTo>
                  <a:lnTo>
                    <a:pt x="122" y="209"/>
                  </a:lnTo>
                  <a:lnTo>
                    <a:pt x="109" y="209"/>
                  </a:lnTo>
                  <a:cubicBezTo>
                    <a:pt x="76" y="209"/>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7" name="Freeform 92"/>
            <p:cNvSpPr>
              <a:spLocks/>
            </p:cNvSpPr>
            <p:nvPr/>
          </p:nvSpPr>
          <p:spPr bwMode="auto">
            <a:xfrm>
              <a:off x="1419" y="1574"/>
              <a:ext cx="82" cy="74"/>
            </a:xfrm>
            <a:custGeom>
              <a:avLst/>
              <a:gdLst>
                <a:gd name="T0" fmla="*/ 146 w 238"/>
                <a:gd name="T1" fmla="*/ 66 h 216"/>
                <a:gd name="T2" fmla="*/ 146 w 238"/>
                <a:gd name="T3" fmla="*/ 66 h 216"/>
                <a:gd name="T4" fmla="*/ 194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4"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8" name="Freeform 93"/>
            <p:cNvSpPr>
              <a:spLocks/>
            </p:cNvSpPr>
            <p:nvPr/>
          </p:nvSpPr>
          <p:spPr bwMode="auto">
            <a:xfrm>
              <a:off x="1521" y="1595"/>
              <a:ext cx="42" cy="76"/>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09 h 222"/>
                <a:gd name="T16" fmla="*/ 3 w 122"/>
                <a:gd name="T17" fmla="*/ 209 h 222"/>
                <a:gd name="T18" fmla="*/ 3 w 122"/>
                <a:gd name="T19" fmla="*/ 222 h 222"/>
                <a:gd name="T20" fmla="*/ 62 w 122"/>
                <a:gd name="T21" fmla="*/ 220 h 222"/>
                <a:gd name="T22" fmla="*/ 122 w 122"/>
                <a:gd name="T23" fmla="*/ 222 h 222"/>
                <a:gd name="T24" fmla="*/ 122 w 122"/>
                <a:gd name="T25" fmla="*/ 209 h 222"/>
                <a:gd name="T26" fmla="*/ 109 w 122"/>
                <a:gd name="T27" fmla="*/ 209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5" y="21"/>
                    <a:pt x="14" y="21"/>
                    <a:pt x="0" y="21"/>
                  </a:cubicBezTo>
                  <a:lnTo>
                    <a:pt x="0" y="33"/>
                  </a:lnTo>
                  <a:cubicBezTo>
                    <a:pt x="8" y="33"/>
                    <a:pt x="30" y="33"/>
                    <a:pt x="49" y="24"/>
                  </a:cubicBezTo>
                  <a:lnTo>
                    <a:pt x="49" y="194"/>
                  </a:lnTo>
                  <a:cubicBezTo>
                    <a:pt x="49" y="205"/>
                    <a:pt x="49" y="209"/>
                    <a:pt x="15" y="209"/>
                  </a:cubicBezTo>
                  <a:lnTo>
                    <a:pt x="3" y="209"/>
                  </a:lnTo>
                  <a:lnTo>
                    <a:pt x="3" y="222"/>
                  </a:lnTo>
                  <a:cubicBezTo>
                    <a:pt x="9" y="221"/>
                    <a:pt x="50" y="220"/>
                    <a:pt x="62" y="220"/>
                  </a:cubicBezTo>
                  <a:cubicBezTo>
                    <a:pt x="73" y="220"/>
                    <a:pt x="115" y="221"/>
                    <a:pt x="122" y="222"/>
                  </a:cubicBezTo>
                  <a:lnTo>
                    <a:pt x="122" y="209"/>
                  </a:lnTo>
                  <a:lnTo>
                    <a:pt x="109" y="209"/>
                  </a:lnTo>
                  <a:cubicBezTo>
                    <a:pt x="76" y="209"/>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69" name="Freeform 94"/>
            <p:cNvSpPr>
              <a:spLocks/>
            </p:cNvSpPr>
            <p:nvPr/>
          </p:nvSpPr>
          <p:spPr bwMode="auto">
            <a:xfrm>
              <a:off x="1628" y="1550"/>
              <a:ext cx="109" cy="110"/>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0" name="Freeform 95"/>
            <p:cNvSpPr>
              <a:spLocks noEditPoints="1"/>
            </p:cNvSpPr>
            <p:nvPr/>
          </p:nvSpPr>
          <p:spPr bwMode="auto">
            <a:xfrm>
              <a:off x="1790" y="1574"/>
              <a:ext cx="75"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6 w 219"/>
                <a:gd name="T11" fmla="*/ 180 h 216"/>
                <a:gd name="T12" fmla="*/ 169 w 219"/>
                <a:gd name="T13" fmla="*/ 216 h 216"/>
                <a:gd name="T14" fmla="*/ 204 w 219"/>
                <a:gd name="T15" fmla="*/ 190 h 216"/>
                <a:gd name="T16" fmla="*/ 219 w 219"/>
                <a:gd name="T17" fmla="*/ 142 h 216"/>
                <a:gd name="T18" fmla="*/ 213 w 219"/>
                <a:gd name="T19" fmla="*/ 138 h 216"/>
                <a:gd name="T20" fmla="*/ 206 w 219"/>
                <a:gd name="T21" fmla="*/ 146 h 216"/>
                <a:gd name="T22" fmla="*/ 170 w 219"/>
                <a:gd name="T23" fmla="*/ 206 h 216"/>
                <a:gd name="T24" fmla="*/ 156 w 219"/>
                <a:gd name="T25" fmla="*/ 184 h 216"/>
                <a:gd name="T26" fmla="*/ 162 w 219"/>
                <a:gd name="T27" fmla="*/ 148 h 216"/>
                <a:gd name="T28" fmla="*/ 172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2"/>
                    <a:pt x="137" y="0"/>
                    <a:pt x="115" y="0"/>
                  </a:cubicBezTo>
                  <a:cubicBezTo>
                    <a:pt x="59" y="0"/>
                    <a:pt x="0" y="70"/>
                    <a:pt x="0" y="140"/>
                  </a:cubicBezTo>
                  <a:cubicBezTo>
                    <a:pt x="0" y="184"/>
                    <a:pt x="26" y="216"/>
                    <a:pt x="63" y="216"/>
                  </a:cubicBezTo>
                  <a:cubicBezTo>
                    <a:pt x="73" y="216"/>
                    <a:pt x="97" y="214"/>
                    <a:pt x="126" y="180"/>
                  </a:cubicBezTo>
                  <a:cubicBezTo>
                    <a:pt x="129" y="200"/>
                    <a:pt x="146" y="216"/>
                    <a:pt x="169" y="216"/>
                  </a:cubicBezTo>
                  <a:cubicBezTo>
                    <a:pt x="186" y="216"/>
                    <a:pt x="197" y="205"/>
                    <a:pt x="204" y="190"/>
                  </a:cubicBezTo>
                  <a:cubicBezTo>
                    <a:pt x="213" y="173"/>
                    <a:pt x="219" y="143"/>
                    <a:pt x="219" y="142"/>
                  </a:cubicBezTo>
                  <a:cubicBezTo>
                    <a:pt x="219" y="138"/>
                    <a:pt x="215" y="138"/>
                    <a:pt x="213" y="138"/>
                  </a:cubicBezTo>
                  <a:cubicBezTo>
                    <a:pt x="208" y="138"/>
                    <a:pt x="208" y="140"/>
                    <a:pt x="206" y="146"/>
                  </a:cubicBezTo>
                  <a:cubicBezTo>
                    <a:pt x="198" y="177"/>
                    <a:pt x="190" y="206"/>
                    <a:pt x="170" y="206"/>
                  </a:cubicBezTo>
                  <a:cubicBezTo>
                    <a:pt x="157" y="206"/>
                    <a:pt x="156" y="193"/>
                    <a:pt x="156" y="184"/>
                  </a:cubicBezTo>
                  <a:cubicBezTo>
                    <a:pt x="156" y="173"/>
                    <a:pt x="157" y="169"/>
                    <a:pt x="162" y="148"/>
                  </a:cubicBezTo>
                  <a:cubicBezTo>
                    <a:pt x="167" y="128"/>
                    <a:pt x="168" y="123"/>
                    <a:pt x="172" y="105"/>
                  </a:cubicBezTo>
                  <a:lnTo>
                    <a:pt x="190" y="38"/>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3"/>
                    <a:pt x="118" y="172"/>
                  </a:cubicBezTo>
                  <a:cubicBezTo>
                    <a:pt x="97" y="198"/>
                    <a:pt x="78" y="206"/>
                    <a:pt x="64" y="206"/>
                  </a:cubicBezTo>
                  <a:cubicBezTo>
                    <a:pt x="41" y="206"/>
                    <a:pt x="34" y="179"/>
                    <a:pt x="34" y="161"/>
                  </a:cubicBezTo>
                  <a:cubicBezTo>
                    <a:pt x="34" y="137"/>
                    <a:pt x="49" y="78"/>
                    <a:pt x="60" y="56"/>
                  </a:cubicBezTo>
                  <a:cubicBezTo>
                    <a:pt x="75" y="28"/>
                    <a:pt x="96" y="10"/>
                    <a:pt x="116" y="10"/>
                  </a:cubicBezTo>
                  <a:cubicBezTo>
                    <a:pt x="147" y="10"/>
                    <a:pt x="153" y="49"/>
                    <a:pt x="153" y="52"/>
                  </a:cubicBezTo>
                  <a:cubicBezTo>
                    <a:pt x="153" y="55"/>
                    <a:pt x="152"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1" name="Freeform 96"/>
            <p:cNvSpPr>
              <a:spLocks/>
            </p:cNvSpPr>
            <p:nvPr/>
          </p:nvSpPr>
          <p:spPr bwMode="auto">
            <a:xfrm>
              <a:off x="1876" y="1595"/>
              <a:ext cx="53" cy="78"/>
            </a:xfrm>
            <a:custGeom>
              <a:avLst/>
              <a:gdLst>
                <a:gd name="T0" fmla="*/ 73 w 153"/>
                <a:gd name="T1" fmla="*/ 110 h 228"/>
                <a:gd name="T2" fmla="*/ 73 w 153"/>
                <a:gd name="T3" fmla="*/ 110 h 228"/>
                <a:gd name="T4" fmla="*/ 117 w 153"/>
                <a:gd name="T5" fmla="*/ 164 h 228"/>
                <a:gd name="T6" fmla="*/ 74 w 153"/>
                <a:gd name="T7" fmla="*/ 217 h 228"/>
                <a:gd name="T8" fmla="*/ 17 w 153"/>
                <a:gd name="T9" fmla="*/ 194 h 228"/>
                <a:gd name="T10" fmla="*/ 37 w 153"/>
                <a:gd name="T11" fmla="*/ 175 h 228"/>
                <a:gd name="T12" fmla="*/ 18 w 153"/>
                <a:gd name="T13" fmla="*/ 157 h 228"/>
                <a:gd name="T14" fmla="*/ 0 w 153"/>
                <a:gd name="T15" fmla="*/ 176 h 228"/>
                <a:gd name="T16" fmla="*/ 75 w 153"/>
                <a:gd name="T17" fmla="*/ 228 h 228"/>
                <a:gd name="T18" fmla="*/ 153 w 153"/>
                <a:gd name="T19" fmla="*/ 164 h 228"/>
                <a:gd name="T20" fmla="*/ 95 w 153"/>
                <a:gd name="T21" fmla="*/ 104 h 228"/>
                <a:gd name="T22" fmla="*/ 143 w 153"/>
                <a:gd name="T23" fmla="*/ 46 h 228"/>
                <a:gd name="T24" fmla="*/ 75 w 153"/>
                <a:gd name="T25" fmla="*/ 0 h 228"/>
                <a:gd name="T26" fmla="*/ 10 w 153"/>
                <a:gd name="T27" fmla="*/ 44 h 228"/>
                <a:gd name="T28" fmla="*/ 27 w 153"/>
                <a:gd name="T29" fmla="*/ 62 h 228"/>
                <a:gd name="T30" fmla="*/ 44 w 153"/>
                <a:gd name="T31" fmla="*/ 45 h 228"/>
                <a:gd name="T32" fmla="*/ 27 w 153"/>
                <a:gd name="T33" fmla="*/ 28 h 228"/>
                <a:gd name="T34" fmla="*/ 74 w 153"/>
                <a:gd name="T35" fmla="*/ 9 h 228"/>
                <a:gd name="T36" fmla="*/ 110 w 153"/>
                <a:gd name="T37" fmla="*/ 46 h 228"/>
                <a:gd name="T38" fmla="*/ 97 w 153"/>
                <a:gd name="T39" fmla="*/ 86 h 228"/>
                <a:gd name="T40" fmla="*/ 60 w 153"/>
                <a:gd name="T41" fmla="*/ 100 h 228"/>
                <a:gd name="T42" fmla="*/ 49 w 153"/>
                <a:gd name="T43" fmla="*/ 101 h 228"/>
                <a:gd name="T44" fmla="*/ 46 w 153"/>
                <a:gd name="T45" fmla="*/ 105 h 228"/>
                <a:gd name="T46" fmla="*/ 55 w 153"/>
                <a:gd name="T47" fmla="*/ 110 h 228"/>
                <a:gd name="T48" fmla="*/ 73 w 153"/>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228">
                  <a:moveTo>
                    <a:pt x="73" y="110"/>
                  </a:moveTo>
                  <a:lnTo>
                    <a:pt x="73" y="110"/>
                  </a:lnTo>
                  <a:cubicBezTo>
                    <a:pt x="99" y="110"/>
                    <a:pt x="117" y="128"/>
                    <a:pt x="117" y="164"/>
                  </a:cubicBezTo>
                  <a:cubicBezTo>
                    <a:pt x="117" y="205"/>
                    <a:pt x="93" y="217"/>
                    <a:pt x="74" y="217"/>
                  </a:cubicBezTo>
                  <a:cubicBezTo>
                    <a:pt x="61" y="217"/>
                    <a:pt x="31" y="214"/>
                    <a:pt x="17" y="194"/>
                  </a:cubicBezTo>
                  <a:cubicBezTo>
                    <a:pt x="33" y="193"/>
                    <a:pt x="37" y="182"/>
                    <a:pt x="37" y="175"/>
                  </a:cubicBezTo>
                  <a:cubicBezTo>
                    <a:pt x="37" y="165"/>
                    <a:pt x="29" y="157"/>
                    <a:pt x="18" y="157"/>
                  </a:cubicBezTo>
                  <a:cubicBezTo>
                    <a:pt x="9" y="157"/>
                    <a:pt x="0" y="163"/>
                    <a:pt x="0" y="176"/>
                  </a:cubicBezTo>
                  <a:cubicBezTo>
                    <a:pt x="0" y="208"/>
                    <a:pt x="34" y="228"/>
                    <a:pt x="75" y="228"/>
                  </a:cubicBezTo>
                  <a:cubicBezTo>
                    <a:pt x="121" y="228"/>
                    <a:pt x="153" y="197"/>
                    <a:pt x="153" y="164"/>
                  </a:cubicBezTo>
                  <a:cubicBezTo>
                    <a:pt x="153" y="138"/>
                    <a:pt x="132" y="112"/>
                    <a:pt x="95" y="104"/>
                  </a:cubicBezTo>
                  <a:cubicBezTo>
                    <a:pt x="130" y="91"/>
                    <a:pt x="143" y="66"/>
                    <a:pt x="143" y="46"/>
                  </a:cubicBezTo>
                  <a:cubicBezTo>
                    <a:pt x="143" y="19"/>
                    <a:pt x="112" y="0"/>
                    <a:pt x="75" y="0"/>
                  </a:cubicBezTo>
                  <a:cubicBezTo>
                    <a:pt x="38" y="0"/>
                    <a:pt x="10" y="18"/>
                    <a:pt x="10" y="44"/>
                  </a:cubicBezTo>
                  <a:cubicBezTo>
                    <a:pt x="10" y="56"/>
                    <a:pt x="17" y="62"/>
                    <a:pt x="27" y="62"/>
                  </a:cubicBezTo>
                  <a:cubicBezTo>
                    <a:pt x="38" y="62"/>
                    <a:pt x="44" y="55"/>
                    <a:pt x="44" y="45"/>
                  </a:cubicBezTo>
                  <a:cubicBezTo>
                    <a:pt x="44" y="35"/>
                    <a:pt x="38" y="28"/>
                    <a:pt x="27" y="28"/>
                  </a:cubicBezTo>
                  <a:cubicBezTo>
                    <a:pt x="39" y="13"/>
                    <a:pt x="62" y="9"/>
                    <a:pt x="74" y="9"/>
                  </a:cubicBezTo>
                  <a:cubicBezTo>
                    <a:pt x="89" y="9"/>
                    <a:pt x="110" y="17"/>
                    <a:pt x="110" y="46"/>
                  </a:cubicBezTo>
                  <a:cubicBezTo>
                    <a:pt x="110" y="60"/>
                    <a:pt x="106" y="75"/>
                    <a:pt x="97" y="86"/>
                  </a:cubicBezTo>
                  <a:cubicBezTo>
                    <a:pt x="86" y="98"/>
                    <a:pt x="77" y="99"/>
                    <a:pt x="60" y="100"/>
                  </a:cubicBezTo>
                  <a:cubicBezTo>
                    <a:pt x="52" y="101"/>
                    <a:pt x="51" y="101"/>
                    <a:pt x="49" y="101"/>
                  </a:cubicBezTo>
                  <a:cubicBezTo>
                    <a:pt x="49" y="101"/>
                    <a:pt x="46" y="102"/>
                    <a:pt x="46" y="105"/>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2" name="Freeform 97"/>
            <p:cNvSpPr>
              <a:spLocks/>
            </p:cNvSpPr>
            <p:nvPr/>
          </p:nvSpPr>
          <p:spPr bwMode="auto">
            <a:xfrm>
              <a:off x="1943" y="1595"/>
              <a:ext cx="51" cy="76"/>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8 h 222"/>
                <a:gd name="T22" fmla="*/ 35 w 148"/>
                <a:gd name="T23" fmla="*/ 61 h 222"/>
                <a:gd name="T24" fmla="*/ 16 w 148"/>
                <a:gd name="T25" fmla="*/ 43 h 222"/>
                <a:gd name="T26" fmla="*/ 65 w 148"/>
                <a:gd name="T27" fmla="*/ 12 h 222"/>
                <a:gd name="T28" fmla="*/ 115 w 148"/>
                <a:gd name="T29" fmla="*/ 65 h 222"/>
                <a:gd name="T30" fmla="*/ 84 w 148"/>
                <a:gd name="T31" fmla="*/ 129 h 222"/>
                <a:gd name="T32" fmla="*/ 3 w 148"/>
                <a:gd name="T33" fmla="*/ 208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60"/>
                  </a:cubicBezTo>
                  <a:cubicBezTo>
                    <a:pt x="0" y="77"/>
                    <a:pt x="14" y="78"/>
                    <a:pt x="18" y="78"/>
                  </a:cubicBezTo>
                  <a:cubicBezTo>
                    <a:pt x="26" y="78"/>
                    <a:pt x="35" y="73"/>
                    <a:pt x="35" y="61"/>
                  </a:cubicBezTo>
                  <a:cubicBezTo>
                    <a:pt x="35" y="55"/>
                    <a:pt x="33" y="43"/>
                    <a:pt x="16" y="43"/>
                  </a:cubicBezTo>
                  <a:cubicBezTo>
                    <a:pt x="26" y="19"/>
                    <a:pt x="49" y="12"/>
                    <a:pt x="65" y="12"/>
                  </a:cubicBezTo>
                  <a:cubicBezTo>
                    <a:pt x="98" y="12"/>
                    <a:pt x="115" y="38"/>
                    <a:pt x="115" y="65"/>
                  </a:cubicBezTo>
                  <a:cubicBezTo>
                    <a:pt x="115" y="94"/>
                    <a:pt x="95" y="117"/>
                    <a:pt x="84" y="129"/>
                  </a:cubicBezTo>
                  <a:lnTo>
                    <a:pt x="3" y="208"/>
                  </a:lnTo>
                  <a:cubicBezTo>
                    <a:pt x="0" y="211"/>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3" name="Freeform 98"/>
            <p:cNvSpPr>
              <a:spLocks/>
            </p:cNvSpPr>
            <p:nvPr/>
          </p:nvSpPr>
          <p:spPr bwMode="auto">
            <a:xfrm>
              <a:off x="2014" y="1574"/>
              <a:ext cx="82" cy="74"/>
            </a:xfrm>
            <a:custGeom>
              <a:avLst/>
              <a:gdLst>
                <a:gd name="T0" fmla="*/ 145 w 238"/>
                <a:gd name="T1" fmla="*/ 66 h 216"/>
                <a:gd name="T2" fmla="*/ 145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1 w 238"/>
                <a:gd name="T19" fmla="*/ 0 h 216"/>
                <a:gd name="T20" fmla="*/ 14 w 238"/>
                <a:gd name="T21" fmla="*/ 73 h 216"/>
                <a:gd name="T22" fmla="*/ 20 w 238"/>
                <a:gd name="T23" fmla="*/ 78 h 216"/>
                <a:gd name="T24" fmla="*/ 26 w 238"/>
                <a:gd name="T25" fmla="*/ 73 h 216"/>
                <a:gd name="T26" fmla="*/ 90 w 238"/>
                <a:gd name="T27" fmla="*/ 10 h 216"/>
                <a:gd name="T28" fmla="*/ 116 w 238"/>
                <a:gd name="T29" fmla="*/ 42 h 216"/>
                <a:gd name="T30" fmla="*/ 90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6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5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5" y="66"/>
                  </a:moveTo>
                  <a:lnTo>
                    <a:pt x="145"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2" y="59"/>
                    <a:pt x="238" y="50"/>
                    <a:pt x="238" y="31"/>
                  </a:cubicBezTo>
                  <a:cubicBezTo>
                    <a:pt x="238" y="6"/>
                    <a:pt x="209" y="0"/>
                    <a:pt x="193" y="0"/>
                  </a:cubicBezTo>
                  <a:cubicBezTo>
                    <a:pt x="165" y="0"/>
                    <a:pt x="149" y="25"/>
                    <a:pt x="143" y="36"/>
                  </a:cubicBezTo>
                  <a:cubicBezTo>
                    <a:pt x="131" y="4"/>
                    <a:pt x="105" y="0"/>
                    <a:pt x="91" y="0"/>
                  </a:cubicBezTo>
                  <a:cubicBezTo>
                    <a:pt x="42" y="0"/>
                    <a:pt x="14" y="61"/>
                    <a:pt x="14" y="73"/>
                  </a:cubicBezTo>
                  <a:cubicBezTo>
                    <a:pt x="14" y="78"/>
                    <a:pt x="19" y="78"/>
                    <a:pt x="20" y="78"/>
                  </a:cubicBezTo>
                  <a:cubicBezTo>
                    <a:pt x="24" y="78"/>
                    <a:pt x="25" y="77"/>
                    <a:pt x="26" y="73"/>
                  </a:cubicBezTo>
                  <a:cubicBezTo>
                    <a:pt x="43" y="22"/>
                    <a:pt x="74" y="10"/>
                    <a:pt x="90" y="10"/>
                  </a:cubicBezTo>
                  <a:cubicBezTo>
                    <a:pt x="99" y="10"/>
                    <a:pt x="116" y="14"/>
                    <a:pt x="116" y="42"/>
                  </a:cubicBezTo>
                  <a:cubicBezTo>
                    <a:pt x="116" y="57"/>
                    <a:pt x="108" y="89"/>
                    <a:pt x="90"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3" y="216"/>
                    <a:pt x="45" y="216"/>
                  </a:cubicBezTo>
                  <a:cubicBezTo>
                    <a:pt x="76" y="216"/>
                    <a:pt x="93" y="183"/>
                    <a:pt x="95" y="180"/>
                  </a:cubicBezTo>
                  <a:cubicBezTo>
                    <a:pt x="100" y="197"/>
                    <a:pt x="118" y="216"/>
                    <a:pt x="146" y="216"/>
                  </a:cubicBezTo>
                  <a:cubicBezTo>
                    <a:pt x="196" y="216"/>
                    <a:pt x="223" y="154"/>
                    <a:pt x="223" y="142"/>
                  </a:cubicBezTo>
                  <a:cubicBezTo>
                    <a:pt x="223" y="138"/>
                    <a:pt x="218"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5"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4" name="Freeform 99"/>
            <p:cNvSpPr>
              <a:spLocks/>
            </p:cNvSpPr>
            <p:nvPr/>
          </p:nvSpPr>
          <p:spPr bwMode="auto">
            <a:xfrm>
              <a:off x="2111" y="1595"/>
              <a:ext cx="51" cy="76"/>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8 h 222"/>
                <a:gd name="T22" fmla="*/ 36 w 148"/>
                <a:gd name="T23" fmla="*/ 61 h 222"/>
                <a:gd name="T24" fmla="*/ 16 w 148"/>
                <a:gd name="T25" fmla="*/ 43 h 222"/>
                <a:gd name="T26" fmla="*/ 65 w 148"/>
                <a:gd name="T27" fmla="*/ 12 h 222"/>
                <a:gd name="T28" fmla="*/ 115 w 148"/>
                <a:gd name="T29" fmla="*/ 65 h 222"/>
                <a:gd name="T30" fmla="*/ 84 w 148"/>
                <a:gd name="T31" fmla="*/ 129 h 222"/>
                <a:gd name="T32" fmla="*/ 4 w 148"/>
                <a:gd name="T33" fmla="*/ 208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60"/>
                  </a:cubicBezTo>
                  <a:cubicBezTo>
                    <a:pt x="0" y="77"/>
                    <a:pt x="15" y="78"/>
                    <a:pt x="18" y="78"/>
                  </a:cubicBezTo>
                  <a:cubicBezTo>
                    <a:pt x="26" y="78"/>
                    <a:pt x="36" y="73"/>
                    <a:pt x="36" y="61"/>
                  </a:cubicBezTo>
                  <a:cubicBezTo>
                    <a:pt x="36" y="55"/>
                    <a:pt x="33" y="43"/>
                    <a:pt x="16" y="43"/>
                  </a:cubicBezTo>
                  <a:cubicBezTo>
                    <a:pt x="26" y="19"/>
                    <a:pt x="49" y="12"/>
                    <a:pt x="65" y="12"/>
                  </a:cubicBezTo>
                  <a:cubicBezTo>
                    <a:pt x="98" y="12"/>
                    <a:pt x="115" y="38"/>
                    <a:pt x="115" y="65"/>
                  </a:cubicBezTo>
                  <a:cubicBezTo>
                    <a:pt x="115" y="94"/>
                    <a:pt x="95" y="117"/>
                    <a:pt x="84" y="129"/>
                  </a:cubicBezTo>
                  <a:lnTo>
                    <a:pt x="4" y="208"/>
                  </a:lnTo>
                  <a:cubicBezTo>
                    <a:pt x="0" y="211"/>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5" name="Freeform 100"/>
            <p:cNvSpPr>
              <a:spLocks/>
            </p:cNvSpPr>
            <p:nvPr/>
          </p:nvSpPr>
          <p:spPr bwMode="auto">
            <a:xfrm>
              <a:off x="2223" y="1550"/>
              <a:ext cx="109" cy="110"/>
            </a:xfrm>
            <a:custGeom>
              <a:avLst/>
              <a:gdLst>
                <a:gd name="T0" fmla="*/ 169 w 318"/>
                <a:gd name="T1" fmla="*/ 169 h 318"/>
                <a:gd name="T2" fmla="*/ 169 w 318"/>
                <a:gd name="T3" fmla="*/ 169 h 318"/>
                <a:gd name="T4" fmla="*/ 303 w 318"/>
                <a:gd name="T5" fmla="*/ 169 h 318"/>
                <a:gd name="T6" fmla="*/ 318 w 318"/>
                <a:gd name="T7" fmla="*/ 159 h 318"/>
                <a:gd name="T8" fmla="*/ 303 w 318"/>
                <a:gd name="T9" fmla="*/ 150 h 318"/>
                <a:gd name="T10" fmla="*/ 169 w 318"/>
                <a:gd name="T11" fmla="*/ 150 h 318"/>
                <a:gd name="T12" fmla="*/ 169 w 318"/>
                <a:gd name="T13" fmla="*/ 16 h 318"/>
                <a:gd name="T14" fmla="*/ 160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60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3" y="169"/>
                  </a:lnTo>
                  <a:cubicBezTo>
                    <a:pt x="309" y="169"/>
                    <a:pt x="318" y="169"/>
                    <a:pt x="318" y="159"/>
                  </a:cubicBezTo>
                  <a:cubicBezTo>
                    <a:pt x="318" y="150"/>
                    <a:pt x="309" y="150"/>
                    <a:pt x="303" y="150"/>
                  </a:cubicBezTo>
                  <a:lnTo>
                    <a:pt x="169" y="150"/>
                  </a:lnTo>
                  <a:lnTo>
                    <a:pt x="169" y="16"/>
                  </a:lnTo>
                  <a:cubicBezTo>
                    <a:pt x="169" y="9"/>
                    <a:pt x="169" y="0"/>
                    <a:pt x="160" y="0"/>
                  </a:cubicBezTo>
                  <a:cubicBezTo>
                    <a:pt x="150" y="0"/>
                    <a:pt x="150" y="9"/>
                    <a:pt x="150" y="16"/>
                  </a:cubicBezTo>
                  <a:lnTo>
                    <a:pt x="150" y="150"/>
                  </a:lnTo>
                  <a:lnTo>
                    <a:pt x="16" y="150"/>
                  </a:lnTo>
                  <a:cubicBezTo>
                    <a:pt x="10" y="150"/>
                    <a:pt x="0" y="150"/>
                    <a:pt x="0" y="159"/>
                  </a:cubicBezTo>
                  <a:cubicBezTo>
                    <a:pt x="0" y="169"/>
                    <a:pt x="10" y="169"/>
                    <a:pt x="16" y="169"/>
                  </a:cubicBezTo>
                  <a:lnTo>
                    <a:pt x="150" y="169"/>
                  </a:lnTo>
                  <a:lnTo>
                    <a:pt x="150" y="303"/>
                  </a:lnTo>
                  <a:cubicBezTo>
                    <a:pt x="150" y="309"/>
                    <a:pt x="150" y="318"/>
                    <a:pt x="160"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6" name="Freeform 101"/>
            <p:cNvSpPr>
              <a:spLocks noEditPoints="1"/>
            </p:cNvSpPr>
            <p:nvPr/>
          </p:nvSpPr>
          <p:spPr bwMode="auto">
            <a:xfrm>
              <a:off x="2385" y="1574"/>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2 h 216"/>
                <a:gd name="T18" fmla="*/ 213 w 219"/>
                <a:gd name="T19" fmla="*/ 138 h 216"/>
                <a:gd name="T20" fmla="*/ 207 w 219"/>
                <a:gd name="T21" fmla="*/ 146 h 216"/>
                <a:gd name="T22" fmla="*/ 170 w 219"/>
                <a:gd name="T23" fmla="*/ 206 h 216"/>
                <a:gd name="T24" fmla="*/ 156 w 219"/>
                <a:gd name="T25" fmla="*/ 184 h 216"/>
                <a:gd name="T26" fmla="*/ 162 w 219"/>
                <a:gd name="T27" fmla="*/ 148 h 216"/>
                <a:gd name="T28" fmla="*/ 173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2"/>
                    <a:pt x="137" y="0"/>
                    <a:pt x="115" y="0"/>
                  </a:cubicBezTo>
                  <a:cubicBezTo>
                    <a:pt x="59" y="0"/>
                    <a:pt x="0" y="70"/>
                    <a:pt x="0" y="140"/>
                  </a:cubicBezTo>
                  <a:cubicBezTo>
                    <a:pt x="0" y="184"/>
                    <a:pt x="26" y="216"/>
                    <a:pt x="64" y="216"/>
                  </a:cubicBezTo>
                  <a:cubicBezTo>
                    <a:pt x="73" y="216"/>
                    <a:pt x="97" y="214"/>
                    <a:pt x="126" y="180"/>
                  </a:cubicBezTo>
                  <a:cubicBezTo>
                    <a:pt x="130" y="200"/>
                    <a:pt x="146" y="216"/>
                    <a:pt x="169" y="216"/>
                  </a:cubicBezTo>
                  <a:cubicBezTo>
                    <a:pt x="186" y="216"/>
                    <a:pt x="197" y="205"/>
                    <a:pt x="205" y="190"/>
                  </a:cubicBezTo>
                  <a:cubicBezTo>
                    <a:pt x="213" y="173"/>
                    <a:pt x="219" y="143"/>
                    <a:pt x="219" y="142"/>
                  </a:cubicBezTo>
                  <a:cubicBezTo>
                    <a:pt x="219" y="138"/>
                    <a:pt x="215" y="138"/>
                    <a:pt x="213" y="138"/>
                  </a:cubicBezTo>
                  <a:cubicBezTo>
                    <a:pt x="208" y="138"/>
                    <a:pt x="208" y="140"/>
                    <a:pt x="207" y="146"/>
                  </a:cubicBezTo>
                  <a:cubicBezTo>
                    <a:pt x="198" y="177"/>
                    <a:pt x="190" y="206"/>
                    <a:pt x="170" y="206"/>
                  </a:cubicBezTo>
                  <a:cubicBezTo>
                    <a:pt x="157" y="206"/>
                    <a:pt x="156" y="193"/>
                    <a:pt x="156" y="184"/>
                  </a:cubicBezTo>
                  <a:cubicBezTo>
                    <a:pt x="156" y="173"/>
                    <a:pt x="157" y="169"/>
                    <a:pt x="162" y="148"/>
                  </a:cubicBezTo>
                  <a:cubicBezTo>
                    <a:pt x="167" y="128"/>
                    <a:pt x="168" y="123"/>
                    <a:pt x="173" y="105"/>
                  </a:cubicBezTo>
                  <a:lnTo>
                    <a:pt x="190" y="38"/>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3"/>
                    <a:pt x="119" y="172"/>
                  </a:cubicBezTo>
                  <a:cubicBezTo>
                    <a:pt x="98" y="198"/>
                    <a:pt x="78" y="206"/>
                    <a:pt x="65" y="206"/>
                  </a:cubicBezTo>
                  <a:cubicBezTo>
                    <a:pt x="41" y="206"/>
                    <a:pt x="34" y="179"/>
                    <a:pt x="34" y="161"/>
                  </a:cubicBezTo>
                  <a:cubicBezTo>
                    <a:pt x="34" y="137"/>
                    <a:pt x="49" y="78"/>
                    <a:pt x="60" y="56"/>
                  </a:cubicBezTo>
                  <a:cubicBezTo>
                    <a:pt x="75" y="28"/>
                    <a:pt x="97" y="10"/>
                    <a:pt x="116" y="10"/>
                  </a:cubicBezTo>
                  <a:cubicBezTo>
                    <a:pt x="147" y="10"/>
                    <a:pt x="153" y="49"/>
                    <a:pt x="153" y="52"/>
                  </a:cubicBezTo>
                  <a:cubicBezTo>
                    <a:pt x="153" y="55"/>
                    <a:pt x="153"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7" name="Freeform 102"/>
            <p:cNvSpPr>
              <a:spLocks/>
            </p:cNvSpPr>
            <p:nvPr/>
          </p:nvSpPr>
          <p:spPr bwMode="auto">
            <a:xfrm>
              <a:off x="2472" y="1595"/>
              <a:ext cx="52" cy="78"/>
            </a:xfrm>
            <a:custGeom>
              <a:avLst/>
              <a:gdLst>
                <a:gd name="T0" fmla="*/ 73 w 153"/>
                <a:gd name="T1" fmla="*/ 110 h 228"/>
                <a:gd name="T2" fmla="*/ 73 w 153"/>
                <a:gd name="T3" fmla="*/ 110 h 228"/>
                <a:gd name="T4" fmla="*/ 118 w 153"/>
                <a:gd name="T5" fmla="*/ 164 h 228"/>
                <a:gd name="T6" fmla="*/ 74 w 153"/>
                <a:gd name="T7" fmla="*/ 217 h 228"/>
                <a:gd name="T8" fmla="*/ 17 w 153"/>
                <a:gd name="T9" fmla="*/ 194 h 228"/>
                <a:gd name="T10" fmla="*/ 37 w 153"/>
                <a:gd name="T11" fmla="*/ 175 h 228"/>
                <a:gd name="T12" fmla="*/ 18 w 153"/>
                <a:gd name="T13" fmla="*/ 157 h 228"/>
                <a:gd name="T14" fmla="*/ 0 w 153"/>
                <a:gd name="T15" fmla="*/ 176 h 228"/>
                <a:gd name="T16" fmla="*/ 75 w 153"/>
                <a:gd name="T17" fmla="*/ 228 h 228"/>
                <a:gd name="T18" fmla="*/ 153 w 153"/>
                <a:gd name="T19" fmla="*/ 164 h 228"/>
                <a:gd name="T20" fmla="*/ 95 w 153"/>
                <a:gd name="T21" fmla="*/ 104 h 228"/>
                <a:gd name="T22" fmla="*/ 143 w 153"/>
                <a:gd name="T23" fmla="*/ 46 h 228"/>
                <a:gd name="T24" fmla="*/ 76 w 153"/>
                <a:gd name="T25" fmla="*/ 0 h 228"/>
                <a:gd name="T26" fmla="*/ 10 w 153"/>
                <a:gd name="T27" fmla="*/ 44 h 228"/>
                <a:gd name="T28" fmla="*/ 27 w 153"/>
                <a:gd name="T29" fmla="*/ 62 h 228"/>
                <a:gd name="T30" fmla="*/ 44 w 153"/>
                <a:gd name="T31" fmla="*/ 45 h 228"/>
                <a:gd name="T32" fmla="*/ 27 w 153"/>
                <a:gd name="T33" fmla="*/ 28 h 228"/>
                <a:gd name="T34" fmla="*/ 75 w 153"/>
                <a:gd name="T35" fmla="*/ 9 h 228"/>
                <a:gd name="T36" fmla="*/ 111 w 153"/>
                <a:gd name="T37" fmla="*/ 46 h 228"/>
                <a:gd name="T38" fmla="*/ 97 w 153"/>
                <a:gd name="T39" fmla="*/ 86 h 228"/>
                <a:gd name="T40" fmla="*/ 60 w 153"/>
                <a:gd name="T41" fmla="*/ 100 h 228"/>
                <a:gd name="T42" fmla="*/ 49 w 153"/>
                <a:gd name="T43" fmla="*/ 101 h 228"/>
                <a:gd name="T44" fmla="*/ 46 w 153"/>
                <a:gd name="T45" fmla="*/ 105 h 228"/>
                <a:gd name="T46" fmla="*/ 55 w 153"/>
                <a:gd name="T47" fmla="*/ 110 h 228"/>
                <a:gd name="T48" fmla="*/ 73 w 153"/>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228">
                  <a:moveTo>
                    <a:pt x="73" y="110"/>
                  </a:moveTo>
                  <a:lnTo>
                    <a:pt x="73" y="110"/>
                  </a:lnTo>
                  <a:cubicBezTo>
                    <a:pt x="99" y="110"/>
                    <a:pt x="118" y="128"/>
                    <a:pt x="118" y="164"/>
                  </a:cubicBezTo>
                  <a:cubicBezTo>
                    <a:pt x="118" y="205"/>
                    <a:pt x="94" y="217"/>
                    <a:pt x="74" y="217"/>
                  </a:cubicBezTo>
                  <a:cubicBezTo>
                    <a:pt x="61" y="217"/>
                    <a:pt x="31" y="214"/>
                    <a:pt x="17" y="194"/>
                  </a:cubicBezTo>
                  <a:cubicBezTo>
                    <a:pt x="33" y="193"/>
                    <a:pt x="37" y="182"/>
                    <a:pt x="37" y="175"/>
                  </a:cubicBezTo>
                  <a:cubicBezTo>
                    <a:pt x="37" y="165"/>
                    <a:pt x="29" y="157"/>
                    <a:pt x="18" y="157"/>
                  </a:cubicBezTo>
                  <a:cubicBezTo>
                    <a:pt x="9" y="157"/>
                    <a:pt x="0" y="163"/>
                    <a:pt x="0" y="176"/>
                  </a:cubicBezTo>
                  <a:cubicBezTo>
                    <a:pt x="0" y="208"/>
                    <a:pt x="34" y="228"/>
                    <a:pt x="75" y="228"/>
                  </a:cubicBezTo>
                  <a:cubicBezTo>
                    <a:pt x="121" y="228"/>
                    <a:pt x="153" y="197"/>
                    <a:pt x="153" y="164"/>
                  </a:cubicBezTo>
                  <a:cubicBezTo>
                    <a:pt x="153" y="138"/>
                    <a:pt x="132" y="112"/>
                    <a:pt x="95" y="104"/>
                  </a:cubicBezTo>
                  <a:cubicBezTo>
                    <a:pt x="130" y="91"/>
                    <a:pt x="143" y="66"/>
                    <a:pt x="143" y="46"/>
                  </a:cubicBezTo>
                  <a:cubicBezTo>
                    <a:pt x="143" y="19"/>
                    <a:pt x="113" y="0"/>
                    <a:pt x="76" y="0"/>
                  </a:cubicBezTo>
                  <a:cubicBezTo>
                    <a:pt x="38" y="0"/>
                    <a:pt x="10" y="18"/>
                    <a:pt x="10" y="44"/>
                  </a:cubicBezTo>
                  <a:cubicBezTo>
                    <a:pt x="10" y="56"/>
                    <a:pt x="17" y="62"/>
                    <a:pt x="27" y="62"/>
                  </a:cubicBezTo>
                  <a:cubicBezTo>
                    <a:pt x="38" y="62"/>
                    <a:pt x="44" y="55"/>
                    <a:pt x="44" y="45"/>
                  </a:cubicBezTo>
                  <a:cubicBezTo>
                    <a:pt x="44" y="35"/>
                    <a:pt x="38" y="28"/>
                    <a:pt x="27" y="28"/>
                  </a:cubicBezTo>
                  <a:cubicBezTo>
                    <a:pt x="39" y="13"/>
                    <a:pt x="62" y="9"/>
                    <a:pt x="75" y="9"/>
                  </a:cubicBezTo>
                  <a:cubicBezTo>
                    <a:pt x="90" y="9"/>
                    <a:pt x="111" y="17"/>
                    <a:pt x="111" y="46"/>
                  </a:cubicBezTo>
                  <a:cubicBezTo>
                    <a:pt x="111" y="60"/>
                    <a:pt x="106" y="75"/>
                    <a:pt x="97" y="86"/>
                  </a:cubicBezTo>
                  <a:cubicBezTo>
                    <a:pt x="86" y="98"/>
                    <a:pt x="77" y="99"/>
                    <a:pt x="60" y="100"/>
                  </a:cubicBezTo>
                  <a:cubicBezTo>
                    <a:pt x="52" y="101"/>
                    <a:pt x="51" y="101"/>
                    <a:pt x="49" y="101"/>
                  </a:cubicBezTo>
                  <a:cubicBezTo>
                    <a:pt x="49" y="101"/>
                    <a:pt x="46" y="102"/>
                    <a:pt x="46" y="105"/>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8" name="Freeform 103"/>
            <p:cNvSpPr>
              <a:spLocks/>
            </p:cNvSpPr>
            <p:nvPr/>
          </p:nvSpPr>
          <p:spPr bwMode="auto">
            <a:xfrm>
              <a:off x="2537" y="1595"/>
              <a:ext cx="53" cy="78"/>
            </a:xfrm>
            <a:custGeom>
              <a:avLst/>
              <a:gdLst>
                <a:gd name="T0" fmla="*/ 73 w 154"/>
                <a:gd name="T1" fmla="*/ 110 h 228"/>
                <a:gd name="T2" fmla="*/ 73 w 154"/>
                <a:gd name="T3" fmla="*/ 110 h 228"/>
                <a:gd name="T4" fmla="*/ 118 w 154"/>
                <a:gd name="T5" fmla="*/ 164 h 228"/>
                <a:gd name="T6" fmla="*/ 75 w 154"/>
                <a:gd name="T7" fmla="*/ 217 h 228"/>
                <a:gd name="T8" fmla="*/ 18 w 154"/>
                <a:gd name="T9" fmla="*/ 194 h 228"/>
                <a:gd name="T10" fmla="*/ 37 w 154"/>
                <a:gd name="T11" fmla="*/ 175 h 228"/>
                <a:gd name="T12" fmla="*/ 19 w 154"/>
                <a:gd name="T13" fmla="*/ 157 h 228"/>
                <a:gd name="T14" fmla="*/ 0 w 154"/>
                <a:gd name="T15" fmla="*/ 176 h 228"/>
                <a:gd name="T16" fmla="*/ 75 w 154"/>
                <a:gd name="T17" fmla="*/ 228 h 228"/>
                <a:gd name="T18" fmla="*/ 154 w 154"/>
                <a:gd name="T19" fmla="*/ 164 h 228"/>
                <a:gd name="T20" fmla="*/ 96 w 154"/>
                <a:gd name="T21" fmla="*/ 104 h 228"/>
                <a:gd name="T22" fmla="*/ 143 w 154"/>
                <a:gd name="T23" fmla="*/ 46 h 228"/>
                <a:gd name="T24" fmla="*/ 76 w 154"/>
                <a:gd name="T25" fmla="*/ 0 h 228"/>
                <a:gd name="T26" fmla="*/ 11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8 w 154"/>
                <a:gd name="T39" fmla="*/ 86 h 228"/>
                <a:gd name="T40" fmla="*/ 61 w 154"/>
                <a:gd name="T41" fmla="*/ 100 h 228"/>
                <a:gd name="T42" fmla="*/ 50 w 154"/>
                <a:gd name="T43" fmla="*/ 101 h 228"/>
                <a:gd name="T44" fmla="*/ 47 w 154"/>
                <a:gd name="T45" fmla="*/ 105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7"/>
                    <a:pt x="75" y="217"/>
                  </a:cubicBezTo>
                  <a:cubicBezTo>
                    <a:pt x="61" y="217"/>
                    <a:pt x="32" y="214"/>
                    <a:pt x="18" y="194"/>
                  </a:cubicBezTo>
                  <a:cubicBezTo>
                    <a:pt x="34" y="193"/>
                    <a:pt x="37" y="182"/>
                    <a:pt x="37" y="175"/>
                  </a:cubicBezTo>
                  <a:cubicBezTo>
                    <a:pt x="37" y="165"/>
                    <a:pt x="29" y="157"/>
                    <a:pt x="19" y="157"/>
                  </a:cubicBezTo>
                  <a:cubicBezTo>
                    <a:pt x="10" y="157"/>
                    <a:pt x="0" y="163"/>
                    <a:pt x="0" y="176"/>
                  </a:cubicBezTo>
                  <a:cubicBezTo>
                    <a:pt x="0" y="208"/>
                    <a:pt x="35" y="228"/>
                    <a:pt x="75" y="228"/>
                  </a:cubicBezTo>
                  <a:cubicBezTo>
                    <a:pt x="122" y="228"/>
                    <a:pt x="154" y="197"/>
                    <a:pt x="154" y="164"/>
                  </a:cubicBezTo>
                  <a:cubicBezTo>
                    <a:pt x="154" y="138"/>
                    <a:pt x="132" y="112"/>
                    <a:pt x="96" y="104"/>
                  </a:cubicBezTo>
                  <a:cubicBezTo>
                    <a:pt x="131" y="91"/>
                    <a:pt x="143" y="66"/>
                    <a:pt x="143" y="46"/>
                  </a:cubicBezTo>
                  <a:cubicBezTo>
                    <a:pt x="143" y="19"/>
                    <a:pt x="113" y="0"/>
                    <a:pt x="76" y="0"/>
                  </a:cubicBezTo>
                  <a:cubicBezTo>
                    <a:pt x="39" y="0"/>
                    <a:pt x="11" y="18"/>
                    <a:pt x="11" y="44"/>
                  </a:cubicBezTo>
                  <a:cubicBezTo>
                    <a:pt x="11" y="56"/>
                    <a:pt x="18" y="62"/>
                    <a:pt x="28" y="62"/>
                  </a:cubicBezTo>
                  <a:cubicBezTo>
                    <a:pt x="38" y="62"/>
                    <a:pt x="45" y="55"/>
                    <a:pt x="45" y="45"/>
                  </a:cubicBezTo>
                  <a:cubicBezTo>
                    <a:pt x="45" y="35"/>
                    <a:pt x="38" y="28"/>
                    <a:pt x="28" y="28"/>
                  </a:cubicBezTo>
                  <a:cubicBezTo>
                    <a:pt x="40" y="13"/>
                    <a:pt x="63" y="9"/>
                    <a:pt x="75" y="9"/>
                  </a:cubicBezTo>
                  <a:cubicBezTo>
                    <a:pt x="90" y="9"/>
                    <a:pt x="111" y="17"/>
                    <a:pt x="111" y="46"/>
                  </a:cubicBezTo>
                  <a:cubicBezTo>
                    <a:pt x="111" y="60"/>
                    <a:pt x="106" y="75"/>
                    <a:pt x="98" y="86"/>
                  </a:cubicBezTo>
                  <a:cubicBezTo>
                    <a:pt x="87" y="98"/>
                    <a:pt x="77" y="99"/>
                    <a:pt x="61" y="100"/>
                  </a:cubicBezTo>
                  <a:cubicBezTo>
                    <a:pt x="52" y="101"/>
                    <a:pt x="52" y="101"/>
                    <a:pt x="50" y="101"/>
                  </a:cubicBezTo>
                  <a:cubicBezTo>
                    <a:pt x="49" y="101"/>
                    <a:pt x="47" y="102"/>
                    <a:pt x="47" y="105"/>
                  </a:cubicBezTo>
                  <a:cubicBezTo>
                    <a:pt x="47" y="110"/>
                    <a:pt x="50"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79" name="Freeform 104"/>
            <p:cNvSpPr>
              <a:spLocks/>
            </p:cNvSpPr>
            <p:nvPr/>
          </p:nvSpPr>
          <p:spPr bwMode="auto">
            <a:xfrm>
              <a:off x="2610" y="1574"/>
              <a:ext cx="81" cy="74"/>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6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6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2"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6"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6"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0" name="Freeform 105"/>
            <p:cNvSpPr>
              <a:spLocks/>
            </p:cNvSpPr>
            <p:nvPr/>
          </p:nvSpPr>
          <p:spPr bwMode="auto">
            <a:xfrm>
              <a:off x="2705" y="1595"/>
              <a:ext cx="53" cy="78"/>
            </a:xfrm>
            <a:custGeom>
              <a:avLst/>
              <a:gdLst>
                <a:gd name="T0" fmla="*/ 74 w 154"/>
                <a:gd name="T1" fmla="*/ 110 h 228"/>
                <a:gd name="T2" fmla="*/ 74 w 154"/>
                <a:gd name="T3" fmla="*/ 110 h 228"/>
                <a:gd name="T4" fmla="*/ 118 w 154"/>
                <a:gd name="T5" fmla="*/ 164 h 228"/>
                <a:gd name="T6" fmla="*/ 75 w 154"/>
                <a:gd name="T7" fmla="*/ 217 h 228"/>
                <a:gd name="T8" fmla="*/ 18 w 154"/>
                <a:gd name="T9" fmla="*/ 194 h 228"/>
                <a:gd name="T10" fmla="*/ 37 w 154"/>
                <a:gd name="T11" fmla="*/ 175 h 228"/>
                <a:gd name="T12" fmla="*/ 19 w 154"/>
                <a:gd name="T13" fmla="*/ 157 h 228"/>
                <a:gd name="T14" fmla="*/ 0 w 154"/>
                <a:gd name="T15" fmla="*/ 176 h 228"/>
                <a:gd name="T16" fmla="*/ 76 w 154"/>
                <a:gd name="T17" fmla="*/ 228 h 228"/>
                <a:gd name="T18" fmla="*/ 154 w 154"/>
                <a:gd name="T19" fmla="*/ 164 h 228"/>
                <a:gd name="T20" fmla="*/ 96 w 154"/>
                <a:gd name="T21" fmla="*/ 104 h 228"/>
                <a:gd name="T22" fmla="*/ 144 w 154"/>
                <a:gd name="T23" fmla="*/ 46 h 228"/>
                <a:gd name="T24" fmla="*/ 76 w 154"/>
                <a:gd name="T25" fmla="*/ 0 h 228"/>
                <a:gd name="T26" fmla="*/ 11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8 w 154"/>
                <a:gd name="T39" fmla="*/ 86 h 228"/>
                <a:gd name="T40" fmla="*/ 61 w 154"/>
                <a:gd name="T41" fmla="*/ 100 h 228"/>
                <a:gd name="T42" fmla="*/ 50 w 154"/>
                <a:gd name="T43" fmla="*/ 101 h 228"/>
                <a:gd name="T44" fmla="*/ 47 w 154"/>
                <a:gd name="T45" fmla="*/ 105 h 228"/>
                <a:gd name="T46" fmla="*/ 55 w 154"/>
                <a:gd name="T47" fmla="*/ 110 h 228"/>
                <a:gd name="T48" fmla="*/ 74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4" y="110"/>
                  </a:moveTo>
                  <a:lnTo>
                    <a:pt x="74" y="110"/>
                  </a:lnTo>
                  <a:cubicBezTo>
                    <a:pt x="100" y="110"/>
                    <a:pt x="118" y="128"/>
                    <a:pt x="118" y="164"/>
                  </a:cubicBezTo>
                  <a:cubicBezTo>
                    <a:pt x="118" y="205"/>
                    <a:pt x="94" y="217"/>
                    <a:pt x="75" y="217"/>
                  </a:cubicBezTo>
                  <a:cubicBezTo>
                    <a:pt x="61" y="217"/>
                    <a:pt x="32" y="214"/>
                    <a:pt x="18" y="194"/>
                  </a:cubicBezTo>
                  <a:cubicBezTo>
                    <a:pt x="34" y="193"/>
                    <a:pt x="37" y="182"/>
                    <a:pt x="37" y="175"/>
                  </a:cubicBezTo>
                  <a:cubicBezTo>
                    <a:pt x="37" y="165"/>
                    <a:pt x="29" y="157"/>
                    <a:pt x="19" y="157"/>
                  </a:cubicBezTo>
                  <a:cubicBezTo>
                    <a:pt x="10" y="157"/>
                    <a:pt x="0" y="163"/>
                    <a:pt x="0" y="176"/>
                  </a:cubicBezTo>
                  <a:cubicBezTo>
                    <a:pt x="0" y="208"/>
                    <a:pt x="35" y="228"/>
                    <a:pt x="76" y="228"/>
                  </a:cubicBezTo>
                  <a:cubicBezTo>
                    <a:pt x="122" y="228"/>
                    <a:pt x="154" y="197"/>
                    <a:pt x="154" y="164"/>
                  </a:cubicBezTo>
                  <a:cubicBezTo>
                    <a:pt x="154" y="138"/>
                    <a:pt x="133" y="112"/>
                    <a:pt x="96" y="104"/>
                  </a:cubicBezTo>
                  <a:cubicBezTo>
                    <a:pt x="131" y="91"/>
                    <a:pt x="144" y="66"/>
                    <a:pt x="144" y="46"/>
                  </a:cubicBezTo>
                  <a:cubicBezTo>
                    <a:pt x="144" y="19"/>
                    <a:pt x="113" y="0"/>
                    <a:pt x="76" y="0"/>
                  </a:cubicBezTo>
                  <a:cubicBezTo>
                    <a:pt x="39" y="0"/>
                    <a:pt x="11" y="18"/>
                    <a:pt x="11" y="44"/>
                  </a:cubicBezTo>
                  <a:cubicBezTo>
                    <a:pt x="11" y="56"/>
                    <a:pt x="18" y="62"/>
                    <a:pt x="28" y="62"/>
                  </a:cubicBezTo>
                  <a:cubicBezTo>
                    <a:pt x="38" y="62"/>
                    <a:pt x="45" y="55"/>
                    <a:pt x="45" y="45"/>
                  </a:cubicBezTo>
                  <a:cubicBezTo>
                    <a:pt x="45" y="35"/>
                    <a:pt x="38" y="28"/>
                    <a:pt x="28" y="28"/>
                  </a:cubicBezTo>
                  <a:cubicBezTo>
                    <a:pt x="40" y="13"/>
                    <a:pt x="63" y="9"/>
                    <a:pt x="75" y="9"/>
                  </a:cubicBezTo>
                  <a:cubicBezTo>
                    <a:pt x="90" y="9"/>
                    <a:pt x="111" y="17"/>
                    <a:pt x="111" y="46"/>
                  </a:cubicBezTo>
                  <a:cubicBezTo>
                    <a:pt x="111" y="60"/>
                    <a:pt x="107" y="75"/>
                    <a:pt x="98" y="86"/>
                  </a:cubicBezTo>
                  <a:cubicBezTo>
                    <a:pt x="87" y="98"/>
                    <a:pt x="78" y="99"/>
                    <a:pt x="61" y="100"/>
                  </a:cubicBezTo>
                  <a:cubicBezTo>
                    <a:pt x="52" y="101"/>
                    <a:pt x="52" y="101"/>
                    <a:pt x="50" y="101"/>
                  </a:cubicBezTo>
                  <a:cubicBezTo>
                    <a:pt x="49" y="101"/>
                    <a:pt x="47" y="102"/>
                    <a:pt x="47" y="105"/>
                  </a:cubicBezTo>
                  <a:cubicBezTo>
                    <a:pt x="47" y="110"/>
                    <a:pt x="50" y="110"/>
                    <a:pt x="55" y="110"/>
                  </a:cubicBezTo>
                  <a:lnTo>
                    <a:pt x="74"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1" name="Freeform 106"/>
            <p:cNvSpPr>
              <a:spLocks/>
            </p:cNvSpPr>
            <p:nvPr/>
          </p:nvSpPr>
          <p:spPr bwMode="auto">
            <a:xfrm>
              <a:off x="2818" y="1550"/>
              <a:ext cx="110" cy="110"/>
            </a:xfrm>
            <a:custGeom>
              <a:avLst/>
              <a:gdLst>
                <a:gd name="T0" fmla="*/ 168 w 318"/>
                <a:gd name="T1" fmla="*/ 169 h 318"/>
                <a:gd name="T2" fmla="*/ 168 w 318"/>
                <a:gd name="T3" fmla="*/ 169 h 318"/>
                <a:gd name="T4" fmla="*/ 302 w 318"/>
                <a:gd name="T5" fmla="*/ 169 h 318"/>
                <a:gd name="T6" fmla="*/ 318 w 318"/>
                <a:gd name="T7" fmla="*/ 159 h 318"/>
                <a:gd name="T8" fmla="*/ 302 w 318"/>
                <a:gd name="T9" fmla="*/ 150 h 318"/>
                <a:gd name="T10" fmla="*/ 168 w 318"/>
                <a:gd name="T11" fmla="*/ 150 h 318"/>
                <a:gd name="T12" fmla="*/ 168 w 318"/>
                <a:gd name="T13" fmla="*/ 16 h 318"/>
                <a:gd name="T14" fmla="*/ 159 w 318"/>
                <a:gd name="T15" fmla="*/ 0 h 318"/>
                <a:gd name="T16" fmla="*/ 149 w 318"/>
                <a:gd name="T17" fmla="*/ 16 h 318"/>
                <a:gd name="T18" fmla="*/ 149 w 318"/>
                <a:gd name="T19" fmla="*/ 150 h 318"/>
                <a:gd name="T20" fmla="*/ 15 w 318"/>
                <a:gd name="T21" fmla="*/ 150 h 318"/>
                <a:gd name="T22" fmla="*/ 0 w 318"/>
                <a:gd name="T23" fmla="*/ 159 h 318"/>
                <a:gd name="T24" fmla="*/ 15 w 318"/>
                <a:gd name="T25" fmla="*/ 169 h 318"/>
                <a:gd name="T26" fmla="*/ 149 w 318"/>
                <a:gd name="T27" fmla="*/ 169 h 318"/>
                <a:gd name="T28" fmla="*/ 149 w 318"/>
                <a:gd name="T29" fmla="*/ 303 h 318"/>
                <a:gd name="T30" fmla="*/ 159 w 318"/>
                <a:gd name="T31" fmla="*/ 318 h 318"/>
                <a:gd name="T32" fmla="*/ 168 w 318"/>
                <a:gd name="T33" fmla="*/ 303 h 318"/>
                <a:gd name="T34" fmla="*/ 168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8" y="169"/>
                  </a:moveTo>
                  <a:lnTo>
                    <a:pt x="168" y="169"/>
                  </a:lnTo>
                  <a:lnTo>
                    <a:pt x="302" y="169"/>
                  </a:lnTo>
                  <a:cubicBezTo>
                    <a:pt x="308" y="169"/>
                    <a:pt x="318" y="169"/>
                    <a:pt x="318" y="159"/>
                  </a:cubicBezTo>
                  <a:cubicBezTo>
                    <a:pt x="318" y="150"/>
                    <a:pt x="308" y="150"/>
                    <a:pt x="302" y="150"/>
                  </a:cubicBezTo>
                  <a:lnTo>
                    <a:pt x="168" y="150"/>
                  </a:lnTo>
                  <a:lnTo>
                    <a:pt x="168" y="16"/>
                  </a:lnTo>
                  <a:cubicBezTo>
                    <a:pt x="168" y="9"/>
                    <a:pt x="168" y="0"/>
                    <a:pt x="159" y="0"/>
                  </a:cubicBezTo>
                  <a:cubicBezTo>
                    <a:pt x="149" y="0"/>
                    <a:pt x="149" y="9"/>
                    <a:pt x="149" y="16"/>
                  </a:cubicBezTo>
                  <a:lnTo>
                    <a:pt x="149" y="150"/>
                  </a:lnTo>
                  <a:lnTo>
                    <a:pt x="15" y="150"/>
                  </a:lnTo>
                  <a:cubicBezTo>
                    <a:pt x="9" y="150"/>
                    <a:pt x="0" y="150"/>
                    <a:pt x="0" y="159"/>
                  </a:cubicBezTo>
                  <a:cubicBezTo>
                    <a:pt x="0" y="169"/>
                    <a:pt x="9" y="169"/>
                    <a:pt x="15" y="169"/>
                  </a:cubicBezTo>
                  <a:lnTo>
                    <a:pt x="149" y="169"/>
                  </a:lnTo>
                  <a:lnTo>
                    <a:pt x="149" y="303"/>
                  </a:lnTo>
                  <a:cubicBezTo>
                    <a:pt x="149" y="309"/>
                    <a:pt x="149" y="318"/>
                    <a:pt x="159" y="318"/>
                  </a:cubicBezTo>
                  <a:cubicBezTo>
                    <a:pt x="168" y="318"/>
                    <a:pt x="168" y="309"/>
                    <a:pt x="168" y="303"/>
                  </a:cubicBezTo>
                  <a:lnTo>
                    <a:pt x="168"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2" name="Freeform 107"/>
            <p:cNvSpPr>
              <a:spLocks noEditPoints="1"/>
            </p:cNvSpPr>
            <p:nvPr/>
          </p:nvSpPr>
          <p:spPr bwMode="auto">
            <a:xfrm>
              <a:off x="2980" y="1574"/>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2 h 216"/>
                <a:gd name="T18" fmla="*/ 213 w 219"/>
                <a:gd name="T19" fmla="*/ 138 h 216"/>
                <a:gd name="T20" fmla="*/ 207 w 219"/>
                <a:gd name="T21" fmla="*/ 146 h 216"/>
                <a:gd name="T22" fmla="*/ 170 w 219"/>
                <a:gd name="T23" fmla="*/ 206 h 216"/>
                <a:gd name="T24" fmla="*/ 156 w 219"/>
                <a:gd name="T25" fmla="*/ 184 h 216"/>
                <a:gd name="T26" fmla="*/ 162 w 219"/>
                <a:gd name="T27" fmla="*/ 148 h 216"/>
                <a:gd name="T28" fmla="*/ 173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4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2"/>
                    <a:pt x="137" y="0"/>
                    <a:pt x="115" y="0"/>
                  </a:cubicBezTo>
                  <a:cubicBezTo>
                    <a:pt x="59" y="0"/>
                    <a:pt x="0" y="70"/>
                    <a:pt x="0" y="140"/>
                  </a:cubicBezTo>
                  <a:cubicBezTo>
                    <a:pt x="0" y="184"/>
                    <a:pt x="26" y="216"/>
                    <a:pt x="64" y="216"/>
                  </a:cubicBezTo>
                  <a:cubicBezTo>
                    <a:pt x="73" y="216"/>
                    <a:pt x="97" y="214"/>
                    <a:pt x="126" y="180"/>
                  </a:cubicBezTo>
                  <a:cubicBezTo>
                    <a:pt x="130" y="200"/>
                    <a:pt x="146" y="216"/>
                    <a:pt x="169" y="216"/>
                  </a:cubicBezTo>
                  <a:cubicBezTo>
                    <a:pt x="186" y="216"/>
                    <a:pt x="197" y="205"/>
                    <a:pt x="205" y="190"/>
                  </a:cubicBezTo>
                  <a:cubicBezTo>
                    <a:pt x="213" y="173"/>
                    <a:pt x="219" y="143"/>
                    <a:pt x="219" y="142"/>
                  </a:cubicBezTo>
                  <a:cubicBezTo>
                    <a:pt x="219" y="138"/>
                    <a:pt x="215" y="138"/>
                    <a:pt x="213" y="138"/>
                  </a:cubicBezTo>
                  <a:cubicBezTo>
                    <a:pt x="209" y="138"/>
                    <a:pt x="208" y="140"/>
                    <a:pt x="207" y="146"/>
                  </a:cubicBezTo>
                  <a:cubicBezTo>
                    <a:pt x="199" y="177"/>
                    <a:pt x="190" y="206"/>
                    <a:pt x="170" y="206"/>
                  </a:cubicBezTo>
                  <a:cubicBezTo>
                    <a:pt x="157" y="206"/>
                    <a:pt x="156" y="193"/>
                    <a:pt x="156" y="184"/>
                  </a:cubicBezTo>
                  <a:cubicBezTo>
                    <a:pt x="156" y="173"/>
                    <a:pt x="157" y="169"/>
                    <a:pt x="162" y="148"/>
                  </a:cubicBezTo>
                  <a:cubicBezTo>
                    <a:pt x="168" y="128"/>
                    <a:pt x="168" y="123"/>
                    <a:pt x="173" y="105"/>
                  </a:cubicBezTo>
                  <a:lnTo>
                    <a:pt x="190" y="38"/>
                  </a:lnTo>
                  <a:cubicBezTo>
                    <a:pt x="193" y="25"/>
                    <a:pt x="193" y="24"/>
                    <a:pt x="193" y="22"/>
                  </a:cubicBezTo>
                  <a:cubicBezTo>
                    <a:pt x="193" y="14"/>
                    <a:pt x="188" y="9"/>
                    <a:pt x="179" y="9"/>
                  </a:cubicBezTo>
                  <a:cubicBezTo>
                    <a:pt x="168" y="9"/>
                    <a:pt x="161" y="20"/>
                    <a:pt x="159" y="30"/>
                  </a:cubicBezTo>
                  <a:close/>
                  <a:moveTo>
                    <a:pt x="128" y="154"/>
                  </a:moveTo>
                  <a:lnTo>
                    <a:pt x="128" y="154"/>
                  </a:lnTo>
                  <a:cubicBezTo>
                    <a:pt x="126" y="163"/>
                    <a:pt x="126" y="163"/>
                    <a:pt x="119" y="172"/>
                  </a:cubicBezTo>
                  <a:cubicBezTo>
                    <a:pt x="98" y="198"/>
                    <a:pt x="78" y="206"/>
                    <a:pt x="65" y="206"/>
                  </a:cubicBezTo>
                  <a:cubicBezTo>
                    <a:pt x="41" y="206"/>
                    <a:pt x="34" y="179"/>
                    <a:pt x="34" y="161"/>
                  </a:cubicBezTo>
                  <a:cubicBezTo>
                    <a:pt x="34" y="137"/>
                    <a:pt x="49" y="78"/>
                    <a:pt x="60" y="56"/>
                  </a:cubicBezTo>
                  <a:cubicBezTo>
                    <a:pt x="75" y="28"/>
                    <a:pt x="97" y="10"/>
                    <a:pt x="116" y="10"/>
                  </a:cubicBezTo>
                  <a:cubicBezTo>
                    <a:pt x="147" y="10"/>
                    <a:pt x="154" y="49"/>
                    <a:pt x="154" y="52"/>
                  </a:cubicBezTo>
                  <a:cubicBezTo>
                    <a:pt x="154" y="55"/>
                    <a:pt x="153"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3" name="Freeform 108"/>
            <p:cNvSpPr>
              <a:spLocks/>
            </p:cNvSpPr>
            <p:nvPr/>
          </p:nvSpPr>
          <p:spPr bwMode="auto">
            <a:xfrm>
              <a:off x="3067" y="1595"/>
              <a:ext cx="52" cy="78"/>
            </a:xfrm>
            <a:custGeom>
              <a:avLst/>
              <a:gdLst>
                <a:gd name="T0" fmla="*/ 73 w 153"/>
                <a:gd name="T1" fmla="*/ 110 h 228"/>
                <a:gd name="T2" fmla="*/ 73 w 153"/>
                <a:gd name="T3" fmla="*/ 110 h 228"/>
                <a:gd name="T4" fmla="*/ 118 w 153"/>
                <a:gd name="T5" fmla="*/ 164 h 228"/>
                <a:gd name="T6" fmla="*/ 74 w 153"/>
                <a:gd name="T7" fmla="*/ 217 h 228"/>
                <a:gd name="T8" fmla="*/ 18 w 153"/>
                <a:gd name="T9" fmla="*/ 194 h 228"/>
                <a:gd name="T10" fmla="*/ 37 w 153"/>
                <a:gd name="T11" fmla="*/ 175 h 228"/>
                <a:gd name="T12" fmla="*/ 19 w 153"/>
                <a:gd name="T13" fmla="*/ 157 h 228"/>
                <a:gd name="T14" fmla="*/ 0 w 153"/>
                <a:gd name="T15" fmla="*/ 176 h 228"/>
                <a:gd name="T16" fmla="*/ 75 w 153"/>
                <a:gd name="T17" fmla="*/ 228 h 228"/>
                <a:gd name="T18" fmla="*/ 153 w 153"/>
                <a:gd name="T19" fmla="*/ 164 h 228"/>
                <a:gd name="T20" fmla="*/ 95 w 153"/>
                <a:gd name="T21" fmla="*/ 104 h 228"/>
                <a:gd name="T22" fmla="*/ 143 w 153"/>
                <a:gd name="T23" fmla="*/ 46 h 228"/>
                <a:gd name="T24" fmla="*/ 76 w 153"/>
                <a:gd name="T25" fmla="*/ 0 h 228"/>
                <a:gd name="T26" fmla="*/ 10 w 153"/>
                <a:gd name="T27" fmla="*/ 44 h 228"/>
                <a:gd name="T28" fmla="*/ 28 w 153"/>
                <a:gd name="T29" fmla="*/ 62 h 228"/>
                <a:gd name="T30" fmla="*/ 45 w 153"/>
                <a:gd name="T31" fmla="*/ 45 h 228"/>
                <a:gd name="T32" fmla="*/ 28 w 153"/>
                <a:gd name="T33" fmla="*/ 28 h 228"/>
                <a:gd name="T34" fmla="*/ 75 w 153"/>
                <a:gd name="T35" fmla="*/ 9 h 228"/>
                <a:gd name="T36" fmla="*/ 111 w 153"/>
                <a:gd name="T37" fmla="*/ 46 h 228"/>
                <a:gd name="T38" fmla="*/ 97 w 153"/>
                <a:gd name="T39" fmla="*/ 86 h 228"/>
                <a:gd name="T40" fmla="*/ 60 w 153"/>
                <a:gd name="T41" fmla="*/ 100 h 228"/>
                <a:gd name="T42" fmla="*/ 50 w 153"/>
                <a:gd name="T43" fmla="*/ 101 h 228"/>
                <a:gd name="T44" fmla="*/ 46 w 153"/>
                <a:gd name="T45" fmla="*/ 105 h 228"/>
                <a:gd name="T46" fmla="*/ 55 w 153"/>
                <a:gd name="T47" fmla="*/ 110 h 228"/>
                <a:gd name="T48" fmla="*/ 73 w 153"/>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228">
                  <a:moveTo>
                    <a:pt x="73" y="110"/>
                  </a:moveTo>
                  <a:lnTo>
                    <a:pt x="73" y="110"/>
                  </a:lnTo>
                  <a:cubicBezTo>
                    <a:pt x="99" y="110"/>
                    <a:pt x="118" y="128"/>
                    <a:pt x="118" y="164"/>
                  </a:cubicBezTo>
                  <a:cubicBezTo>
                    <a:pt x="118" y="205"/>
                    <a:pt x="94" y="217"/>
                    <a:pt x="74" y="217"/>
                  </a:cubicBezTo>
                  <a:cubicBezTo>
                    <a:pt x="61" y="217"/>
                    <a:pt x="32" y="214"/>
                    <a:pt x="18" y="194"/>
                  </a:cubicBezTo>
                  <a:cubicBezTo>
                    <a:pt x="33" y="193"/>
                    <a:pt x="37" y="182"/>
                    <a:pt x="37" y="175"/>
                  </a:cubicBezTo>
                  <a:cubicBezTo>
                    <a:pt x="37" y="165"/>
                    <a:pt x="29" y="157"/>
                    <a:pt x="19" y="157"/>
                  </a:cubicBezTo>
                  <a:cubicBezTo>
                    <a:pt x="9" y="157"/>
                    <a:pt x="0" y="163"/>
                    <a:pt x="0" y="176"/>
                  </a:cubicBezTo>
                  <a:cubicBezTo>
                    <a:pt x="0" y="208"/>
                    <a:pt x="35" y="228"/>
                    <a:pt x="75" y="228"/>
                  </a:cubicBezTo>
                  <a:cubicBezTo>
                    <a:pt x="121" y="228"/>
                    <a:pt x="153" y="197"/>
                    <a:pt x="153" y="164"/>
                  </a:cubicBezTo>
                  <a:cubicBezTo>
                    <a:pt x="153" y="138"/>
                    <a:pt x="132" y="112"/>
                    <a:pt x="95" y="104"/>
                  </a:cubicBezTo>
                  <a:cubicBezTo>
                    <a:pt x="130" y="91"/>
                    <a:pt x="143" y="66"/>
                    <a:pt x="143" y="46"/>
                  </a:cubicBezTo>
                  <a:cubicBezTo>
                    <a:pt x="143" y="19"/>
                    <a:pt x="113" y="0"/>
                    <a:pt x="76" y="0"/>
                  </a:cubicBezTo>
                  <a:cubicBezTo>
                    <a:pt x="39" y="0"/>
                    <a:pt x="10" y="18"/>
                    <a:pt x="10" y="44"/>
                  </a:cubicBezTo>
                  <a:cubicBezTo>
                    <a:pt x="10" y="56"/>
                    <a:pt x="18" y="62"/>
                    <a:pt x="28" y="62"/>
                  </a:cubicBezTo>
                  <a:cubicBezTo>
                    <a:pt x="38" y="62"/>
                    <a:pt x="45" y="55"/>
                    <a:pt x="45" y="45"/>
                  </a:cubicBezTo>
                  <a:cubicBezTo>
                    <a:pt x="45" y="35"/>
                    <a:pt x="38" y="28"/>
                    <a:pt x="28" y="28"/>
                  </a:cubicBezTo>
                  <a:cubicBezTo>
                    <a:pt x="39" y="13"/>
                    <a:pt x="62" y="9"/>
                    <a:pt x="75" y="9"/>
                  </a:cubicBezTo>
                  <a:cubicBezTo>
                    <a:pt x="90" y="9"/>
                    <a:pt x="111" y="17"/>
                    <a:pt x="111" y="46"/>
                  </a:cubicBezTo>
                  <a:cubicBezTo>
                    <a:pt x="111" y="60"/>
                    <a:pt x="106" y="75"/>
                    <a:pt x="97" y="86"/>
                  </a:cubicBezTo>
                  <a:cubicBezTo>
                    <a:pt x="86" y="98"/>
                    <a:pt x="77" y="99"/>
                    <a:pt x="60" y="100"/>
                  </a:cubicBezTo>
                  <a:cubicBezTo>
                    <a:pt x="52" y="101"/>
                    <a:pt x="51" y="101"/>
                    <a:pt x="50" y="101"/>
                  </a:cubicBezTo>
                  <a:cubicBezTo>
                    <a:pt x="49" y="101"/>
                    <a:pt x="46" y="102"/>
                    <a:pt x="46" y="105"/>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4" name="Freeform 109"/>
            <p:cNvSpPr>
              <a:spLocks noEditPoints="1"/>
            </p:cNvSpPr>
            <p:nvPr/>
          </p:nvSpPr>
          <p:spPr bwMode="auto">
            <a:xfrm>
              <a:off x="3130" y="1593"/>
              <a:ext cx="57" cy="78"/>
            </a:xfrm>
            <a:custGeom>
              <a:avLst/>
              <a:gdLst>
                <a:gd name="T0" fmla="*/ 164 w 164"/>
                <a:gd name="T1" fmla="*/ 171 h 226"/>
                <a:gd name="T2" fmla="*/ 164 w 164"/>
                <a:gd name="T3" fmla="*/ 171 h 226"/>
                <a:gd name="T4" fmla="*/ 164 w 164"/>
                <a:gd name="T5" fmla="*/ 159 h 226"/>
                <a:gd name="T6" fmla="*/ 127 w 164"/>
                <a:gd name="T7" fmla="*/ 159 h 226"/>
                <a:gd name="T8" fmla="*/ 127 w 164"/>
                <a:gd name="T9" fmla="*/ 10 h 226"/>
                <a:gd name="T10" fmla="*/ 120 w 164"/>
                <a:gd name="T11" fmla="*/ 0 h 226"/>
                <a:gd name="T12" fmla="*/ 111 w 164"/>
                <a:gd name="T13" fmla="*/ 5 h 226"/>
                <a:gd name="T14" fmla="*/ 0 w 164"/>
                <a:gd name="T15" fmla="*/ 159 h 226"/>
                <a:gd name="T16" fmla="*/ 0 w 164"/>
                <a:gd name="T17" fmla="*/ 171 h 226"/>
                <a:gd name="T18" fmla="*/ 99 w 164"/>
                <a:gd name="T19" fmla="*/ 171 h 226"/>
                <a:gd name="T20" fmla="*/ 99 w 164"/>
                <a:gd name="T21" fmla="*/ 198 h 226"/>
                <a:gd name="T22" fmla="*/ 71 w 164"/>
                <a:gd name="T23" fmla="*/ 213 h 226"/>
                <a:gd name="T24" fmla="*/ 62 w 164"/>
                <a:gd name="T25" fmla="*/ 213 h 226"/>
                <a:gd name="T26" fmla="*/ 62 w 164"/>
                <a:gd name="T27" fmla="*/ 226 h 226"/>
                <a:gd name="T28" fmla="*/ 113 w 164"/>
                <a:gd name="T29" fmla="*/ 224 h 226"/>
                <a:gd name="T30" fmla="*/ 163 w 164"/>
                <a:gd name="T31" fmla="*/ 226 h 226"/>
                <a:gd name="T32" fmla="*/ 163 w 164"/>
                <a:gd name="T33" fmla="*/ 213 h 226"/>
                <a:gd name="T34" fmla="*/ 154 w 164"/>
                <a:gd name="T35" fmla="*/ 213 h 226"/>
                <a:gd name="T36" fmla="*/ 127 w 164"/>
                <a:gd name="T37" fmla="*/ 198 h 226"/>
                <a:gd name="T38" fmla="*/ 127 w 164"/>
                <a:gd name="T39" fmla="*/ 171 h 226"/>
                <a:gd name="T40" fmla="*/ 164 w 164"/>
                <a:gd name="T41" fmla="*/ 171 h 226"/>
                <a:gd name="T42" fmla="*/ 101 w 164"/>
                <a:gd name="T43" fmla="*/ 36 h 226"/>
                <a:gd name="T44" fmla="*/ 101 w 164"/>
                <a:gd name="T45" fmla="*/ 36 h 226"/>
                <a:gd name="T46" fmla="*/ 101 w 164"/>
                <a:gd name="T47" fmla="*/ 159 h 226"/>
                <a:gd name="T48" fmla="*/ 13 w 164"/>
                <a:gd name="T49" fmla="*/ 159 h 226"/>
                <a:gd name="T50" fmla="*/ 101 w 164"/>
                <a:gd name="T51" fmla="*/ 3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6">
                  <a:moveTo>
                    <a:pt x="164" y="171"/>
                  </a:moveTo>
                  <a:lnTo>
                    <a:pt x="164" y="171"/>
                  </a:lnTo>
                  <a:lnTo>
                    <a:pt x="164" y="159"/>
                  </a:lnTo>
                  <a:lnTo>
                    <a:pt x="127" y="159"/>
                  </a:lnTo>
                  <a:lnTo>
                    <a:pt x="127" y="10"/>
                  </a:lnTo>
                  <a:cubicBezTo>
                    <a:pt x="127" y="3"/>
                    <a:pt x="127" y="0"/>
                    <a:pt x="120" y="0"/>
                  </a:cubicBezTo>
                  <a:cubicBezTo>
                    <a:pt x="116" y="0"/>
                    <a:pt x="114" y="0"/>
                    <a:pt x="111" y="5"/>
                  </a:cubicBezTo>
                  <a:lnTo>
                    <a:pt x="0" y="159"/>
                  </a:lnTo>
                  <a:lnTo>
                    <a:pt x="0" y="171"/>
                  </a:lnTo>
                  <a:lnTo>
                    <a:pt x="99" y="171"/>
                  </a:lnTo>
                  <a:lnTo>
                    <a:pt x="99" y="198"/>
                  </a:lnTo>
                  <a:cubicBezTo>
                    <a:pt x="99" y="209"/>
                    <a:pt x="99" y="213"/>
                    <a:pt x="71" y="213"/>
                  </a:cubicBezTo>
                  <a:lnTo>
                    <a:pt x="62" y="213"/>
                  </a:lnTo>
                  <a:lnTo>
                    <a:pt x="62" y="226"/>
                  </a:lnTo>
                  <a:cubicBezTo>
                    <a:pt x="79" y="225"/>
                    <a:pt x="101" y="224"/>
                    <a:pt x="113" y="224"/>
                  </a:cubicBezTo>
                  <a:cubicBezTo>
                    <a:pt x="125" y="224"/>
                    <a:pt x="146" y="225"/>
                    <a:pt x="163" y="226"/>
                  </a:cubicBezTo>
                  <a:lnTo>
                    <a:pt x="163" y="213"/>
                  </a:lnTo>
                  <a:lnTo>
                    <a:pt x="154" y="213"/>
                  </a:lnTo>
                  <a:cubicBezTo>
                    <a:pt x="127" y="213"/>
                    <a:pt x="127" y="209"/>
                    <a:pt x="127" y="198"/>
                  </a:cubicBezTo>
                  <a:lnTo>
                    <a:pt x="127" y="171"/>
                  </a:lnTo>
                  <a:lnTo>
                    <a:pt x="164" y="171"/>
                  </a:lnTo>
                  <a:close/>
                  <a:moveTo>
                    <a:pt x="101" y="36"/>
                  </a:moveTo>
                  <a:lnTo>
                    <a:pt x="101" y="36"/>
                  </a:lnTo>
                  <a:lnTo>
                    <a:pt x="101" y="159"/>
                  </a:lnTo>
                  <a:lnTo>
                    <a:pt x="13" y="159"/>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5" name="Freeform 110"/>
            <p:cNvSpPr>
              <a:spLocks/>
            </p:cNvSpPr>
            <p:nvPr/>
          </p:nvSpPr>
          <p:spPr bwMode="auto">
            <a:xfrm>
              <a:off x="3205" y="1574"/>
              <a:ext cx="82" cy="74"/>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7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8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5" y="10"/>
                    <a:pt x="207" y="10"/>
                    <a:pt x="217" y="16"/>
                  </a:cubicBezTo>
                  <a:cubicBezTo>
                    <a:pt x="204"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6"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7" y="14"/>
                    <a:pt x="117" y="42"/>
                  </a:cubicBezTo>
                  <a:cubicBezTo>
                    <a:pt x="117"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4"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8"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6" name="Freeform 111"/>
            <p:cNvSpPr>
              <a:spLocks noEditPoints="1"/>
            </p:cNvSpPr>
            <p:nvPr/>
          </p:nvSpPr>
          <p:spPr bwMode="auto">
            <a:xfrm>
              <a:off x="3299" y="1593"/>
              <a:ext cx="56" cy="78"/>
            </a:xfrm>
            <a:custGeom>
              <a:avLst/>
              <a:gdLst>
                <a:gd name="T0" fmla="*/ 163 w 163"/>
                <a:gd name="T1" fmla="*/ 171 h 226"/>
                <a:gd name="T2" fmla="*/ 163 w 163"/>
                <a:gd name="T3" fmla="*/ 171 h 226"/>
                <a:gd name="T4" fmla="*/ 163 w 163"/>
                <a:gd name="T5" fmla="*/ 159 h 226"/>
                <a:gd name="T6" fmla="*/ 126 w 163"/>
                <a:gd name="T7" fmla="*/ 159 h 226"/>
                <a:gd name="T8" fmla="*/ 126 w 163"/>
                <a:gd name="T9" fmla="*/ 10 h 226"/>
                <a:gd name="T10" fmla="*/ 119 w 163"/>
                <a:gd name="T11" fmla="*/ 0 h 226"/>
                <a:gd name="T12" fmla="*/ 110 w 163"/>
                <a:gd name="T13" fmla="*/ 5 h 226"/>
                <a:gd name="T14" fmla="*/ 0 w 163"/>
                <a:gd name="T15" fmla="*/ 159 h 226"/>
                <a:gd name="T16" fmla="*/ 0 w 163"/>
                <a:gd name="T17" fmla="*/ 171 h 226"/>
                <a:gd name="T18" fmla="*/ 98 w 163"/>
                <a:gd name="T19" fmla="*/ 171 h 226"/>
                <a:gd name="T20" fmla="*/ 98 w 163"/>
                <a:gd name="T21" fmla="*/ 198 h 226"/>
                <a:gd name="T22" fmla="*/ 71 w 163"/>
                <a:gd name="T23" fmla="*/ 213 h 226"/>
                <a:gd name="T24" fmla="*/ 62 w 163"/>
                <a:gd name="T25" fmla="*/ 213 h 226"/>
                <a:gd name="T26" fmla="*/ 62 w 163"/>
                <a:gd name="T27" fmla="*/ 226 h 226"/>
                <a:gd name="T28" fmla="*/ 112 w 163"/>
                <a:gd name="T29" fmla="*/ 224 h 226"/>
                <a:gd name="T30" fmla="*/ 162 w 163"/>
                <a:gd name="T31" fmla="*/ 226 h 226"/>
                <a:gd name="T32" fmla="*/ 162 w 163"/>
                <a:gd name="T33" fmla="*/ 213 h 226"/>
                <a:gd name="T34" fmla="*/ 153 w 163"/>
                <a:gd name="T35" fmla="*/ 213 h 226"/>
                <a:gd name="T36" fmla="*/ 126 w 163"/>
                <a:gd name="T37" fmla="*/ 198 h 226"/>
                <a:gd name="T38" fmla="*/ 126 w 163"/>
                <a:gd name="T39" fmla="*/ 171 h 226"/>
                <a:gd name="T40" fmla="*/ 163 w 163"/>
                <a:gd name="T41" fmla="*/ 171 h 226"/>
                <a:gd name="T42" fmla="*/ 100 w 163"/>
                <a:gd name="T43" fmla="*/ 36 h 226"/>
                <a:gd name="T44" fmla="*/ 100 w 163"/>
                <a:gd name="T45" fmla="*/ 36 h 226"/>
                <a:gd name="T46" fmla="*/ 100 w 163"/>
                <a:gd name="T47" fmla="*/ 159 h 226"/>
                <a:gd name="T48" fmla="*/ 12 w 163"/>
                <a:gd name="T49" fmla="*/ 159 h 226"/>
                <a:gd name="T50" fmla="*/ 100 w 163"/>
                <a:gd name="T51" fmla="*/ 3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6">
                  <a:moveTo>
                    <a:pt x="163" y="171"/>
                  </a:moveTo>
                  <a:lnTo>
                    <a:pt x="163" y="171"/>
                  </a:lnTo>
                  <a:lnTo>
                    <a:pt x="163" y="159"/>
                  </a:lnTo>
                  <a:lnTo>
                    <a:pt x="126" y="159"/>
                  </a:lnTo>
                  <a:lnTo>
                    <a:pt x="126" y="10"/>
                  </a:lnTo>
                  <a:cubicBezTo>
                    <a:pt x="126" y="3"/>
                    <a:pt x="126" y="0"/>
                    <a:pt x="119" y="0"/>
                  </a:cubicBezTo>
                  <a:cubicBezTo>
                    <a:pt x="115" y="0"/>
                    <a:pt x="113" y="0"/>
                    <a:pt x="110" y="5"/>
                  </a:cubicBezTo>
                  <a:lnTo>
                    <a:pt x="0" y="159"/>
                  </a:lnTo>
                  <a:lnTo>
                    <a:pt x="0" y="171"/>
                  </a:lnTo>
                  <a:lnTo>
                    <a:pt x="98" y="171"/>
                  </a:lnTo>
                  <a:lnTo>
                    <a:pt x="98" y="198"/>
                  </a:lnTo>
                  <a:cubicBezTo>
                    <a:pt x="98" y="209"/>
                    <a:pt x="98" y="213"/>
                    <a:pt x="71" y="213"/>
                  </a:cubicBezTo>
                  <a:lnTo>
                    <a:pt x="62" y="213"/>
                  </a:lnTo>
                  <a:lnTo>
                    <a:pt x="62" y="226"/>
                  </a:lnTo>
                  <a:cubicBezTo>
                    <a:pt x="78" y="225"/>
                    <a:pt x="100" y="224"/>
                    <a:pt x="112" y="224"/>
                  </a:cubicBezTo>
                  <a:cubicBezTo>
                    <a:pt x="124" y="224"/>
                    <a:pt x="145" y="225"/>
                    <a:pt x="162" y="226"/>
                  </a:cubicBezTo>
                  <a:lnTo>
                    <a:pt x="162" y="213"/>
                  </a:lnTo>
                  <a:lnTo>
                    <a:pt x="153" y="213"/>
                  </a:lnTo>
                  <a:cubicBezTo>
                    <a:pt x="126" y="213"/>
                    <a:pt x="126" y="209"/>
                    <a:pt x="126" y="198"/>
                  </a:cubicBezTo>
                  <a:lnTo>
                    <a:pt x="126" y="171"/>
                  </a:lnTo>
                  <a:lnTo>
                    <a:pt x="163" y="171"/>
                  </a:lnTo>
                  <a:close/>
                  <a:moveTo>
                    <a:pt x="100" y="36"/>
                  </a:moveTo>
                  <a:lnTo>
                    <a:pt x="100" y="36"/>
                  </a:lnTo>
                  <a:lnTo>
                    <a:pt x="100" y="159"/>
                  </a:lnTo>
                  <a:lnTo>
                    <a:pt x="12" y="159"/>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7" name="Freeform 112"/>
            <p:cNvSpPr>
              <a:spLocks noEditPoints="1"/>
            </p:cNvSpPr>
            <p:nvPr/>
          </p:nvSpPr>
          <p:spPr bwMode="auto">
            <a:xfrm>
              <a:off x="3427" y="1542"/>
              <a:ext cx="101" cy="127"/>
            </a:xfrm>
            <a:custGeom>
              <a:avLst/>
              <a:gdLst>
                <a:gd name="T0" fmla="*/ 283 w 293"/>
                <a:gd name="T1" fmla="*/ 20 h 369"/>
                <a:gd name="T2" fmla="*/ 283 w 293"/>
                <a:gd name="T3" fmla="*/ 20 h 369"/>
                <a:gd name="T4" fmla="*/ 293 w 293"/>
                <a:gd name="T5" fmla="*/ 9 h 369"/>
                <a:gd name="T6" fmla="*/ 283 w 293"/>
                <a:gd name="T7" fmla="*/ 0 h 369"/>
                <a:gd name="T8" fmla="*/ 274 w 293"/>
                <a:gd name="T9" fmla="*/ 3 h 369"/>
                <a:gd name="T10" fmla="*/ 10 w 293"/>
                <a:gd name="T11" fmla="*/ 127 h 369"/>
                <a:gd name="T12" fmla="*/ 0 w 293"/>
                <a:gd name="T13" fmla="*/ 138 h 369"/>
                <a:gd name="T14" fmla="*/ 10 w 293"/>
                <a:gd name="T15" fmla="*/ 149 h 369"/>
                <a:gd name="T16" fmla="*/ 274 w 293"/>
                <a:gd name="T17" fmla="*/ 273 h 369"/>
                <a:gd name="T18" fmla="*/ 283 w 293"/>
                <a:gd name="T19" fmla="*/ 277 h 369"/>
                <a:gd name="T20" fmla="*/ 293 w 293"/>
                <a:gd name="T21" fmla="*/ 267 h 369"/>
                <a:gd name="T22" fmla="*/ 283 w 293"/>
                <a:gd name="T23" fmla="*/ 256 h 369"/>
                <a:gd name="T24" fmla="*/ 33 w 293"/>
                <a:gd name="T25" fmla="*/ 138 h 369"/>
                <a:gd name="T26" fmla="*/ 283 w 293"/>
                <a:gd name="T27" fmla="*/ 20 h 369"/>
                <a:gd name="T28" fmla="*/ 276 w 293"/>
                <a:gd name="T29" fmla="*/ 369 h 369"/>
                <a:gd name="T30" fmla="*/ 276 w 293"/>
                <a:gd name="T31" fmla="*/ 369 h 369"/>
                <a:gd name="T32" fmla="*/ 293 w 293"/>
                <a:gd name="T33" fmla="*/ 360 h 369"/>
                <a:gd name="T34" fmla="*/ 275 w 293"/>
                <a:gd name="T35" fmla="*/ 350 h 369"/>
                <a:gd name="T36" fmla="*/ 18 w 293"/>
                <a:gd name="T37" fmla="*/ 350 h 369"/>
                <a:gd name="T38" fmla="*/ 0 w 293"/>
                <a:gd name="T39" fmla="*/ 360 h 369"/>
                <a:gd name="T40" fmla="*/ 17 w 293"/>
                <a:gd name="T41" fmla="*/ 369 h 369"/>
                <a:gd name="T42" fmla="*/ 276 w 293"/>
                <a:gd name="T43"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69">
                  <a:moveTo>
                    <a:pt x="283" y="20"/>
                  </a:moveTo>
                  <a:lnTo>
                    <a:pt x="283" y="20"/>
                  </a:lnTo>
                  <a:cubicBezTo>
                    <a:pt x="289" y="17"/>
                    <a:pt x="293" y="15"/>
                    <a:pt x="293" y="9"/>
                  </a:cubicBezTo>
                  <a:cubicBezTo>
                    <a:pt x="293" y="4"/>
                    <a:pt x="289" y="0"/>
                    <a:pt x="283" y="0"/>
                  </a:cubicBezTo>
                  <a:cubicBezTo>
                    <a:pt x="281" y="0"/>
                    <a:pt x="276" y="2"/>
                    <a:pt x="274" y="3"/>
                  </a:cubicBezTo>
                  <a:lnTo>
                    <a:pt x="10" y="127"/>
                  </a:lnTo>
                  <a:cubicBezTo>
                    <a:pt x="2" y="131"/>
                    <a:pt x="0" y="135"/>
                    <a:pt x="0" y="138"/>
                  </a:cubicBezTo>
                  <a:cubicBezTo>
                    <a:pt x="0" y="143"/>
                    <a:pt x="3" y="146"/>
                    <a:pt x="10" y="149"/>
                  </a:cubicBezTo>
                  <a:lnTo>
                    <a:pt x="274" y="273"/>
                  </a:lnTo>
                  <a:cubicBezTo>
                    <a:pt x="281" y="277"/>
                    <a:pt x="282" y="277"/>
                    <a:pt x="283" y="277"/>
                  </a:cubicBezTo>
                  <a:cubicBezTo>
                    <a:pt x="288" y="277"/>
                    <a:pt x="293" y="272"/>
                    <a:pt x="293" y="267"/>
                  </a:cubicBezTo>
                  <a:cubicBezTo>
                    <a:pt x="293" y="263"/>
                    <a:pt x="291" y="260"/>
                    <a:pt x="283" y="256"/>
                  </a:cubicBezTo>
                  <a:lnTo>
                    <a:pt x="33" y="138"/>
                  </a:lnTo>
                  <a:lnTo>
                    <a:pt x="283" y="20"/>
                  </a:lnTo>
                  <a:close/>
                  <a:moveTo>
                    <a:pt x="276" y="369"/>
                  </a:moveTo>
                  <a:lnTo>
                    <a:pt x="276" y="369"/>
                  </a:lnTo>
                  <a:cubicBezTo>
                    <a:pt x="284" y="369"/>
                    <a:pt x="293" y="369"/>
                    <a:pt x="293" y="360"/>
                  </a:cubicBezTo>
                  <a:cubicBezTo>
                    <a:pt x="293" y="350"/>
                    <a:pt x="283" y="350"/>
                    <a:pt x="275" y="350"/>
                  </a:cubicBezTo>
                  <a:lnTo>
                    <a:pt x="18" y="350"/>
                  </a:lnTo>
                  <a:cubicBezTo>
                    <a:pt x="11" y="350"/>
                    <a:pt x="0" y="350"/>
                    <a:pt x="0" y="360"/>
                  </a:cubicBezTo>
                  <a:cubicBezTo>
                    <a:pt x="0" y="369"/>
                    <a:pt x="9" y="369"/>
                    <a:pt x="17" y="369"/>
                  </a:cubicBezTo>
                  <a:lnTo>
                    <a:pt x="276" y="3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8" name="Freeform 113"/>
            <p:cNvSpPr>
              <a:spLocks noEditPoints="1"/>
            </p:cNvSpPr>
            <p:nvPr/>
          </p:nvSpPr>
          <p:spPr bwMode="auto">
            <a:xfrm>
              <a:off x="3595" y="1532"/>
              <a:ext cx="61" cy="116"/>
            </a:xfrm>
            <a:custGeom>
              <a:avLst/>
              <a:gdLst>
                <a:gd name="T0" fmla="*/ 92 w 176"/>
                <a:gd name="T1" fmla="*/ 5 h 337"/>
                <a:gd name="T2" fmla="*/ 92 w 176"/>
                <a:gd name="T3" fmla="*/ 5 h 337"/>
                <a:gd name="T4" fmla="*/ 86 w 176"/>
                <a:gd name="T5" fmla="*/ 0 h 337"/>
                <a:gd name="T6" fmla="*/ 28 w 176"/>
                <a:gd name="T7" fmla="*/ 5 h 337"/>
                <a:gd name="T8" fmla="*/ 18 w 176"/>
                <a:gd name="T9" fmla="*/ 14 h 337"/>
                <a:gd name="T10" fmla="*/ 30 w 176"/>
                <a:gd name="T11" fmla="*/ 20 h 337"/>
                <a:gd name="T12" fmla="*/ 54 w 176"/>
                <a:gd name="T13" fmla="*/ 28 h 337"/>
                <a:gd name="T14" fmla="*/ 47 w 176"/>
                <a:gd name="T15" fmla="*/ 58 h 337"/>
                <a:gd name="T16" fmla="*/ 8 w 176"/>
                <a:gd name="T17" fmla="*/ 214 h 337"/>
                <a:gd name="T18" fmla="*/ 0 w 176"/>
                <a:gd name="T19" fmla="*/ 262 h 337"/>
                <a:gd name="T20" fmla="*/ 61 w 176"/>
                <a:gd name="T21" fmla="*/ 337 h 337"/>
                <a:gd name="T22" fmla="*/ 176 w 176"/>
                <a:gd name="T23" fmla="*/ 197 h 337"/>
                <a:gd name="T24" fmla="*/ 113 w 176"/>
                <a:gd name="T25" fmla="*/ 121 h 337"/>
                <a:gd name="T26" fmla="*/ 57 w 176"/>
                <a:gd name="T27" fmla="*/ 149 h 337"/>
                <a:gd name="T28" fmla="*/ 92 w 176"/>
                <a:gd name="T29" fmla="*/ 5 h 337"/>
                <a:gd name="T30" fmla="*/ 47 w 176"/>
                <a:gd name="T31" fmla="*/ 186 h 337"/>
                <a:gd name="T32" fmla="*/ 47 w 176"/>
                <a:gd name="T33" fmla="*/ 186 h 337"/>
                <a:gd name="T34" fmla="*/ 54 w 176"/>
                <a:gd name="T35" fmla="*/ 169 h 337"/>
                <a:gd name="T36" fmla="*/ 112 w 176"/>
                <a:gd name="T37" fmla="*/ 131 h 337"/>
                <a:gd name="T38" fmla="*/ 142 w 176"/>
                <a:gd name="T39" fmla="*/ 176 h 337"/>
                <a:gd name="T40" fmla="*/ 117 w 176"/>
                <a:gd name="T41" fmla="*/ 277 h 337"/>
                <a:gd name="T42" fmla="*/ 61 w 176"/>
                <a:gd name="T43" fmla="*/ 327 h 337"/>
                <a:gd name="T44" fmla="*/ 29 w 176"/>
                <a:gd name="T45" fmla="*/ 278 h 337"/>
                <a:gd name="T46" fmla="*/ 37 w 176"/>
                <a:gd name="T47" fmla="*/ 230 h 337"/>
                <a:gd name="T48" fmla="*/ 47 w 176"/>
                <a:gd name="T49" fmla="*/ 18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337">
                  <a:moveTo>
                    <a:pt x="92" y="5"/>
                  </a:moveTo>
                  <a:lnTo>
                    <a:pt x="92" y="5"/>
                  </a:lnTo>
                  <a:cubicBezTo>
                    <a:pt x="92" y="5"/>
                    <a:pt x="92" y="0"/>
                    <a:pt x="86" y="0"/>
                  </a:cubicBezTo>
                  <a:cubicBezTo>
                    <a:pt x="75" y="0"/>
                    <a:pt x="40" y="4"/>
                    <a:pt x="28" y="5"/>
                  </a:cubicBezTo>
                  <a:cubicBezTo>
                    <a:pt x="24" y="5"/>
                    <a:pt x="18" y="6"/>
                    <a:pt x="18" y="14"/>
                  </a:cubicBezTo>
                  <a:cubicBezTo>
                    <a:pt x="18" y="20"/>
                    <a:pt x="23" y="20"/>
                    <a:pt x="30" y="20"/>
                  </a:cubicBezTo>
                  <a:cubicBezTo>
                    <a:pt x="53" y="20"/>
                    <a:pt x="54" y="23"/>
                    <a:pt x="54" y="28"/>
                  </a:cubicBezTo>
                  <a:cubicBezTo>
                    <a:pt x="54" y="32"/>
                    <a:pt x="50" y="48"/>
                    <a:pt x="47" y="58"/>
                  </a:cubicBezTo>
                  <a:lnTo>
                    <a:pt x="8" y="214"/>
                  </a:lnTo>
                  <a:cubicBezTo>
                    <a:pt x="2" y="238"/>
                    <a:pt x="0" y="245"/>
                    <a:pt x="0" y="262"/>
                  </a:cubicBezTo>
                  <a:cubicBezTo>
                    <a:pt x="0" y="307"/>
                    <a:pt x="26" y="337"/>
                    <a:pt x="61" y="337"/>
                  </a:cubicBezTo>
                  <a:cubicBezTo>
                    <a:pt x="117" y="337"/>
                    <a:pt x="176" y="266"/>
                    <a:pt x="176" y="197"/>
                  </a:cubicBezTo>
                  <a:cubicBezTo>
                    <a:pt x="176" y="153"/>
                    <a:pt x="151" y="121"/>
                    <a:pt x="113" y="121"/>
                  </a:cubicBezTo>
                  <a:cubicBezTo>
                    <a:pt x="91" y="121"/>
                    <a:pt x="71" y="134"/>
                    <a:pt x="57" y="149"/>
                  </a:cubicBezTo>
                  <a:lnTo>
                    <a:pt x="92" y="5"/>
                  </a:lnTo>
                  <a:close/>
                  <a:moveTo>
                    <a:pt x="47" y="186"/>
                  </a:moveTo>
                  <a:lnTo>
                    <a:pt x="47" y="186"/>
                  </a:lnTo>
                  <a:cubicBezTo>
                    <a:pt x="50" y="175"/>
                    <a:pt x="50" y="175"/>
                    <a:pt x="54" y="169"/>
                  </a:cubicBezTo>
                  <a:cubicBezTo>
                    <a:pt x="78" y="138"/>
                    <a:pt x="99" y="131"/>
                    <a:pt x="112" y="131"/>
                  </a:cubicBezTo>
                  <a:cubicBezTo>
                    <a:pt x="129" y="131"/>
                    <a:pt x="142" y="145"/>
                    <a:pt x="142" y="176"/>
                  </a:cubicBezTo>
                  <a:cubicBezTo>
                    <a:pt x="142" y="204"/>
                    <a:pt x="126" y="259"/>
                    <a:pt x="117" y="277"/>
                  </a:cubicBezTo>
                  <a:cubicBezTo>
                    <a:pt x="102" y="309"/>
                    <a:pt x="80" y="327"/>
                    <a:pt x="61" y="327"/>
                  </a:cubicBezTo>
                  <a:cubicBezTo>
                    <a:pt x="45" y="327"/>
                    <a:pt x="29" y="314"/>
                    <a:pt x="29" y="278"/>
                  </a:cubicBezTo>
                  <a:cubicBezTo>
                    <a:pt x="29" y="269"/>
                    <a:pt x="29" y="260"/>
                    <a:pt x="37" y="230"/>
                  </a:cubicBezTo>
                  <a:lnTo>
                    <a:pt x="47" y="18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89" name="Freeform 114"/>
            <p:cNvSpPr>
              <a:spLocks/>
            </p:cNvSpPr>
            <p:nvPr/>
          </p:nvSpPr>
          <p:spPr bwMode="auto">
            <a:xfrm>
              <a:off x="3664" y="1595"/>
              <a:ext cx="53" cy="78"/>
            </a:xfrm>
            <a:custGeom>
              <a:avLst/>
              <a:gdLst>
                <a:gd name="T0" fmla="*/ 73 w 154"/>
                <a:gd name="T1" fmla="*/ 110 h 228"/>
                <a:gd name="T2" fmla="*/ 73 w 154"/>
                <a:gd name="T3" fmla="*/ 110 h 228"/>
                <a:gd name="T4" fmla="*/ 118 w 154"/>
                <a:gd name="T5" fmla="*/ 164 h 228"/>
                <a:gd name="T6" fmla="*/ 75 w 154"/>
                <a:gd name="T7" fmla="*/ 217 h 228"/>
                <a:gd name="T8" fmla="*/ 18 w 154"/>
                <a:gd name="T9" fmla="*/ 194 h 228"/>
                <a:gd name="T10" fmla="*/ 37 w 154"/>
                <a:gd name="T11" fmla="*/ 175 h 228"/>
                <a:gd name="T12" fmla="*/ 19 w 154"/>
                <a:gd name="T13" fmla="*/ 157 h 228"/>
                <a:gd name="T14" fmla="*/ 0 w 154"/>
                <a:gd name="T15" fmla="*/ 176 h 228"/>
                <a:gd name="T16" fmla="*/ 75 w 154"/>
                <a:gd name="T17" fmla="*/ 228 h 228"/>
                <a:gd name="T18" fmla="*/ 154 w 154"/>
                <a:gd name="T19" fmla="*/ 164 h 228"/>
                <a:gd name="T20" fmla="*/ 96 w 154"/>
                <a:gd name="T21" fmla="*/ 104 h 228"/>
                <a:gd name="T22" fmla="*/ 143 w 154"/>
                <a:gd name="T23" fmla="*/ 46 h 228"/>
                <a:gd name="T24" fmla="*/ 76 w 154"/>
                <a:gd name="T25" fmla="*/ 0 h 228"/>
                <a:gd name="T26" fmla="*/ 10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8 w 154"/>
                <a:gd name="T39" fmla="*/ 86 h 228"/>
                <a:gd name="T40" fmla="*/ 61 w 154"/>
                <a:gd name="T41" fmla="*/ 100 h 228"/>
                <a:gd name="T42" fmla="*/ 50 w 154"/>
                <a:gd name="T43" fmla="*/ 101 h 228"/>
                <a:gd name="T44" fmla="*/ 46 w 154"/>
                <a:gd name="T45" fmla="*/ 105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7"/>
                    <a:pt x="75" y="217"/>
                  </a:cubicBezTo>
                  <a:cubicBezTo>
                    <a:pt x="61" y="217"/>
                    <a:pt x="32" y="214"/>
                    <a:pt x="18" y="194"/>
                  </a:cubicBezTo>
                  <a:cubicBezTo>
                    <a:pt x="33" y="193"/>
                    <a:pt x="37" y="182"/>
                    <a:pt x="37" y="175"/>
                  </a:cubicBezTo>
                  <a:cubicBezTo>
                    <a:pt x="37" y="165"/>
                    <a:pt x="29" y="157"/>
                    <a:pt x="19" y="157"/>
                  </a:cubicBezTo>
                  <a:cubicBezTo>
                    <a:pt x="9" y="157"/>
                    <a:pt x="0" y="163"/>
                    <a:pt x="0" y="176"/>
                  </a:cubicBezTo>
                  <a:cubicBezTo>
                    <a:pt x="0" y="208"/>
                    <a:pt x="35" y="228"/>
                    <a:pt x="75" y="228"/>
                  </a:cubicBezTo>
                  <a:cubicBezTo>
                    <a:pt x="122" y="228"/>
                    <a:pt x="154" y="197"/>
                    <a:pt x="154" y="164"/>
                  </a:cubicBezTo>
                  <a:cubicBezTo>
                    <a:pt x="154" y="138"/>
                    <a:pt x="132" y="112"/>
                    <a:pt x="96" y="104"/>
                  </a:cubicBezTo>
                  <a:cubicBezTo>
                    <a:pt x="131" y="91"/>
                    <a:pt x="143" y="66"/>
                    <a:pt x="143" y="46"/>
                  </a:cubicBezTo>
                  <a:cubicBezTo>
                    <a:pt x="143" y="19"/>
                    <a:pt x="113" y="0"/>
                    <a:pt x="76" y="0"/>
                  </a:cubicBezTo>
                  <a:cubicBezTo>
                    <a:pt x="39" y="0"/>
                    <a:pt x="10" y="18"/>
                    <a:pt x="10" y="44"/>
                  </a:cubicBezTo>
                  <a:cubicBezTo>
                    <a:pt x="10" y="56"/>
                    <a:pt x="18" y="62"/>
                    <a:pt x="28" y="62"/>
                  </a:cubicBezTo>
                  <a:cubicBezTo>
                    <a:pt x="38" y="62"/>
                    <a:pt x="45" y="55"/>
                    <a:pt x="45" y="45"/>
                  </a:cubicBezTo>
                  <a:cubicBezTo>
                    <a:pt x="45" y="35"/>
                    <a:pt x="38" y="28"/>
                    <a:pt x="28" y="28"/>
                  </a:cubicBezTo>
                  <a:cubicBezTo>
                    <a:pt x="39" y="13"/>
                    <a:pt x="63" y="9"/>
                    <a:pt x="75" y="9"/>
                  </a:cubicBezTo>
                  <a:cubicBezTo>
                    <a:pt x="90" y="9"/>
                    <a:pt x="111" y="17"/>
                    <a:pt x="111" y="46"/>
                  </a:cubicBezTo>
                  <a:cubicBezTo>
                    <a:pt x="111" y="60"/>
                    <a:pt x="106" y="75"/>
                    <a:pt x="98" y="86"/>
                  </a:cubicBezTo>
                  <a:cubicBezTo>
                    <a:pt x="87" y="98"/>
                    <a:pt x="77" y="99"/>
                    <a:pt x="61" y="100"/>
                  </a:cubicBezTo>
                  <a:cubicBezTo>
                    <a:pt x="52" y="101"/>
                    <a:pt x="51" y="101"/>
                    <a:pt x="50" y="101"/>
                  </a:cubicBezTo>
                  <a:cubicBezTo>
                    <a:pt x="49" y="101"/>
                    <a:pt x="46" y="102"/>
                    <a:pt x="46" y="105"/>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0" name="Freeform 115"/>
            <p:cNvSpPr>
              <a:spLocks noEditPoints="1"/>
            </p:cNvSpPr>
            <p:nvPr/>
          </p:nvSpPr>
          <p:spPr bwMode="auto">
            <a:xfrm>
              <a:off x="3910" y="1576"/>
              <a:ext cx="18" cy="71"/>
            </a:xfrm>
            <a:custGeom>
              <a:avLst/>
              <a:gdLst>
                <a:gd name="T0" fmla="*/ 50 w 50"/>
                <a:gd name="T1" fmla="*/ 25 h 206"/>
                <a:gd name="T2" fmla="*/ 50 w 50"/>
                <a:gd name="T3" fmla="*/ 25 h 206"/>
                <a:gd name="T4" fmla="*/ 25 w 50"/>
                <a:gd name="T5" fmla="*/ 0 h 206"/>
                <a:gd name="T6" fmla="*/ 0 w 50"/>
                <a:gd name="T7" fmla="*/ 25 h 206"/>
                <a:gd name="T8" fmla="*/ 25 w 50"/>
                <a:gd name="T9" fmla="*/ 50 h 206"/>
                <a:gd name="T10" fmla="*/ 50 w 50"/>
                <a:gd name="T11" fmla="*/ 25 h 206"/>
                <a:gd name="T12" fmla="*/ 50 w 50"/>
                <a:gd name="T13" fmla="*/ 180 h 206"/>
                <a:gd name="T14" fmla="*/ 50 w 50"/>
                <a:gd name="T15" fmla="*/ 180 h 206"/>
                <a:gd name="T16" fmla="*/ 25 w 50"/>
                <a:gd name="T17" fmla="*/ 155 h 206"/>
                <a:gd name="T18" fmla="*/ 0 w 50"/>
                <a:gd name="T19" fmla="*/ 180 h 206"/>
                <a:gd name="T20" fmla="*/ 25 w 50"/>
                <a:gd name="T21" fmla="*/ 206 h 206"/>
                <a:gd name="T22" fmla="*/ 50 w 50"/>
                <a:gd name="T23" fmla="*/ 18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6">
                  <a:moveTo>
                    <a:pt x="50" y="25"/>
                  </a:moveTo>
                  <a:lnTo>
                    <a:pt x="50" y="25"/>
                  </a:lnTo>
                  <a:cubicBezTo>
                    <a:pt x="50" y="11"/>
                    <a:pt x="39" y="0"/>
                    <a:pt x="25" y="0"/>
                  </a:cubicBezTo>
                  <a:cubicBezTo>
                    <a:pt x="11" y="0"/>
                    <a:pt x="0" y="11"/>
                    <a:pt x="0" y="25"/>
                  </a:cubicBezTo>
                  <a:cubicBezTo>
                    <a:pt x="0" y="39"/>
                    <a:pt x="11" y="50"/>
                    <a:pt x="25" y="50"/>
                  </a:cubicBezTo>
                  <a:cubicBezTo>
                    <a:pt x="39" y="50"/>
                    <a:pt x="50" y="39"/>
                    <a:pt x="50" y="25"/>
                  </a:cubicBezTo>
                  <a:close/>
                  <a:moveTo>
                    <a:pt x="50" y="180"/>
                  </a:moveTo>
                  <a:lnTo>
                    <a:pt x="50" y="180"/>
                  </a:lnTo>
                  <a:cubicBezTo>
                    <a:pt x="50" y="167"/>
                    <a:pt x="39" y="155"/>
                    <a:pt x="25" y="155"/>
                  </a:cubicBezTo>
                  <a:cubicBezTo>
                    <a:pt x="11" y="155"/>
                    <a:pt x="0" y="167"/>
                    <a:pt x="0" y="180"/>
                  </a:cubicBezTo>
                  <a:cubicBezTo>
                    <a:pt x="0" y="194"/>
                    <a:pt x="11" y="206"/>
                    <a:pt x="25" y="206"/>
                  </a:cubicBezTo>
                  <a:cubicBezTo>
                    <a:pt x="39" y="206"/>
                    <a:pt x="50" y="194"/>
                    <a:pt x="50" y="18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1" name="Freeform 116"/>
            <p:cNvSpPr>
              <a:spLocks noEditPoints="1"/>
            </p:cNvSpPr>
            <p:nvPr/>
          </p:nvSpPr>
          <p:spPr bwMode="auto">
            <a:xfrm>
              <a:off x="3982" y="1574"/>
              <a:ext cx="86" cy="105"/>
            </a:xfrm>
            <a:custGeom>
              <a:avLst/>
              <a:gdLst>
                <a:gd name="T0" fmla="*/ 37 w 249"/>
                <a:gd name="T1" fmla="*/ 269 h 304"/>
                <a:gd name="T2" fmla="*/ 37 w 249"/>
                <a:gd name="T3" fmla="*/ 269 h 304"/>
                <a:gd name="T4" fmla="*/ 11 w 249"/>
                <a:gd name="T5" fmla="*/ 289 h 304"/>
                <a:gd name="T6" fmla="*/ 0 w 249"/>
                <a:gd name="T7" fmla="*/ 298 h 304"/>
                <a:gd name="T8" fmla="*/ 6 w 249"/>
                <a:gd name="T9" fmla="*/ 304 h 304"/>
                <a:gd name="T10" fmla="*/ 46 w 249"/>
                <a:gd name="T11" fmla="*/ 302 h 304"/>
                <a:gd name="T12" fmla="*/ 94 w 249"/>
                <a:gd name="T13" fmla="*/ 304 h 304"/>
                <a:gd name="T14" fmla="*/ 102 w 249"/>
                <a:gd name="T15" fmla="*/ 294 h 304"/>
                <a:gd name="T16" fmla="*/ 91 w 249"/>
                <a:gd name="T17" fmla="*/ 289 h 304"/>
                <a:gd name="T18" fmla="*/ 67 w 249"/>
                <a:gd name="T19" fmla="*/ 281 h 304"/>
                <a:gd name="T20" fmla="*/ 90 w 249"/>
                <a:gd name="T21" fmla="*/ 185 h 304"/>
                <a:gd name="T22" fmla="*/ 134 w 249"/>
                <a:gd name="T23" fmla="*/ 216 h 304"/>
                <a:gd name="T24" fmla="*/ 249 w 249"/>
                <a:gd name="T25" fmla="*/ 76 h 304"/>
                <a:gd name="T26" fmla="*/ 186 w 249"/>
                <a:gd name="T27" fmla="*/ 0 h 304"/>
                <a:gd name="T28" fmla="*/ 123 w 249"/>
                <a:gd name="T29" fmla="*/ 35 h 304"/>
                <a:gd name="T30" fmla="*/ 80 w 249"/>
                <a:gd name="T31" fmla="*/ 0 h 304"/>
                <a:gd name="T32" fmla="*/ 45 w 249"/>
                <a:gd name="T33" fmla="*/ 27 h 304"/>
                <a:gd name="T34" fmla="*/ 30 w 249"/>
                <a:gd name="T35" fmla="*/ 73 h 304"/>
                <a:gd name="T36" fmla="*/ 36 w 249"/>
                <a:gd name="T37" fmla="*/ 78 h 304"/>
                <a:gd name="T38" fmla="*/ 44 w 249"/>
                <a:gd name="T39" fmla="*/ 67 h 304"/>
                <a:gd name="T40" fmla="*/ 79 w 249"/>
                <a:gd name="T41" fmla="*/ 10 h 304"/>
                <a:gd name="T42" fmla="*/ 94 w 249"/>
                <a:gd name="T43" fmla="*/ 32 h 304"/>
                <a:gd name="T44" fmla="*/ 90 w 249"/>
                <a:gd name="T45" fmla="*/ 56 h 304"/>
                <a:gd name="T46" fmla="*/ 37 w 249"/>
                <a:gd name="T47" fmla="*/ 269 h 304"/>
                <a:gd name="T48" fmla="*/ 121 w 249"/>
                <a:gd name="T49" fmla="*/ 62 h 304"/>
                <a:gd name="T50" fmla="*/ 121 w 249"/>
                <a:gd name="T51" fmla="*/ 62 h 304"/>
                <a:gd name="T52" fmla="*/ 146 w 249"/>
                <a:gd name="T53" fmla="*/ 28 h 304"/>
                <a:gd name="T54" fmla="*/ 184 w 249"/>
                <a:gd name="T55" fmla="*/ 10 h 304"/>
                <a:gd name="T56" fmla="*/ 215 w 249"/>
                <a:gd name="T57" fmla="*/ 55 h 304"/>
                <a:gd name="T58" fmla="*/ 191 w 249"/>
                <a:gd name="T59" fmla="*/ 156 h 304"/>
                <a:gd name="T60" fmla="*/ 134 w 249"/>
                <a:gd name="T61" fmla="*/ 206 h 304"/>
                <a:gd name="T62" fmla="*/ 96 w 249"/>
                <a:gd name="T63" fmla="*/ 163 h 304"/>
                <a:gd name="T64" fmla="*/ 97 w 249"/>
                <a:gd name="T65" fmla="*/ 155 h 304"/>
                <a:gd name="T66" fmla="*/ 121 w 249"/>
                <a:gd name="T67"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04">
                  <a:moveTo>
                    <a:pt x="37" y="269"/>
                  </a:moveTo>
                  <a:lnTo>
                    <a:pt x="37" y="269"/>
                  </a:lnTo>
                  <a:cubicBezTo>
                    <a:pt x="33" y="285"/>
                    <a:pt x="32" y="289"/>
                    <a:pt x="11" y="289"/>
                  </a:cubicBezTo>
                  <a:cubicBezTo>
                    <a:pt x="5" y="289"/>
                    <a:pt x="0" y="289"/>
                    <a:pt x="0" y="298"/>
                  </a:cubicBezTo>
                  <a:cubicBezTo>
                    <a:pt x="0" y="302"/>
                    <a:pt x="2" y="304"/>
                    <a:pt x="6" y="304"/>
                  </a:cubicBezTo>
                  <a:cubicBezTo>
                    <a:pt x="19" y="304"/>
                    <a:pt x="33" y="302"/>
                    <a:pt x="46" y="302"/>
                  </a:cubicBezTo>
                  <a:cubicBezTo>
                    <a:pt x="62" y="302"/>
                    <a:pt x="78" y="304"/>
                    <a:pt x="94" y="304"/>
                  </a:cubicBezTo>
                  <a:cubicBezTo>
                    <a:pt x="96" y="304"/>
                    <a:pt x="102" y="304"/>
                    <a:pt x="102" y="294"/>
                  </a:cubicBezTo>
                  <a:cubicBezTo>
                    <a:pt x="102" y="289"/>
                    <a:pt x="97" y="289"/>
                    <a:pt x="91" y="289"/>
                  </a:cubicBezTo>
                  <a:cubicBezTo>
                    <a:pt x="67" y="289"/>
                    <a:pt x="67" y="285"/>
                    <a:pt x="67" y="281"/>
                  </a:cubicBezTo>
                  <a:cubicBezTo>
                    <a:pt x="67" y="275"/>
                    <a:pt x="87" y="197"/>
                    <a:pt x="90" y="185"/>
                  </a:cubicBezTo>
                  <a:cubicBezTo>
                    <a:pt x="96" y="199"/>
                    <a:pt x="110" y="216"/>
                    <a:pt x="134" y="216"/>
                  </a:cubicBezTo>
                  <a:cubicBezTo>
                    <a:pt x="190" y="216"/>
                    <a:pt x="249" y="146"/>
                    <a:pt x="249" y="76"/>
                  </a:cubicBezTo>
                  <a:cubicBezTo>
                    <a:pt x="249" y="31"/>
                    <a:pt x="222" y="0"/>
                    <a:pt x="186" y="0"/>
                  </a:cubicBezTo>
                  <a:cubicBezTo>
                    <a:pt x="162" y="0"/>
                    <a:pt x="139" y="17"/>
                    <a:pt x="123" y="35"/>
                  </a:cubicBezTo>
                  <a:cubicBezTo>
                    <a:pt x="118" y="10"/>
                    <a:pt x="98" y="0"/>
                    <a:pt x="80" y="0"/>
                  </a:cubicBezTo>
                  <a:cubicBezTo>
                    <a:pt x="58" y="0"/>
                    <a:pt x="49" y="18"/>
                    <a:pt x="45" y="27"/>
                  </a:cubicBezTo>
                  <a:cubicBezTo>
                    <a:pt x="36" y="43"/>
                    <a:pt x="30" y="72"/>
                    <a:pt x="30" y="73"/>
                  </a:cubicBezTo>
                  <a:cubicBezTo>
                    <a:pt x="30" y="78"/>
                    <a:pt x="35" y="78"/>
                    <a:pt x="36" y="78"/>
                  </a:cubicBezTo>
                  <a:cubicBezTo>
                    <a:pt x="41" y="78"/>
                    <a:pt x="41" y="77"/>
                    <a:pt x="44" y="67"/>
                  </a:cubicBezTo>
                  <a:cubicBezTo>
                    <a:pt x="52" y="33"/>
                    <a:pt x="62" y="10"/>
                    <a:pt x="79" y="10"/>
                  </a:cubicBezTo>
                  <a:cubicBezTo>
                    <a:pt x="87" y="10"/>
                    <a:pt x="94" y="14"/>
                    <a:pt x="94" y="32"/>
                  </a:cubicBezTo>
                  <a:cubicBezTo>
                    <a:pt x="94" y="43"/>
                    <a:pt x="92" y="48"/>
                    <a:pt x="90" y="56"/>
                  </a:cubicBezTo>
                  <a:lnTo>
                    <a:pt x="37" y="269"/>
                  </a:lnTo>
                  <a:close/>
                  <a:moveTo>
                    <a:pt x="121" y="62"/>
                  </a:moveTo>
                  <a:lnTo>
                    <a:pt x="121" y="62"/>
                  </a:lnTo>
                  <a:cubicBezTo>
                    <a:pt x="124" y="49"/>
                    <a:pt x="137" y="35"/>
                    <a:pt x="146" y="28"/>
                  </a:cubicBezTo>
                  <a:cubicBezTo>
                    <a:pt x="162" y="13"/>
                    <a:pt x="176" y="10"/>
                    <a:pt x="184" y="10"/>
                  </a:cubicBezTo>
                  <a:cubicBezTo>
                    <a:pt x="204" y="10"/>
                    <a:pt x="215" y="27"/>
                    <a:pt x="215" y="55"/>
                  </a:cubicBezTo>
                  <a:cubicBezTo>
                    <a:pt x="215" y="83"/>
                    <a:pt x="199" y="138"/>
                    <a:pt x="191" y="156"/>
                  </a:cubicBezTo>
                  <a:cubicBezTo>
                    <a:pt x="174" y="190"/>
                    <a:pt x="151" y="206"/>
                    <a:pt x="134" y="206"/>
                  </a:cubicBezTo>
                  <a:cubicBezTo>
                    <a:pt x="102" y="206"/>
                    <a:pt x="96" y="166"/>
                    <a:pt x="96" y="163"/>
                  </a:cubicBezTo>
                  <a:cubicBezTo>
                    <a:pt x="96" y="162"/>
                    <a:pt x="96" y="161"/>
                    <a:pt x="97" y="155"/>
                  </a:cubicBezTo>
                  <a:lnTo>
                    <a:pt x="121" y="6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2" name="Freeform 117"/>
            <p:cNvSpPr>
              <a:spLocks/>
            </p:cNvSpPr>
            <p:nvPr/>
          </p:nvSpPr>
          <p:spPr bwMode="auto">
            <a:xfrm>
              <a:off x="4077" y="1595"/>
              <a:ext cx="53" cy="78"/>
            </a:xfrm>
            <a:custGeom>
              <a:avLst/>
              <a:gdLst>
                <a:gd name="T0" fmla="*/ 73 w 154"/>
                <a:gd name="T1" fmla="*/ 110 h 228"/>
                <a:gd name="T2" fmla="*/ 73 w 154"/>
                <a:gd name="T3" fmla="*/ 110 h 228"/>
                <a:gd name="T4" fmla="*/ 118 w 154"/>
                <a:gd name="T5" fmla="*/ 164 h 228"/>
                <a:gd name="T6" fmla="*/ 74 w 154"/>
                <a:gd name="T7" fmla="*/ 217 h 228"/>
                <a:gd name="T8" fmla="*/ 18 w 154"/>
                <a:gd name="T9" fmla="*/ 194 h 228"/>
                <a:gd name="T10" fmla="*/ 37 w 154"/>
                <a:gd name="T11" fmla="*/ 175 h 228"/>
                <a:gd name="T12" fmla="*/ 19 w 154"/>
                <a:gd name="T13" fmla="*/ 157 h 228"/>
                <a:gd name="T14" fmla="*/ 0 w 154"/>
                <a:gd name="T15" fmla="*/ 176 h 228"/>
                <a:gd name="T16" fmla="*/ 75 w 154"/>
                <a:gd name="T17" fmla="*/ 228 h 228"/>
                <a:gd name="T18" fmla="*/ 154 w 154"/>
                <a:gd name="T19" fmla="*/ 164 h 228"/>
                <a:gd name="T20" fmla="*/ 95 w 154"/>
                <a:gd name="T21" fmla="*/ 104 h 228"/>
                <a:gd name="T22" fmla="*/ 143 w 154"/>
                <a:gd name="T23" fmla="*/ 46 h 228"/>
                <a:gd name="T24" fmla="*/ 76 w 154"/>
                <a:gd name="T25" fmla="*/ 0 h 228"/>
                <a:gd name="T26" fmla="*/ 10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7 w 154"/>
                <a:gd name="T39" fmla="*/ 86 h 228"/>
                <a:gd name="T40" fmla="*/ 60 w 154"/>
                <a:gd name="T41" fmla="*/ 100 h 228"/>
                <a:gd name="T42" fmla="*/ 50 w 154"/>
                <a:gd name="T43" fmla="*/ 101 h 228"/>
                <a:gd name="T44" fmla="*/ 46 w 154"/>
                <a:gd name="T45" fmla="*/ 105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7"/>
                    <a:pt x="74" y="217"/>
                  </a:cubicBezTo>
                  <a:cubicBezTo>
                    <a:pt x="61" y="217"/>
                    <a:pt x="32" y="214"/>
                    <a:pt x="18" y="194"/>
                  </a:cubicBezTo>
                  <a:cubicBezTo>
                    <a:pt x="33" y="193"/>
                    <a:pt x="37" y="182"/>
                    <a:pt x="37" y="175"/>
                  </a:cubicBezTo>
                  <a:cubicBezTo>
                    <a:pt x="37" y="165"/>
                    <a:pt x="29" y="157"/>
                    <a:pt x="19" y="157"/>
                  </a:cubicBezTo>
                  <a:cubicBezTo>
                    <a:pt x="9" y="157"/>
                    <a:pt x="0" y="163"/>
                    <a:pt x="0" y="176"/>
                  </a:cubicBezTo>
                  <a:cubicBezTo>
                    <a:pt x="0" y="208"/>
                    <a:pt x="35" y="228"/>
                    <a:pt x="75" y="228"/>
                  </a:cubicBezTo>
                  <a:cubicBezTo>
                    <a:pt x="121" y="228"/>
                    <a:pt x="154" y="197"/>
                    <a:pt x="154" y="164"/>
                  </a:cubicBezTo>
                  <a:cubicBezTo>
                    <a:pt x="154" y="138"/>
                    <a:pt x="132" y="112"/>
                    <a:pt x="95" y="104"/>
                  </a:cubicBezTo>
                  <a:cubicBezTo>
                    <a:pt x="130" y="91"/>
                    <a:pt x="143" y="66"/>
                    <a:pt x="143" y="46"/>
                  </a:cubicBezTo>
                  <a:cubicBezTo>
                    <a:pt x="143" y="19"/>
                    <a:pt x="113" y="0"/>
                    <a:pt x="76" y="0"/>
                  </a:cubicBezTo>
                  <a:cubicBezTo>
                    <a:pt x="39" y="0"/>
                    <a:pt x="10" y="18"/>
                    <a:pt x="10" y="44"/>
                  </a:cubicBezTo>
                  <a:cubicBezTo>
                    <a:pt x="10" y="56"/>
                    <a:pt x="18" y="62"/>
                    <a:pt x="28" y="62"/>
                  </a:cubicBezTo>
                  <a:cubicBezTo>
                    <a:pt x="38" y="62"/>
                    <a:pt x="45" y="55"/>
                    <a:pt x="45" y="45"/>
                  </a:cubicBezTo>
                  <a:cubicBezTo>
                    <a:pt x="45" y="35"/>
                    <a:pt x="38" y="28"/>
                    <a:pt x="28" y="28"/>
                  </a:cubicBezTo>
                  <a:cubicBezTo>
                    <a:pt x="39" y="13"/>
                    <a:pt x="62" y="9"/>
                    <a:pt x="75" y="9"/>
                  </a:cubicBezTo>
                  <a:cubicBezTo>
                    <a:pt x="90" y="9"/>
                    <a:pt x="111" y="17"/>
                    <a:pt x="111" y="46"/>
                  </a:cubicBezTo>
                  <a:cubicBezTo>
                    <a:pt x="111" y="60"/>
                    <a:pt x="106" y="75"/>
                    <a:pt x="97" y="86"/>
                  </a:cubicBezTo>
                  <a:cubicBezTo>
                    <a:pt x="86" y="98"/>
                    <a:pt x="77" y="99"/>
                    <a:pt x="60" y="100"/>
                  </a:cubicBezTo>
                  <a:cubicBezTo>
                    <a:pt x="52" y="101"/>
                    <a:pt x="51" y="101"/>
                    <a:pt x="50" y="101"/>
                  </a:cubicBezTo>
                  <a:cubicBezTo>
                    <a:pt x="49" y="101"/>
                    <a:pt x="46" y="102"/>
                    <a:pt x="46" y="105"/>
                  </a:cubicBezTo>
                  <a:cubicBezTo>
                    <a:pt x="46" y="110"/>
                    <a:pt x="49"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3" name="Freeform 118"/>
            <p:cNvSpPr>
              <a:spLocks noEditPoints="1"/>
            </p:cNvSpPr>
            <p:nvPr/>
          </p:nvSpPr>
          <p:spPr bwMode="auto">
            <a:xfrm>
              <a:off x="1194" y="1772"/>
              <a:ext cx="76"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5 w 219"/>
                <a:gd name="T11" fmla="*/ 180 h 216"/>
                <a:gd name="T12" fmla="*/ 169 w 219"/>
                <a:gd name="T13" fmla="*/ 216 h 216"/>
                <a:gd name="T14" fmla="*/ 204 w 219"/>
                <a:gd name="T15" fmla="*/ 190 h 216"/>
                <a:gd name="T16" fmla="*/ 219 w 219"/>
                <a:gd name="T17" fmla="*/ 143 h 216"/>
                <a:gd name="T18" fmla="*/ 213 w 219"/>
                <a:gd name="T19" fmla="*/ 138 h 216"/>
                <a:gd name="T20" fmla="*/ 206 w 219"/>
                <a:gd name="T21" fmla="*/ 146 h 216"/>
                <a:gd name="T22" fmla="*/ 170 w 219"/>
                <a:gd name="T23" fmla="*/ 206 h 216"/>
                <a:gd name="T24" fmla="*/ 156 w 219"/>
                <a:gd name="T25" fmla="*/ 184 h 216"/>
                <a:gd name="T26" fmla="*/ 162 w 219"/>
                <a:gd name="T27" fmla="*/ 148 h 216"/>
                <a:gd name="T28" fmla="*/ 172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5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3"/>
                    <a:pt x="136" y="0"/>
                    <a:pt x="115" y="0"/>
                  </a:cubicBezTo>
                  <a:cubicBezTo>
                    <a:pt x="59" y="0"/>
                    <a:pt x="0" y="70"/>
                    <a:pt x="0" y="140"/>
                  </a:cubicBezTo>
                  <a:cubicBezTo>
                    <a:pt x="0" y="185"/>
                    <a:pt x="26" y="216"/>
                    <a:pt x="63" y="216"/>
                  </a:cubicBezTo>
                  <a:cubicBezTo>
                    <a:pt x="73" y="216"/>
                    <a:pt x="97" y="214"/>
                    <a:pt x="125" y="180"/>
                  </a:cubicBezTo>
                  <a:cubicBezTo>
                    <a:pt x="129" y="200"/>
                    <a:pt x="146" y="216"/>
                    <a:pt x="169" y="216"/>
                  </a:cubicBezTo>
                  <a:cubicBezTo>
                    <a:pt x="186" y="216"/>
                    <a:pt x="197" y="205"/>
                    <a:pt x="204" y="190"/>
                  </a:cubicBezTo>
                  <a:cubicBezTo>
                    <a:pt x="212" y="173"/>
                    <a:pt x="219" y="144"/>
                    <a:pt x="219" y="143"/>
                  </a:cubicBezTo>
                  <a:cubicBezTo>
                    <a:pt x="219" y="138"/>
                    <a:pt x="214" y="138"/>
                    <a:pt x="213" y="138"/>
                  </a:cubicBezTo>
                  <a:cubicBezTo>
                    <a:pt x="208" y="138"/>
                    <a:pt x="208" y="140"/>
                    <a:pt x="206" y="146"/>
                  </a:cubicBezTo>
                  <a:cubicBezTo>
                    <a:pt x="198" y="177"/>
                    <a:pt x="190" y="206"/>
                    <a:pt x="170" y="206"/>
                  </a:cubicBezTo>
                  <a:cubicBezTo>
                    <a:pt x="157" y="206"/>
                    <a:pt x="156" y="193"/>
                    <a:pt x="156" y="184"/>
                  </a:cubicBezTo>
                  <a:cubicBezTo>
                    <a:pt x="156" y="173"/>
                    <a:pt x="157" y="169"/>
                    <a:pt x="162" y="148"/>
                  </a:cubicBezTo>
                  <a:cubicBezTo>
                    <a:pt x="167" y="128"/>
                    <a:pt x="168" y="123"/>
                    <a:pt x="172" y="105"/>
                  </a:cubicBezTo>
                  <a:lnTo>
                    <a:pt x="190" y="38"/>
                  </a:lnTo>
                  <a:cubicBezTo>
                    <a:pt x="193" y="25"/>
                    <a:pt x="193" y="24"/>
                    <a:pt x="193" y="22"/>
                  </a:cubicBezTo>
                  <a:cubicBezTo>
                    <a:pt x="193" y="14"/>
                    <a:pt x="187" y="9"/>
                    <a:pt x="179" y="9"/>
                  </a:cubicBezTo>
                  <a:cubicBezTo>
                    <a:pt x="168" y="9"/>
                    <a:pt x="160" y="20"/>
                    <a:pt x="159" y="30"/>
                  </a:cubicBezTo>
                  <a:close/>
                  <a:moveTo>
                    <a:pt x="128" y="154"/>
                  </a:moveTo>
                  <a:lnTo>
                    <a:pt x="128" y="154"/>
                  </a:lnTo>
                  <a:cubicBezTo>
                    <a:pt x="125" y="163"/>
                    <a:pt x="125" y="164"/>
                    <a:pt x="118" y="172"/>
                  </a:cubicBezTo>
                  <a:cubicBezTo>
                    <a:pt x="97" y="198"/>
                    <a:pt x="78" y="206"/>
                    <a:pt x="64" y="206"/>
                  </a:cubicBezTo>
                  <a:cubicBezTo>
                    <a:pt x="40" y="206"/>
                    <a:pt x="34" y="179"/>
                    <a:pt x="34" y="161"/>
                  </a:cubicBezTo>
                  <a:cubicBezTo>
                    <a:pt x="34" y="137"/>
                    <a:pt x="49" y="78"/>
                    <a:pt x="60" y="56"/>
                  </a:cubicBezTo>
                  <a:cubicBezTo>
                    <a:pt x="75" y="28"/>
                    <a:pt x="96" y="10"/>
                    <a:pt x="115" y="10"/>
                  </a:cubicBezTo>
                  <a:cubicBezTo>
                    <a:pt x="146" y="10"/>
                    <a:pt x="153" y="49"/>
                    <a:pt x="153" y="52"/>
                  </a:cubicBezTo>
                  <a:cubicBezTo>
                    <a:pt x="153" y="55"/>
                    <a:pt x="152"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4" name="Freeform 119"/>
            <p:cNvSpPr>
              <a:spLocks noEditPoints="1"/>
            </p:cNvSpPr>
            <p:nvPr/>
          </p:nvSpPr>
          <p:spPr bwMode="auto">
            <a:xfrm>
              <a:off x="1279" y="1792"/>
              <a:ext cx="57" cy="77"/>
            </a:xfrm>
            <a:custGeom>
              <a:avLst/>
              <a:gdLst>
                <a:gd name="T0" fmla="*/ 164 w 164"/>
                <a:gd name="T1" fmla="*/ 170 h 225"/>
                <a:gd name="T2" fmla="*/ 164 w 164"/>
                <a:gd name="T3" fmla="*/ 170 h 225"/>
                <a:gd name="T4" fmla="*/ 164 w 164"/>
                <a:gd name="T5" fmla="*/ 158 h 225"/>
                <a:gd name="T6" fmla="*/ 127 w 164"/>
                <a:gd name="T7" fmla="*/ 158 h 225"/>
                <a:gd name="T8" fmla="*/ 127 w 164"/>
                <a:gd name="T9" fmla="*/ 9 h 225"/>
                <a:gd name="T10" fmla="*/ 120 w 164"/>
                <a:gd name="T11" fmla="*/ 0 h 225"/>
                <a:gd name="T12" fmla="*/ 111 w 164"/>
                <a:gd name="T13" fmla="*/ 4 h 225"/>
                <a:gd name="T14" fmla="*/ 0 w 164"/>
                <a:gd name="T15" fmla="*/ 158 h 225"/>
                <a:gd name="T16" fmla="*/ 0 w 164"/>
                <a:gd name="T17" fmla="*/ 170 h 225"/>
                <a:gd name="T18" fmla="*/ 99 w 164"/>
                <a:gd name="T19" fmla="*/ 170 h 225"/>
                <a:gd name="T20" fmla="*/ 99 w 164"/>
                <a:gd name="T21" fmla="*/ 197 h 225"/>
                <a:gd name="T22" fmla="*/ 72 w 164"/>
                <a:gd name="T23" fmla="*/ 213 h 225"/>
                <a:gd name="T24" fmla="*/ 62 w 164"/>
                <a:gd name="T25" fmla="*/ 213 h 225"/>
                <a:gd name="T26" fmla="*/ 62 w 164"/>
                <a:gd name="T27" fmla="*/ 225 h 225"/>
                <a:gd name="T28" fmla="*/ 113 w 164"/>
                <a:gd name="T29" fmla="*/ 223 h 225"/>
                <a:gd name="T30" fmla="*/ 163 w 164"/>
                <a:gd name="T31" fmla="*/ 225 h 225"/>
                <a:gd name="T32" fmla="*/ 163 w 164"/>
                <a:gd name="T33" fmla="*/ 213 h 225"/>
                <a:gd name="T34" fmla="*/ 154 w 164"/>
                <a:gd name="T35" fmla="*/ 213 h 225"/>
                <a:gd name="T36" fmla="*/ 127 w 164"/>
                <a:gd name="T37" fmla="*/ 197 h 225"/>
                <a:gd name="T38" fmla="*/ 127 w 164"/>
                <a:gd name="T39" fmla="*/ 170 h 225"/>
                <a:gd name="T40" fmla="*/ 164 w 164"/>
                <a:gd name="T41" fmla="*/ 170 h 225"/>
                <a:gd name="T42" fmla="*/ 101 w 164"/>
                <a:gd name="T43" fmla="*/ 36 h 225"/>
                <a:gd name="T44" fmla="*/ 101 w 164"/>
                <a:gd name="T45" fmla="*/ 36 h 225"/>
                <a:gd name="T46" fmla="*/ 101 w 164"/>
                <a:gd name="T47" fmla="*/ 158 h 225"/>
                <a:gd name="T48" fmla="*/ 13 w 164"/>
                <a:gd name="T49" fmla="*/ 158 h 225"/>
                <a:gd name="T50" fmla="*/ 101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7" y="158"/>
                  </a:lnTo>
                  <a:lnTo>
                    <a:pt x="127" y="9"/>
                  </a:lnTo>
                  <a:cubicBezTo>
                    <a:pt x="127" y="2"/>
                    <a:pt x="127" y="0"/>
                    <a:pt x="120" y="0"/>
                  </a:cubicBezTo>
                  <a:cubicBezTo>
                    <a:pt x="116" y="0"/>
                    <a:pt x="114" y="0"/>
                    <a:pt x="111" y="4"/>
                  </a:cubicBezTo>
                  <a:lnTo>
                    <a:pt x="0" y="158"/>
                  </a:lnTo>
                  <a:lnTo>
                    <a:pt x="0" y="170"/>
                  </a:lnTo>
                  <a:lnTo>
                    <a:pt x="99" y="170"/>
                  </a:lnTo>
                  <a:lnTo>
                    <a:pt x="99" y="197"/>
                  </a:lnTo>
                  <a:cubicBezTo>
                    <a:pt x="99" y="209"/>
                    <a:pt x="99" y="213"/>
                    <a:pt x="72" y="213"/>
                  </a:cubicBezTo>
                  <a:lnTo>
                    <a:pt x="62" y="213"/>
                  </a:lnTo>
                  <a:lnTo>
                    <a:pt x="62" y="225"/>
                  </a:lnTo>
                  <a:cubicBezTo>
                    <a:pt x="79" y="224"/>
                    <a:pt x="101" y="223"/>
                    <a:pt x="113" y="223"/>
                  </a:cubicBezTo>
                  <a:cubicBezTo>
                    <a:pt x="125" y="223"/>
                    <a:pt x="146" y="224"/>
                    <a:pt x="163" y="225"/>
                  </a:cubicBezTo>
                  <a:lnTo>
                    <a:pt x="163" y="213"/>
                  </a:lnTo>
                  <a:lnTo>
                    <a:pt x="154" y="213"/>
                  </a:lnTo>
                  <a:cubicBezTo>
                    <a:pt x="127" y="213"/>
                    <a:pt x="127" y="209"/>
                    <a:pt x="127" y="197"/>
                  </a:cubicBezTo>
                  <a:lnTo>
                    <a:pt x="127" y="170"/>
                  </a:lnTo>
                  <a:lnTo>
                    <a:pt x="164" y="170"/>
                  </a:lnTo>
                  <a:close/>
                  <a:moveTo>
                    <a:pt x="101" y="36"/>
                  </a:moveTo>
                  <a:lnTo>
                    <a:pt x="101" y="36"/>
                  </a:lnTo>
                  <a:lnTo>
                    <a:pt x="101" y="158"/>
                  </a:lnTo>
                  <a:lnTo>
                    <a:pt x="13" y="158"/>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5" name="Freeform 120"/>
            <p:cNvSpPr>
              <a:spLocks/>
            </p:cNvSpPr>
            <p:nvPr/>
          </p:nvSpPr>
          <p:spPr bwMode="auto">
            <a:xfrm>
              <a:off x="1353" y="1793"/>
              <a:ext cx="42" cy="76"/>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10 h 222"/>
                <a:gd name="T16" fmla="*/ 3 w 122"/>
                <a:gd name="T17" fmla="*/ 210 h 222"/>
                <a:gd name="T18" fmla="*/ 3 w 122"/>
                <a:gd name="T19" fmla="*/ 222 h 222"/>
                <a:gd name="T20" fmla="*/ 62 w 122"/>
                <a:gd name="T21" fmla="*/ 220 h 222"/>
                <a:gd name="T22" fmla="*/ 122 w 122"/>
                <a:gd name="T23" fmla="*/ 222 h 222"/>
                <a:gd name="T24" fmla="*/ 122 w 122"/>
                <a:gd name="T25" fmla="*/ 210 h 222"/>
                <a:gd name="T26" fmla="*/ 109 w 122"/>
                <a:gd name="T27" fmla="*/ 210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4" y="21"/>
                    <a:pt x="14" y="21"/>
                    <a:pt x="0" y="21"/>
                  </a:cubicBezTo>
                  <a:lnTo>
                    <a:pt x="0" y="33"/>
                  </a:lnTo>
                  <a:cubicBezTo>
                    <a:pt x="8" y="33"/>
                    <a:pt x="30" y="33"/>
                    <a:pt x="49" y="24"/>
                  </a:cubicBezTo>
                  <a:lnTo>
                    <a:pt x="49" y="194"/>
                  </a:lnTo>
                  <a:cubicBezTo>
                    <a:pt x="49" y="205"/>
                    <a:pt x="49" y="210"/>
                    <a:pt x="15" y="210"/>
                  </a:cubicBezTo>
                  <a:lnTo>
                    <a:pt x="3" y="210"/>
                  </a:lnTo>
                  <a:lnTo>
                    <a:pt x="3" y="222"/>
                  </a:lnTo>
                  <a:cubicBezTo>
                    <a:pt x="9" y="221"/>
                    <a:pt x="50" y="220"/>
                    <a:pt x="62" y="220"/>
                  </a:cubicBezTo>
                  <a:cubicBezTo>
                    <a:pt x="72" y="220"/>
                    <a:pt x="114" y="221"/>
                    <a:pt x="122" y="222"/>
                  </a:cubicBezTo>
                  <a:lnTo>
                    <a:pt x="122" y="210"/>
                  </a:lnTo>
                  <a:lnTo>
                    <a:pt x="109" y="210"/>
                  </a:lnTo>
                  <a:cubicBezTo>
                    <a:pt x="76" y="210"/>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6" name="Freeform 121"/>
            <p:cNvSpPr>
              <a:spLocks/>
            </p:cNvSpPr>
            <p:nvPr/>
          </p:nvSpPr>
          <p:spPr bwMode="auto">
            <a:xfrm>
              <a:off x="1419" y="1772"/>
              <a:ext cx="82" cy="74"/>
            </a:xfrm>
            <a:custGeom>
              <a:avLst/>
              <a:gdLst>
                <a:gd name="T0" fmla="*/ 146 w 238"/>
                <a:gd name="T1" fmla="*/ 67 h 216"/>
                <a:gd name="T2" fmla="*/ 146 w 238"/>
                <a:gd name="T3" fmla="*/ 67 h 216"/>
                <a:gd name="T4" fmla="*/ 194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5 h 216"/>
                <a:gd name="T42" fmla="*/ 45 w 238"/>
                <a:gd name="T43" fmla="*/ 216 h 216"/>
                <a:gd name="T44" fmla="*/ 96 w 238"/>
                <a:gd name="T45" fmla="*/ 180 h 216"/>
                <a:gd name="T46" fmla="*/ 147 w 238"/>
                <a:gd name="T47" fmla="*/ 216 h 216"/>
                <a:gd name="T48" fmla="*/ 224 w 238"/>
                <a:gd name="T49" fmla="*/ 143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9" y="54"/>
                    <a:pt x="160" y="10"/>
                    <a:pt x="194"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6"/>
                    <a:pt x="67" y="206"/>
                    <a:pt x="46" y="206"/>
                  </a:cubicBezTo>
                  <a:cubicBezTo>
                    <a:pt x="43" y="206"/>
                    <a:pt x="32" y="206"/>
                    <a:pt x="22" y="199"/>
                  </a:cubicBezTo>
                  <a:cubicBezTo>
                    <a:pt x="34" y="197"/>
                    <a:pt x="44" y="187"/>
                    <a:pt x="44" y="174"/>
                  </a:cubicBezTo>
                  <a:cubicBezTo>
                    <a:pt x="44" y="161"/>
                    <a:pt x="34" y="157"/>
                    <a:pt x="27" y="157"/>
                  </a:cubicBezTo>
                  <a:cubicBezTo>
                    <a:pt x="12" y="157"/>
                    <a:pt x="0" y="169"/>
                    <a:pt x="0" y="185"/>
                  </a:cubicBezTo>
                  <a:cubicBezTo>
                    <a:pt x="0" y="207"/>
                    <a:pt x="24" y="216"/>
                    <a:pt x="45" y="216"/>
                  </a:cubicBezTo>
                  <a:cubicBezTo>
                    <a:pt x="77" y="216"/>
                    <a:pt x="94" y="183"/>
                    <a:pt x="96" y="180"/>
                  </a:cubicBezTo>
                  <a:cubicBezTo>
                    <a:pt x="101" y="198"/>
                    <a:pt x="118" y="216"/>
                    <a:pt x="147" y="216"/>
                  </a:cubicBezTo>
                  <a:cubicBezTo>
                    <a:pt x="196" y="216"/>
                    <a:pt x="224" y="155"/>
                    <a:pt x="224" y="143"/>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7" name="Freeform 122"/>
            <p:cNvSpPr>
              <a:spLocks/>
            </p:cNvSpPr>
            <p:nvPr/>
          </p:nvSpPr>
          <p:spPr bwMode="auto">
            <a:xfrm>
              <a:off x="1521" y="1793"/>
              <a:ext cx="42" cy="76"/>
            </a:xfrm>
            <a:custGeom>
              <a:avLst/>
              <a:gdLst>
                <a:gd name="T0" fmla="*/ 76 w 122"/>
                <a:gd name="T1" fmla="*/ 9 h 222"/>
                <a:gd name="T2" fmla="*/ 76 w 122"/>
                <a:gd name="T3" fmla="*/ 9 h 222"/>
                <a:gd name="T4" fmla="*/ 66 w 122"/>
                <a:gd name="T5" fmla="*/ 0 h 222"/>
                <a:gd name="T6" fmla="*/ 0 w 122"/>
                <a:gd name="T7" fmla="*/ 21 h 222"/>
                <a:gd name="T8" fmla="*/ 0 w 122"/>
                <a:gd name="T9" fmla="*/ 33 h 222"/>
                <a:gd name="T10" fmla="*/ 49 w 122"/>
                <a:gd name="T11" fmla="*/ 24 h 222"/>
                <a:gd name="T12" fmla="*/ 49 w 122"/>
                <a:gd name="T13" fmla="*/ 194 h 222"/>
                <a:gd name="T14" fmla="*/ 15 w 122"/>
                <a:gd name="T15" fmla="*/ 210 h 222"/>
                <a:gd name="T16" fmla="*/ 3 w 122"/>
                <a:gd name="T17" fmla="*/ 210 h 222"/>
                <a:gd name="T18" fmla="*/ 3 w 122"/>
                <a:gd name="T19" fmla="*/ 222 h 222"/>
                <a:gd name="T20" fmla="*/ 62 w 122"/>
                <a:gd name="T21" fmla="*/ 220 h 222"/>
                <a:gd name="T22" fmla="*/ 122 w 122"/>
                <a:gd name="T23" fmla="*/ 222 h 222"/>
                <a:gd name="T24" fmla="*/ 122 w 122"/>
                <a:gd name="T25" fmla="*/ 210 h 222"/>
                <a:gd name="T26" fmla="*/ 109 w 122"/>
                <a:gd name="T27" fmla="*/ 210 h 222"/>
                <a:gd name="T28" fmla="*/ 76 w 122"/>
                <a:gd name="T29" fmla="*/ 194 h 222"/>
                <a:gd name="T30" fmla="*/ 76 w 122"/>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2">
                  <a:moveTo>
                    <a:pt x="76" y="9"/>
                  </a:moveTo>
                  <a:lnTo>
                    <a:pt x="76" y="9"/>
                  </a:lnTo>
                  <a:cubicBezTo>
                    <a:pt x="76" y="0"/>
                    <a:pt x="75" y="0"/>
                    <a:pt x="66" y="0"/>
                  </a:cubicBezTo>
                  <a:cubicBezTo>
                    <a:pt x="45" y="21"/>
                    <a:pt x="14" y="21"/>
                    <a:pt x="0" y="21"/>
                  </a:cubicBezTo>
                  <a:lnTo>
                    <a:pt x="0" y="33"/>
                  </a:lnTo>
                  <a:cubicBezTo>
                    <a:pt x="8" y="33"/>
                    <a:pt x="30" y="33"/>
                    <a:pt x="49" y="24"/>
                  </a:cubicBezTo>
                  <a:lnTo>
                    <a:pt x="49" y="194"/>
                  </a:lnTo>
                  <a:cubicBezTo>
                    <a:pt x="49" y="205"/>
                    <a:pt x="49" y="210"/>
                    <a:pt x="15" y="210"/>
                  </a:cubicBezTo>
                  <a:lnTo>
                    <a:pt x="3" y="210"/>
                  </a:lnTo>
                  <a:lnTo>
                    <a:pt x="3" y="222"/>
                  </a:lnTo>
                  <a:cubicBezTo>
                    <a:pt x="9" y="221"/>
                    <a:pt x="50" y="220"/>
                    <a:pt x="62" y="220"/>
                  </a:cubicBezTo>
                  <a:cubicBezTo>
                    <a:pt x="73" y="220"/>
                    <a:pt x="115" y="221"/>
                    <a:pt x="122" y="222"/>
                  </a:cubicBezTo>
                  <a:lnTo>
                    <a:pt x="122" y="210"/>
                  </a:lnTo>
                  <a:lnTo>
                    <a:pt x="109" y="210"/>
                  </a:lnTo>
                  <a:cubicBezTo>
                    <a:pt x="76" y="210"/>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8" name="Freeform 123"/>
            <p:cNvSpPr>
              <a:spLocks/>
            </p:cNvSpPr>
            <p:nvPr/>
          </p:nvSpPr>
          <p:spPr bwMode="auto">
            <a:xfrm>
              <a:off x="1628" y="1748"/>
              <a:ext cx="109" cy="110"/>
            </a:xfrm>
            <a:custGeom>
              <a:avLst/>
              <a:gdLst>
                <a:gd name="T0" fmla="*/ 169 w 318"/>
                <a:gd name="T1" fmla="*/ 169 h 319"/>
                <a:gd name="T2" fmla="*/ 169 w 318"/>
                <a:gd name="T3" fmla="*/ 169 h 319"/>
                <a:gd name="T4" fmla="*/ 302 w 318"/>
                <a:gd name="T5" fmla="*/ 169 h 319"/>
                <a:gd name="T6" fmla="*/ 318 w 318"/>
                <a:gd name="T7" fmla="*/ 159 h 319"/>
                <a:gd name="T8" fmla="*/ 302 w 318"/>
                <a:gd name="T9" fmla="*/ 150 h 319"/>
                <a:gd name="T10" fmla="*/ 169 w 318"/>
                <a:gd name="T11" fmla="*/ 150 h 319"/>
                <a:gd name="T12" fmla="*/ 169 w 318"/>
                <a:gd name="T13" fmla="*/ 16 h 319"/>
                <a:gd name="T14" fmla="*/ 159 w 318"/>
                <a:gd name="T15" fmla="*/ 0 h 319"/>
                <a:gd name="T16" fmla="*/ 150 w 318"/>
                <a:gd name="T17" fmla="*/ 16 h 319"/>
                <a:gd name="T18" fmla="*/ 150 w 318"/>
                <a:gd name="T19" fmla="*/ 150 h 319"/>
                <a:gd name="T20" fmla="*/ 16 w 318"/>
                <a:gd name="T21" fmla="*/ 150 h 319"/>
                <a:gd name="T22" fmla="*/ 0 w 318"/>
                <a:gd name="T23" fmla="*/ 159 h 319"/>
                <a:gd name="T24" fmla="*/ 16 w 318"/>
                <a:gd name="T25" fmla="*/ 169 h 319"/>
                <a:gd name="T26" fmla="*/ 150 w 318"/>
                <a:gd name="T27" fmla="*/ 169 h 319"/>
                <a:gd name="T28" fmla="*/ 150 w 318"/>
                <a:gd name="T29" fmla="*/ 303 h 319"/>
                <a:gd name="T30" fmla="*/ 159 w 318"/>
                <a:gd name="T31" fmla="*/ 319 h 319"/>
                <a:gd name="T32" fmla="*/ 169 w 318"/>
                <a:gd name="T33" fmla="*/ 303 h 319"/>
                <a:gd name="T34" fmla="*/ 169 w 318"/>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9">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10"/>
                    <a:pt x="150" y="319"/>
                    <a:pt x="159" y="319"/>
                  </a:cubicBezTo>
                  <a:cubicBezTo>
                    <a:pt x="169" y="319"/>
                    <a:pt x="169" y="310"/>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299" name="Freeform 124"/>
            <p:cNvSpPr>
              <a:spLocks noEditPoints="1"/>
            </p:cNvSpPr>
            <p:nvPr/>
          </p:nvSpPr>
          <p:spPr bwMode="auto">
            <a:xfrm>
              <a:off x="1790" y="1772"/>
              <a:ext cx="75" cy="74"/>
            </a:xfrm>
            <a:custGeom>
              <a:avLst/>
              <a:gdLst>
                <a:gd name="T0" fmla="*/ 159 w 219"/>
                <a:gd name="T1" fmla="*/ 30 h 216"/>
                <a:gd name="T2" fmla="*/ 159 w 219"/>
                <a:gd name="T3" fmla="*/ 30 h 216"/>
                <a:gd name="T4" fmla="*/ 115 w 219"/>
                <a:gd name="T5" fmla="*/ 0 h 216"/>
                <a:gd name="T6" fmla="*/ 0 w 219"/>
                <a:gd name="T7" fmla="*/ 140 h 216"/>
                <a:gd name="T8" fmla="*/ 63 w 219"/>
                <a:gd name="T9" fmla="*/ 216 h 216"/>
                <a:gd name="T10" fmla="*/ 126 w 219"/>
                <a:gd name="T11" fmla="*/ 180 h 216"/>
                <a:gd name="T12" fmla="*/ 169 w 219"/>
                <a:gd name="T13" fmla="*/ 216 h 216"/>
                <a:gd name="T14" fmla="*/ 204 w 219"/>
                <a:gd name="T15" fmla="*/ 190 h 216"/>
                <a:gd name="T16" fmla="*/ 219 w 219"/>
                <a:gd name="T17" fmla="*/ 143 h 216"/>
                <a:gd name="T18" fmla="*/ 213 w 219"/>
                <a:gd name="T19" fmla="*/ 138 h 216"/>
                <a:gd name="T20" fmla="*/ 206 w 219"/>
                <a:gd name="T21" fmla="*/ 146 h 216"/>
                <a:gd name="T22" fmla="*/ 170 w 219"/>
                <a:gd name="T23" fmla="*/ 206 h 216"/>
                <a:gd name="T24" fmla="*/ 156 w 219"/>
                <a:gd name="T25" fmla="*/ 184 h 216"/>
                <a:gd name="T26" fmla="*/ 162 w 219"/>
                <a:gd name="T27" fmla="*/ 148 h 216"/>
                <a:gd name="T28" fmla="*/ 172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8 w 219"/>
                <a:gd name="T43" fmla="*/ 172 h 216"/>
                <a:gd name="T44" fmla="*/ 64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0" y="13"/>
                    <a:pt x="137" y="0"/>
                    <a:pt x="115" y="0"/>
                  </a:cubicBezTo>
                  <a:cubicBezTo>
                    <a:pt x="59" y="0"/>
                    <a:pt x="0" y="70"/>
                    <a:pt x="0" y="140"/>
                  </a:cubicBezTo>
                  <a:cubicBezTo>
                    <a:pt x="0" y="185"/>
                    <a:pt x="26" y="216"/>
                    <a:pt x="63" y="216"/>
                  </a:cubicBezTo>
                  <a:cubicBezTo>
                    <a:pt x="73" y="216"/>
                    <a:pt x="97" y="214"/>
                    <a:pt x="126" y="180"/>
                  </a:cubicBezTo>
                  <a:cubicBezTo>
                    <a:pt x="129" y="200"/>
                    <a:pt x="146" y="216"/>
                    <a:pt x="169" y="216"/>
                  </a:cubicBezTo>
                  <a:cubicBezTo>
                    <a:pt x="186" y="216"/>
                    <a:pt x="197" y="205"/>
                    <a:pt x="204" y="190"/>
                  </a:cubicBezTo>
                  <a:cubicBezTo>
                    <a:pt x="213" y="173"/>
                    <a:pt x="219" y="144"/>
                    <a:pt x="219" y="143"/>
                  </a:cubicBezTo>
                  <a:cubicBezTo>
                    <a:pt x="219" y="138"/>
                    <a:pt x="215" y="138"/>
                    <a:pt x="213" y="138"/>
                  </a:cubicBezTo>
                  <a:cubicBezTo>
                    <a:pt x="208" y="138"/>
                    <a:pt x="208" y="140"/>
                    <a:pt x="206" y="146"/>
                  </a:cubicBezTo>
                  <a:cubicBezTo>
                    <a:pt x="198" y="177"/>
                    <a:pt x="190" y="206"/>
                    <a:pt x="170" y="206"/>
                  </a:cubicBezTo>
                  <a:cubicBezTo>
                    <a:pt x="157" y="206"/>
                    <a:pt x="156" y="193"/>
                    <a:pt x="156" y="184"/>
                  </a:cubicBezTo>
                  <a:cubicBezTo>
                    <a:pt x="156" y="173"/>
                    <a:pt x="157" y="169"/>
                    <a:pt x="162" y="148"/>
                  </a:cubicBezTo>
                  <a:cubicBezTo>
                    <a:pt x="167" y="128"/>
                    <a:pt x="168" y="123"/>
                    <a:pt x="172" y="105"/>
                  </a:cubicBezTo>
                  <a:lnTo>
                    <a:pt x="190" y="38"/>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4"/>
                    <a:pt x="118" y="172"/>
                  </a:cubicBezTo>
                  <a:cubicBezTo>
                    <a:pt x="97" y="198"/>
                    <a:pt x="78" y="206"/>
                    <a:pt x="64" y="206"/>
                  </a:cubicBezTo>
                  <a:cubicBezTo>
                    <a:pt x="41" y="206"/>
                    <a:pt x="34" y="179"/>
                    <a:pt x="34" y="161"/>
                  </a:cubicBezTo>
                  <a:cubicBezTo>
                    <a:pt x="34" y="137"/>
                    <a:pt x="49" y="78"/>
                    <a:pt x="60" y="56"/>
                  </a:cubicBezTo>
                  <a:cubicBezTo>
                    <a:pt x="75" y="28"/>
                    <a:pt x="96" y="10"/>
                    <a:pt x="116" y="10"/>
                  </a:cubicBezTo>
                  <a:cubicBezTo>
                    <a:pt x="147" y="10"/>
                    <a:pt x="153" y="49"/>
                    <a:pt x="153" y="52"/>
                  </a:cubicBezTo>
                  <a:cubicBezTo>
                    <a:pt x="153" y="55"/>
                    <a:pt x="152"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0" name="Freeform 125"/>
            <p:cNvSpPr>
              <a:spLocks noEditPoints="1"/>
            </p:cNvSpPr>
            <p:nvPr/>
          </p:nvSpPr>
          <p:spPr bwMode="auto">
            <a:xfrm>
              <a:off x="1875" y="1792"/>
              <a:ext cx="56" cy="77"/>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4 h 225"/>
                <a:gd name="T14" fmla="*/ 0 w 163"/>
                <a:gd name="T15" fmla="*/ 158 h 225"/>
                <a:gd name="T16" fmla="*/ 0 w 163"/>
                <a:gd name="T17" fmla="*/ 170 h 225"/>
                <a:gd name="T18" fmla="*/ 98 w 163"/>
                <a:gd name="T19" fmla="*/ 170 h 225"/>
                <a:gd name="T20" fmla="*/ 98 w 163"/>
                <a:gd name="T21" fmla="*/ 197 h 225"/>
                <a:gd name="T22" fmla="*/ 71 w 163"/>
                <a:gd name="T23" fmla="*/ 213 h 225"/>
                <a:gd name="T24" fmla="*/ 62 w 163"/>
                <a:gd name="T25" fmla="*/ 213 h 225"/>
                <a:gd name="T26" fmla="*/ 62 w 163"/>
                <a:gd name="T27" fmla="*/ 225 h 225"/>
                <a:gd name="T28" fmla="*/ 112 w 163"/>
                <a:gd name="T29" fmla="*/ 223 h 225"/>
                <a:gd name="T30" fmla="*/ 162 w 163"/>
                <a:gd name="T31" fmla="*/ 225 h 225"/>
                <a:gd name="T32" fmla="*/ 162 w 163"/>
                <a:gd name="T33" fmla="*/ 213 h 225"/>
                <a:gd name="T34" fmla="*/ 153 w 163"/>
                <a:gd name="T35" fmla="*/ 213 h 225"/>
                <a:gd name="T36" fmla="*/ 126 w 163"/>
                <a:gd name="T37" fmla="*/ 197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3" y="0"/>
                    <a:pt x="110" y="4"/>
                  </a:cubicBezTo>
                  <a:lnTo>
                    <a:pt x="0" y="158"/>
                  </a:lnTo>
                  <a:lnTo>
                    <a:pt x="0" y="170"/>
                  </a:lnTo>
                  <a:lnTo>
                    <a:pt x="98" y="170"/>
                  </a:lnTo>
                  <a:lnTo>
                    <a:pt x="98" y="197"/>
                  </a:lnTo>
                  <a:cubicBezTo>
                    <a:pt x="98" y="209"/>
                    <a:pt x="98" y="213"/>
                    <a:pt x="71" y="213"/>
                  </a:cubicBezTo>
                  <a:lnTo>
                    <a:pt x="62" y="213"/>
                  </a:lnTo>
                  <a:lnTo>
                    <a:pt x="62" y="225"/>
                  </a:lnTo>
                  <a:cubicBezTo>
                    <a:pt x="78" y="224"/>
                    <a:pt x="100" y="223"/>
                    <a:pt x="112" y="223"/>
                  </a:cubicBezTo>
                  <a:cubicBezTo>
                    <a:pt x="124" y="223"/>
                    <a:pt x="145" y="224"/>
                    <a:pt x="162" y="225"/>
                  </a:cubicBezTo>
                  <a:lnTo>
                    <a:pt x="162" y="213"/>
                  </a:lnTo>
                  <a:lnTo>
                    <a:pt x="153" y="213"/>
                  </a:lnTo>
                  <a:cubicBezTo>
                    <a:pt x="126" y="213"/>
                    <a:pt x="126" y="209"/>
                    <a:pt x="126" y="197"/>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1" name="Freeform 126"/>
            <p:cNvSpPr>
              <a:spLocks/>
            </p:cNvSpPr>
            <p:nvPr/>
          </p:nvSpPr>
          <p:spPr bwMode="auto">
            <a:xfrm>
              <a:off x="1943" y="1793"/>
              <a:ext cx="51" cy="76"/>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8 h 222"/>
                <a:gd name="T22" fmla="*/ 35 w 148"/>
                <a:gd name="T23" fmla="*/ 61 h 222"/>
                <a:gd name="T24" fmla="*/ 16 w 148"/>
                <a:gd name="T25" fmla="*/ 43 h 222"/>
                <a:gd name="T26" fmla="*/ 65 w 148"/>
                <a:gd name="T27" fmla="*/ 12 h 222"/>
                <a:gd name="T28" fmla="*/ 115 w 148"/>
                <a:gd name="T29" fmla="*/ 65 h 222"/>
                <a:gd name="T30" fmla="*/ 84 w 148"/>
                <a:gd name="T31" fmla="*/ 129 h 222"/>
                <a:gd name="T32" fmla="*/ 3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5"/>
                    <a:pt x="112" y="0"/>
                    <a:pt x="70" y="0"/>
                  </a:cubicBezTo>
                  <a:cubicBezTo>
                    <a:pt x="28" y="0"/>
                    <a:pt x="0" y="29"/>
                    <a:pt x="0" y="60"/>
                  </a:cubicBezTo>
                  <a:cubicBezTo>
                    <a:pt x="0" y="77"/>
                    <a:pt x="14" y="78"/>
                    <a:pt x="18" y="78"/>
                  </a:cubicBezTo>
                  <a:cubicBezTo>
                    <a:pt x="26" y="78"/>
                    <a:pt x="35" y="73"/>
                    <a:pt x="35" y="61"/>
                  </a:cubicBezTo>
                  <a:cubicBezTo>
                    <a:pt x="35" y="55"/>
                    <a:pt x="33" y="43"/>
                    <a:pt x="16" y="43"/>
                  </a:cubicBezTo>
                  <a:cubicBezTo>
                    <a:pt x="26" y="19"/>
                    <a:pt x="49" y="12"/>
                    <a:pt x="65" y="12"/>
                  </a:cubicBezTo>
                  <a:cubicBezTo>
                    <a:pt x="98" y="12"/>
                    <a:pt x="115" y="38"/>
                    <a:pt x="115" y="65"/>
                  </a:cubicBezTo>
                  <a:cubicBezTo>
                    <a:pt x="115" y="94"/>
                    <a:pt x="95" y="117"/>
                    <a:pt x="84" y="129"/>
                  </a:cubicBezTo>
                  <a:lnTo>
                    <a:pt x="3"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2" name="Freeform 127"/>
            <p:cNvSpPr>
              <a:spLocks/>
            </p:cNvSpPr>
            <p:nvPr/>
          </p:nvSpPr>
          <p:spPr bwMode="auto">
            <a:xfrm>
              <a:off x="2014" y="1772"/>
              <a:ext cx="82" cy="74"/>
            </a:xfrm>
            <a:custGeom>
              <a:avLst/>
              <a:gdLst>
                <a:gd name="T0" fmla="*/ 145 w 238"/>
                <a:gd name="T1" fmla="*/ 67 h 216"/>
                <a:gd name="T2" fmla="*/ 145 w 238"/>
                <a:gd name="T3" fmla="*/ 67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1 w 238"/>
                <a:gd name="T19" fmla="*/ 0 h 216"/>
                <a:gd name="T20" fmla="*/ 14 w 238"/>
                <a:gd name="T21" fmla="*/ 73 h 216"/>
                <a:gd name="T22" fmla="*/ 20 w 238"/>
                <a:gd name="T23" fmla="*/ 78 h 216"/>
                <a:gd name="T24" fmla="*/ 26 w 238"/>
                <a:gd name="T25" fmla="*/ 73 h 216"/>
                <a:gd name="T26" fmla="*/ 90 w 238"/>
                <a:gd name="T27" fmla="*/ 10 h 216"/>
                <a:gd name="T28" fmla="*/ 116 w 238"/>
                <a:gd name="T29" fmla="*/ 42 h 216"/>
                <a:gd name="T30" fmla="*/ 90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5 h 216"/>
                <a:gd name="T42" fmla="*/ 45 w 238"/>
                <a:gd name="T43" fmla="*/ 216 h 216"/>
                <a:gd name="T44" fmla="*/ 95 w 238"/>
                <a:gd name="T45" fmla="*/ 180 h 216"/>
                <a:gd name="T46" fmla="*/ 146 w 238"/>
                <a:gd name="T47" fmla="*/ 216 h 216"/>
                <a:gd name="T48" fmla="*/ 223 w 238"/>
                <a:gd name="T49" fmla="*/ 143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5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5" y="67"/>
                  </a:moveTo>
                  <a:lnTo>
                    <a:pt x="145" y="67"/>
                  </a:lnTo>
                  <a:cubicBezTo>
                    <a:pt x="148" y="54"/>
                    <a:pt x="159" y="10"/>
                    <a:pt x="193" y="10"/>
                  </a:cubicBezTo>
                  <a:cubicBezTo>
                    <a:pt x="195" y="10"/>
                    <a:pt x="207" y="10"/>
                    <a:pt x="217" y="16"/>
                  </a:cubicBezTo>
                  <a:cubicBezTo>
                    <a:pt x="203" y="19"/>
                    <a:pt x="194" y="31"/>
                    <a:pt x="194" y="42"/>
                  </a:cubicBezTo>
                  <a:cubicBezTo>
                    <a:pt x="194" y="50"/>
                    <a:pt x="199" y="59"/>
                    <a:pt x="212" y="59"/>
                  </a:cubicBezTo>
                  <a:cubicBezTo>
                    <a:pt x="222" y="59"/>
                    <a:pt x="238" y="50"/>
                    <a:pt x="238" y="31"/>
                  </a:cubicBezTo>
                  <a:cubicBezTo>
                    <a:pt x="238" y="6"/>
                    <a:pt x="209" y="0"/>
                    <a:pt x="193" y="0"/>
                  </a:cubicBezTo>
                  <a:cubicBezTo>
                    <a:pt x="165" y="0"/>
                    <a:pt x="149" y="25"/>
                    <a:pt x="143" y="36"/>
                  </a:cubicBezTo>
                  <a:cubicBezTo>
                    <a:pt x="131" y="4"/>
                    <a:pt x="105" y="0"/>
                    <a:pt x="91" y="0"/>
                  </a:cubicBezTo>
                  <a:cubicBezTo>
                    <a:pt x="42" y="0"/>
                    <a:pt x="14" y="61"/>
                    <a:pt x="14" y="73"/>
                  </a:cubicBezTo>
                  <a:cubicBezTo>
                    <a:pt x="14" y="78"/>
                    <a:pt x="19" y="78"/>
                    <a:pt x="20" y="78"/>
                  </a:cubicBezTo>
                  <a:cubicBezTo>
                    <a:pt x="24" y="78"/>
                    <a:pt x="25" y="77"/>
                    <a:pt x="26" y="73"/>
                  </a:cubicBezTo>
                  <a:cubicBezTo>
                    <a:pt x="43" y="22"/>
                    <a:pt x="74" y="10"/>
                    <a:pt x="90" y="10"/>
                  </a:cubicBezTo>
                  <a:cubicBezTo>
                    <a:pt x="99" y="10"/>
                    <a:pt x="116" y="14"/>
                    <a:pt x="116" y="42"/>
                  </a:cubicBezTo>
                  <a:cubicBezTo>
                    <a:pt x="116" y="57"/>
                    <a:pt x="108" y="89"/>
                    <a:pt x="90" y="156"/>
                  </a:cubicBezTo>
                  <a:cubicBezTo>
                    <a:pt x="83" y="186"/>
                    <a:pt x="66" y="206"/>
                    <a:pt x="45" y="206"/>
                  </a:cubicBezTo>
                  <a:cubicBezTo>
                    <a:pt x="42" y="206"/>
                    <a:pt x="31" y="206"/>
                    <a:pt x="21" y="199"/>
                  </a:cubicBezTo>
                  <a:cubicBezTo>
                    <a:pt x="33" y="197"/>
                    <a:pt x="44" y="187"/>
                    <a:pt x="44" y="174"/>
                  </a:cubicBezTo>
                  <a:cubicBezTo>
                    <a:pt x="44" y="161"/>
                    <a:pt x="33" y="157"/>
                    <a:pt x="26" y="157"/>
                  </a:cubicBezTo>
                  <a:cubicBezTo>
                    <a:pt x="12" y="157"/>
                    <a:pt x="0" y="169"/>
                    <a:pt x="0" y="185"/>
                  </a:cubicBezTo>
                  <a:cubicBezTo>
                    <a:pt x="0" y="207"/>
                    <a:pt x="23" y="216"/>
                    <a:pt x="45" y="216"/>
                  </a:cubicBezTo>
                  <a:cubicBezTo>
                    <a:pt x="76" y="216"/>
                    <a:pt x="93" y="183"/>
                    <a:pt x="95" y="180"/>
                  </a:cubicBezTo>
                  <a:cubicBezTo>
                    <a:pt x="100" y="198"/>
                    <a:pt x="118" y="216"/>
                    <a:pt x="146" y="216"/>
                  </a:cubicBezTo>
                  <a:cubicBezTo>
                    <a:pt x="196" y="216"/>
                    <a:pt x="223" y="155"/>
                    <a:pt x="223" y="143"/>
                  </a:cubicBezTo>
                  <a:cubicBezTo>
                    <a:pt x="223" y="138"/>
                    <a:pt x="218" y="138"/>
                    <a:pt x="217" y="138"/>
                  </a:cubicBezTo>
                  <a:cubicBezTo>
                    <a:pt x="213" y="138"/>
                    <a:pt x="212" y="140"/>
                    <a:pt x="211" y="143"/>
                  </a:cubicBezTo>
                  <a:cubicBezTo>
                    <a:pt x="195" y="194"/>
                    <a:pt x="163" y="206"/>
                    <a:pt x="147" y="206"/>
                  </a:cubicBezTo>
                  <a:cubicBezTo>
                    <a:pt x="129" y="206"/>
                    <a:pt x="121" y="190"/>
                    <a:pt x="121" y="174"/>
                  </a:cubicBezTo>
                  <a:cubicBezTo>
                    <a:pt x="121" y="164"/>
                    <a:pt x="124" y="153"/>
                    <a:pt x="129" y="132"/>
                  </a:cubicBezTo>
                  <a:lnTo>
                    <a:pt x="145"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3" name="Freeform 128"/>
            <p:cNvSpPr>
              <a:spLocks/>
            </p:cNvSpPr>
            <p:nvPr/>
          </p:nvSpPr>
          <p:spPr bwMode="auto">
            <a:xfrm>
              <a:off x="2111" y="1793"/>
              <a:ext cx="51" cy="76"/>
            </a:xfrm>
            <a:custGeom>
              <a:avLst/>
              <a:gdLst>
                <a:gd name="T0" fmla="*/ 148 w 148"/>
                <a:gd name="T1" fmla="*/ 161 h 222"/>
                <a:gd name="T2" fmla="*/ 148 w 148"/>
                <a:gd name="T3" fmla="*/ 161 h 222"/>
                <a:gd name="T4" fmla="*/ 136 w 148"/>
                <a:gd name="T5" fmla="*/ 161 h 222"/>
                <a:gd name="T6" fmla="*/ 128 w 148"/>
                <a:gd name="T7" fmla="*/ 191 h 222"/>
                <a:gd name="T8" fmla="*/ 95 w 148"/>
                <a:gd name="T9" fmla="*/ 193 h 222"/>
                <a:gd name="T10" fmla="*/ 33 w 148"/>
                <a:gd name="T11" fmla="*/ 193 h 222"/>
                <a:gd name="T12" fmla="*/ 100 w 148"/>
                <a:gd name="T13" fmla="*/ 137 h 222"/>
                <a:gd name="T14" fmla="*/ 148 w 148"/>
                <a:gd name="T15" fmla="*/ 65 h 222"/>
                <a:gd name="T16" fmla="*/ 70 w 148"/>
                <a:gd name="T17" fmla="*/ 0 h 222"/>
                <a:gd name="T18" fmla="*/ 0 w 148"/>
                <a:gd name="T19" fmla="*/ 60 h 222"/>
                <a:gd name="T20" fmla="*/ 18 w 148"/>
                <a:gd name="T21" fmla="*/ 78 h 222"/>
                <a:gd name="T22" fmla="*/ 36 w 148"/>
                <a:gd name="T23" fmla="*/ 61 h 222"/>
                <a:gd name="T24" fmla="*/ 16 w 148"/>
                <a:gd name="T25" fmla="*/ 43 h 222"/>
                <a:gd name="T26" fmla="*/ 65 w 148"/>
                <a:gd name="T27" fmla="*/ 12 h 222"/>
                <a:gd name="T28" fmla="*/ 115 w 148"/>
                <a:gd name="T29" fmla="*/ 65 h 222"/>
                <a:gd name="T30" fmla="*/ 84 w 148"/>
                <a:gd name="T31" fmla="*/ 129 h 222"/>
                <a:gd name="T32" fmla="*/ 4 w 148"/>
                <a:gd name="T33" fmla="*/ 209 h 222"/>
                <a:gd name="T34" fmla="*/ 0 w 148"/>
                <a:gd name="T35" fmla="*/ 222 h 222"/>
                <a:gd name="T36" fmla="*/ 138 w 148"/>
                <a:gd name="T37" fmla="*/ 222 h 222"/>
                <a:gd name="T38" fmla="*/ 148 w 148"/>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2">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5"/>
                    <a:pt x="112" y="0"/>
                    <a:pt x="70" y="0"/>
                  </a:cubicBezTo>
                  <a:cubicBezTo>
                    <a:pt x="28" y="0"/>
                    <a:pt x="0" y="29"/>
                    <a:pt x="0" y="60"/>
                  </a:cubicBezTo>
                  <a:cubicBezTo>
                    <a:pt x="0" y="77"/>
                    <a:pt x="15" y="78"/>
                    <a:pt x="18" y="78"/>
                  </a:cubicBezTo>
                  <a:cubicBezTo>
                    <a:pt x="26" y="78"/>
                    <a:pt x="36" y="73"/>
                    <a:pt x="36" y="61"/>
                  </a:cubicBezTo>
                  <a:cubicBezTo>
                    <a:pt x="36" y="55"/>
                    <a:pt x="33" y="43"/>
                    <a:pt x="16" y="43"/>
                  </a:cubicBezTo>
                  <a:cubicBezTo>
                    <a:pt x="26" y="19"/>
                    <a:pt x="49" y="12"/>
                    <a:pt x="65" y="12"/>
                  </a:cubicBezTo>
                  <a:cubicBezTo>
                    <a:pt x="98" y="12"/>
                    <a:pt x="115" y="38"/>
                    <a:pt x="115" y="65"/>
                  </a:cubicBezTo>
                  <a:cubicBezTo>
                    <a:pt x="115" y="94"/>
                    <a:pt x="95" y="117"/>
                    <a:pt x="84" y="129"/>
                  </a:cubicBezTo>
                  <a:lnTo>
                    <a:pt x="4" y="209"/>
                  </a:lnTo>
                  <a:cubicBezTo>
                    <a:pt x="0" y="212"/>
                    <a:pt x="0" y="212"/>
                    <a:pt x="0" y="222"/>
                  </a:cubicBezTo>
                  <a:lnTo>
                    <a:pt x="138" y="222"/>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4" name="Freeform 129"/>
            <p:cNvSpPr>
              <a:spLocks/>
            </p:cNvSpPr>
            <p:nvPr/>
          </p:nvSpPr>
          <p:spPr bwMode="auto">
            <a:xfrm>
              <a:off x="2223" y="1748"/>
              <a:ext cx="109" cy="110"/>
            </a:xfrm>
            <a:custGeom>
              <a:avLst/>
              <a:gdLst>
                <a:gd name="T0" fmla="*/ 169 w 318"/>
                <a:gd name="T1" fmla="*/ 169 h 319"/>
                <a:gd name="T2" fmla="*/ 169 w 318"/>
                <a:gd name="T3" fmla="*/ 169 h 319"/>
                <a:gd name="T4" fmla="*/ 303 w 318"/>
                <a:gd name="T5" fmla="*/ 169 h 319"/>
                <a:gd name="T6" fmla="*/ 318 w 318"/>
                <a:gd name="T7" fmla="*/ 159 h 319"/>
                <a:gd name="T8" fmla="*/ 303 w 318"/>
                <a:gd name="T9" fmla="*/ 150 h 319"/>
                <a:gd name="T10" fmla="*/ 169 w 318"/>
                <a:gd name="T11" fmla="*/ 150 h 319"/>
                <a:gd name="T12" fmla="*/ 169 w 318"/>
                <a:gd name="T13" fmla="*/ 16 h 319"/>
                <a:gd name="T14" fmla="*/ 160 w 318"/>
                <a:gd name="T15" fmla="*/ 0 h 319"/>
                <a:gd name="T16" fmla="*/ 150 w 318"/>
                <a:gd name="T17" fmla="*/ 16 h 319"/>
                <a:gd name="T18" fmla="*/ 150 w 318"/>
                <a:gd name="T19" fmla="*/ 150 h 319"/>
                <a:gd name="T20" fmla="*/ 16 w 318"/>
                <a:gd name="T21" fmla="*/ 150 h 319"/>
                <a:gd name="T22" fmla="*/ 0 w 318"/>
                <a:gd name="T23" fmla="*/ 159 h 319"/>
                <a:gd name="T24" fmla="*/ 16 w 318"/>
                <a:gd name="T25" fmla="*/ 169 h 319"/>
                <a:gd name="T26" fmla="*/ 150 w 318"/>
                <a:gd name="T27" fmla="*/ 169 h 319"/>
                <a:gd name="T28" fmla="*/ 150 w 318"/>
                <a:gd name="T29" fmla="*/ 303 h 319"/>
                <a:gd name="T30" fmla="*/ 160 w 318"/>
                <a:gd name="T31" fmla="*/ 319 h 319"/>
                <a:gd name="T32" fmla="*/ 169 w 318"/>
                <a:gd name="T33" fmla="*/ 303 h 319"/>
                <a:gd name="T34" fmla="*/ 169 w 318"/>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9">
                  <a:moveTo>
                    <a:pt x="169" y="169"/>
                  </a:moveTo>
                  <a:lnTo>
                    <a:pt x="169" y="169"/>
                  </a:lnTo>
                  <a:lnTo>
                    <a:pt x="303" y="169"/>
                  </a:lnTo>
                  <a:cubicBezTo>
                    <a:pt x="309" y="169"/>
                    <a:pt x="318" y="169"/>
                    <a:pt x="318" y="159"/>
                  </a:cubicBezTo>
                  <a:cubicBezTo>
                    <a:pt x="318" y="150"/>
                    <a:pt x="309" y="150"/>
                    <a:pt x="303" y="150"/>
                  </a:cubicBezTo>
                  <a:lnTo>
                    <a:pt x="169" y="150"/>
                  </a:lnTo>
                  <a:lnTo>
                    <a:pt x="169" y="16"/>
                  </a:lnTo>
                  <a:cubicBezTo>
                    <a:pt x="169" y="9"/>
                    <a:pt x="169" y="0"/>
                    <a:pt x="160" y="0"/>
                  </a:cubicBezTo>
                  <a:cubicBezTo>
                    <a:pt x="150" y="0"/>
                    <a:pt x="150" y="9"/>
                    <a:pt x="150" y="16"/>
                  </a:cubicBezTo>
                  <a:lnTo>
                    <a:pt x="150" y="150"/>
                  </a:lnTo>
                  <a:lnTo>
                    <a:pt x="16" y="150"/>
                  </a:lnTo>
                  <a:cubicBezTo>
                    <a:pt x="10" y="150"/>
                    <a:pt x="0" y="150"/>
                    <a:pt x="0" y="159"/>
                  </a:cubicBezTo>
                  <a:cubicBezTo>
                    <a:pt x="0" y="169"/>
                    <a:pt x="10" y="169"/>
                    <a:pt x="16" y="169"/>
                  </a:cubicBezTo>
                  <a:lnTo>
                    <a:pt x="150" y="169"/>
                  </a:lnTo>
                  <a:lnTo>
                    <a:pt x="150" y="303"/>
                  </a:lnTo>
                  <a:cubicBezTo>
                    <a:pt x="150" y="310"/>
                    <a:pt x="150" y="319"/>
                    <a:pt x="160" y="319"/>
                  </a:cubicBezTo>
                  <a:cubicBezTo>
                    <a:pt x="169" y="319"/>
                    <a:pt x="169" y="310"/>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5" name="Freeform 130"/>
            <p:cNvSpPr>
              <a:spLocks noEditPoints="1"/>
            </p:cNvSpPr>
            <p:nvPr/>
          </p:nvSpPr>
          <p:spPr bwMode="auto">
            <a:xfrm>
              <a:off x="2385" y="1772"/>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3 h 216"/>
                <a:gd name="T18" fmla="*/ 213 w 219"/>
                <a:gd name="T19" fmla="*/ 138 h 216"/>
                <a:gd name="T20" fmla="*/ 207 w 219"/>
                <a:gd name="T21" fmla="*/ 146 h 216"/>
                <a:gd name="T22" fmla="*/ 170 w 219"/>
                <a:gd name="T23" fmla="*/ 206 h 216"/>
                <a:gd name="T24" fmla="*/ 156 w 219"/>
                <a:gd name="T25" fmla="*/ 184 h 216"/>
                <a:gd name="T26" fmla="*/ 162 w 219"/>
                <a:gd name="T27" fmla="*/ 148 h 216"/>
                <a:gd name="T28" fmla="*/ 173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3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3"/>
                    <a:pt x="137" y="0"/>
                    <a:pt x="115" y="0"/>
                  </a:cubicBezTo>
                  <a:cubicBezTo>
                    <a:pt x="59" y="0"/>
                    <a:pt x="0" y="70"/>
                    <a:pt x="0" y="140"/>
                  </a:cubicBezTo>
                  <a:cubicBezTo>
                    <a:pt x="0" y="185"/>
                    <a:pt x="26" y="216"/>
                    <a:pt x="64" y="216"/>
                  </a:cubicBezTo>
                  <a:cubicBezTo>
                    <a:pt x="73" y="216"/>
                    <a:pt x="97" y="214"/>
                    <a:pt x="126" y="180"/>
                  </a:cubicBezTo>
                  <a:cubicBezTo>
                    <a:pt x="130" y="200"/>
                    <a:pt x="146" y="216"/>
                    <a:pt x="169" y="216"/>
                  </a:cubicBezTo>
                  <a:cubicBezTo>
                    <a:pt x="186" y="216"/>
                    <a:pt x="197" y="205"/>
                    <a:pt x="205" y="190"/>
                  </a:cubicBezTo>
                  <a:cubicBezTo>
                    <a:pt x="213" y="173"/>
                    <a:pt x="219" y="144"/>
                    <a:pt x="219" y="143"/>
                  </a:cubicBezTo>
                  <a:cubicBezTo>
                    <a:pt x="219" y="138"/>
                    <a:pt x="215" y="138"/>
                    <a:pt x="213" y="138"/>
                  </a:cubicBezTo>
                  <a:cubicBezTo>
                    <a:pt x="208" y="138"/>
                    <a:pt x="208" y="140"/>
                    <a:pt x="207" y="146"/>
                  </a:cubicBezTo>
                  <a:cubicBezTo>
                    <a:pt x="198" y="177"/>
                    <a:pt x="190" y="206"/>
                    <a:pt x="170" y="206"/>
                  </a:cubicBezTo>
                  <a:cubicBezTo>
                    <a:pt x="157" y="206"/>
                    <a:pt x="156" y="193"/>
                    <a:pt x="156" y="184"/>
                  </a:cubicBezTo>
                  <a:cubicBezTo>
                    <a:pt x="156" y="173"/>
                    <a:pt x="157" y="169"/>
                    <a:pt x="162" y="148"/>
                  </a:cubicBezTo>
                  <a:cubicBezTo>
                    <a:pt x="167" y="128"/>
                    <a:pt x="168" y="123"/>
                    <a:pt x="173" y="105"/>
                  </a:cubicBezTo>
                  <a:lnTo>
                    <a:pt x="190" y="38"/>
                  </a:lnTo>
                  <a:cubicBezTo>
                    <a:pt x="193" y="25"/>
                    <a:pt x="193" y="24"/>
                    <a:pt x="193" y="22"/>
                  </a:cubicBezTo>
                  <a:cubicBezTo>
                    <a:pt x="193" y="14"/>
                    <a:pt x="187" y="9"/>
                    <a:pt x="179" y="9"/>
                  </a:cubicBezTo>
                  <a:cubicBezTo>
                    <a:pt x="168" y="9"/>
                    <a:pt x="161" y="20"/>
                    <a:pt x="159" y="30"/>
                  </a:cubicBezTo>
                  <a:close/>
                  <a:moveTo>
                    <a:pt x="128" y="154"/>
                  </a:moveTo>
                  <a:lnTo>
                    <a:pt x="128" y="154"/>
                  </a:lnTo>
                  <a:cubicBezTo>
                    <a:pt x="126" y="163"/>
                    <a:pt x="126" y="164"/>
                    <a:pt x="119" y="172"/>
                  </a:cubicBezTo>
                  <a:cubicBezTo>
                    <a:pt x="98" y="198"/>
                    <a:pt x="78" y="206"/>
                    <a:pt x="65" y="206"/>
                  </a:cubicBezTo>
                  <a:cubicBezTo>
                    <a:pt x="41" y="206"/>
                    <a:pt x="34" y="179"/>
                    <a:pt x="34" y="161"/>
                  </a:cubicBezTo>
                  <a:cubicBezTo>
                    <a:pt x="34" y="137"/>
                    <a:pt x="49" y="78"/>
                    <a:pt x="60" y="56"/>
                  </a:cubicBezTo>
                  <a:cubicBezTo>
                    <a:pt x="75" y="28"/>
                    <a:pt x="97" y="10"/>
                    <a:pt x="116" y="10"/>
                  </a:cubicBezTo>
                  <a:cubicBezTo>
                    <a:pt x="147" y="10"/>
                    <a:pt x="153" y="49"/>
                    <a:pt x="153" y="52"/>
                  </a:cubicBezTo>
                  <a:cubicBezTo>
                    <a:pt x="153" y="55"/>
                    <a:pt x="153"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6" name="Freeform 131"/>
            <p:cNvSpPr>
              <a:spLocks noEditPoints="1"/>
            </p:cNvSpPr>
            <p:nvPr/>
          </p:nvSpPr>
          <p:spPr bwMode="auto">
            <a:xfrm>
              <a:off x="2470" y="1792"/>
              <a:ext cx="56" cy="77"/>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4 h 225"/>
                <a:gd name="T14" fmla="*/ 0 w 163"/>
                <a:gd name="T15" fmla="*/ 158 h 225"/>
                <a:gd name="T16" fmla="*/ 0 w 163"/>
                <a:gd name="T17" fmla="*/ 170 h 225"/>
                <a:gd name="T18" fmla="*/ 98 w 163"/>
                <a:gd name="T19" fmla="*/ 170 h 225"/>
                <a:gd name="T20" fmla="*/ 98 w 163"/>
                <a:gd name="T21" fmla="*/ 197 h 225"/>
                <a:gd name="T22" fmla="*/ 71 w 163"/>
                <a:gd name="T23" fmla="*/ 213 h 225"/>
                <a:gd name="T24" fmla="*/ 62 w 163"/>
                <a:gd name="T25" fmla="*/ 213 h 225"/>
                <a:gd name="T26" fmla="*/ 62 w 163"/>
                <a:gd name="T27" fmla="*/ 225 h 225"/>
                <a:gd name="T28" fmla="*/ 112 w 163"/>
                <a:gd name="T29" fmla="*/ 223 h 225"/>
                <a:gd name="T30" fmla="*/ 162 w 163"/>
                <a:gd name="T31" fmla="*/ 225 h 225"/>
                <a:gd name="T32" fmla="*/ 162 w 163"/>
                <a:gd name="T33" fmla="*/ 213 h 225"/>
                <a:gd name="T34" fmla="*/ 153 w 163"/>
                <a:gd name="T35" fmla="*/ 213 h 225"/>
                <a:gd name="T36" fmla="*/ 126 w 163"/>
                <a:gd name="T37" fmla="*/ 197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4" y="0"/>
                    <a:pt x="110" y="4"/>
                  </a:cubicBezTo>
                  <a:lnTo>
                    <a:pt x="0" y="158"/>
                  </a:lnTo>
                  <a:lnTo>
                    <a:pt x="0" y="170"/>
                  </a:lnTo>
                  <a:lnTo>
                    <a:pt x="98" y="170"/>
                  </a:lnTo>
                  <a:lnTo>
                    <a:pt x="98" y="197"/>
                  </a:lnTo>
                  <a:cubicBezTo>
                    <a:pt x="98" y="209"/>
                    <a:pt x="98" y="213"/>
                    <a:pt x="71" y="213"/>
                  </a:cubicBezTo>
                  <a:lnTo>
                    <a:pt x="62" y="213"/>
                  </a:lnTo>
                  <a:lnTo>
                    <a:pt x="62" y="225"/>
                  </a:lnTo>
                  <a:cubicBezTo>
                    <a:pt x="79" y="224"/>
                    <a:pt x="100" y="223"/>
                    <a:pt x="112" y="223"/>
                  </a:cubicBezTo>
                  <a:cubicBezTo>
                    <a:pt x="124" y="223"/>
                    <a:pt x="146" y="224"/>
                    <a:pt x="162" y="225"/>
                  </a:cubicBezTo>
                  <a:lnTo>
                    <a:pt x="162" y="213"/>
                  </a:lnTo>
                  <a:lnTo>
                    <a:pt x="153" y="213"/>
                  </a:lnTo>
                  <a:cubicBezTo>
                    <a:pt x="126" y="213"/>
                    <a:pt x="126" y="209"/>
                    <a:pt x="126" y="197"/>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7" name="Freeform 132"/>
            <p:cNvSpPr>
              <a:spLocks/>
            </p:cNvSpPr>
            <p:nvPr/>
          </p:nvSpPr>
          <p:spPr bwMode="auto">
            <a:xfrm>
              <a:off x="2537" y="1793"/>
              <a:ext cx="53" cy="78"/>
            </a:xfrm>
            <a:custGeom>
              <a:avLst/>
              <a:gdLst>
                <a:gd name="T0" fmla="*/ 73 w 154"/>
                <a:gd name="T1" fmla="*/ 110 h 228"/>
                <a:gd name="T2" fmla="*/ 73 w 154"/>
                <a:gd name="T3" fmla="*/ 110 h 228"/>
                <a:gd name="T4" fmla="*/ 118 w 154"/>
                <a:gd name="T5" fmla="*/ 164 h 228"/>
                <a:gd name="T6" fmla="*/ 75 w 154"/>
                <a:gd name="T7" fmla="*/ 218 h 228"/>
                <a:gd name="T8" fmla="*/ 18 w 154"/>
                <a:gd name="T9" fmla="*/ 194 h 228"/>
                <a:gd name="T10" fmla="*/ 37 w 154"/>
                <a:gd name="T11" fmla="*/ 176 h 228"/>
                <a:gd name="T12" fmla="*/ 19 w 154"/>
                <a:gd name="T13" fmla="*/ 157 h 228"/>
                <a:gd name="T14" fmla="*/ 0 w 154"/>
                <a:gd name="T15" fmla="*/ 177 h 228"/>
                <a:gd name="T16" fmla="*/ 75 w 154"/>
                <a:gd name="T17" fmla="*/ 228 h 228"/>
                <a:gd name="T18" fmla="*/ 154 w 154"/>
                <a:gd name="T19" fmla="*/ 164 h 228"/>
                <a:gd name="T20" fmla="*/ 96 w 154"/>
                <a:gd name="T21" fmla="*/ 104 h 228"/>
                <a:gd name="T22" fmla="*/ 143 w 154"/>
                <a:gd name="T23" fmla="*/ 46 h 228"/>
                <a:gd name="T24" fmla="*/ 76 w 154"/>
                <a:gd name="T25" fmla="*/ 0 h 228"/>
                <a:gd name="T26" fmla="*/ 11 w 154"/>
                <a:gd name="T27" fmla="*/ 45 h 228"/>
                <a:gd name="T28" fmla="*/ 28 w 154"/>
                <a:gd name="T29" fmla="*/ 62 h 228"/>
                <a:gd name="T30" fmla="*/ 45 w 154"/>
                <a:gd name="T31" fmla="*/ 45 h 228"/>
                <a:gd name="T32" fmla="*/ 28 w 154"/>
                <a:gd name="T33" fmla="*/ 28 h 228"/>
                <a:gd name="T34" fmla="*/ 75 w 154"/>
                <a:gd name="T35" fmla="*/ 10 h 228"/>
                <a:gd name="T36" fmla="*/ 111 w 154"/>
                <a:gd name="T37" fmla="*/ 46 h 228"/>
                <a:gd name="T38" fmla="*/ 98 w 154"/>
                <a:gd name="T39" fmla="*/ 86 h 228"/>
                <a:gd name="T40" fmla="*/ 61 w 154"/>
                <a:gd name="T41" fmla="*/ 100 h 228"/>
                <a:gd name="T42" fmla="*/ 50 w 154"/>
                <a:gd name="T43" fmla="*/ 101 h 228"/>
                <a:gd name="T44" fmla="*/ 47 w 154"/>
                <a:gd name="T45" fmla="*/ 105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8"/>
                    <a:pt x="75" y="218"/>
                  </a:cubicBezTo>
                  <a:cubicBezTo>
                    <a:pt x="61" y="218"/>
                    <a:pt x="32" y="214"/>
                    <a:pt x="18" y="194"/>
                  </a:cubicBezTo>
                  <a:cubicBezTo>
                    <a:pt x="34" y="194"/>
                    <a:pt x="37" y="183"/>
                    <a:pt x="37" y="176"/>
                  </a:cubicBezTo>
                  <a:cubicBezTo>
                    <a:pt x="37" y="165"/>
                    <a:pt x="29" y="157"/>
                    <a:pt x="19" y="157"/>
                  </a:cubicBezTo>
                  <a:cubicBezTo>
                    <a:pt x="10" y="157"/>
                    <a:pt x="0" y="163"/>
                    <a:pt x="0" y="177"/>
                  </a:cubicBezTo>
                  <a:cubicBezTo>
                    <a:pt x="0" y="208"/>
                    <a:pt x="35" y="228"/>
                    <a:pt x="75" y="228"/>
                  </a:cubicBezTo>
                  <a:cubicBezTo>
                    <a:pt x="122" y="228"/>
                    <a:pt x="154" y="197"/>
                    <a:pt x="154" y="164"/>
                  </a:cubicBezTo>
                  <a:cubicBezTo>
                    <a:pt x="154" y="138"/>
                    <a:pt x="132" y="112"/>
                    <a:pt x="96" y="104"/>
                  </a:cubicBezTo>
                  <a:cubicBezTo>
                    <a:pt x="131" y="91"/>
                    <a:pt x="143" y="66"/>
                    <a:pt x="143" y="46"/>
                  </a:cubicBezTo>
                  <a:cubicBezTo>
                    <a:pt x="143" y="20"/>
                    <a:pt x="113" y="0"/>
                    <a:pt x="76" y="0"/>
                  </a:cubicBezTo>
                  <a:cubicBezTo>
                    <a:pt x="39" y="0"/>
                    <a:pt x="11" y="18"/>
                    <a:pt x="11" y="45"/>
                  </a:cubicBezTo>
                  <a:cubicBezTo>
                    <a:pt x="11" y="56"/>
                    <a:pt x="18" y="62"/>
                    <a:pt x="28" y="62"/>
                  </a:cubicBezTo>
                  <a:cubicBezTo>
                    <a:pt x="38" y="62"/>
                    <a:pt x="45" y="55"/>
                    <a:pt x="45" y="45"/>
                  </a:cubicBezTo>
                  <a:cubicBezTo>
                    <a:pt x="45" y="36"/>
                    <a:pt x="38" y="29"/>
                    <a:pt x="28" y="28"/>
                  </a:cubicBezTo>
                  <a:cubicBezTo>
                    <a:pt x="40" y="13"/>
                    <a:pt x="63" y="10"/>
                    <a:pt x="75" y="10"/>
                  </a:cubicBezTo>
                  <a:cubicBezTo>
                    <a:pt x="90" y="10"/>
                    <a:pt x="111" y="17"/>
                    <a:pt x="111" y="46"/>
                  </a:cubicBezTo>
                  <a:cubicBezTo>
                    <a:pt x="111" y="60"/>
                    <a:pt x="106" y="75"/>
                    <a:pt x="98" y="86"/>
                  </a:cubicBezTo>
                  <a:cubicBezTo>
                    <a:pt x="87" y="98"/>
                    <a:pt x="77" y="99"/>
                    <a:pt x="61" y="100"/>
                  </a:cubicBezTo>
                  <a:cubicBezTo>
                    <a:pt x="52" y="101"/>
                    <a:pt x="52" y="101"/>
                    <a:pt x="50" y="101"/>
                  </a:cubicBezTo>
                  <a:cubicBezTo>
                    <a:pt x="49" y="101"/>
                    <a:pt x="47" y="102"/>
                    <a:pt x="47" y="105"/>
                  </a:cubicBezTo>
                  <a:cubicBezTo>
                    <a:pt x="47" y="110"/>
                    <a:pt x="50"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8" name="Freeform 133"/>
            <p:cNvSpPr>
              <a:spLocks/>
            </p:cNvSpPr>
            <p:nvPr/>
          </p:nvSpPr>
          <p:spPr bwMode="auto">
            <a:xfrm>
              <a:off x="2610" y="1772"/>
              <a:ext cx="81" cy="74"/>
            </a:xfrm>
            <a:custGeom>
              <a:avLst/>
              <a:gdLst>
                <a:gd name="T0" fmla="*/ 146 w 238"/>
                <a:gd name="T1" fmla="*/ 67 h 216"/>
                <a:gd name="T2" fmla="*/ 146 w 238"/>
                <a:gd name="T3" fmla="*/ 67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6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5 h 216"/>
                <a:gd name="T42" fmla="*/ 45 w 238"/>
                <a:gd name="T43" fmla="*/ 216 h 216"/>
                <a:gd name="T44" fmla="*/ 95 w 238"/>
                <a:gd name="T45" fmla="*/ 180 h 216"/>
                <a:gd name="T46" fmla="*/ 146 w 238"/>
                <a:gd name="T47" fmla="*/ 216 h 216"/>
                <a:gd name="T48" fmla="*/ 223 w 238"/>
                <a:gd name="T49" fmla="*/ 143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8" y="54"/>
                    <a:pt x="159" y="10"/>
                    <a:pt x="193" y="10"/>
                  </a:cubicBezTo>
                  <a:cubicBezTo>
                    <a:pt x="195" y="10"/>
                    <a:pt x="207" y="10"/>
                    <a:pt x="217" y="16"/>
                  </a:cubicBezTo>
                  <a:cubicBezTo>
                    <a:pt x="203" y="19"/>
                    <a:pt x="194" y="31"/>
                    <a:pt x="194" y="42"/>
                  </a:cubicBezTo>
                  <a:cubicBezTo>
                    <a:pt x="194" y="50"/>
                    <a:pt x="199" y="59"/>
                    <a:pt x="212" y="59"/>
                  </a:cubicBezTo>
                  <a:cubicBezTo>
                    <a:pt x="222"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6" y="73"/>
                  </a:cubicBezTo>
                  <a:cubicBezTo>
                    <a:pt x="43" y="22"/>
                    <a:pt x="74" y="10"/>
                    <a:pt x="91" y="10"/>
                  </a:cubicBezTo>
                  <a:cubicBezTo>
                    <a:pt x="100" y="10"/>
                    <a:pt x="116" y="14"/>
                    <a:pt x="116" y="42"/>
                  </a:cubicBezTo>
                  <a:cubicBezTo>
                    <a:pt x="116" y="57"/>
                    <a:pt x="108" y="89"/>
                    <a:pt x="91" y="156"/>
                  </a:cubicBezTo>
                  <a:cubicBezTo>
                    <a:pt x="83" y="186"/>
                    <a:pt x="66" y="206"/>
                    <a:pt x="45" y="206"/>
                  </a:cubicBezTo>
                  <a:cubicBezTo>
                    <a:pt x="42" y="206"/>
                    <a:pt x="31" y="206"/>
                    <a:pt x="21" y="199"/>
                  </a:cubicBezTo>
                  <a:cubicBezTo>
                    <a:pt x="33" y="197"/>
                    <a:pt x="44" y="187"/>
                    <a:pt x="44" y="174"/>
                  </a:cubicBezTo>
                  <a:cubicBezTo>
                    <a:pt x="44" y="161"/>
                    <a:pt x="33" y="157"/>
                    <a:pt x="26" y="157"/>
                  </a:cubicBezTo>
                  <a:cubicBezTo>
                    <a:pt x="12" y="157"/>
                    <a:pt x="0" y="169"/>
                    <a:pt x="0" y="185"/>
                  </a:cubicBezTo>
                  <a:cubicBezTo>
                    <a:pt x="0" y="207"/>
                    <a:pt x="24" y="216"/>
                    <a:pt x="45" y="216"/>
                  </a:cubicBezTo>
                  <a:cubicBezTo>
                    <a:pt x="76" y="216"/>
                    <a:pt x="93" y="183"/>
                    <a:pt x="95" y="180"/>
                  </a:cubicBezTo>
                  <a:cubicBezTo>
                    <a:pt x="101" y="198"/>
                    <a:pt x="118" y="216"/>
                    <a:pt x="146" y="216"/>
                  </a:cubicBezTo>
                  <a:cubicBezTo>
                    <a:pt x="196" y="216"/>
                    <a:pt x="223" y="155"/>
                    <a:pt x="223" y="143"/>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4"/>
                    <a:pt x="124" y="153"/>
                    <a:pt x="129"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09" name="Freeform 134"/>
            <p:cNvSpPr>
              <a:spLocks/>
            </p:cNvSpPr>
            <p:nvPr/>
          </p:nvSpPr>
          <p:spPr bwMode="auto">
            <a:xfrm>
              <a:off x="2705" y="1793"/>
              <a:ext cx="53" cy="78"/>
            </a:xfrm>
            <a:custGeom>
              <a:avLst/>
              <a:gdLst>
                <a:gd name="T0" fmla="*/ 74 w 154"/>
                <a:gd name="T1" fmla="*/ 110 h 228"/>
                <a:gd name="T2" fmla="*/ 74 w 154"/>
                <a:gd name="T3" fmla="*/ 110 h 228"/>
                <a:gd name="T4" fmla="*/ 118 w 154"/>
                <a:gd name="T5" fmla="*/ 164 h 228"/>
                <a:gd name="T6" fmla="*/ 75 w 154"/>
                <a:gd name="T7" fmla="*/ 218 h 228"/>
                <a:gd name="T8" fmla="*/ 18 w 154"/>
                <a:gd name="T9" fmla="*/ 194 h 228"/>
                <a:gd name="T10" fmla="*/ 37 w 154"/>
                <a:gd name="T11" fmla="*/ 176 h 228"/>
                <a:gd name="T12" fmla="*/ 19 w 154"/>
                <a:gd name="T13" fmla="*/ 157 h 228"/>
                <a:gd name="T14" fmla="*/ 0 w 154"/>
                <a:gd name="T15" fmla="*/ 177 h 228"/>
                <a:gd name="T16" fmla="*/ 76 w 154"/>
                <a:gd name="T17" fmla="*/ 228 h 228"/>
                <a:gd name="T18" fmla="*/ 154 w 154"/>
                <a:gd name="T19" fmla="*/ 164 h 228"/>
                <a:gd name="T20" fmla="*/ 96 w 154"/>
                <a:gd name="T21" fmla="*/ 104 h 228"/>
                <a:gd name="T22" fmla="*/ 144 w 154"/>
                <a:gd name="T23" fmla="*/ 46 h 228"/>
                <a:gd name="T24" fmla="*/ 76 w 154"/>
                <a:gd name="T25" fmla="*/ 0 h 228"/>
                <a:gd name="T26" fmla="*/ 11 w 154"/>
                <a:gd name="T27" fmla="*/ 45 h 228"/>
                <a:gd name="T28" fmla="*/ 28 w 154"/>
                <a:gd name="T29" fmla="*/ 62 h 228"/>
                <a:gd name="T30" fmla="*/ 45 w 154"/>
                <a:gd name="T31" fmla="*/ 45 h 228"/>
                <a:gd name="T32" fmla="*/ 28 w 154"/>
                <a:gd name="T33" fmla="*/ 28 h 228"/>
                <a:gd name="T34" fmla="*/ 75 w 154"/>
                <a:gd name="T35" fmla="*/ 10 h 228"/>
                <a:gd name="T36" fmla="*/ 111 w 154"/>
                <a:gd name="T37" fmla="*/ 46 h 228"/>
                <a:gd name="T38" fmla="*/ 98 w 154"/>
                <a:gd name="T39" fmla="*/ 86 h 228"/>
                <a:gd name="T40" fmla="*/ 61 w 154"/>
                <a:gd name="T41" fmla="*/ 100 h 228"/>
                <a:gd name="T42" fmla="*/ 50 w 154"/>
                <a:gd name="T43" fmla="*/ 101 h 228"/>
                <a:gd name="T44" fmla="*/ 47 w 154"/>
                <a:gd name="T45" fmla="*/ 105 h 228"/>
                <a:gd name="T46" fmla="*/ 55 w 154"/>
                <a:gd name="T47" fmla="*/ 110 h 228"/>
                <a:gd name="T48" fmla="*/ 74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4" y="110"/>
                  </a:moveTo>
                  <a:lnTo>
                    <a:pt x="74" y="110"/>
                  </a:lnTo>
                  <a:cubicBezTo>
                    <a:pt x="100" y="110"/>
                    <a:pt x="118" y="128"/>
                    <a:pt x="118" y="164"/>
                  </a:cubicBezTo>
                  <a:cubicBezTo>
                    <a:pt x="118" y="205"/>
                    <a:pt x="94" y="218"/>
                    <a:pt x="75" y="218"/>
                  </a:cubicBezTo>
                  <a:cubicBezTo>
                    <a:pt x="61" y="218"/>
                    <a:pt x="32" y="214"/>
                    <a:pt x="18" y="194"/>
                  </a:cubicBezTo>
                  <a:cubicBezTo>
                    <a:pt x="34" y="194"/>
                    <a:pt x="37" y="183"/>
                    <a:pt x="37" y="176"/>
                  </a:cubicBezTo>
                  <a:cubicBezTo>
                    <a:pt x="37" y="165"/>
                    <a:pt x="29" y="157"/>
                    <a:pt x="19" y="157"/>
                  </a:cubicBezTo>
                  <a:cubicBezTo>
                    <a:pt x="10" y="157"/>
                    <a:pt x="0" y="163"/>
                    <a:pt x="0" y="177"/>
                  </a:cubicBezTo>
                  <a:cubicBezTo>
                    <a:pt x="0" y="208"/>
                    <a:pt x="35" y="228"/>
                    <a:pt x="76" y="228"/>
                  </a:cubicBezTo>
                  <a:cubicBezTo>
                    <a:pt x="122" y="228"/>
                    <a:pt x="154" y="197"/>
                    <a:pt x="154" y="164"/>
                  </a:cubicBezTo>
                  <a:cubicBezTo>
                    <a:pt x="154" y="138"/>
                    <a:pt x="133" y="112"/>
                    <a:pt x="96" y="104"/>
                  </a:cubicBezTo>
                  <a:cubicBezTo>
                    <a:pt x="131" y="91"/>
                    <a:pt x="144" y="66"/>
                    <a:pt x="144" y="46"/>
                  </a:cubicBezTo>
                  <a:cubicBezTo>
                    <a:pt x="144" y="20"/>
                    <a:pt x="113" y="0"/>
                    <a:pt x="76" y="0"/>
                  </a:cubicBezTo>
                  <a:cubicBezTo>
                    <a:pt x="39" y="0"/>
                    <a:pt x="11" y="18"/>
                    <a:pt x="11" y="45"/>
                  </a:cubicBezTo>
                  <a:cubicBezTo>
                    <a:pt x="11" y="56"/>
                    <a:pt x="18" y="62"/>
                    <a:pt x="28" y="62"/>
                  </a:cubicBezTo>
                  <a:cubicBezTo>
                    <a:pt x="38" y="62"/>
                    <a:pt x="45" y="55"/>
                    <a:pt x="45" y="45"/>
                  </a:cubicBezTo>
                  <a:cubicBezTo>
                    <a:pt x="45" y="36"/>
                    <a:pt x="38" y="29"/>
                    <a:pt x="28" y="28"/>
                  </a:cubicBezTo>
                  <a:cubicBezTo>
                    <a:pt x="40" y="13"/>
                    <a:pt x="63" y="10"/>
                    <a:pt x="75" y="10"/>
                  </a:cubicBezTo>
                  <a:cubicBezTo>
                    <a:pt x="90" y="10"/>
                    <a:pt x="111" y="17"/>
                    <a:pt x="111" y="46"/>
                  </a:cubicBezTo>
                  <a:cubicBezTo>
                    <a:pt x="111" y="60"/>
                    <a:pt x="107" y="75"/>
                    <a:pt x="98" y="86"/>
                  </a:cubicBezTo>
                  <a:cubicBezTo>
                    <a:pt x="87" y="98"/>
                    <a:pt x="78" y="99"/>
                    <a:pt x="61" y="100"/>
                  </a:cubicBezTo>
                  <a:cubicBezTo>
                    <a:pt x="52" y="101"/>
                    <a:pt x="52" y="101"/>
                    <a:pt x="50" y="101"/>
                  </a:cubicBezTo>
                  <a:cubicBezTo>
                    <a:pt x="49" y="101"/>
                    <a:pt x="47" y="102"/>
                    <a:pt x="47" y="105"/>
                  </a:cubicBezTo>
                  <a:cubicBezTo>
                    <a:pt x="47" y="110"/>
                    <a:pt x="50" y="110"/>
                    <a:pt x="55" y="110"/>
                  </a:cubicBezTo>
                  <a:lnTo>
                    <a:pt x="74"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0" name="Freeform 135"/>
            <p:cNvSpPr>
              <a:spLocks/>
            </p:cNvSpPr>
            <p:nvPr/>
          </p:nvSpPr>
          <p:spPr bwMode="auto">
            <a:xfrm>
              <a:off x="2818" y="1748"/>
              <a:ext cx="110" cy="110"/>
            </a:xfrm>
            <a:custGeom>
              <a:avLst/>
              <a:gdLst>
                <a:gd name="T0" fmla="*/ 168 w 318"/>
                <a:gd name="T1" fmla="*/ 169 h 319"/>
                <a:gd name="T2" fmla="*/ 168 w 318"/>
                <a:gd name="T3" fmla="*/ 169 h 319"/>
                <a:gd name="T4" fmla="*/ 302 w 318"/>
                <a:gd name="T5" fmla="*/ 169 h 319"/>
                <a:gd name="T6" fmla="*/ 318 w 318"/>
                <a:gd name="T7" fmla="*/ 159 h 319"/>
                <a:gd name="T8" fmla="*/ 302 w 318"/>
                <a:gd name="T9" fmla="*/ 150 h 319"/>
                <a:gd name="T10" fmla="*/ 168 w 318"/>
                <a:gd name="T11" fmla="*/ 150 h 319"/>
                <a:gd name="T12" fmla="*/ 168 w 318"/>
                <a:gd name="T13" fmla="*/ 16 h 319"/>
                <a:gd name="T14" fmla="*/ 159 w 318"/>
                <a:gd name="T15" fmla="*/ 0 h 319"/>
                <a:gd name="T16" fmla="*/ 149 w 318"/>
                <a:gd name="T17" fmla="*/ 16 h 319"/>
                <a:gd name="T18" fmla="*/ 149 w 318"/>
                <a:gd name="T19" fmla="*/ 150 h 319"/>
                <a:gd name="T20" fmla="*/ 15 w 318"/>
                <a:gd name="T21" fmla="*/ 150 h 319"/>
                <a:gd name="T22" fmla="*/ 0 w 318"/>
                <a:gd name="T23" fmla="*/ 159 h 319"/>
                <a:gd name="T24" fmla="*/ 15 w 318"/>
                <a:gd name="T25" fmla="*/ 169 h 319"/>
                <a:gd name="T26" fmla="*/ 149 w 318"/>
                <a:gd name="T27" fmla="*/ 169 h 319"/>
                <a:gd name="T28" fmla="*/ 149 w 318"/>
                <a:gd name="T29" fmla="*/ 303 h 319"/>
                <a:gd name="T30" fmla="*/ 159 w 318"/>
                <a:gd name="T31" fmla="*/ 319 h 319"/>
                <a:gd name="T32" fmla="*/ 168 w 318"/>
                <a:gd name="T33" fmla="*/ 303 h 319"/>
                <a:gd name="T34" fmla="*/ 168 w 318"/>
                <a:gd name="T35" fmla="*/ 16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9">
                  <a:moveTo>
                    <a:pt x="168" y="169"/>
                  </a:moveTo>
                  <a:lnTo>
                    <a:pt x="168" y="169"/>
                  </a:lnTo>
                  <a:lnTo>
                    <a:pt x="302" y="169"/>
                  </a:lnTo>
                  <a:cubicBezTo>
                    <a:pt x="308" y="169"/>
                    <a:pt x="318" y="169"/>
                    <a:pt x="318" y="159"/>
                  </a:cubicBezTo>
                  <a:cubicBezTo>
                    <a:pt x="318" y="150"/>
                    <a:pt x="308" y="150"/>
                    <a:pt x="302" y="150"/>
                  </a:cubicBezTo>
                  <a:lnTo>
                    <a:pt x="168" y="150"/>
                  </a:lnTo>
                  <a:lnTo>
                    <a:pt x="168" y="16"/>
                  </a:lnTo>
                  <a:cubicBezTo>
                    <a:pt x="168" y="9"/>
                    <a:pt x="168" y="0"/>
                    <a:pt x="159" y="0"/>
                  </a:cubicBezTo>
                  <a:cubicBezTo>
                    <a:pt x="149" y="0"/>
                    <a:pt x="149" y="9"/>
                    <a:pt x="149" y="16"/>
                  </a:cubicBezTo>
                  <a:lnTo>
                    <a:pt x="149" y="150"/>
                  </a:lnTo>
                  <a:lnTo>
                    <a:pt x="15" y="150"/>
                  </a:lnTo>
                  <a:cubicBezTo>
                    <a:pt x="9" y="150"/>
                    <a:pt x="0" y="150"/>
                    <a:pt x="0" y="159"/>
                  </a:cubicBezTo>
                  <a:cubicBezTo>
                    <a:pt x="0" y="169"/>
                    <a:pt x="9" y="169"/>
                    <a:pt x="15" y="169"/>
                  </a:cubicBezTo>
                  <a:lnTo>
                    <a:pt x="149" y="169"/>
                  </a:lnTo>
                  <a:lnTo>
                    <a:pt x="149" y="303"/>
                  </a:lnTo>
                  <a:cubicBezTo>
                    <a:pt x="149" y="310"/>
                    <a:pt x="149" y="319"/>
                    <a:pt x="159" y="319"/>
                  </a:cubicBezTo>
                  <a:cubicBezTo>
                    <a:pt x="168" y="319"/>
                    <a:pt x="168" y="310"/>
                    <a:pt x="168" y="303"/>
                  </a:cubicBezTo>
                  <a:lnTo>
                    <a:pt x="168"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1" name="Freeform 136"/>
            <p:cNvSpPr>
              <a:spLocks noEditPoints="1"/>
            </p:cNvSpPr>
            <p:nvPr/>
          </p:nvSpPr>
          <p:spPr bwMode="auto">
            <a:xfrm>
              <a:off x="2980" y="1772"/>
              <a:ext cx="75" cy="74"/>
            </a:xfrm>
            <a:custGeom>
              <a:avLst/>
              <a:gdLst>
                <a:gd name="T0" fmla="*/ 159 w 219"/>
                <a:gd name="T1" fmla="*/ 30 h 216"/>
                <a:gd name="T2" fmla="*/ 159 w 219"/>
                <a:gd name="T3" fmla="*/ 30 h 216"/>
                <a:gd name="T4" fmla="*/ 115 w 219"/>
                <a:gd name="T5" fmla="*/ 0 h 216"/>
                <a:gd name="T6" fmla="*/ 0 w 219"/>
                <a:gd name="T7" fmla="*/ 140 h 216"/>
                <a:gd name="T8" fmla="*/ 64 w 219"/>
                <a:gd name="T9" fmla="*/ 216 h 216"/>
                <a:gd name="T10" fmla="*/ 126 w 219"/>
                <a:gd name="T11" fmla="*/ 180 h 216"/>
                <a:gd name="T12" fmla="*/ 169 w 219"/>
                <a:gd name="T13" fmla="*/ 216 h 216"/>
                <a:gd name="T14" fmla="*/ 205 w 219"/>
                <a:gd name="T15" fmla="*/ 190 h 216"/>
                <a:gd name="T16" fmla="*/ 219 w 219"/>
                <a:gd name="T17" fmla="*/ 143 h 216"/>
                <a:gd name="T18" fmla="*/ 213 w 219"/>
                <a:gd name="T19" fmla="*/ 138 h 216"/>
                <a:gd name="T20" fmla="*/ 207 w 219"/>
                <a:gd name="T21" fmla="*/ 146 h 216"/>
                <a:gd name="T22" fmla="*/ 170 w 219"/>
                <a:gd name="T23" fmla="*/ 206 h 216"/>
                <a:gd name="T24" fmla="*/ 156 w 219"/>
                <a:gd name="T25" fmla="*/ 184 h 216"/>
                <a:gd name="T26" fmla="*/ 162 w 219"/>
                <a:gd name="T27" fmla="*/ 148 h 216"/>
                <a:gd name="T28" fmla="*/ 173 w 219"/>
                <a:gd name="T29" fmla="*/ 105 h 216"/>
                <a:gd name="T30" fmla="*/ 190 w 219"/>
                <a:gd name="T31" fmla="*/ 38 h 216"/>
                <a:gd name="T32" fmla="*/ 193 w 219"/>
                <a:gd name="T33" fmla="*/ 22 h 216"/>
                <a:gd name="T34" fmla="*/ 179 w 219"/>
                <a:gd name="T35" fmla="*/ 9 h 216"/>
                <a:gd name="T36" fmla="*/ 159 w 219"/>
                <a:gd name="T37" fmla="*/ 30 h 216"/>
                <a:gd name="T38" fmla="*/ 128 w 219"/>
                <a:gd name="T39" fmla="*/ 154 h 216"/>
                <a:gd name="T40" fmla="*/ 128 w 219"/>
                <a:gd name="T41" fmla="*/ 154 h 216"/>
                <a:gd name="T42" fmla="*/ 119 w 219"/>
                <a:gd name="T43" fmla="*/ 172 h 216"/>
                <a:gd name="T44" fmla="*/ 65 w 219"/>
                <a:gd name="T45" fmla="*/ 206 h 216"/>
                <a:gd name="T46" fmla="*/ 34 w 219"/>
                <a:gd name="T47" fmla="*/ 161 h 216"/>
                <a:gd name="T48" fmla="*/ 60 w 219"/>
                <a:gd name="T49" fmla="*/ 56 h 216"/>
                <a:gd name="T50" fmla="*/ 116 w 219"/>
                <a:gd name="T51" fmla="*/ 10 h 216"/>
                <a:gd name="T52" fmla="*/ 154 w 219"/>
                <a:gd name="T53" fmla="*/ 52 h 216"/>
                <a:gd name="T54" fmla="*/ 152 w 219"/>
                <a:gd name="T55" fmla="*/ 60 h 216"/>
                <a:gd name="T56" fmla="*/ 128 w 219"/>
                <a:gd name="T57" fmla="*/ 15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9" h="216">
                  <a:moveTo>
                    <a:pt x="159" y="30"/>
                  </a:moveTo>
                  <a:lnTo>
                    <a:pt x="159" y="30"/>
                  </a:lnTo>
                  <a:cubicBezTo>
                    <a:pt x="151" y="13"/>
                    <a:pt x="137" y="0"/>
                    <a:pt x="115" y="0"/>
                  </a:cubicBezTo>
                  <a:cubicBezTo>
                    <a:pt x="59" y="0"/>
                    <a:pt x="0" y="70"/>
                    <a:pt x="0" y="140"/>
                  </a:cubicBezTo>
                  <a:cubicBezTo>
                    <a:pt x="0" y="185"/>
                    <a:pt x="26" y="216"/>
                    <a:pt x="64" y="216"/>
                  </a:cubicBezTo>
                  <a:cubicBezTo>
                    <a:pt x="73" y="216"/>
                    <a:pt x="97" y="214"/>
                    <a:pt x="126" y="180"/>
                  </a:cubicBezTo>
                  <a:cubicBezTo>
                    <a:pt x="130" y="200"/>
                    <a:pt x="146" y="216"/>
                    <a:pt x="169" y="216"/>
                  </a:cubicBezTo>
                  <a:cubicBezTo>
                    <a:pt x="186" y="216"/>
                    <a:pt x="197" y="205"/>
                    <a:pt x="205" y="190"/>
                  </a:cubicBezTo>
                  <a:cubicBezTo>
                    <a:pt x="213" y="173"/>
                    <a:pt x="219" y="144"/>
                    <a:pt x="219" y="143"/>
                  </a:cubicBezTo>
                  <a:cubicBezTo>
                    <a:pt x="219" y="138"/>
                    <a:pt x="215" y="138"/>
                    <a:pt x="213" y="138"/>
                  </a:cubicBezTo>
                  <a:cubicBezTo>
                    <a:pt x="209" y="138"/>
                    <a:pt x="208" y="140"/>
                    <a:pt x="207" y="146"/>
                  </a:cubicBezTo>
                  <a:cubicBezTo>
                    <a:pt x="199" y="177"/>
                    <a:pt x="190" y="206"/>
                    <a:pt x="170" y="206"/>
                  </a:cubicBezTo>
                  <a:cubicBezTo>
                    <a:pt x="157" y="206"/>
                    <a:pt x="156" y="193"/>
                    <a:pt x="156" y="184"/>
                  </a:cubicBezTo>
                  <a:cubicBezTo>
                    <a:pt x="156" y="173"/>
                    <a:pt x="157" y="169"/>
                    <a:pt x="162" y="148"/>
                  </a:cubicBezTo>
                  <a:cubicBezTo>
                    <a:pt x="168" y="128"/>
                    <a:pt x="168" y="123"/>
                    <a:pt x="173" y="105"/>
                  </a:cubicBezTo>
                  <a:lnTo>
                    <a:pt x="190" y="38"/>
                  </a:lnTo>
                  <a:cubicBezTo>
                    <a:pt x="193" y="25"/>
                    <a:pt x="193" y="24"/>
                    <a:pt x="193" y="22"/>
                  </a:cubicBezTo>
                  <a:cubicBezTo>
                    <a:pt x="193" y="14"/>
                    <a:pt x="188" y="9"/>
                    <a:pt x="179" y="9"/>
                  </a:cubicBezTo>
                  <a:cubicBezTo>
                    <a:pt x="168" y="9"/>
                    <a:pt x="161" y="20"/>
                    <a:pt x="159" y="30"/>
                  </a:cubicBezTo>
                  <a:close/>
                  <a:moveTo>
                    <a:pt x="128" y="154"/>
                  </a:moveTo>
                  <a:lnTo>
                    <a:pt x="128" y="154"/>
                  </a:lnTo>
                  <a:cubicBezTo>
                    <a:pt x="126" y="163"/>
                    <a:pt x="126" y="164"/>
                    <a:pt x="119" y="172"/>
                  </a:cubicBezTo>
                  <a:cubicBezTo>
                    <a:pt x="98" y="198"/>
                    <a:pt x="78" y="206"/>
                    <a:pt x="65" y="206"/>
                  </a:cubicBezTo>
                  <a:cubicBezTo>
                    <a:pt x="41" y="206"/>
                    <a:pt x="34" y="179"/>
                    <a:pt x="34" y="161"/>
                  </a:cubicBezTo>
                  <a:cubicBezTo>
                    <a:pt x="34" y="137"/>
                    <a:pt x="49" y="78"/>
                    <a:pt x="60" y="56"/>
                  </a:cubicBezTo>
                  <a:cubicBezTo>
                    <a:pt x="75" y="28"/>
                    <a:pt x="97" y="10"/>
                    <a:pt x="116" y="10"/>
                  </a:cubicBezTo>
                  <a:cubicBezTo>
                    <a:pt x="147" y="10"/>
                    <a:pt x="154" y="49"/>
                    <a:pt x="154" y="52"/>
                  </a:cubicBezTo>
                  <a:cubicBezTo>
                    <a:pt x="154" y="55"/>
                    <a:pt x="153" y="58"/>
                    <a:pt x="152" y="60"/>
                  </a:cubicBezTo>
                  <a:lnTo>
                    <a:pt x="128" y="15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2" name="Freeform 137"/>
            <p:cNvSpPr>
              <a:spLocks noEditPoints="1"/>
            </p:cNvSpPr>
            <p:nvPr/>
          </p:nvSpPr>
          <p:spPr bwMode="auto">
            <a:xfrm>
              <a:off x="3065" y="1792"/>
              <a:ext cx="57" cy="77"/>
            </a:xfrm>
            <a:custGeom>
              <a:avLst/>
              <a:gdLst>
                <a:gd name="T0" fmla="*/ 164 w 164"/>
                <a:gd name="T1" fmla="*/ 170 h 225"/>
                <a:gd name="T2" fmla="*/ 164 w 164"/>
                <a:gd name="T3" fmla="*/ 170 h 225"/>
                <a:gd name="T4" fmla="*/ 164 w 164"/>
                <a:gd name="T5" fmla="*/ 158 h 225"/>
                <a:gd name="T6" fmla="*/ 126 w 164"/>
                <a:gd name="T7" fmla="*/ 158 h 225"/>
                <a:gd name="T8" fmla="*/ 126 w 164"/>
                <a:gd name="T9" fmla="*/ 9 h 225"/>
                <a:gd name="T10" fmla="*/ 119 w 164"/>
                <a:gd name="T11" fmla="*/ 0 h 225"/>
                <a:gd name="T12" fmla="*/ 110 w 164"/>
                <a:gd name="T13" fmla="*/ 4 h 225"/>
                <a:gd name="T14" fmla="*/ 0 w 164"/>
                <a:gd name="T15" fmla="*/ 158 h 225"/>
                <a:gd name="T16" fmla="*/ 0 w 164"/>
                <a:gd name="T17" fmla="*/ 170 h 225"/>
                <a:gd name="T18" fmla="*/ 98 w 164"/>
                <a:gd name="T19" fmla="*/ 170 h 225"/>
                <a:gd name="T20" fmla="*/ 98 w 164"/>
                <a:gd name="T21" fmla="*/ 197 h 225"/>
                <a:gd name="T22" fmla="*/ 71 w 164"/>
                <a:gd name="T23" fmla="*/ 213 h 225"/>
                <a:gd name="T24" fmla="*/ 62 w 164"/>
                <a:gd name="T25" fmla="*/ 213 h 225"/>
                <a:gd name="T26" fmla="*/ 62 w 164"/>
                <a:gd name="T27" fmla="*/ 225 h 225"/>
                <a:gd name="T28" fmla="*/ 112 w 164"/>
                <a:gd name="T29" fmla="*/ 223 h 225"/>
                <a:gd name="T30" fmla="*/ 163 w 164"/>
                <a:gd name="T31" fmla="*/ 225 h 225"/>
                <a:gd name="T32" fmla="*/ 163 w 164"/>
                <a:gd name="T33" fmla="*/ 213 h 225"/>
                <a:gd name="T34" fmla="*/ 153 w 164"/>
                <a:gd name="T35" fmla="*/ 213 h 225"/>
                <a:gd name="T36" fmla="*/ 126 w 164"/>
                <a:gd name="T37" fmla="*/ 197 h 225"/>
                <a:gd name="T38" fmla="*/ 126 w 164"/>
                <a:gd name="T39" fmla="*/ 170 h 225"/>
                <a:gd name="T40" fmla="*/ 164 w 164"/>
                <a:gd name="T41" fmla="*/ 170 h 225"/>
                <a:gd name="T42" fmla="*/ 100 w 164"/>
                <a:gd name="T43" fmla="*/ 36 h 225"/>
                <a:gd name="T44" fmla="*/ 100 w 164"/>
                <a:gd name="T45" fmla="*/ 36 h 225"/>
                <a:gd name="T46" fmla="*/ 100 w 164"/>
                <a:gd name="T47" fmla="*/ 158 h 225"/>
                <a:gd name="T48" fmla="*/ 12 w 164"/>
                <a:gd name="T49" fmla="*/ 158 h 225"/>
                <a:gd name="T50" fmla="*/ 100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6" y="158"/>
                  </a:lnTo>
                  <a:lnTo>
                    <a:pt x="126" y="9"/>
                  </a:lnTo>
                  <a:cubicBezTo>
                    <a:pt x="126" y="2"/>
                    <a:pt x="126" y="0"/>
                    <a:pt x="119" y="0"/>
                  </a:cubicBezTo>
                  <a:cubicBezTo>
                    <a:pt x="115" y="0"/>
                    <a:pt x="114" y="0"/>
                    <a:pt x="110" y="4"/>
                  </a:cubicBezTo>
                  <a:lnTo>
                    <a:pt x="0" y="158"/>
                  </a:lnTo>
                  <a:lnTo>
                    <a:pt x="0" y="170"/>
                  </a:lnTo>
                  <a:lnTo>
                    <a:pt x="98" y="170"/>
                  </a:lnTo>
                  <a:lnTo>
                    <a:pt x="98" y="197"/>
                  </a:lnTo>
                  <a:cubicBezTo>
                    <a:pt x="98" y="209"/>
                    <a:pt x="98" y="213"/>
                    <a:pt x="71" y="213"/>
                  </a:cubicBezTo>
                  <a:lnTo>
                    <a:pt x="62" y="213"/>
                  </a:lnTo>
                  <a:lnTo>
                    <a:pt x="62" y="225"/>
                  </a:lnTo>
                  <a:cubicBezTo>
                    <a:pt x="79" y="224"/>
                    <a:pt x="100" y="223"/>
                    <a:pt x="112" y="223"/>
                  </a:cubicBezTo>
                  <a:cubicBezTo>
                    <a:pt x="124" y="223"/>
                    <a:pt x="146" y="224"/>
                    <a:pt x="163" y="225"/>
                  </a:cubicBezTo>
                  <a:lnTo>
                    <a:pt x="163" y="213"/>
                  </a:lnTo>
                  <a:lnTo>
                    <a:pt x="153" y="213"/>
                  </a:lnTo>
                  <a:cubicBezTo>
                    <a:pt x="126" y="213"/>
                    <a:pt x="126" y="209"/>
                    <a:pt x="126" y="197"/>
                  </a:cubicBezTo>
                  <a:lnTo>
                    <a:pt x="126" y="170"/>
                  </a:lnTo>
                  <a:lnTo>
                    <a:pt x="164"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3" name="Freeform 138"/>
            <p:cNvSpPr>
              <a:spLocks noEditPoints="1"/>
            </p:cNvSpPr>
            <p:nvPr/>
          </p:nvSpPr>
          <p:spPr bwMode="auto">
            <a:xfrm>
              <a:off x="3130" y="1792"/>
              <a:ext cx="57" cy="77"/>
            </a:xfrm>
            <a:custGeom>
              <a:avLst/>
              <a:gdLst>
                <a:gd name="T0" fmla="*/ 164 w 164"/>
                <a:gd name="T1" fmla="*/ 170 h 225"/>
                <a:gd name="T2" fmla="*/ 164 w 164"/>
                <a:gd name="T3" fmla="*/ 170 h 225"/>
                <a:gd name="T4" fmla="*/ 164 w 164"/>
                <a:gd name="T5" fmla="*/ 158 h 225"/>
                <a:gd name="T6" fmla="*/ 127 w 164"/>
                <a:gd name="T7" fmla="*/ 158 h 225"/>
                <a:gd name="T8" fmla="*/ 127 w 164"/>
                <a:gd name="T9" fmla="*/ 9 h 225"/>
                <a:gd name="T10" fmla="*/ 120 w 164"/>
                <a:gd name="T11" fmla="*/ 0 h 225"/>
                <a:gd name="T12" fmla="*/ 111 w 164"/>
                <a:gd name="T13" fmla="*/ 4 h 225"/>
                <a:gd name="T14" fmla="*/ 0 w 164"/>
                <a:gd name="T15" fmla="*/ 158 h 225"/>
                <a:gd name="T16" fmla="*/ 0 w 164"/>
                <a:gd name="T17" fmla="*/ 170 h 225"/>
                <a:gd name="T18" fmla="*/ 99 w 164"/>
                <a:gd name="T19" fmla="*/ 170 h 225"/>
                <a:gd name="T20" fmla="*/ 99 w 164"/>
                <a:gd name="T21" fmla="*/ 197 h 225"/>
                <a:gd name="T22" fmla="*/ 71 w 164"/>
                <a:gd name="T23" fmla="*/ 213 h 225"/>
                <a:gd name="T24" fmla="*/ 62 w 164"/>
                <a:gd name="T25" fmla="*/ 213 h 225"/>
                <a:gd name="T26" fmla="*/ 62 w 164"/>
                <a:gd name="T27" fmla="*/ 225 h 225"/>
                <a:gd name="T28" fmla="*/ 113 w 164"/>
                <a:gd name="T29" fmla="*/ 223 h 225"/>
                <a:gd name="T30" fmla="*/ 163 w 164"/>
                <a:gd name="T31" fmla="*/ 225 h 225"/>
                <a:gd name="T32" fmla="*/ 163 w 164"/>
                <a:gd name="T33" fmla="*/ 213 h 225"/>
                <a:gd name="T34" fmla="*/ 154 w 164"/>
                <a:gd name="T35" fmla="*/ 213 h 225"/>
                <a:gd name="T36" fmla="*/ 127 w 164"/>
                <a:gd name="T37" fmla="*/ 197 h 225"/>
                <a:gd name="T38" fmla="*/ 127 w 164"/>
                <a:gd name="T39" fmla="*/ 170 h 225"/>
                <a:gd name="T40" fmla="*/ 164 w 164"/>
                <a:gd name="T41" fmla="*/ 170 h 225"/>
                <a:gd name="T42" fmla="*/ 101 w 164"/>
                <a:gd name="T43" fmla="*/ 36 h 225"/>
                <a:gd name="T44" fmla="*/ 101 w 164"/>
                <a:gd name="T45" fmla="*/ 36 h 225"/>
                <a:gd name="T46" fmla="*/ 101 w 164"/>
                <a:gd name="T47" fmla="*/ 158 h 225"/>
                <a:gd name="T48" fmla="*/ 13 w 164"/>
                <a:gd name="T49" fmla="*/ 158 h 225"/>
                <a:gd name="T50" fmla="*/ 101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7" y="158"/>
                  </a:lnTo>
                  <a:lnTo>
                    <a:pt x="127" y="9"/>
                  </a:lnTo>
                  <a:cubicBezTo>
                    <a:pt x="127" y="2"/>
                    <a:pt x="127" y="0"/>
                    <a:pt x="120" y="0"/>
                  </a:cubicBezTo>
                  <a:cubicBezTo>
                    <a:pt x="116" y="0"/>
                    <a:pt x="114" y="0"/>
                    <a:pt x="111" y="4"/>
                  </a:cubicBezTo>
                  <a:lnTo>
                    <a:pt x="0" y="158"/>
                  </a:lnTo>
                  <a:lnTo>
                    <a:pt x="0" y="170"/>
                  </a:lnTo>
                  <a:lnTo>
                    <a:pt x="99" y="170"/>
                  </a:lnTo>
                  <a:lnTo>
                    <a:pt x="99" y="197"/>
                  </a:lnTo>
                  <a:cubicBezTo>
                    <a:pt x="99" y="209"/>
                    <a:pt x="99" y="213"/>
                    <a:pt x="71" y="213"/>
                  </a:cubicBezTo>
                  <a:lnTo>
                    <a:pt x="62" y="213"/>
                  </a:lnTo>
                  <a:lnTo>
                    <a:pt x="62" y="225"/>
                  </a:lnTo>
                  <a:cubicBezTo>
                    <a:pt x="79" y="224"/>
                    <a:pt x="101" y="223"/>
                    <a:pt x="113" y="223"/>
                  </a:cubicBezTo>
                  <a:cubicBezTo>
                    <a:pt x="125" y="223"/>
                    <a:pt x="146" y="224"/>
                    <a:pt x="163" y="225"/>
                  </a:cubicBezTo>
                  <a:lnTo>
                    <a:pt x="163" y="213"/>
                  </a:lnTo>
                  <a:lnTo>
                    <a:pt x="154" y="213"/>
                  </a:lnTo>
                  <a:cubicBezTo>
                    <a:pt x="127" y="213"/>
                    <a:pt x="127" y="209"/>
                    <a:pt x="127" y="197"/>
                  </a:cubicBezTo>
                  <a:lnTo>
                    <a:pt x="127" y="170"/>
                  </a:lnTo>
                  <a:lnTo>
                    <a:pt x="164" y="170"/>
                  </a:lnTo>
                  <a:close/>
                  <a:moveTo>
                    <a:pt x="101" y="36"/>
                  </a:moveTo>
                  <a:lnTo>
                    <a:pt x="101" y="36"/>
                  </a:lnTo>
                  <a:lnTo>
                    <a:pt x="101" y="158"/>
                  </a:lnTo>
                  <a:lnTo>
                    <a:pt x="13" y="158"/>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4" name="Freeform 139"/>
            <p:cNvSpPr>
              <a:spLocks/>
            </p:cNvSpPr>
            <p:nvPr/>
          </p:nvSpPr>
          <p:spPr bwMode="auto">
            <a:xfrm>
              <a:off x="3205" y="1772"/>
              <a:ext cx="82" cy="74"/>
            </a:xfrm>
            <a:custGeom>
              <a:avLst/>
              <a:gdLst>
                <a:gd name="T0" fmla="*/ 146 w 238"/>
                <a:gd name="T1" fmla="*/ 67 h 216"/>
                <a:gd name="T2" fmla="*/ 146 w 238"/>
                <a:gd name="T3" fmla="*/ 67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7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5 h 216"/>
                <a:gd name="T42" fmla="*/ 45 w 238"/>
                <a:gd name="T43" fmla="*/ 216 h 216"/>
                <a:gd name="T44" fmla="*/ 95 w 238"/>
                <a:gd name="T45" fmla="*/ 180 h 216"/>
                <a:gd name="T46" fmla="*/ 147 w 238"/>
                <a:gd name="T47" fmla="*/ 216 h 216"/>
                <a:gd name="T48" fmla="*/ 223 w 238"/>
                <a:gd name="T49" fmla="*/ 143 h 216"/>
                <a:gd name="T50" fmla="*/ 217 w 238"/>
                <a:gd name="T51" fmla="*/ 138 h 216"/>
                <a:gd name="T52" fmla="*/ 211 w 238"/>
                <a:gd name="T53" fmla="*/ 143 h 216"/>
                <a:gd name="T54" fmla="*/ 148 w 238"/>
                <a:gd name="T55" fmla="*/ 206 h 216"/>
                <a:gd name="T56" fmla="*/ 121 w 238"/>
                <a:gd name="T57" fmla="*/ 174 h 216"/>
                <a:gd name="T58" fmla="*/ 129 w 238"/>
                <a:gd name="T59" fmla="*/ 132 h 216"/>
                <a:gd name="T60" fmla="*/ 146 w 238"/>
                <a:gd name="T61" fmla="*/ 6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7"/>
                  </a:moveTo>
                  <a:lnTo>
                    <a:pt x="146" y="67"/>
                  </a:lnTo>
                  <a:cubicBezTo>
                    <a:pt x="149" y="54"/>
                    <a:pt x="160" y="10"/>
                    <a:pt x="193" y="10"/>
                  </a:cubicBezTo>
                  <a:cubicBezTo>
                    <a:pt x="195" y="10"/>
                    <a:pt x="207" y="10"/>
                    <a:pt x="217" y="16"/>
                  </a:cubicBezTo>
                  <a:cubicBezTo>
                    <a:pt x="204"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6"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7" y="14"/>
                    <a:pt x="117" y="42"/>
                  </a:cubicBezTo>
                  <a:cubicBezTo>
                    <a:pt x="117" y="57"/>
                    <a:pt x="108" y="89"/>
                    <a:pt x="91" y="156"/>
                  </a:cubicBezTo>
                  <a:cubicBezTo>
                    <a:pt x="83" y="186"/>
                    <a:pt x="66" y="206"/>
                    <a:pt x="45" y="206"/>
                  </a:cubicBezTo>
                  <a:cubicBezTo>
                    <a:pt x="42" y="206"/>
                    <a:pt x="31" y="206"/>
                    <a:pt x="21" y="199"/>
                  </a:cubicBezTo>
                  <a:cubicBezTo>
                    <a:pt x="33" y="197"/>
                    <a:pt x="44" y="187"/>
                    <a:pt x="44" y="174"/>
                  </a:cubicBezTo>
                  <a:cubicBezTo>
                    <a:pt x="44" y="161"/>
                    <a:pt x="33" y="157"/>
                    <a:pt x="26" y="157"/>
                  </a:cubicBezTo>
                  <a:cubicBezTo>
                    <a:pt x="12" y="157"/>
                    <a:pt x="0" y="169"/>
                    <a:pt x="0" y="185"/>
                  </a:cubicBezTo>
                  <a:cubicBezTo>
                    <a:pt x="0" y="207"/>
                    <a:pt x="24" y="216"/>
                    <a:pt x="45" y="216"/>
                  </a:cubicBezTo>
                  <a:cubicBezTo>
                    <a:pt x="76" y="216"/>
                    <a:pt x="94" y="183"/>
                    <a:pt x="95" y="180"/>
                  </a:cubicBezTo>
                  <a:cubicBezTo>
                    <a:pt x="101" y="198"/>
                    <a:pt x="118" y="216"/>
                    <a:pt x="147" y="216"/>
                  </a:cubicBezTo>
                  <a:cubicBezTo>
                    <a:pt x="196" y="216"/>
                    <a:pt x="223" y="155"/>
                    <a:pt x="223" y="143"/>
                  </a:cubicBezTo>
                  <a:cubicBezTo>
                    <a:pt x="223" y="138"/>
                    <a:pt x="219" y="138"/>
                    <a:pt x="217" y="138"/>
                  </a:cubicBezTo>
                  <a:cubicBezTo>
                    <a:pt x="213" y="138"/>
                    <a:pt x="212" y="140"/>
                    <a:pt x="211" y="143"/>
                  </a:cubicBezTo>
                  <a:cubicBezTo>
                    <a:pt x="195" y="194"/>
                    <a:pt x="163" y="206"/>
                    <a:pt x="148" y="206"/>
                  </a:cubicBezTo>
                  <a:cubicBezTo>
                    <a:pt x="129" y="206"/>
                    <a:pt x="121" y="190"/>
                    <a:pt x="121" y="174"/>
                  </a:cubicBezTo>
                  <a:cubicBezTo>
                    <a:pt x="121" y="164"/>
                    <a:pt x="124" y="153"/>
                    <a:pt x="129"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5" name="Freeform 140"/>
            <p:cNvSpPr>
              <a:spLocks noEditPoints="1"/>
            </p:cNvSpPr>
            <p:nvPr/>
          </p:nvSpPr>
          <p:spPr bwMode="auto">
            <a:xfrm>
              <a:off x="3299" y="1792"/>
              <a:ext cx="56" cy="77"/>
            </a:xfrm>
            <a:custGeom>
              <a:avLst/>
              <a:gdLst>
                <a:gd name="T0" fmla="*/ 163 w 163"/>
                <a:gd name="T1" fmla="*/ 170 h 225"/>
                <a:gd name="T2" fmla="*/ 163 w 163"/>
                <a:gd name="T3" fmla="*/ 170 h 225"/>
                <a:gd name="T4" fmla="*/ 163 w 163"/>
                <a:gd name="T5" fmla="*/ 158 h 225"/>
                <a:gd name="T6" fmla="*/ 126 w 163"/>
                <a:gd name="T7" fmla="*/ 158 h 225"/>
                <a:gd name="T8" fmla="*/ 126 w 163"/>
                <a:gd name="T9" fmla="*/ 9 h 225"/>
                <a:gd name="T10" fmla="*/ 119 w 163"/>
                <a:gd name="T11" fmla="*/ 0 h 225"/>
                <a:gd name="T12" fmla="*/ 110 w 163"/>
                <a:gd name="T13" fmla="*/ 4 h 225"/>
                <a:gd name="T14" fmla="*/ 0 w 163"/>
                <a:gd name="T15" fmla="*/ 158 h 225"/>
                <a:gd name="T16" fmla="*/ 0 w 163"/>
                <a:gd name="T17" fmla="*/ 170 h 225"/>
                <a:gd name="T18" fmla="*/ 98 w 163"/>
                <a:gd name="T19" fmla="*/ 170 h 225"/>
                <a:gd name="T20" fmla="*/ 98 w 163"/>
                <a:gd name="T21" fmla="*/ 197 h 225"/>
                <a:gd name="T22" fmla="*/ 71 w 163"/>
                <a:gd name="T23" fmla="*/ 213 h 225"/>
                <a:gd name="T24" fmla="*/ 62 w 163"/>
                <a:gd name="T25" fmla="*/ 213 h 225"/>
                <a:gd name="T26" fmla="*/ 62 w 163"/>
                <a:gd name="T27" fmla="*/ 225 h 225"/>
                <a:gd name="T28" fmla="*/ 112 w 163"/>
                <a:gd name="T29" fmla="*/ 223 h 225"/>
                <a:gd name="T30" fmla="*/ 162 w 163"/>
                <a:gd name="T31" fmla="*/ 225 h 225"/>
                <a:gd name="T32" fmla="*/ 162 w 163"/>
                <a:gd name="T33" fmla="*/ 213 h 225"/>
                <a:gd name="T34" fmla="*/ 153 w 163"/>
                <a:gd name="T35" fmla="*/ 213 h 225"/>
                <a:gd name="T36" fmla="*/ 126 w 163"/>
                <a:gd name="T37" fmla="*/ 197 h 225"/>
                <a:gd name="T38" fmla="*/ 126 w 163"/>
                <a:gd name="T39" fmla="*/ 170 h 225"/>
                <a:gd name="T40" fmla="*/ 163 w 163"/>
                <a:gd name="T41" fmla="*/ 170 h 225"/>
                <a:gd name="T42" fmla="*/ 100 w 163"/>
                <a:gd name="T43" fmla="*/ 36 h 225"/>
                <a:gd name="T44" fmla="*/ 100 w 163"/>
                <a:gd name="T45" fmla="*/ 36 h 225"/>
                <a:gd name="T46" fmla="*/ 100 w 163"/>
                <a:gd name="T47" fmla="*/ 158 h 225"/>
                <a:gd name="T48" fmla="*/ 12 w 163"/>
                <a:gd name="T49" fmla="*/ 158 h 225"/>
                <a:gd name="T50" fmla="*/ 100 w 163"/>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225">
                  <a:moveTo>
                    <a:pt x="163" y="170"/>
                  </a:moveTo>
                  <a:lnTo>
                    <a:pt x="163" y="170"/>
                  </a:lnTo>
                  <a:lnTo>
                    <a:pt x="163" y="158"/>
                  </a:lnTo>
                  <a:lnTo>
                    <a:pt x="126" y="158"/>
                  </a:lnTo>
                  <a:lnTo>
                    <a:pt x="126" y="9"/>
                  </a:lnTo>
                  <a:cubicBezTo>
                    <a:pt x="126" y="2"/>
                    <a:pt x="126" y="0"/>
                    <a:pt x="119" y="0"/>
                  </a:cubicBezTo>
                  <a:cubicBezTo>
                    <a:pt x="115" y="0"/>
                    <a:pt x="113" y="0"/>
                    <a:pt x="110" y="4"/>
                  </a:cubicBezTo>
                  <a:lnTo>
                    <a:pt x="0" y="158"/>
                  </a:lnTo>
                  <a:lnTo>
                    <a:pt x="0" y="170"/>
                  </a:lnTo>
                  <a:lnTo>
                    <a:pt x="98" y="170"/>
                  </a:lnTo>
                  <a:lnTo>
                    <a:pt x="98" y="197"/>
                  </a:lnTo>
                  <a:cubicBezTo>
                    <a:pt x="98" y="209"/>
                    <a:pt x="98" y="213"/>
                    <a:pt x="71" y="213"/>
                  </a:cubicBezTo>
                  <a:lnTo>
                    <a:pt x="62" y="213"/>
                  </a:lnTo>
                  <a:lnTo>
                    <a:pt x="62" y="225"/>
                  </a:lnTo>
                  <a:cubicBezTo>
                    <a:pt x="78" y="224"/>
                    <a:pt x="100" y="223"/>
                    <a:pt x="112" y="223"/>
                  </a:cubicBezTo>
                  <a:cubicBezTo>
                    <a:pt x="124" y="223"/>
                    <a:pt x="145" y="224"/>
                    <a:pt x="162" y="225"/>
                  </a:cubicBezTo>
                  <a:lnTo>
                    <a:pt x="162" y="213"/>
                  </a:lnTo>
                  <a:lnTo>
                    <a:pt x="153" y="213"/>
                  </a:lnTo>
                  <a:cubicBezTo>
                    <a:pt x="126" y="213"/>
                    <a:pt x="126" y="209"/>
                    <a:pt x="126" y="197"/>
                  </a:cubicBezTo>
                  <a:lnTo>
                    <a:pt x="126" y="170"/>
                  </a:lnTo>
                  <a:lnTo>
                    <a:pt x="163"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6" name="Freeform 141"/>
            <p:cNvSpPr>
              <a:spLocks noEditPoints="1"/>
            </p:cNvSpPr>
            <p:nvPr/>
          </p:nvSpPr>
          <p:spPr bwMode="auto">
            <a:xfrm>
              <a:off x="3427" y="1740"/>
              <a:ext cx="101" cy="127"/>
            </a:xfrm>
            <a:custGeom>
              <a:avLst/>
              <a:gdLst>
                <a:gd name="T0" fmla="*/ 283 w 293"/>
                <a:gd name="T1" fmla="*/ 20 h 369"/>
                <a:gd name="T2" fmla="*/ 283 w 293"/>
                <a:gd name="T3" fmla="*/ 20 h 369"/>
                <a:gd name="T4" fmla="*/ 293 w 293"/>
                <a:gd name="T5" fmla="*/ 9 h 369"/>
                <a:gd name="T6" fmla="*/ 283 w 293"/>
                <a:gd name="T7" fmla="*/ 0 h 369"/>
                <a:gd name="T8" fmla="*/ 274 w 293"/>
                <a:gd name="T9" fmla="*/ 3 h 369"/>
                <a:gd name="T10" fmla="*/ 10 w 293"/>
                <a:gd name="T11" fmla="*/ 128 h 369"/>
                <a:gd name="T12" fmla="*/ 0 w 293"/>
                <a:gd name="T13" fmla="*/ 139 h 369"/>
                <a:gd name="T14" fmla="*/ 10 w 293"/>
                <a:gd name="T15" fmla="*/ 149 h 369"/>
                <a:gd name="T16" fmla="*/ 274 w 293"/>
                <a:gd name="T17" fmla="*/ 273 h 369"/>
                <a:gd name="T18" fmla="*/ 283 w 293"/>
                <a:gd name="T19" fmla="*/ 277 h 369"/>
                <a:gd name="T20" fmla="*/ 293 w 293"/>
                <a:gd name="T21" fmla="*/ 267 h 369"/>
                <a:gd name="T22" fmla="*/ 283 w 293"/>
                <a:gd name="T23" fmla="*/ 256 h 369"/>
                <a:gd name="T24" fmla="*/ 33 w 293"/>
                <a:gd name="T25" fmla="*/ 139 h 369"/>
                <a:gd name="T26" fmla="*/ 283 w 293"/>
                <a:gd name="T27" fmla="*/ 20 h 369"/>
                <a:gd name="T28" fmla="*/ 276 w 293"/>
                <a:gd name="T29" fmla="*/ 369 h 369"/>
                <a:gd name="T30" fmla="*/ 276 w 293"/>
                <a:gd name="T31" fmla="*/ 369 h 369"/>
                <a:gd name="T32" fmla="*/ 293 w 293"/>
                <a:gd name="T33" fmla="*/ 360 h 369"/>
                <a:gd name="T34" fmla="*/ 275 w 293"/>
                <a:gd name="T35" fmla="*/ 350 h 369"/>
                <a:gd name="T36" fmla="*/ 18 w 293"/>
                <a:gd name="T37" fmla="*/ 350 h 369"/>
                <a:gd name="T38" fmla="*/ 0 w 293"/>
                <a:gd name="T39" fmla="*/ 360 h 369"/>
                <a:gd name="T40" fmla="*/ 17 w 293"/>
                <a:gd name="T41" fmla="*/ 369 h 369"/>
                <a:gd name="T42" fmla="*/ 276 w 293"/>
                <a:gd name="T43"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69">
                  <a:moveTo>
                    <a:pt x="283" y="20"/>
                  </a:moveTo>
                  <a:lnTo>
                    <a:pt x="283" y="20"/>
                  </a:lnTo>
                  <a:cubicBezTo>
                    <a:pt x="289" y="18"/>
                    <a:pt x="293" y="15"/>
                    <a:pt x="293" y="9"/>
                  </a:cubicBezTo>
                  <a:cubicBezTo>
                    <a:pt x="293" y="4"/>
                    <a:pt x="289" y="0"/>
                    <a:pt x="283" y="0"/>
                  </a:cubicBezTo>
                  <a:cubicBezTo>
                    <a:pt x="281" y="0"/>
                    <a:pt x="276" y="2"/>
                    <a:pt x="274" y="3"/>
                  </a:cubicBezTo>
                  <a:lnTo>
                    <a:pt x="10" y="128"/>
                  </a:lnTo>
                  <a:cubicBezTo>
                    <a:pt x="2" y="131"/>
                    <a:pt x="0" y="135"/>
                    <a:pt x="0" y="139"/>
                  </a:cubicBezTo>
                  <a:cubicBezTo>
                    <a:pt x="0" y="143"/>
                    <a:pt x="3" y="146"/>
                    <a:pt x="10" y="149"/>
                  </a:cubicBezTo>
                  <a:lnTo>
                    <a:pt x="274" y="273"/>
                  </a:lnTo>
                  <a:cubicBezTo>
                    <a:pt x="281" y="277"/>
                    <a:pt x="282" y="277"/>
                    <a:pt x="283" y="277"/>
                  </a:cubicBezTo>
                  <a:cubicBezTo>
                    <a:pt x="288" y="277"/>
                    <a:pt x="293" y="272"/>
                    <a:pt x="293" y="267"/>
                  </a:cubicBezTo>
                  <a:cubicBezTo>
                    <a:pt x="293" y="263"/>
                    <a:pt x="291" y="260"/>
                    <a:pt x="283" y="256"/>
                  </a:cubicBezTo>
                  <a:lnTo>
                    <a:pt x="33" y="139"/>
                  </a:lnTo>
                  <a:lnTo>
                    <a:pt x="283" y="20"/>
                  </a:lnTo>
                  <a:close/>
                  <a:moveTo>
                    <a:pt x="276" y="369"/>
                  </a:moveTo>
                  <a:lnTo>
                    <a:pt x="276" y="369"/>
                  </a:lnTo>
                  <a:cubicBezTo>
                    <a:pt x="284" y="369"/>
                    <a:pt x="293" y="369"/>
                    <a:pt x="293" y="360"/>
                  </a:cubicBezTo>
                  <a:cubicBezTo>
                    <a:pt x="293" y="350"/>
                    <a:pt x="283" y="350"/>
                    <a:pt x="275" y="350"/>
                  </a:cubicBezTo>
                  <a:lnTo>
                    <a:pt x="18" y="350"/>
                  </a:lnTo>
                  <a:cubicBezTo>
                    <a:pt x="11" y="350"/>
                    <a:pt x="0" y="350"/>
                    <a:pt x="0" y="360"/>
                  </a:cubicBezTo>
                  <a:cubicBezTo>
                    <a:pt x="0" y="369"/>
                    <a:pt x="9" y="369"/>
                    <a:pt x="17" y="369"/>
                  </a:cubicBezTo>
                  <a:lnTo>
                    <a:pt x="276" y="3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7" name="Freeform 142"/>
            <p:cNvSpPr>
              <a:spLocks noEditPoints="1"/>
            </p:cNvSpPr>
            <p:nvPr/>
          </p:nvSpPr>
          <p:spPr bwMode="auto">
            <a:xfrm>
              <a:off x="3595" y="1730"/>
              <a:ext cx="61" cy="116"/>
            </a:xfrm>
            <a:custGeom>
              <a:avLst/>
              <a:gdLst>
                <a:gd name="T0" fmla="*/ 92 w 176"/>
                <a:gd name="T1" fmla="*/ 5 h 337"/>
                <a:gd name="T2" fmla="*/ 92 w 176"/>
                <a:gd name="T3" fmla="*/ 5 h 337"/>
                <a:gd name="T4" fmla="*/ 86 w 176"/>
                <a:gd name="T5" fmla="*/ 0 h 337"/>
                <a:gd name="T6" fmla="*/ 28 w 176"/>
                <a:gd name="T7" fmla="*/ 5 h 337"/>
                <a:gd name="T8" fmla="*/ 18 w 176"/>
                <a:gd name="T9" fmla="*/ 15 h 337"/>
                <a:gd name="T10" fmla="*/ 30 w 176"/>
                <a:gd name="T11" fmla="*/ 20 h 337"/>
                <a:gd name="T12" fmla="*/ 54 w 176"/>
                <a:gd name="T13" fmla="*/ 28 h 337"/>
                <a:gd name="T14" fmla="*/ 47 w 176"/>
                <a:gd name="T15" fmla="*/ 58 h 337"/>
                <a:gd name="T16" fmla="*/ 8 w 176"/>
                <a:gd name="T17" fmla="*/ 214 h 337"/>
                <a:gd name="T18" fmla="*/ 0 w 176"/>
                <a:gd name="T19" fmla="*/ 262 h 337"/>
                <a:gd name="T20" fmla="*/ 61 w 176"/>
                <a:gd name="T21" fmla="*/ 337 h 337"/>
                <a:gd name="T22" fmla="*/ 176 w 176"/>
                <a:gd name="T23" fmla="*/ 197 h 337"/>
                <a:gd name="T24" fmla="*/ 113 w 176"/>
                <a:gd name="T25" fmla="*/ 121 h 337"/>
                <a:gd name="T26" fmla="*/ 57 w 176"/>
                <a:gd name="T27" fmla="*/ 149 h 337"/>
                <a:gd name="T28" fmla="*/ 92 w 176"/>
                <a:gd name="T29" fmla="*/ 5 h 337"/>
                <a:gd name="T30" fmla="*/ 47 w 176"/>
                <a:gd name="T31" fmla="*/ 186 h 337"/>
                <a:gd name="T32" fmla="*/ 47 w 176"/>
                <a:gd name="T33" fmla="*/ 186 h 337"/>
                <a:gd name="T34" fmla="*/ 54 w 176"/>
                <a:gd name="T35" fmla="*/ 169 h 337"/>
                <a:gd name="T36" fmla="*/ 112 w 176"/>
                <a:gd name="T37" fmla="*/ 131 h 337"/>
                <a:gd name="T38" fmla="*/ 142 w 176"/>
                <a:gd name="T39" fmla="*/ 176 h 337"/>
                <a:gd name="T40" fmla="*/ 117 w 176"/>
                <a:gd name="T41" fmla="*/ 277 h 337"/>
                <a:gd name="T42" fmla="*/ 61 w 176"/>
                <a:gd name="T43" fmla="*/ 327 h 337"/>
                <a:gd name="T44" fmla="*/ 29 w 176"/>
                <a:gd name="T45" fmla="*/ 278 h 337"/>
                <a:gd name="T46" fmla="*/ 37 w 176"/>
                <a:gd name="T47" fmla="*/ 230 h 337"/>
                <a:gd name="T48" fmla="*/ 47 w 176"/>
                <a:gd name="T49" fmla="*/ 18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337">
                  <a:moveTo>
                    <a:pt x="92" y="5"/>
                  </a:moveTo>
                  <a:lnTo>
                    <a:pt x="92" y="5"/>
                  </a:lnTo>
                  <a:cubicBezTo>
                    <a:pt x="92" y="5"/>
                    <a:pt x="92" y="0"/>
                    <a:pt x="86" y="0"/>
                  </a:cubicBezTo>
                  <a:cubicBezTo>
                    <a:pt x="75" y="0"/>
                    <a:pt x="40" y="4"/>
                    <a:pt x="28" y="5"/>
                  </a:cubicBezTo>
                  <a:cubicBezTo>
                    <a:pt x="24" y="5"/>
                    <a:pt x="18" y="6"/>
                    <a:pt x="18" y="15"/>
                  </a:cubicBezTo>
                  <a:cubicBezTo>
                    <a:pt x="18" y="20"/>
                    <a:pt x="23" y="20"/>
                    <a:pt x="30" y="20"/>
                  </a:cubicBezTo>
                  <a:cubicBezTo>
                    <a:pt x="53" y="20"/>
                    <a:pt x="54" y="24"/>
                    <a:pt x="54" y="28"/>
                  </a:cubicBezTo>
                  <a:cubicBezTo>
                    <a:pt x="54" y="32"/>
                    <a:pt x="50" y="48"/>
                    <a:pt x="47" y="58"/>
                  </a:cubicBezTo>
                  <a:lnTo>
                    <a:pt x="8" y="214"/>
                  </a:lnTo>
                  <a:cubicBezTo>
                    <a:pt x="2" y="238"/>
                    <a:pt x="0" y="245"/>
                    <a:pt x="0" y="262"/>
                  </a:cubicBezTo>
                  <a:cubicBezTo>
                    <a:pt x="0" y="308"/>
                    <a:pt x="26" y="337"/>
                    <a:pt x="61" y="337"/>
                  </a:cubicBezTo>
                  <a:cubicBezTo>
                    <a:pt x="117" y="337"/>
                    <a:pt x="176" y="266"/>
                    <a:pt x="176" y="197"/>
                  </a:cubicBezTo>
                  <a:cubicBezTo>
                    <a:pt x="176" y="154"/>
                    <a:pt x="151" y="121"/>
                    <a:pt x="113" y="121"/>
                  </a:cubicBezTo>
                  <a:cubicBezTo>
                    <a:pt x="91" y="121"/>
                    <a:pt x="71" y="135"/>
                    <a:pt x="57" y="149"/>
                  </a:cubicBezTo>
                  <a:lnTo>
                    <a:pt x="92" y="5"/>
                  </a:lnTo>
                  <a:close/>
                  <a:moveTo>
                    <a:pt x="47" y="186"/>
                  </a:moveTo>
                  <a:lnTo>
                    <a:pt x="47" y="186"/>
                  </a:lnTo>
                  <a:cubicBezTo>
                    <a:pt x="50" y="176"/>
                    <a:pt x="50" y="175"/>
                    <a:pt x="54" y="169"/>
                  </a:cubicBezTo>
                  <a:cubicBezTo>
                    <a:pt x="78" y="138"/>
                    <a:pt x="99" y="131"/>
                    <a:pt x="112" y="131"/>
                  </a:cubicBezTo>
                  <a:cubicBezTo>
                    <a:pt x="129" y="131"/>
                    <a:pt x="142" y="145"/>
                    <a:pt x="142" y="176"/>
                  </a:cubicBezTo>
                  <a:cubicBezTo>
                    <a:pt x="142" y="204"/>
                    <a:pt x="126" y="259"/>
                    <a:pt x="117" y="277"/>
                  </a:cubicBezTo>
                  <a:cubicBezTo>
                    <a:pt x="102" y="309"/>
                    <a:pt x="80" y="327"/>
                    <a:pt x="61" y="327"/>
                  </a:cubicBezTo>
                  <a:cubicBezTo>
                    <a:pt x="45" y="327"/>
                    <a:pt x="29" y="314"/>
                    <a:pt x="29" y="278"/>
                  </a:cubicBezTo>
                  <a:cubicBezTo>
                    <a:pt x="29" y="269"/>
                    <a:pt x="29" y="260"/>
                    <a:pt x="37" y="230"/>
                  </a:cubicBezTo>
                  <a:lnTo>
                    <a:pt x="47" y="18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8" name="Freeform 143"/>
            <p:cNvSpPr>
              <a:spLocks noEditPoints="1"/>
            </p:cNvSpPr>
            <p:nvPr/>
          </p:nvSpPr>
          <p:spPr bwMode="auto">
            <a:xfrm>
              <a:off x="3662" y="1792"/>
              <a:ext cx="57" cy="77"/>
            </a:xfrm>
            <a:custGeom>
              <a:avLst/>
              <a:gdLst>
                <a:gd name="T0" fmla="*/ 164 w 164"/>
                <a:gd name="T1" fmla="*/ 170 h 225"/>
                <a:gd name="T2" fmla="*/ 164 w 164"/>
                <a:gd name="T3" fmla="*/ 170 h 225"/>
                <a:gd name="T4" fmla="*/ 164 w 164"/>
                <a:gd name="T5" fmla="*/ 158 h 225"/>
                <a:gd name="T6" fmla="*/ 127 w 164"/>
                <a:gd name="T7" fmla="*/ 158 h 225"/>
                <a:gd name="T8" fmla="*/ 127 w 164"/>
                <a:gd name="T9" fmla="*/ 9 h 225"/>
                <a:gd name="T10" fmla="*/ 119 w 164"/>
                <a:gd name="T11" fmla="*/ 0 h 225"/>
                <a:gd name="T12" fmla="*/ 111 w 164"/>
                <a:gd name="T13" fmla="*/ 4 h 225"/>
                <a:gd name="T14" fmla="*/ 0 w 164"/>
                <a:gd name="T15" fmla="*/ 158 h 225"/>
                <a:gd name="T16" fmla="*/ 0 w 164"/>
                <a:gd name="T17" fmla="*/ 170 h 225"/>
                <a:gd name="T18" fmla="*/ 98 w 164"/>
                <a:gd name="T19" fmla="*/ 170 h 225"/>
                <a:gd name="T20" fmla="*/ 98 w 164"/>
                <a:gd name="T21" fmla="*/ 197 h 225"/>
                <a:gd name="T22" fmla="*/ 71 w 164"/>
                <a:gd name="T23" fmla="*/ 213 h 225"/>
                <a:gd name="T24" fmla="*/ 62 w 164"/>
                <a:gd name="T25" fmla="*/ 213 h 225"/>
                <a:gd name="T26" fmla="*/ 62 w 164"/>
                <a:gd name="T27" fmla="*/ 225 h 225"/>
                <a:gd name="T28" fmla="*/ 112 w 164"/>
                <a:gd name="T29" fmla="*/ 223 h 225"/>
                <a:gd name="T30" fmla="*/ 163 w 164"/>
                <a:gd name="T31" fmla="*/ 225 h 225"/>
                <a:gd name="T32" fmla="*/ 163 w 164"/>
                <a:gd name="T33" fmla="*/ 213 h 225"/>
                <a:gd name="T34" fmla="*/ 154 w 164"/>
                <a:gd name="T35" fmla="*/ 213 h 225"/>
                <a:gd name="T36" fmla="*/ 127 w 164"/>
                <a:gd name="T37" fmla="*/ 197 h 225"/>
                <a:gd name="T38" fmla="*/ 127 w 164"/>
                <a:gd name="T39" fmla="*/ 170 h 225"/>
                <a:gd name="T40" fmla="*/ 164 w 164"/>
                <a:gd name="T41" fmla="*/ 170 h 225"/>
                <a:gd name="T42" fmla="*/ 101 w 164"/>
                <a:gd name="T43" fmla="*/ 36 h 225"/>
                <a:gd name="T44" fmla="*/ 101 w 164"/>
                <a:gd name="T45" fmla="*/ 36 h 225"/>
                <a:gd name="T46" fmla="*/ 101 w 164"/>
                <a:gd name="T47" fmla="*/ 158 h 225"/>
                <a:gd name="T48" fmla="*/ 12 w 164"/>
                <a:gd name="T49" fmla="*/ 158 h 225"/>
                <a:gd name="T50" fmla="*/ 101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7" y="158"/>
                  </a:lnTo>
                  <a:lnTo>
                    <a:pt x="127" y="9"/>
                  </a:lnTo>
                  <a:cubicBezTo>
                    <a:pt x="127" y="2"/>
                    <a:pt x="127" y="0"/>
                    <a:pt x="119" y="0"/>
                  </a:cubicBezTo>
                  <a:cubicBezTo>
                    <a:pt x="115" y="0"/>
                    <a:pt x="114" y="0"/>
                    <a:pt x="111" y="4"/>
                  </a:cubicBezTo>
                  <a:lnTo>
                    <a:pt x="0" y="158"/>
                  </a:lnTo>
                  <a:lnTo>
                    <a:pt x="0" y="170"/>
                  </a:lnTo>
                  <a:lnTo>
                    <a:pt x="98" y="170"/>
                  </a:lnTo>
                  <a:lnTo>
                    <a:pt x="98" y="197"/>
                  </a:lnTo>
                  <a:cubicBezTo>
                    <a:pt x="98" y="209"/>
                    <a:pt x="98" y="213"/>
                    <a:pt x="71" y="213"/>
                  </a:cubicBezTo>
                  <a:lnTo>
                    <a:pt x="62" y="213"/>
                  </a:lnTo>
                  <a:lnTo>
                    <a:pt x="62" y="225"/>
                  </a:lnTo>
                  <a:cubicBezTo>
                    <a:pt x="79" y="224"/>
                    <a:pt x="100" y="223"/>
                    <a:pt x="112" y="223"/>
                  </a:cubicBezTo>
                  <a:cubicBezTo>
                    <a:pt x="125" y="223"/>
                    <a:pt x="146" y="224"/>
                    <a:pt x="163" y="225"/>
                  </a:cubicBezTo>
                  <a:lnTo>
                    <a:pt x="163" y="213"/>
                  </a:lnTo>
                  <a:lnTo>
                    <a:pt x="154" y="213"/>
                  </a:lnTo>
                  <a:cubicBezTo>
                    <a:pt x="127" y="213"/>
                    <a:pt x="127" y="209"/>
                    <a:pt x="127" y="197"/>
                  </a:cubicBezTo>
                  <a:lnTo>
                    <a:pt x="127" y="170"/>
                  </a:lnTo>
                  <a:lnTo>
                    <a:pt x="164" y="170"/>
                  </a:lnTo>
                  <a:close/>
                  <a:moveTo>
                    <a:pt x="101" y="36"/>
                  </a:moveTo>
                  <a:lnTo>
                    <a:pt x="101" y="36"/>
                  </a:lnTo>
                  <a:lnTo>
                    <a:pt x="101" y="158"/>
                  </a:lnTo>
                  <a:lnTo>
                    <a:pt x="12" y="158"/>
                  </a:lnTo>
                  <a:lnTo>
                    <a:pt x="101"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19" name="Freeform 144"/>
            <p:cNvSpPr>
              <a:spLocks noEditPoints="1"/>
            </p:cNvSpPr>
            <p:nvPr/>
          </p:nvSpPr>
          <p:spPr bwMode="auto">
            <a:xfrm>
              <a:off x="3910" y="1773"/>
              <a:ext cx="18" cy="71"/>
            </a:xfrm>
            <a:custGeom>
              <a:avLst/>
              <a:gdLst>
                <a:gd name="T0" fmla="*/ 50 w 50"/>
                <a:gd name="T1" fmla="*/ 25 h 206"/>
                <a:gd name="T2" fmla="*/ 50 w 50"/>
                <a:gd name="T3" fmla="*/ 25 h 206"/>
                <a:gd name="T4" fmla="*/ 25 w 50"/>
                <a:gd name="T5" fmla="*/ 0 h 206"/>
                <a:gd name="T6" fmla="*/ 0 w 50"/>
                <a:gd name="T7" fmla="*/ 25 h 206"/>
                <a:gd name="T8" fmla="*/ 25 w 50"/>
                <a:gd name="T9" fmla="*/ 51 h 206"/>
                <a:gd name="T10" fmla="*/ 50 w 50"/>
                <a:gd name="T11" fmla="*/ 25 h 206"/>
                <a:gd name="T12" fmla="*/ 50 w 50"/>
                <a:gd name="T13" fmla="*/ 181 h 206"/>
                <a:gd name="T14" fmla="*/ 50 w 50"/>
                <a:gd name="T15" fmla="*/ 181 h 206"/>
                <a:gd name="T16" fmla="*/ 25 w 50"/>
                <a:gd name="T17" fmla="*/ 155 h 206"/>
                <a:gd name="T18" fmla="*/ 0 w 50"/>
                <a:gd name="T19" fmla="*/ 181 h 206"/>
                <a:gd name="T20" fmla="*/ 25 w 50"/>
                <a:gd name="T21" fmla="*/ 206 h 206"/>
                <a:gd name="T22" fmla="*/ 50 w 50"/>
                <a:gd name="T23" fmla="*/ 1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06">
                  <a:moveTo>
                    <a:pt x="50" y="25"/>
                  </a:moveTo>
                  <a:lnTo>
                    <a:pt x="50" y="25"/>
                  </a:lnTo>
                  <a:cubicBezTo>
                    <a:pt x="50" y="11"/>
                    <a:pt x="39" y="0"/>
                    <a:pt x="25" y="0"/>
                  </a:cubicBezTo>
                  <a:cubicBezTo>
                    <a:pt x="11" y="0"/>
                    <a:pt x="0" y="11"/>
                    <a:pt x="0" y="25"/>
                  </a:cubicBezTo>
                  <a:cubicBezTo>
                    <a:pt x="0" y="39"/>
                    <a:pt x="11" y="51"/>
                    <a:pt x="25" y="51"/>
                  </a:cubicBezTo>
                  <a:cubicBezTo>
                    <a:pt x="39" y="51"/>
                    <a:pt x="50" y="39"/>
                    <a:pt x="50" y="25"/>
                  </a:cubicBezTo>
                  <a:close/>
                  <a:moveTo>
                    <a:pt x="50" y="181"/>
                  </a:moveTo>
                  <a:lnTo>
                    <a:pt x="50" y="181"/>
                  </a:lnTo>
                  <a:cubicBezTo>
                    <a:pt x="50" y="167"/>
                    <a:pt x="39" y="155"/>
                    <a:pt x="25" y="155"/>
                  </a:cubicBezTo>
                  <a:cubicBezTo>
                    <a:pt x="11" y="155"/>
                    <a:pt x="0" y="167"/>
                    <a:pt x="0" y="181"/>
                  </a:cubicBezTo>
                  <a:cubicBezTo>
                    <a:pt x="0" y="194"/>
                    <a:pt x="11" y="206"/>
                    <a:pt x="25" y="206"/>
                  </a:cubicBezTo>
                  <a:cubicBezTo>
                    <a:pt x="39" y="206"/>
                    <a:pt x="50" y="194"/>
                    <a:pt x="50" y="1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0" name="Freeform 145"/>
            <p:cNvSpPr>
              <a:spLocks noEditPoints="1"/>
            </p:cNvSpPr>
            <p:nvPr/>
          </p:nvSpPr>
          <p:spPr bwMode="auto">
            <a:xfrm>
              <a:off x="3982" y="1772"/>
              <a:ext cx="86" cy="104"/>
            </a:xfrm>
            <a:custGeom>
              <a:avLst/>
              <a:gdLst>
                <a:gd name="T0" fmla="*/ 37 w 249"/>
                <a:gd name="T1" fmla="*/ 269 h 304"/>
                <a:gd name="T2" fmla="*/ 37 w 249"/>
                <a:gd name="T3" fmla="*/ 269 h 304"/>
                <a:gd name="T4" fmla="*/ 11 w 249"/>
                <a:gd name="T5" fmla="*/ 289 h 304"/>
                <a:gd name="T6" fmla="*/ 0 w 249"/>
                <a:gd name="T7" fmla="*/ 298 h 304"/>
                <a:gd name="T8" fmla="*/ 6 w 249"/>
                <a:gd name="T9" fmla="*/ 304 h 304"/>
                <a:gd name="T10" fmla="*/ 46 w 249"/>
                <a:gd name="T11" fmla="*/ 302 h 304"/>
                <a:gd name="T12" fmla="*/ 94 w 249"/>
                <a:gd name="T13" fmla="*/ 304 h 304"/>
                <a:gd name="T14" fmla="*/ 102 w 249"/>
                <a:gd name="T15" fmla="*/ 294 h 304"/>
                <a:gd name="T16" fmla="*/ 91 w 249"/>
                <a:gd name="T17" fmla="*/ 289 h 304"/>
                <a:gd name="T18" fmla="*/ 67 w 249"/>
                <a:gd name="T19" fmla="*/ 281 h 304"/>
                <a:gd name="T20" fmla="*/ 90 w 249"/>
                <a:gd name="T21" fmla="*/ 186 h 304"/>
                <a:gd name="T22" fmla="*/ 134 w 249"/>
                <a:gd name="T23" fmla="*/ 216 h 304"/>
                <a:gd name="T24" fmla="*/ 249 w 249"/>
                <a:gd name="T25" fmla="*/ 76 h 304"/>
                <a:gd name="T26" fmla="*/ 186 w 249"/>
                <a:gd name="T27" fmla="*/ 0 h 304"/>
                <a:gd name="T28" fmla="*/ 123 w 249"/>
                <a:gd name="T29" fmla="*/ 35 h 304"/>
                <a:gd name="T30" fmla="*/ 80 w 249"/>
                <a:gd name="T31" fmla="*/ 0 h 304"/>
                <a:gd name="T32" fmla="*/ 45 w 249"/>
                <a:gd name="T33" fmla="*/ 27 h 304"/>
                <a:gd name="T34" fmla="*/ 30 w 249"/>
                <a:gd name="T35" fmla="*/ 73 h 304"/>
                <a:gd name="T36" fmla="*/ 36 w 249"/>
                <a:gd name="T37" fmla="*/ 78 h 304"/>
                <a:gd name="T38" fmla="*/ 44 w 249"/>
                <a:gd name="T39" fmla="*/ 67 h 304"/>
                <a:gd name="T40" fmla="*/ 79 w 249"/>
                <a:gd name="T41" fmla="*/ 10 h 304"/>
                <a:gd name="T42" fmla="*/ 94 w 249"/>
                <a:gd name="T43" fmla="*/ 32 h 304"/>
                <a:gd name="T44" fmla="*/ 90 w 249"/>
                <a:gd name="T45" fmla="*/ 57 h 304"/>
                <a:gd name="T46" fmla="*/ 37 w 249"/>
                <a:gd name="T47" fmla="*/ 269 h 304"/>
                <a:gd name="T48" fmla="*/ 121 w 249"/>
                <a:gd name="T49" fmla="*/ 62 h 304"/>
                <a:gd name="T50" fmla="*/ 121 w 249"/>
                <a:gd name="T51" fmla="*/ 62 h 304"/>
                <a:gd name="T52" fmla="*/ 146 w 249"/>
                <a:gd name="T53" fmla="*/ 28 h 304"/>
                <a:gd name="T54" fmla="*/ 184 w 249"/>
                <a:gd name="T55" fmla="*/ 10 h 304"/>
                <a:gd name="T56" fmla="*/ 215 w 249"/>
                <a:gd name="T57" fmla="*/ 55 h 304"/>
                <a:gd name="T58" fmla="*/ 191 w 249"/>
                <a:gd name="T59" fmla="*/ 156 h 304"/>
                <a:gd name="T60" fmla="*/ 134 w 249"/>
                <a:gd name="T61" fmla="*/ 206 h 304"/>
                <a:gd name="T62" fmla="*/ 96 w 249"/>
                <a:gd name="T63" fmla="*/ 163 h 304"/>
                <a:gd name="T64" fmla="*/ 97 w 249"/>
                <a:gd name="T65" fmla="*/ 155 h 304"/>
                <a:gd name="T66" fmla="*/ 121 w 249"/>
                <a:gd name="T67"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04">
                  <a:moveTo>
                    <a:pt x="37" y="269"/>
                  </a:moveTo>
                  <a:lnTo>
                    <a:pt x="37" y="269"/>
                  </a:lnTo>
                  <a:cubicBezTo>
                    <a:pt x="33" y="285"/>
                    <a:pt x="32" y="289"/>
                    <a:pt x="11" y="289"/>
                  </a:cubicBezTo>
                  <a:cubicBezTo>
                    <a:pt x="5" y="289"/>
                    <a:pt x="0" y="289"/>
                    <a:pt x="0" y="298"/>
                  </a:cubicBezTo>
                  <a:cubicBezTo>
                    <a:pt x="0" y="302"/>
                    <a:pt x="2" y="304"/>
                    <a:pt x="6" y="304"/>
                  </a:cubicBezTo>
                  <a:cubicBezTo>
                    <a:pt x="19" y="304"/>
                    <a:pt x="33" y="302"/>
                    <a:pt x="46" y="302"/>
                  </a:cubicBezTo>
                  <a:cubicBezTo>
                    <a:pt x="62" y="302"/>
                    <a:pt x="78" y="304"/>
                    <a:pt x="94" y="304"/>
                  </a:cubicBezTo>
                  <a:cubicBezTo>
                    <a:pt x="96" y="304"/>
                    <a:pt x="102" y="304"/>
                    <a:pt x="102" y="294"/>
                  </a:cubicBezTo>
                  <a:cubicBezTo>
                    <a:pt x="102" y="289"/>
                    <a:pt x="97" y="289"/>
                    <a:pt x="91" y="289"/>
                  </a:cubicBezTo>
                  <a:cubicBezTo>
                    <a:pt x="67" y="289"/>
                    <a:pt x="67" y="285"/>
                    <a:pt x="67" y="281"/>
                  </a:cubicBezTo>
                  <a:cubicBezTo>
                    <a:pt x="67" y="275"/>
                    <a:pt x="87" y="198"/>
                    <a:pt x="90" y="186"/>
                  </a:cubicBezTo>
                  <a:cubicBezTo>
                    <a:pt x="96" y="199"/>
                    <a:pt x="110" y="216"/>
                    <a:pt x="134" y="216"/>
                  </a:cubicBezTo>
                  <a:cubicBezTo>
                    <a:pt x="190" y="216"/>
                    <a:pt x="249" y="146"/>
                    <a:pt x="249" y="76"/>
                  </a:cubicBezTo>
                  <a:cubicBezTo>
                    <a:pt x="249" y="31"/>
                    <a:pt x="222" y="0"/>
                    <a:pt x="186" y="0"/>
                  </a:cubicBezTo>
                  <a:cubicBezTo>
                    <a:pt x="162" y="0"/>
                    <a:pt x="139" y="17"/>
                    <a:pt x="123" y="35"/>
                  </a:cubicBezTo>
                  <a:cubicBezTo>
                    <a:pt x="118" y="10"/>
                    <a:pt x="98" y="0"/>
                    <a:pt x="80" y="0"/>
                  </a:cubicBezTo>
                  <a:cubicBezTo>
                    <a:pt x="58" y="0"/>
                    <a:pt x="49" y="18"/>
                    <a:pt x="45" y="27"/>
                  </a:cubicBezTo>
                  <a:cubicBezTo>
                    <a:pt x="36" y="43"/>
                    <a:pt x="30" y="72"/>
                    <a:pt x="30" y="73"/>
                  </a:cubicBezTo>
                  <a:cubicBezTo>
                    <a:pt x="30" y="78"/>
                    <a:pt x="35" y="78"/>
                    <a:pt x="36" y="78"/>
                  </a:cubicBezTo>
                  <a:cubicBezTo>
                    <a:pt x="41" y="78"/>
                    <a:pt x="41" y="78"/>
                    <a:pt x="44" y="67"/>
                  </a:cubicBezTo>
                  <a:cubicBezTo>
                    <a:pt x="52" y="33"/>
                    <a:pt x="62" y="10"/>
                    <a:pt x="79" y="10"/>
                  </a:cubicBezTo>
                  <a:cubicBezTo>
                    <a:pt x="87" y="10"/>
                    <a:pt x="94" y="14"/>
                    <a:pt x="94" y="32"/>
                  </a:cubicBezTo>
                  <a:cubicBezTo>
                    <a:pt x="94" y="43"/>
                    <a:pt x="92" y="48"/>
                    <a:pt x="90" y="57"/>
                  </a:cubicBezTo>
                  <a:lnTo>
                    <a:pt x="37" y="269"/>
                  </a:lnTo>
                  <a:close/>
                  <a:moveTo>
                    <a:pt x="121" y="62"/>
                  </a:moveTo>
                  <a:lnTo>
                    <a:pt x="121" y="62"/>
                  </a:lnTo>
                  <a:cubicBezTo>
                    <a:pt x="124" y="49"/>
                    <a:pt x="137" y="35"/>
                    <a:pt x="146" y="28"/>
                  </a:cubicBezTo>
                  <a:cubicBezTo>
                    <a:pt x="162" y="14"/>
                    <a:pt x="176" y="10"/>
                    <a:pt x="184" y="10"/>
                  </a:cubicBezTo>
                  <a:cubicBezTo>
                    <a:pt x="204" y="10"/>
                    <a:pt x="215" y="27"/>
                    <a:pt x="215" y="55"/>
                  </a:cubicBezTo>
                  <a:cubicBezTo>
                    <a:pt x="215" y="83"/>
                    <a:pt x="199" y="138"/>
                    <a:pt x="191" y="156"/>
                  </a:cubicBezTo>
                  <a:cubicBezTo>
                    <a:pt x="174" y="190"/>
                    <a:pt x="151" y="206"/>
                    <a:pt x="134" y="206"/>
                  </a:cubicBezTo>
                  <a:cubicBezTo>
                    <a:pt x="102" y="206"/>
                    <a:pt x="96" y="166"/>
                    <a:pt x="96" y="163"/>
                  </a:cubicBezTo>
                  <a:cubicBezTo>
                    <a:pt x="96" y="162"/>
                    <a:pt x="96" y="161"/>
                    <a:pt x="97" y="155"/>
                  </a:cubicBezTo>
                  <a:lnTo>
                    <a:pt x="121" y="6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1" name="Freeform 146"/>
            <p:cNvSpPr>
              <a:spLocks noEditPoints="1"/>
            </p:cNvSpPr>
            <p:nvPr/>
          </p:nvSpPr>
          <p:spPr bwMode="auto">
            <a:xfrm>
              <a:off x="4075" y="1792"/>
              <a:ext cx="56" cy="77"/>
            </a:xfrm>
            <a:custGeom>
              <a:avLst/>
              <a:gdLst>
                <a:gd name="T0" fmla="*/ 164 w 164"/>
                <a:gd name="T1" fmla="*/ 170 h 225"/>
                <a:gd name="T2" fmla="*/ 164 w 164"/>
                <a:gd name="T3" fmla="*/ 170 h 225"/>
                <a:gd name="T4" fmla="*/ 164 w 164"/>
                <a:gd name="T5" fmla="*/ 158 h 225"/>
                <a:gd name="T6" fmla="*/ 126 w 164"/>
                <a:gd name="T7" fmla="*/ 158 h 225"/>
                <a:gd name="T8" fmla="*/ 126 w 164"/>
                <a:gd name="T9" fmla="*/ 9 h 225"/>
                <a:gd name="T10" fmla="*/ 119 w 164"/>
                <a:gd name="T11" fmla="*/ 0 h 225"/>
                <a:gd name="T12" fmla="*/ 110 w 164"/>
                <a:gd name="T13" fmla="*/ 4 h 225"/>
                <a:gd name="T14" fmla="*/ 0 w 164"/>
                <a:gd name="T15" fmla="*/ 158 h 225"/>
                <a:gd name="T16" fmla="*/ 0 w 164"/>
                <a:gd name="T17" fmla="*/ 170 h 225"/>
                <a:gd name="T18" fmla="*/ 98 w 164"/>
                <a:gd name="T19" fmla="*/ 170 h 225"/>
                <a:gd name="T20" fmla="*/ 98 w 164"/>
                <a:gd name="T21" fmla="*/ 197 h 225"/>
                <a:gd name="T22" fmla="*/ 71 w 164"/>
                <a:gd name="T23" fmla="*/ 213 h 225"/>
                <a:gd name="T24" fmla="*/ 62 w 164"/>
                <a:gd name="T25" fmla="*/ 213 h 225"/>
                <a:gd name="T26" fmla="*/ 62 w 164"/>
                <a:gd name="T27" fmla="*/ 225 h 225"/>
                <a:gd name="T28" fmla="*/ 112 w 164"/>
                <a:gd name="T29" fmla="*/ 223 h 225"/>
                <a:gd name="T30" fmla="*/ 163 w 164"/>
                <a:gd name="T31" fmla="*/ 225 h 225"/>
                <a:gd name="T32" fmla="*/ 163 w 164"/>
                <a:gd name="T33" fmla="*/ 213 h 225"/>
                <a:gd name="T34" fmla="*/ 154 w 164"/>
                <a:gd name="T35" fmla="*/ 213 h 225"/>
                <a:gd name="T36" fmla="*/ 126 w 164"/>
                <a:gd name="T37" fmla="*/ 197 h 225"/>
                <a:gd name="T38" fmla="*/ 126 w 164"/>
                <a:gd name="T39" fmla="*/ 170 h 225"/>
                <a:gd name="T40" fmla="*/ 164 w 164"/>
                <a:gd name="T41" fmla="*/ 170 h 225"/>
                <a:gd name="T42" fmla="*/ 100 w 164"/>
                <a:gd name="T43" fmla="*/ 36 h 225"/>
                <a:gd name="T44" fmla="*/ 100 w 164"/>
                <a:gd name="T45" fmla="*/ 36 h 225"/>
                <a:gd name="T46" fmla="*/ 100 w 164"/>
                <a:gd name="T47" fmla="*/ 158 h 225"/>
                <a:gd name="T48" fmla="*/ 12 w 164"/>
                <a:gd name="T49" fmla="*/ 158 h 225"/>
                <a:gd name="T50" fmla="*/ 100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0"/>
                  </a:moveTo>
                  <a:lnTo>
                    <a:pt x="164" y="170"/>
                  </a:lnTo>
                  <a:lnTo>
                    <a:pt x="164" y="158"/>
                  </a:lnTo>
                  <a:lnTo>
                    <a:pt x="126" y="158"/>
                  </a:lnTo>
                  <a:lnTo>
                    <a:pt x="126" y="9"/>
                  </a:lnTo>
                  <a:cubicBezTo>
                    <a:pt x="126" y="2"/>
                    <a:pt x="126" y="0"/>
                    <a:pt x="119" y="0"/>
                  </a:cubicBezTo>
                  <a:cubicBezTo>
                    <a:pt x="115" y="0"/>
                    <a:pt x="114" y="0"/>
                    <a:pt x="110" y="4"/>
                  </a:cubicBezTo>
                  <a:lnTo>
                    <a:pt x="0" y="158"/>
                  </a:lnTo>
                  <a:lnTo>
                    <a:pt x="0" y="170"/>
                  </a:lnTo>
                  <a:lnTo>
                    <a:pt x="98" y="170"/>
                  </a:lnTo>
                  <a:lnTo>
                    <a:pt x="98" y="197"/>
                  </a:lnTo>
                  <a:cubicBezTo>
                    <a:pt x="98" y="209"/>
                    <a:pt x="98" y="213"/>
                    <a:pt x="71" y="213"/>
                  </a:cubicBezTo>
                  <a:lnTo>
                    <a:pt x="62" y="213"/>
                  </a:lnTo>
                  <a:lnTo>
                    <a:pt x="62" y="225"/>
                  </a:lnTo>
                  <a:cubicBezTo>
                    <a:pt x="79" y="224"/>
                    <a:pt x="100" y="223"/>
                    <a:pt x="112" y="223"/>
                  </a:cubicBezTo>
                  <a:cubicBezTo>
                    <a:pt x="124" y="223"/>
                    <a:pt x="146" y="224"/>
                    <a:pt x="163" y="225"/>
                  </a:cubicBezTo>
                  <a:lnTo>
                    <a:pt x="163" y="213"/>
                  </a:lnTo>
                  <a:lnTo>
                    <a:pt x="154" y="213"/>
                  </a:lnTo>
                  <a:cubicBezTo>
                    <a:pt x="126" y="213"/>
                    <a:pt x="126" y="209"/>
                    <a:pt x="126" y="197"/>
                  </a:cubicBezTo>
                  <a:lnTo>
                    <a:pt x="126" y="170"/>
                  </a:lnTo>
                  <a:lnTo>
                    <a:pt x="164" y="170"/>
                  </a:lnTo>
                  <a:close/>
                  <a:moveTo>
                    <a:pt x="100" y="36"/>
                  </a:moveTo>
                  <a:lnTo>
                    <a:pt x="100" y="36"/>
                  </a:lnTo>
                  <a:lnTo>
                    <a:pt x="100" y="158"/>
                  </a:lnTo>
                  <a:lnTo>
                    <a:pt x="12" y="158"/>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2" name="Freeform 147"/>
            <p:cNvSpPr>
              <a:spLocks/>
            </p:cNvSpPr>
            <p:nvPr/>
          </p:nvSpPr>
          <p:spPr bwMode="auto">
            <a:xfrm>
              <a:off x="1192" y="1969"/>
              <a:ext cx="83" cy="75"/>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60 h 217"/>
                <a:gd name="T12" fmla="*/ 239 w 239"/>
                <a:gd name="T13" fmla="*/ 32 h 217"/>
                <a:gd name="T14" fmla="*/ 194 w 239"/>
                <a:gd name="T15" fmla="*/ 0 h 217"/>
                <a:gd name="T16" fmla="*/ 144 w 239"/>
                <a:gd name="T17" fmla="*/ 37 h 217"/>
                <a:gd name="T18" fmla="*/ 92 w 239"/>
                <a:gd name="T19" fmla="*/ 0 h 217"/>
                <a:gd name="T20" fmla="*/ 15 w 239"/>
                <a:gd name="T21" fmla="*/ 74 h 217"/>
                <a:gd name="T22" fmla="*/ 21 w 239"/>
                <a:gd name="T23" fmla="*/ 79 h 217"/>
                <a:gd name="T24" fmla="*/ 27 w 239"/>
                <a:gd name="T25" fmla="*/ 73 h 217"/>
                <a:gd name="T26" fmla="*/ 91 w 239"/>
                <a:gd name="T27" fmla="*/ 11 h 217"/>
                <a:gd name="T28" fmla="*/ 117 w 239"/>
                <a:gd name="T29" fmla="*/ 43 h 217"/>
                <a:gd name="T30" fmla="*/ 91 w 239"/>
                <a:gd name="T31" fmla="*/ 157 h 217"/>
                <a:gd name="T32" fmla="*/ 46 w 239"/>
                <a:gd name="T33" fmla="*/ 206 h 217"/>
                <a:gd name="T34" fmla="*/ 22 w 239"/>
                <a:gd name="T35" fmla="*/ 200 h 217"/>
                <a:gd name="T36" fmla="*/ 44 w 239"/>
                <a:gd name="T37" fmla="*/ 174 h 217"/>
                <a:gd name="T38" fmla="*/ 27 w 239"/>
                <a:gd name="T39" fmla="*/ 158 h 217"/>
                <a:gd name="T40" fmla="*/ 0 w 239"/>
                <a:gd name="T41" fmla="*/ 185 h 217"/>
                <a:gd name="T42" fmla="*/ 45 w 239"/>
                <a:gd name="T43" fmla="*/ 217 h 217"/>
                <a:gd name="T44" fmla="*/ 96 w 239"/>
                <a:gd name="T45" fmla="*/ 181 h 217"/>
                <a:gd name="T46" fmla="*/ 147 w 239"/>
                <a:gd name="T47" fmla="*/ 217 h 217"/>
                <a:gd name="T48" fmla="*/ 224 w 239"/>
                <a:gd name="T49" fmla="*/ 143 h 217"/>
                <a:gd name="T50" fmla="*/ 218 w 239"/>
                <a:gd name="T51" fmla="*/ 138 h 217"/>
                <a:gd name="T52" fmla="*/ 212 w 239"/>
                <a:gd name="T53" fmla="*/ 144 h 217"/>
                <a:gd name="T54" fmla="*/ 148 w 239"/>
                <a:gd name="T55" fmla="*/ 206 h 217"/>
                <a:gd name="T56" fmla="*/ 122 w 239"/>
                <a:gd name="T57" fmla="*/ 175 h 217"/>
                <a:gd name="T58" fmla="*/ 130 w 239"/>
                <a:gd name="T59" fmla="*/ 133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1"/>
                    <a:pt x="200" y="60"/>
                    <a:pt x="213" y="60"/>
                  </a:cubicBezTo>
                  <a:cubicBezTo>
                    <a:pt x="223" y="60"/>
                    <a:pt x="239" y="51"/>
                    <a:pt x="239" y="32"/>
                  </a:cubicBezTo>
                  <a:cubicBezTo>
                    <a:pt x="239" y="7"/>
                    <a:pt x="210" y="0"/>
                    <a:pt x="194" y="0"/>
                  </a:cubicBezTo>
                  <a:cubicBezTo>
                    <a:pt x="166" y="0"/>
                    <a:pt x="150" y="26"/>
                    <a:pt x="144" y="37"/>
                  </a:cubicBezTo>
                  <a:cubicBezTo>
                    <a:pt x="132" y="5"/>
                    <a:pt x="106" y="0"/>
                    <a:pt x="92" y="0"/>
                  </a:cubicBezTo>
                  <a:cubicBezTo>
                    <a:pt x="43" y="0"/>
                    <a:pt x="15" y="62"/>
                    <a:pt x="15" y="74"/>
                  </a:cubicBezTo>
                  <a:cubicBezTo>
                    <a:pt x="15" y="79"/>
                    <a:pt x="20" y="79"/>
                    <a:pt x="21" y="79"/>
                  </a:cubicBezTo>
                  <a:cubicBezTo>
                    <a:pt x="25" y="79"/>
                    <a:pt x="26" y="78"/>
                    <a:pt x="27" y="73"/>
                  </a:cubicBezTo>
                  <a:cubicBezTo>
                    <a:pt x="44" y="23"/>
                    <a:pt x="75" y="11"/>
                    <a:pt x="91" y="11"/>
                  </a:cubicBezTo>
                  <a:cubicBezTo>
                    <a:pt x="100" y="11"/>
                    <a:pt x="117" y="15"/>
                    <a:pt x="117" y="43"/>
                  </a:cubicBezTo>
                  <a:cubicBezTo>
                    <a:pt x="117" y="58"/>
                    <a:pt x="109" y="90"/>
                    <a:pt x="91" y="157"/>
                  </a:cubicBezTo>
                  <a:cubicBezTo>
                    <a:pt x="84" y="186"/>
                    <a:pt x="67" y="206"/>
                    <a:pt x="46" y="206"/>
                  </a:cubicBezTo>
                  <a:cubicBezTo>
                    <a:pt x="43" y="206"/>
                    <a:pt x="32" y="206"/>
                    <a:pt x="22" y="200"/>
                  </a:cubicBezTo>
                  <a:cubicBezTo>
                    <a:pt x="34" y="198"/>
                    <a:pt x="44" y="188"/>
                    <a:pt x="44" y="174"/>
                  </a:cubicBezTo>
                  <a:cubicBezTo>
                    <a:pt x="44" y="161"/>
                    <a:pt x="34" y="158"/>
                    <a:pt x="27" y="158"/>
                  </a:cubicBezTo>
                  <a:cubicBezTo>
                    <a:pt x="12" y="158"/>
                    <a:pt x="0" y="170"/>
                    <a:pt x="0" y="185"/>
                  </a:cubicBezTo>
                  <a:cubicBezTo>
                    <a:pt x="0" y="207"/>
                    <a:pt x="24" y="217"/>
                    <a:pt x="45" y="217"/>
                  </a:cubicBezTo>
                  <a:cubicBezTo>
                    <a:pt x="77" y="217"/>
                    <a:pt x="94" y="183"/>
                    <a:pt x="96" y="181"/>
                  </a:cubicBezTo>
                  <a:cubicBezTo>
                    <a:pt x="101" y="198"/>
                    <a:pt x="119"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30"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3" name="Freeform 148"/>
            <p:cNvSpPr>
              <a:spLocks/>
            </p:cNvSpPr>
            <p:nvPr/>
          </p:nvSpPr>
          <p:spPr bwMode="auto">
            <a:xfrm>
              <a:off x="1294" y="1990"/>
              <a:ext cx="42" cy="77"/>
            </a:xfrm>
            <a:custGeom>
              <a:avLst/>
              <a:gdLst>
                <a:gd name="T0" fmla="*/ 76 w 122"/>
                <a:gd name="T1" fmla="*/ 9 h 221"/>
                <a:gd name="T2" fmla="*/ 76 w 122"/>
                <a:gd name="T3" fmla="*/ 9 h 221"/>
                <a:gd name="T4" fmla="*/ 66 w 122"/>
                <a:gd name="T5" fmla="*/ 0 h 221"/>
                <a:gd name="T6" fmla="*/ 0 w 122"/>
                <a:gd name="T7" fmla="*/ 21 h 221"/>
                <a:gd name="T8" fmla="*/ 0 w 122"/>
                <a:gd name="T9" fmla="*/ 33 h 221"/>
                <a:gd name="T10" fmla="*/ 49 w 122"/>
                <a:gd name="T11" fmla="*/ 24 h 221"/>
                <a:gd name="T12" fmla="*/ 49 w 122"/>
                <a:gd name="T13" fmla="*/ 194 h 221"/>
                <a:gd name="T14" fmla="*/ 16 w 122"/>
                <a:gd name="T15" fmla="*/ 209 h 221"/>
                <a:gd name="T16" fmla="*/ 3 w 122"/>
                <a:gd name="T17" fmla="*/ 209 h 221"/>
                <a:gd name="T18" fmla="*/ 3 w 122"/>
                <a:gd name="T19" fmla="*/ 221 h 221"/>
                <a:gd name="T20" fmla="*/ 62 w 122"/>
                <a:gd name="T21" fmla="*/ 220 h 221"/>
                <a:gd name="T22" fmla="*/ 122 w 122"/>
                <a:gd name="T23" fmla="*/ 221 h 221"/>
                <a:gd name="T24" fmla="*/ 122 w 122"/>
                <a:gd name="T25" fmla="*/ 209 h 221"/>
                <a:gd name="T26" fmla="*/ 109 w 122"/>
                <a:gd name="T27" fmla="*/ 209 h 221"/>
                <a:gd name="T28" fmla="*/ 76 w 122"/>
                <a:gd name="T29" fmla="*/ 194 h 221"/>
                <a:gd name="T30" fmla="*/ 76 w 122"/>
                <a:gd name="T31" fmla="*/ 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21">
                  <a:moveTo>
                    <a:pt x="76" y="9"/>
                  </a:moveTo>
                  <a:lnTo>
                    <a:pt x="76" y="9"/>
                  </a:lnTo>
                  <a:cubicBezTo>
                    <a:pt x="76" y="0"/>
                    <a:pt x="75" y="0"/>
                    <a:pt x="66" y="0"/>
                  </a:cubicBezTo>
                  <a:cubicBezTo>
                    <a:pt x="45" y="21"/>
                    <a:pt x="14" y="21"/>
                    <a:pt x="0" y="21"/>
                  </a:cubicBezTo>
                  <a:lnTo>
                    <a:pt x="0" y="33"/>
                  </a:lnTo>
                  <a:cubicBezTo>
                    <a:pt x="9" y="33"/>
                    <a:pt x="31" y="33"/>
                    <a:pt x="49" y="24"/>
                  </a:cubicBezTo>
                  <a:lnTo>
                    <a:pt x="49" y="194"/>
                  </a:lnTo>
                  <a:cubicBezTo>
                    <a:pt x="49" y="205"/>
                    <a:pt x="49" y="209"/>
                    <a:pt x="16" y="209"/>
                  </a:cubicBezTo>
                  <a:lnTo>
                    <a:pt x="3" y="209"/>
                  </a:lnTo>
                  <a:lnTo>
                    <a:pt x="3" y="221"/>
                  </a:lnTo>
                  <a:cubicBezTo>
                    <a:pt x="9" y="221"/>
                    <a:pt x="50" y="220"/>
                    <a:pt x="62" y="220"/>
                  </a:cubicBezTo>
                  <a:cubicBezTo>
                    <a:pt x="73" y="220"/>
                    <a:pt x="115" y="221"/>
                    <a:pt x="122" y="221"/>
                  </a:cubicBezTo>
                  <a:lnTo>
                    <a:pt x="122" y="209"/>
                  </a:lnTo>
                  <a:lnTo>
                    <a:pt x="109" y="209"/>
                  </a:lnTo>
                  <a:cubicBezTo>
                    <a:pt x="76" y="209"/>
                    <a:pt x="76" y="205"/>
                    <a:pt x="76" y="194"/>
                  </a:cubicBezTo>
                  <a:lnTo>
                    <a:pt x="76"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4" name="Freeform 149"/>
            <p:cNvSpPr>
              <a:spLocks/>
            </p:cNvSpPr>
            <p:nvPr/>
          </p:nvSpPr>
          <p:spPr bwMode="auto">
            <a:xfrm>
              <a:off x="1370" y="2025"/>
              <a:ext cx="19" cy="49"/>
            </a:xfrm>
            <a:custGeom>
              <a:avLst/>
              <a:gdLst>
                <a:gd name="T0" fmla="*/ 56 w 56"/>
                <a:gd name="T1" fmla="*/ 50 h 143"/>
                <a:gd name="T2" fmla="*/ 56 w 56"/>
                <a:gd name="T3" fmla="*/ 50 h 143"/>
                <a:gd name="T4" fmla="*/ 26 w 56"/>
                <a:gd name="T5" fmla="*/ 0 h 143"/>
                <a:gd name="T6" fmla="*/ 0 w 56"/>
                <a:gd name="T7" fmla="*/ 25 h 143"/>
                <a:gd name="T8" fmla="*/ 26 w 56"/>
                <a:gd name="T9" fmla="*/ 51 h 143"/>
                <a:gd name="T10" fmla="*/ 43 w 56"/>
                <a:gd name="T11" fmla="*/ 44 h 143"/>
                <a:gd name="T12" fmla="*/ 45 w 56"/>
                <a:gd name="T13" fmla="*/ 43 h 143"/>
                <a:gd name="T14" fmla="*/ 46 w 56"/>
                <a:gd name="T15" fmla="*/ 50 h 143"/>
                <a:gd name="T16" fmla="*/ 13 w 56"/>
                <a:gd name="T17" fmla="*/ 130 h 143"/>
                <a:gd name="T18" fmla="*/ 8 w 56"/>
                <a:gd name="T19" fmla="*/ 138 h 143"/>
                <a:gd name="T20" fmla="*/ 13 w 56"/>
                <a:gd name="T21" fmla="*/ 143 h 143"/>
                <a:gd name="T22" fmla="*/ 56 w 56"/>
                <a:gd name="T23" fmla="*/ 5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3">
                  <a:moveTo>
                    <a:pt x="56" y="50"/>
                  </a:moveTo>
                  <a:lnTo>
                    <a:pt x="56" y="50"/>
                  </a:lnTo>
                  <a:cubicBezTo>
                    <a:pt x="56" y="19"/>
                    <a:pt x="44" y="0"/>
                    <a:pt x="26" y="0"/>
                  </a:cubicBezTo>
                  <a:cubicBezTo>
                    <a:pt x="10" y="0"/>
                    <a:pt x="0" y="12"/>
                    <a:pt x="0" y="25"/>
                  </a:cubicBezTo>
                  <a:cubicBezTo>
                    <a:pt x="0" y="38"/>
                    <a:pt x="10" y="51"/>
                    <a:pt x="26" y="51"/>
                  </a:cubicBezTo>
                  <a:cubicBezTo>
                    <a:pt x="32" y="51"/>
                    <a:pt x="38" y="49"/>
                    <a:pt x="43" y="44"/>
                  </a:cubicBezTo>
                  <a:cubicBezTo>
                    <a:pt x="44" y="43"/>
                    <a:pt x="44" y="43"/>
                    <a:pt x="45" y="43"/>
                  </a:cubicBezTo>
                  <a:cubicBezTo>
                    <a:pt x="45" y="43"/>
                    <a:pt x="46" y="43"/>
                    <a:pt x="46" y="50"/>
                  </a:cubicBezTo>
                  <a:cubicBezTo>
                    <a:pt x="46" y="85"/>
                    <a:pt x="29" y="114"/>
                    <a:pt x="13" y="130"/>
                  </a:cubicBezTo>
                  <a:cubicBezTo>
                    <a:pt x="8" y="135"/>
                    <a:pt x="8" y="136"/>
                    <a:pt x="8" y="138"/>
                  </a:cubicBezTo>
                  <a:cubicBezTo>
                    <a:pt x="8" y="141"/>
                    <a:pt x="10" y="143"/>
                    <a:pt x="13" y="143"/>
                  </a:cubicBezTo>
                  <a:cubicBezTo>
                    <a:pt x="18" y="143"/>
                    <a:pt x="56" y="106"/>
                    <a:pt x="56" y="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5" name="Freeform 150"/>
            <p:cNvSpPr>
              <a:spLocks/>
            </p:cNvSpPr>
            <p:nvPr/>
          </p:nvSpPr>
          <p:spPr bwMode="auto">
            <a:xfrm>
              <a:off x="1433" y="1969"/>
              <a:ext cx="82" cy="7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3 w 238"/>
                <a:gd name="T11" fmla="*/ 60 h 217"/>
                <a:gd name="T12" fmla="*/ 238 w 238"/>
                <a:gd name="T13" fmla="*/ 32 h 217"/>
                <a:gd name="T14" fmla="*/ 194 w 238"/>
                <a:gd name="T15" fmla="*/ 0 h 217"/>
                <a:gd name="T16" fmla="*/ 144 w 238"/>
                <a:gd name="T17" fmla="*/ 37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7 h 217"/>
                <a:gd name="T32" fmla="*/ 46 w 238"/>
                <a:gd name="T33" fmla="*/ 206 h 217"/>
                <a:gd name="T34" fmla="*/ 22 w 238"/>
                <a:gd name="T35" fmla="*/ 200 h 217"/>
                <a:gd name="T36" fmla="*/ 44 w 238"/>
                <a:gd name="T37" fmla="*/ 174 h 217"/>
                <a:gd name="T38" fmla="*/ 27 w 238"/>
                <a:gd name="T39" fmla="*/ 158 h 217"/>
                <a:gd name="T40" fmla="*/ 0 w 238"/>
                <a:gd name="T41" fmla="*/ 185 h 217"/>
                <a:gd name="T42" fmla="*/ 45 w 238"/>
                <a:gd name="T43" fmla="*/ 217 h 217"/>
                <a:gd name="T44" fmla="*/ 95 w 238"/>
                <a:gd name="T45" fmla="*/ 181 h 217"/>
                <a:gd name="T46" fmla="*/ 147 w 238"/>
                <a:gd name="T47" fmla="*/ 217 h 217"/>
                <a:gd name="T48" fmla="*/ 224 w 238"/>
                <a:gd name="T49" fmla="*/ 143 h 217"/>
                <a:gd name="T50" fmla="*/ 218 w 238"/>
                <a:gd name="T51" fmla="*/ 138 h 217"/>
                <a:gd name="T52" fmla="*/ 212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6" y="11"/>
                    <a:pt x="207" y="11"/>
                    <a:pt x="217" y="17"/>
                  </a:cubicBezTo>
                  <a:cubicBezTo>
                    <a:pt x="204" y="19"/>
                    <a:pt x="194" y="31"/>
                    <a:pt x="194" y="43"/>
                  </a:cubicBezTo>
                  <a:cubicBezTo>
                    <a:pt x="194" y="51"/>
                    <a:pt x="200" y="60"/>
                    <a:pt x="213" y="60"/>
                  </a:cubicBezTo>
                  <a:cubicBezTo>
                    <a:pt x="223" y="60"/>
                    <a:pt x="238" y="51"/>
                    <a:pt x="238" y="32"/>
                  </a:cubicBezTo>
                  <a:cubicBezTo>
                    <a:pt x="238" y="7"/>
                    <a:pt x="210" y="0"/>
                    <a:pt x="194" y="0"/>
                  </a:cubicBezTo>
                  <a:cubicBezTo>
                    <a:pt x="166" y="0"/>
                    <a:pt x="149" y="26"/>
                    <a:pt x="144" y="37"/>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8"/>
                    <a:pt x="109" y="90"/>
                    <a:pt x="91" y="157"/>
                  </a:cubicBezTo>
                  <a:cubicBezTo>
                    <a:pt x="84" y="186"/>
                    <a:pt x="67" y="206"/>
                    <a:pt x="46" y="206"/>
                  </a:cubicBezTo>
                  <a:cubicBezTo>
                    <a:pt x="43" y="206"/>
                    <a:pt x="32" y="206"/>
                    <a:pt x="22" y="200"/>
                  </a:cubicBezTo>
                  <a:cubicBezTo>
                    <a:pt x="34" y="198"/>
                    <a:pt x="44" y="188"/>
                    <a:pt x="44" y="174"/>
                  </a:cubicBezTo>
                  <a:cubicBezTo>
                    <a:pt x="44" y="161"/>
                    <a:pt x="34" y="158"/>
                    <a:pt x="27" y="158"/>
                  </a:cubicBezTo>
                  <a:cubicBezTo>
                    <a:pt x="12" y="158"/>
                    <a:pt x="0" y="170"/>
                    <a:pt x="0" y="185"/>
                  </a:cubicBezTo>
                  <a:cubicBezTo>
                    <a:pt x="0" y="207"/>
                    <a:pt x="24" y="217"/>
                    <a:pt x="45" y="217"/>
                  </a:cubicBezTo>
                  <a:cubicBezTo>
                    <a:pt x="77" y="217"/>
                    <a:pt x="94" y="183"/>
                    <a:pt x="95" y="181"/>
                  </a:cubicBezTo>
                  <a:cubicBezTo>
                    <a:pt x="101" y="198"/>
                    <a:pt x="118"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29"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6" name="Freeform 151"/>
            <p:cNvSpPr>
              <a:spLocks/>
            </p:cNvSpPr>
            <p:nvPr/>
          </p:nvSpPr>
          <p:spPr bwMode="auto">
            <a:xfrm>
              <a:off x="1530" y="1990"/>
              <a:ext cx="51" cy="77"/>
            </a:xfrm>
            <a:custGeom>
              <a:avLst/>
              <a:gdLst>
                <a:gd name="T0" fmla="*/ 148 w 148"/>
                <a:gd name="T1" fmla="*/ 161 h 221"/>
                <a:gd name="T2" fmla="*/ 148 w 148"/>
                <a:gd name="T3" fmla="*/ 161 h 221"/>
                <a:gd name="T4" fmla="*/ 136 w 148"/>
                <a:gd name="T5" fmla="*/ 161 h 221"/>
                <a:gd name="T6" fmla="*/ 128 w 148"/>
                <a:gd name="T7" fmla="*/ 191 h 221"/>
                <a:gd name="T8" fmla="*/ 94 w 148"/>
                <a:gd name="T9" fmla="*/ 193 h 221"/>
                <a:gd name="T10" fmla="*/ 33 w 148"/>
                <a:gd name="T11" fmla="*/ 193 h 221"/>
                <a:gd name="T12" fmla="*/ 100 w 148"/>
                <a:gd name="T13" fmla="*/ 137 h 221"/>
                <a:gd name="T14" fmla="*/ 148 w 148"/>
                <a:gd name="T15" fmla="*/ 65 h 221"/>
                <a:gd name="T16" fmla="*/ 69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4" y="193"/>
                  </a:cubicBezTo>
                  <a:lnTo>
                    <a:pt x="33" y="193"/>
                  </a:lnTo>
                  <a:cubicBezTo>
                    <a:pt x="68" y="162"/>
                    <a:pt x="80" y="153"/>
                    <a:pt x="100" y="137"/>
                  </a:cubicBezTo>
                  <a:cubicBezTo>
                    <a:pt x="125" y="117"/>
                    <a:pt x="148" y="96"/>
                    <a:pt x="148" y="65"/>
                  </a:cubicBezTo>
                  <a:cubicBezTo>
                    <a:pt x="148" y="24"/>
                    <a:pt x="112" y="0"/>
                    <a:pt x="69"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4"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7" name="Freeform 152"/>
            <p:cNvSpPr>
              <a:spLocks/>
            </p:cNvSpPr>
            <p:nvPr/>
          </p:nvSpPr>
          <p:spPr bwMode="auto">
            <a:xfrm>
              <a:off x="1611" y="2025"/>
              <a:ext cx="19" cy="49"/>
            </a:xfrm>
            <a:custGeom>
              <a:avLst/>
              <a:gdLst>
                <a:gd name="T0" fmla="*/ 56 w 56"/>
                <a:gd name="T1" fmla="*/ 50 h 143"/>
                <a:gd name="T2" fmla="*/ 56 w 56"/>
                <a:gd name="T3" fmla="*/ 50 h 143"/>
                <a:gd name="T4" fmla="*/ 25 w 56"/>
                <a:gd name="T5" fmla="*/ 0 h 143"/>
                <a:gd name="T6" fmla="*/ 0 w 56"/>
                <a:gd name="T7" fmla="*/ 25 h 143"/>
                <a:gd name="T8" fmla="*/ 25 w 56"/>
                <a:gd name="T9" fmla="*/ 51 h 143"/>
                <a:gd name="T10" fmla="*/ 42 w 56"/>
                <a:gd name="T11" fmla="*/ 44 h 143"/>
                <a:gd name="T12" fmla="*/ 44 w 56"/>
                <a:gd name="T13" fmla="*/ 43 h 143"/>
                <a:gd name="T14" fmla="*/ 45 w 56"/>
                <a:gd name="T15" fmla="*/ 50 h 143"/>
                <a:gd name="T16" fmla="*/ 13 w 56"/>
                <a:gd name="T17" fmla="*/ 130 h 143"/>
                <a:gd name="T18" fmla="*/ 7 w 56"/>
                <a:gd name="T19" fmla="*/ 138 h 143"/>
                <a:gd name="T20" fmla="*/ 12 w 56"/>
                <a:gd name="T21" fmla="*/ 143 h 143"/>
                <a:gd name="T22" fmla="*/ 56 w 56"/>
                <a:gd name="T23" fmla="*/ 5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3">
                  <a:moveTo>
                    <a:pt x="56" y="50"/>
                  </a:moveTo>
                  <a:lnTo>
                    <a:pt x="56" y="50"/>
                  </a:lnTo>
                  <a:cubicBezTo>
                    <a:pt x="56" y="19"/>
                    <a:pt x="44" y="0"/>
                    <a:pt x="25" y="0"/>
                  </a:cubicBezTo>
                  <a:cubicBezTo>
                    <a:pt x="9" y="0"/>
                    <a:pt x="0" y="12"/>
                    <a:pt x="0" y="25"/>
                  </a:cubicBezTo>
                  <a:cubicBezTo>
                    <a:pt x="0" y="38"/>
                    <a:pt x="9" y="51"/>
                    <a:pt x="25" y="51"/>
                  </a:cubicBezTo>
                  <a:cubicBezTo>
                    <a:pt x="31" y="51"/>
                    <a:pt x="37" y="49"/>
                    <a:pt x="42" y="44"/>
                  </a:cubicBezTo>
                  <a:cubicBezTo>
                    <a:pt x="43" y="43"/>
                    <a:pt x="44" y="43"/>
                    <a:pt x="44" y="43"/>
                  </a:cubicBezTo>
                  <a:cubicBezTo>
                    <a:pt x="45" y="43"/>
                    <a:pt x="45" y="43"/>
                    <a:pt x="45" y="50"/>
                  </a:cubicBezTo>
                  <a:cubicBezTo>
                    <a:pt x="45" y="85"/>
                    <a:pt x="28" y="114"/>
                    <a:pt x="13" y="130"/>
                  </a:cubicBezTo>
                  <a:cubicBezTo>
                    <a:pt x="7" y="135"/>
                    <a:pt x="7" y="136"/>
                    <a:pt x="7" y="138"/>
                  </a:cubicBezTo>
                  <a:cubicBezTo>
                    <a:pt x="7" y="141"/>
                    <a:pt x="10" y="143"/>
                    <a:pt x="12" y="143"/>
                  </a:cubicBezTo>
                  <a:cubicBezTo>
                    <a:pt x="17" y="143"/>
                    <a:pt x="56" y="106"/>
                    <a:pt x="56" y="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8" name="Freeform 153"/>
            <p:cNvSpPr>
              <a:spLocks/>
            </p:cNvSpPr>
            <p:nvPr/>
          </p:nvSpPr>
          <p:spPr bwMode="auto">
            <a:xfrm>
              <a:off x="1674" y="1969"/>
              <a:ext cx="82" cy="75"/>
            </a:xfrm>
            <a:custGeom>
              <a:avLst/>
              <a:gdLst>
                <a:gd name="T0" fmla="*/ 145 w 238"/>
                <a:gd name="T1" fmla="*/ 67 h 217"/>
                <a:gd name="T2" fmla="*/ 145 w 238"/>
                <a:gd name="T3" fmla="*/ 67 h 217"/>
                <a:gd name="T4" fmla="*/ 193 w 238"/>
                <a:gd name="T5" fmla="*/ 11 h 217"/>
                <a:gd name="T6" fmla="*/ 217 w 238"/>
                <a:gd name="T7" fmla="*/ 17 h 217"/>
                <a:gd name="T8" fmla="*/ 194 w 238"/>
                <a:gd name="T9" fmla="*/ 43 h 217"/>
                <a:gd name="T10" fmla="*/ 212 w 238"/>
                <a:gd name="T11" fmla="*/ 60 h 217"/>
                <a:gd name="T12" fmla="*/ 238 w 238"/>
                <a:gd name="T13" fmla="*/ 32 h 217"/>
                <a:gd name="T14" fmla="*/ 193 w 238"/>
                <a:gd name="T15" fmla="*/ 0 h 217"/>
                <a:gd name="T16" fmla="*/ 143 w 238"/>
                <a:gd name="T17" fmla="*/ 37 h 217"/>
                <a:gd name="T18" fmla="*/ 91 w 238"/>
                <a:gd name="T19" fmla="*/ 0 h 217"/>
                <a:gd name="T20" fmla="*/ 14 w 238"/>
                <a:gd name="T21" fmla="*/ 74 h 217"/>
                <a:gd name="T22" fmla="*/ 20 w 238"/>
                <a:gd name="T23" fmla="*/ 79 h 217"/>
                <a:gd name="T24" fmla="*/ 26 w 238"/>
                <a:gd name="T25" fmla="*/ 73 h 217"/>
                <a:gd name="T26" fmla="*/ 90 w 238"/>
                <a:gd name="T27" fmla="*/ 11 h 217"/>
                <a:gd name="T28" fmla="*/ 116 w 238"/>
                <a:gd name="T29" fmla="*/ 43 h 217"/>
                <a:gd name="T30" fmla="*/ 90 w 238"/>
                <a:gd name="T31" fmla="*/ 157 h 217"/>
                <a:gd name="T32" fmla="*/ 45 w 238"/>
                <a:gd name="T33" fmla="*/ 206 h 217"/>
                <a:gd name="T34" fmla="*/ 21 w 238"/>
                <a:gd name="T35" fmla="*/ 200 h 217"/>
                <a:gd name="T36" fmla="*/ 44 w 238"/>
                <a:gd name="T37" fmla="*/ 174 h 217"/>
                <a:gd name="T38" fmla="*/ 26 w 238"/>
                <a:gd name="T39" fmla="*/ 158 h 217"/>
                <a:gd name="T40" fmla="*/ 0 w 238"/>
                <a:gd name="T41" fmla="*/ 185 h 217"/>
                <a:gd name="T42" fmla="*/ 45 w 238"/>
                <a:gd name="T43" fmla="*/ 217 h 217"/>
                <a:gd name="T44" fmla="*/ 95 w 238"/>
                <a:gd name="T45" fmla="*/ 181 h 217"/>
                <a:gd name="T46" fmla="*/ 146 w 238"/>
                <a:gd name="T47" fmla="*/ 217 h 217"/>
                <a:gd name="T48" fmla="*/ 223 w 238"/>
                <a:gd name="T49" fmla="*/ 143 h 217"/>
                <a:gd name="T50" fmla="*/ 217 w 238"/>
                <a:gd name="T51" fmla="*/ 138 h 217"/>
                <a:gd name="T52" fmla="*/ 211 w 238"/>
                <a:gd name="T53" fmla="*/ 144 h 217"/>
                <a:gd name="T54" fmla="*/ 147 w 238"/>
                <a:gd name="T55" fmla="*/ 206 h 217"/>
                <a:gd name="T56" fmla="*/ 121 w 238"/>
                <a:gd name="T57" fmla="*/ 175 h 217"/>
                <a:gd name="T58" fmla="*/ 129 w 238"/>
                <a:gd name="T59" fmla="*/ 133 h 217"/>
                <a:gd name="T60" fmla="*/ 145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5" y="67"/>
                  </a:moveTo>
                  <a:lnTo>
                    <a:pt x="145" y="67"/>
                  </a:lnTo>
                  <a:cubicBezTo>
                    <a:pt x="148" y="55"/>
                    <a:pt x="159" y="11"/>
                    <a:pt x="193" y="11"/>
                  </a:cubicBezTo>
                  <a:cubicBezTo>
                    <a:pt x="195" y="11"/>
                    <a:pt x="207" y="11"/>
                    <a:pt x="217" y="17"/>
                  </a:cubicBezTo>
                  <a:cubicBezTo>
                    <a:pt x="203" y="19"/>
                    <a:pt x="194" y="31"/>
                    <a:pt x="194" y="43"/>
                  </a:cubicBezTo>
                  <a:cubicBezTo>
                    <a:pt x="194" y="51"/>
                    <a:pt x="199" y="60"/>
                    <a:pt x="212" y="60"/>
                  </a:cubicBezTo>
                  <a:cubicBezTo>
                    <a:pt x="222" y="60"/>
                    <a:pt x="238" y="51"/>
                    <a:pt x="238" y="32"/>
                  </a:cubicBezTo>
                  <a:cubicBezTo>
                    <a:pt x="238" y="7"/>
                    <a:pt x="209" y="0"/>
                    <a:pt x="193" y="0"/>
                  </a:cubicBezTo>
                  <a:cubicBezTo>
                    <a:pt x="165" y="0"/>
                    <a:pt x="149" y="26"/>
                    <a:pt x="143" y="37"/>
                  </a:cubicBezTo>
                  <a:cubicBezTo>
                    <a:pt x="131" y="5"/>
                    <a:pt x="105" y="0"/>
                    <a:pt x="91" y="0"/>
                  </a:cubicBezTo>
                  <a:cubicBezTo>
                    <a:pt x="42" y="0"/>
                    <a:pt x="14" y="62"/>
                    <a:pt x="14" y="74"/>
                  </a:cubicBezTo>
                  <a:cubicBezTo>
                    <a:pt x="14" y="79"/>
                    <a:pt x="19" y="79"/>
                    <a:pt x="20" y="79"/>
                  </a:cubicBezTo>
                  <a:cubicBezTo>
                    <a:pt x="24" y="79"/>
                    <a:pt x="25" y="78"/>
                    <a:pt x="26" y="73"/>
                  </a:cubicBezTo>
                  <a:cubicBezTo>
                    <a:pt x="43" y="23"/>
                    <a:pt x="74" y="11"/>
                    <a:pt x="90" y="11"/>
                  </a:cubicBezTo>
                  <a:cubicBezTo>
                    <a:pt x="100" y="11"/>
                    <a:pt x="116" y="15"/>
                    <a:pt x="116" y="43"/>
                  </a:cubicBezTo>
                  <a:cubicBezTo>
                    <a:pt x="116" y="58"/>
                    <a:pt x="108" y="90"/>
                    <a:pt x="90" y="157"/>
                  </a:cubicBezTo>
                  <a:cubicBezTo>
                    <a:pt x="83" y="186"/>
                    <a:pt x="66" y="206"/>
                    <a:pt x="45" y="206"/>
                  </a:cubicBezTo>
                  <a:cubicBezTo>
                    <a:pt x="42" y="206"/>
                    <a:pt x="31" y="206"/>
                    <a:pt x="21" y="200"/>
                  </a:cubicBezTo>
                  <a:cubicBezTo>
                    <a:pt x="33" y="198"/>
                    <a:pt x="44" y="188"/>
                    <a:pt x="44" y="174"/>
                  </a:cubicBezTo>
                  <a:cubicBezTo>
                    <a:pt x="44" y="161"/>
                    <a:pt x="33" y="158"/>
                    <a:pt x="26" y="158"/>
                  </a:cubicBezTo>
                  <a:cubicBezTo>
                    <a:pt x="12" y="158"/>
                    <a:pt x="0" y="170"/>
                    <a:pt x="0" y="185"/>
                  </a:cubicBezTo>
                  <a:cubicBezTo>
                    <a:pt x="0" y="207"/>
                    <a:pt x="24" y="217"/>
                    <a:pt x="45" y="217"/>
                  </a:cubicBezTo>
                  <a:cubicBezTo>
                    <a:pt x="76" y="217"/>
                    <a:pt x="93" y="183"/>
                    <a:pt x="95" y="181"/>
                  </a:cubicBezTo>
                  <a:cubicBezTo>
                    <a:pt x="100" y="198"/>
                    <a:pt x="118" y="217"/>
                    <a:pt x="146" y="217"/>
                  </a:cubicBezTo>
                  <a:cubicBezTo>
                    <a:pt x="196" y="217"/>
                    <a:pt x="223" y="155"/>
                    <a:pt x="223" y="143"/>
                  </a:cubicBezTo>
                  <a:cubicBezTo>
                    <a:pt x="223" y="138"/>
                    <a:pt x="219" y="138"/>
                    <a:pt x="217" y="138"/>
                  </a:cubicBezTo>
                  <a:cubicBezTo>
                    <a:pt x="213" y="138"/>
                    <a:pt x="212" y="140"/>
                    <a:pt x="211" y="144"/>
                  </a:cubicBezTo>
                  <a:cubicBezTo>
                    <a:pt x="195" y="195"/>
                    <a:pt x="163" y="206"/>
                    <a:pt x="147" y="206"/>
                  </a:cubicBezTo>
                  <a:cubicBezTo>
                    <a:pt x="129" y="206"/>
                    <a:pt x="121" y="191"/>
                    <a:pt x="121" y="175"/>
                  </a:cubicBezTo>
                  <a:cubicBezTo>
                    <a:pt x="121" y="164"/>
                    <a:pt x="124" y="154"/>
                    <a:pt x="129" y="133"/>
                  </a:cubicBezTo>
                  <a:lnTo>
                    <a:pt x="145"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29" name="Freeform 154"/>
            <p:cNvSpPr>
              <a:spLocks/>
            </p:cNvSpPr>
            <p:nvPr/>
          </p:nvSpPr>
          <p:spPr bwMode="auto">
            <a:xfrm>
              <a:off x="1770" y="1990"/>
              <a:ext cx="53" cy="79"/>
            </a:xfrm>
            <a:custGeom>
              <a:avLst/>
              <a:gdLst>
                <a:gd name="T0" fmla="*/ 73 w 154"/>
                <a:gd name="T1" fmla="*/ 110 h 228"/>
                <a:gd name="T2" fmla="*/ 73 w 154"/>
                <a:gd name="T3" fmla="*/ 110 h 228"/>
                <a:gd name="T4" fmla="*/ 118 w 154"/>
                <a:gd name="T5" fmla="*/ 164 h 228"/>
                <a:gd name="T6" fmla="*/ 75 w 154"/>
                <a:gd name="T7" fmla="*/ 217 h 228"/>
                <a:gd name="T8" fmla="*/ 18 w 154"/>
                <a:gd name="T9" fmla="*/ 194 h 228"/>
                <a:gd name="T10" fmla="*/ 37 w 154"/>
                <a:gd name="T11" fmla="*/ 175 h 228"/>
                <a:gd name="T12" fmla="*/ 19 w 154"/>
                <a:gd name="T13" fmla="*/ 157 h 228"/>
                <a:gd name="T14" fmla="*/ 0 w 154"/>
                <a:gd name="T15" fmla="*/ 176 h 228"/>
                <a:gd name="T16" fmla="*/ 75 w 154"/>
                <a:gd name="T17" fmla="*/ 228 h 228"/>
                <a:gd name="T18" fmla="*/ 154 w 154"/>
                <a:gd name="T19" fmla="*/ 164 h 228"/>
                <a:gd name="T20" fmla="*/ 96 w 154"/>
                <a:gd name="T21" fmla="*/ 104 h 228"/>
                <a:gd name="T22" fmla="*/ 144 w 154"/>
                <a:gd name="T23" fmla="*/ 46 h 228"/>
                <a:gd name="T24" fmla="*/ 76 w 154"/>
                <a:gd name="T25" fmla="*/ 0 h 228"/>
                <a:gd name="T26" fmla="*/ 11 w 154"/>
                <a:gd name="T27" fmla="*/ 44 h 228"/>
                <a:gd name="T28" fmla="*/ 28 w 154"/>
                <a:gd name="T29" fmla="*/ 62 h 228"/>
                <a:gd name="T30" fmla="*/ 45 w 154"/>
                <a:gd name="T31" fmla="*/ 45 h 228"/>
                <a:gd name="T32" fmla="*/ 28 w 154"/>
                <a:gd name="T33" fmla="*/ 28 h 228"/>
                <a:gd name="T34" fmla="*/ 75 w 154"/>
                <a:gd name="T35" fmla="*/ 9 h 228"/>
                <a:gd name="T36" fmla="*/ 111 w 154"/>
                <a:gd name="T37" fmla="*/ 46 h 228"/>
                <a:gd name="T38" fmla="*/ 98 w 154"/>
                <a:gd name="T39" fmla="*/ 85 h 228"/>
                <a:gd name="T40" fmla="*/ 61 w 154"/>
                <a:gd name="T41" fmla="*/ 100 h 228"/>
                <a:gd name="T42" fmla="*/ 50 w 154"/>
                <a:gd name="T43" fmla="*/ 101 h 228"/>
                <a:gd name="T44" fmla="*/ 47 w 154"/>
                <a:gd name="T45" fmla="*/ 105 h 228"/>
                <a:gd name="T46" fmla="*/ 55 w 154"/>
                <a:gd name="T47" fmla="*/ 110 h 228"/>
                <a:gd name="T48" fmla="*/ 73 w 154"/>
                <a:gd name="T49" fmla="*/ 11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228">
                  <a:moveTo>
                    <a:pt x="73" y="110"/>
                  </a:moveTo>
                  <a:lnTo>
                    <a:pt x="73" y="110"/>
                  </a:lnTo>
                  <a:cubicBezTo>
                    <a:pt x="99" y="110"/>
                    <a:pt x="118" y="128"/>
                    <a:pt x="118" y="164"/>
                  </a:cubicBezTo>
                  <a:cubicBezTo>
                    <a:pt x="118" y="205"/>
                    <a:pt x="94" y="217"/>
                    <a:pt x="75" y="217"/>
                  </a:cubicBezTo>
                  <a:cubicBezTo>
                    <a:pt x="61" y="217"/>
                    <a:pt x="32" y="214"/>
                    <a:pt x="18" y="194"/>
                  </a:cubicBezTo>
                  <a:cubicBezTo>
                    <a:pt x="34" y="193"/>
                    <a:pt x="37" y="182"/>
                    <a:pt x="37" y="175"/>
                  </a:cubicBezTo>
                  <a:cubicBezTo>
                    <a:pt x="37" y="165"/>
                    <a:pt x="29" y="157"/>
                    <a:pt x="19" y="157"/>
                  </a:cubicBezTo>
                  <a:cubicBezTo>
                    <a:pt x="10" y="157"/>
                    <a:pt x="0" y="163"/>
                    <a:pt x="0" y="176"/>
                  </a:cubicBezTo>
                  <a:cubicBezTo>
                    <a:pt x="0" y="208"/>
                    <a:pt x="35" y="228"/>
                    <a:pt x="75" y="228"/>
                  </a:cubicBezTo>
                  <a:cubicBezTo>
                    <a:pt x="122" y="228"/>
                    <a:pt x="154" y="197"/>
                    <a:pt x="154" y="164"/>
                  </a:cubicBezTo>
                  <a:cubicBezTo>
                    <a:pt x="154" y="137"/>
                    <a:pt x="132" y="111"/>
                    <a:pt x="96" y="104"/>
                  </a:cubicBezTo>
                  <a:cubicBezTo>
                    <a:pt x="131" y="91"/>
                    <a:pt x="144" y="66"/>
                    <a:pt x="144" y="46"/>
                  </a:cubicBezTo>
                  <a:cubicBezTo>
                    <a:pt x="144" y="19"/>
                    <a:pt x="113" y="0"/>
                    <a:pt x="76" y="0"/>
                  </a:cubicBezTo>
                  <a:cubicBezTo>
                    <a:pt x="39" y="0"/>
                    <a:pt x="11" y="18"/>
                    <a:pt x="11" y="44"/>
                  </a:cubicBezTo>
                  <a:cubicBezTo>
                    <a:pt x="11" y="56"/>
                    <a:pt x="18" y="62"/>
                    <a:pt x="28" y="62"/>
                  </a:cubicBezTo>
                  <a:cubicBezTo>
                    <a:pt x="38" y="62"/>
                    <a:pt x="45" y="54"/>
                    <a:pt x="45" y="45"/>
                  </a:cubicBezTo>
                  <a:cubicBezTo>
                    <a:pt x="45" y="35"/>
                    <a:pt x="38" y="28"/>
                    <a:pt x="28" y="28"/>
                  </a:cubicBezTo>
                  <a:cubicBezTo>
                    <a:pt x="40" y="13"/>
                    <a:pt x="63" y="9"/>
                    <a:pt x="75" y="9"/>
                  </a:cubicBezTo>
                  <a:cubicBezTo>
                    <a:pt x="90" y="9"/>
                    <a:pt x="111" y="17"/>
                    <a:pt x="111" y="46"/>
                  </a:cubicBezTo>
                  <a:cubicBezTo>
                    <a:pt x="111" y="60"/>
                    <a:pt x="106" y="75"/>
                    <a:pt x="98" y="85"/>
                  </a:cubicBezTo>
                  <a:cubicBezTo>
                    <a:pt x="87" y="98"/>
                    <a:pt x="77" y="99"/>
                    <a:pt x="61" y="100"/>
                  </a:cubicBezTo>
                  <a:cubicBezTo>
                    <a:pt x="52" y="100"/>
                    <a:pt x="52" y="100"/>
                    <a:pt x="50" y="101"/>
                  </a:cubicBezTo>
                  <a:cubicBezTo>
                    <a:pt x="49" y="101"/>
                    <a:pt x="47" y="101"/>
                    <a:pt x="47" y="105"/>
                  </a:cubicBezTo>
                  <a:cubicBezTo>
                    <a:pt x="47" y="110"/>
                    <a:pt x="50" y="110"/>
                    <a:pt x="55" y="110"/>
                  </a:cubicBezTo>
                  <a:lnTo>
                    <a:pt x="73"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30" name="Freeform 155"/>
            <p:cNvSpPr>
              <a:spLocks/>
            </p:cNvSpPr>
            <p:nvPr/>
          </p:nvSpPr>
          <p:spPr bwMode="auto">
            <a:xfrm>
              <a:off x="1852" y="2025"/>
              <a:ext cx="19" cy="49"/>
            </a:xfrm>
            <a:custGeom>
              <a:avLst/>
              <a:gdLst>
                <a:gd name="T0" fmla="*/ 56 w 56"/>
                <a:gd name="T1" fmla="*/ 50 h 143"/>
                <a:gd name="T2" fmla="*/ 56 w 56"/>
                <a:gd name="T3" fmla="*/ 50 h 143"/>
                <a:gd name="T4" fmla="*/ 26 w 56"/>
                <a:gd name="T5" fmla="*/ 0 h 143"/>
                <a:gd name="T6" fmla="*/ 0 w 56"/>
                <a:gd name="T7" fmla="*/ 25 h 143"/>
                <a:gd name="T8" fmla="*/ 26 w 56"/>
                <a:gd name="T9" fmla="*/ 51 h 143"/>
                <a:gd name="T10" fmla="*/ 43 w 56"/>
                <a:gd name="T11" fmla="*/ 44 h 143"/>
                <a:gd name="T12" fmla="*/ 45 w 56"/>
                <a:gd name="T13" fmla="*/ 43 h 143"/>
                <a:gd name="T14" fmla="*/ 46 w 56"/>
                <a:gd name="T15" fmla="*/ 50 h 143"/>
                <a:gd name="T16" fmla="*/ 13 w 56"/>
                <a:gd name="T17" fmla="*/ 130 h 143"/>
                <a:gd name="T18" fmla="*/ 8 w 56"/>
                <a:gd name="T19" fmla="*/ 138 h 143"/>
                <a:gd name="T20" fmla="*/ 13 w 56"/>
                <a:gd name="T21" fmla="*/ 143 h 143"/>
                <a:gd name="T22" fmla="*/ 56 w 56"/>
                <a:gd name="T23" fmla="*/ 5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3">
                  <a:moveTo>
                    <a:pt x="56" y="50"/>
                  </a:moveTo>
                  <a:lnTo>
                    <a:pt x="56" y="50"/>
                  </a:lnTo>
                  <a:cubicBezTo>
                    <a:pt x="56" y="19"/>
                    <a:pt x="44" y="0"/>
                    <a:pt x="26" y="0"/>
                  </a:cubicBezTo>
                  <a:cubicBezTo>
                    <a:pt x="10" y="0"/>
                    <a:pt x="0" y="12"/>
                    <a:pt x="0" y="25"/>
                  </a:cubicBezTo>
                  <a:cubicBezTo>
                    <a:pt x="0" y="38"/>
                    <a:pt x="10" y="51"/>
                    <a:pt x="26" y="51"/>
                  </a:cubicBezTo>
                  <a:cubicBezTo>
                    <a:pt x="32" y="51"/>
                    <a:pt x="38" y="49"/>
                    <a:pt x="43" y="44"/>
                  </a:cubicBezTo>
                  <a:cubicBezTo>
                    <a:pt x="44" y="43"/>
                    <a:pt x="44" y="43"/>
                    <a:pt x="45" y="43"/>
                  </a:cubicBezTo>
                  <a:cubicBezTo>
                    <a:pt x="45" y="43"/>
                    <a:pt x="46" y="43"/>
                    <a:pt x="46" y="50"/>
                  </a:cubicBezTo>
                  <a:cubicBezTo>
                    <a:pt x="46" y="85"/>
                    <a:pt x="29" y="114"/>
                    <a:pt x="13" y="130"/>
                  </a:cubicBezTo>
                  <a:cubicBezTo>
                    <a:pt x="8" y="135"/>
                    <a:pt x="8" y="136"/>
                    <a:pt x="8" y="138"/>
                  </a:cubicBezTo>
                  <a:cubicBezTo>
                    <a:pt x="8" y="141"/>
                    <a:pt x="10" y="143"/>
                    <a:pt x="13" y="143"/>
                  </a:cubicBezTo>
                  <a:cubicBezTo>
                    <a:pt x="18" y="143"/>
                    <a:pt x="56" y="106"/>
                    <a:pt x="56" y="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31" name="Freeform 156"/>
            <p:cNvSpPr>
              <a:spLocks/>
            </p:cNvSpPr>
            <p:nvPr/>
          </p:nvSpPr>
          <p:spPr bwMode="auto">
            <a:xfrm>
              <a:off x="1915" y="1969"/>
              <a:ext cx="82" cy="75"/>
            </a:xfrm>
            <a:custGeom>
              <a:avLst/>
              <a:gdLst>
                <a:gd name="T0" fmla="*/ 146 w 238"/>
                <a:gd name="T1" fmla="*/ 67 h 217"/>
                <a:gd name="T2" fmla="*/ 146 w 238"/>
                <a:gd name="T3" fmla="*/ 67 h 217"/>
                <a:gd name="T4" fmla="*/ 193 w 238"/>
                <a:gd name="T5" fmla="*/ 11 h 217"/>
                <a:gd name="T6" fmla="*/ 217 w 238"/>
                <a:gd name="T7" fmla="*/ 17 h 217"/>
                <a:gd name="T8" fmla="*/ 194 w 238"/>
                <a:gd name="T9" fmla="*/ 43 h 217"/>
                <a:gd name="T10" fmla="*/ 213 w 238"/>
                <a:gd name="T11" fmla="*/ 60 h 217"/>
                <a:gd name="T12" fmla="*/ 238 w 238"/>
                <a:gd name="T13" fmla="*/ 32 h 217"/>
                <a:gd name="T14" fmla="*/ 194 w 238"/>
                <a:gd name="T15" fmla="*/ 0 h 217"/>
                <a:gd name="T16" fmla="*/ 144 w 238"/>
                <a:gd name="T17" fmla="*/ 37 h 217"/>
                <a:gd name="T18" fmla="*/ 92 w 238"/>
                <a:gd name="T19" fmla="*/ 0 h 217"/>
                <a:gd name="T20" fmla="*/ 15 w 238"/>
                <a:gd name="T21" fmla="*/ 74 h 217"/>
                <a:gd name="T22" fmla="*/ 21 w 238"/>
                <a:gd name="T23" fmla="*/ 79 h 217"/>
                <a:gd name="T24" fmla="*/ 27 w 238"/>
                <a:gd name="T25" fmla="*/ 73 h 217"/>
                <a:gd name="T26" fmla="*/ 91 w 238"/>
                <a:gd name="T27" fmla="*/ 11 h 217"/>
                <a:gd name="T28" fmla="*/ 117 w 238"/>
                <a:gd name="T29" fmla="*/ 43 h 217"/>
                <a:gd name="T30" fmla="*/ 91 w 238"/>
                <a:gd name="T31" fmla="*/ 157 h 217"/>
                <a:gd name="T32" fmla="*/ 46 w 238"/>
                <a:gd name="T33" fmla="*/ 206 h 217"/>
                <a:gd name="T34" fmla="*/ 22 w 238"/>
                <a:gd name="T35" fmla="*/ 200 h 217"/>
                <a:gd name="T36" fmla="*/ 44 w 238"/>
                <a:gd name="T37" fmla="*/ 174 h 217"/>
                <a:gd name="T38" fmla="*/ 27 w 238"/>
                <a:gd name="T39" fmla="*/ 158 h 217"/>
                <a:gd name="T40" fmla="*/ 0 w 238"/>
                <a:gd name="T41" fmla="*/ 185 h 217"/>
                <a:gd name="T42" fmla="*/ 45 w 238"/>
                <a:gd name="T43" fmla="*/ 217 h 217"/>
                <a:gd name="T44" fmla="*/ 95 w 238"/>
                <a:gd name="T45" fmla="*/ 181 h 217"/>
                <a:gd name="T46" fmla="*/ 147 w 238"/>
                <a:gd name="T47" fmla="*/ 217 h 217"/>
                <a:gd name="T48" fmla="*/ 224 w 238"/>
                <a:gd name="T49" fmla="*/ 143 h 217"/>
                <a:gd name="T50" fmla="*/ 218 w 238"/>
                <a:gd name="T51" fmla="*/ 138 h 217"/>
                <a:gd name="T52" fmla="*/ 212 w 238"/>
                <a:gd name="T53" fmla="*/ 144 h 217"/>
                <a:gd name="T54" fmla="*/ 148 w 238"/>
                <a:gd name="T55" fmla="*/ 206 h 217"/>
                <a:gd name="T56" fmla="*/ 122 w 238"/>
                <a:gd name="T57" fmla="*/ 175 h 217"/>
                <a:gd name="T58" fmla="*/ 130 w 238"/>
                <a:gd name="T59" fmla="*/ 133 h 217"/>
                <a:gd name="T60" fmla="*/ 146 w 238"/>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7">
                  <a:moveTo>
                    <a:pt x="146" y="67"/>
                  </a:moveTo>
                  <a:lnTo>
                    <a:pt x="146" y="67"/>
                  </a:lnTo>
                  <a:cubicBezTo>
                    <a:pt x="149" y="55"/>
                    <a:pt x="160" y="11"/>
                    <a:pt x="193" y="11"/>
                  </a:cubicBezTo>
                  <a:cubicBezTo>
                    <a:pt x="196" y="11"/>
                    <a:pt x="207" y="11"/>
                    <a:pt x="217" y="17"/>
                  </a:cubicBezTo>
                  <a:cubicBezTo>
                    <a:pt x="204" y="19"/>
                    <a:pt x="194" y="31"/>
                    <a:pt x="194" y="43"/>
                  </a:cubicBezTo>
                  <a:cubicBezTo>
                    <a:pt x="194" y="51"/>
                    <a:pt x="200" y="60"/>
                    <a:pt x="213" y="60"/>
                  </a:cubicBezTo>
                  <a:cubicBezTo>
                    <a:pt x="223" y="60"/>
                    <a:pt x="238" y="51"/>
                    <a:pt x="238" y="32"/>
                  </a:cubicBezTo>
                  <a:cubicBezTo>
                    <a:pt x="238" y="7"/>
                    <a:pt x="210" y="0"/>
                    <a:pt x="194" y="0"/>
                  </a:cubicBezTo>
                  <a:cubicBezTo>
                    <a:pt x="166" y="0"/>
                    <a:pt x="149" y="26"/>
                    <a:pt x="144" y="37"/>
                  </a:cubicBezTo>
                  <a:cubicBezTo>
                    <a:pt x="132" y="5"/>
                    <a:pt x="106" y="0"/>
                    <a:pt x="92" y="0"/>
                  </a:cubicBezTo>
                  <a:cubicBezTo>
                    <a:pt x="42" y="0"/>
                    <a:pt x="15" y="62"/>
                    <a:pt x="15" y="74"/>
                  </a:cubicBezTo>
                  <a:cubicBezTo>
                    <a:pt x="15" y="79"/>
                    <a:pt x="20" y="79"/>
                    <a:pt x="21" y="79"/>
                  </a:cubicBezTo>
                  <a:cubicBezTo>
                    <a:pt x="25" y="79"/>
                    <a:pt x="26" y="78"/>
                    <a:pt x="27" y="73"/>
                  </a:cubicBezTo>
                  <a:cubicBezTo>
                    <a:pt x="43" y="23"/>
                    <a:pt x="75" y="11"/>
                    <a:pt x="91" y="11"/>
                  </a:cubicBezTo>
                  <a:cubicBezTo>
                    <a:pt x="100" y="11"/>
                    <a:pt x="117" y="15"/>
                    <a:pt x="117" y="43"/>
                  </a:cubicBezTo>
                  <a:cubicBezTo>
                    <a:pt x="117" y="58"/>
                    <a:pt x="109" y="90"/>
                    <a:pt x="91" y="157"/>
                  </a:cubicBezTo>
                  <a:cubicBezTo>
                    <a:pt x="83" y="186"/>
                    <a:pt x="67" y="206"/>
                    <a:pt x="46" y="206"/>
                  </a:cubicBezTo>
                  <a:cubicBezTo>
                    <a:pt x="43" y="206"/>
                    <a:pt x="32" y="206"/>
                    <a:pt x="22" y="200"/>
                  </a:cubicBezTo>
                  <a:cubicBezTo>
                    <a:pt x="34" y="198"/>
                    <a:pt x="44" y="188"/>
                    <a:pt x="44" y="174"/>
                  </a:cubicBezTo>
                  <a:cubicBezTo>
                    <a:pt x="44" y="161"/>
                    <a:pt x="34" y="158"/>
                    <a:pt x="27" y="158"/>
                  </a:cubicBezTo>
                  <a:cubicBezTo>
                    <a:pt x="12" y="158"/>
                    <a:pt x="0" y="170"/>
                    <a:pt x="0" y="185"/>
                  </a:cubicBezTo>
                  <a:cubicBezTo>
                    <a:pt x="0" y="207"/>
                    <a:pt x="24" y="217"/>
                    <a:pt x="45" y="217"/>
                  </a:cubicBezTo>
                  <a:cubicBezTo>
                    <a:pt x="77" y="217"/>
                    <a:pt x="94" y="183"/>
                    <a:pt x="95" y="181"/>
                  </a:cubicBezTo>
                  <a:cubicBezTo>
                    <a:pt x="101" y="198"/>
                    <a:pt x="118" y="217"/>
                    <a:pt x="147" y="217"/>
                  </a:cubicBezTo>
                  <a:cubicBezTo>
                    <a:pt x="196" y="217"/>
                    <a:pt x="224" y="155"/>
                    <a:pt x="224" y="143"/>
                  </a:cubicBezTo>
                  <a:cubicBezTo>
                    <a:pt x="224" y="138"/>
                    <a:pt x="219" y="138"/>
                    <a:pt x="218" y="138"/>
                  </a:cubicBezTo>
                  <a:cubicBezTo>
                    <a:pt x="214" y="138"/>
                    <a:pt x="213" y="140"/>
                    <a:pt x="212" y="144"/>
                  </a:cubicBezTo>
                  <a:cubicBezTo>
                    <a:pt x="196" y="195"/>
                    <a:pt x="163" y="206"/>
                    <a:pt x="148" y="206"/>
                  </a:cubicBezTo>
                  <a:cubicBezTo>
                    <a:pt x="129" y="206"/>
                    <a:pt x="122" y="191"/>
                    <a:pt x="122" y="175"/>
                  </a:cubicBezTo>
                  <a:cubicBezTo>
                    <a:pt x="122" y="164"/>
                    <a:pt x="125" y="154"/>
                    <a:pt x="130" y="133"/>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32" name="Freeform 157"/>
            <p:cNvSpPr>
              <a:spLocks noEditPoints="1"/>
            </p:cNvSpPr>
            <p:nvPr/>
          </p:nvSpPr>
          <p:spPr bwMode="auto">
            <a:xfrm>
              <a:off x="2009" y="1989"/>
              <a:ext cx="57" cy="78"/>
            </a:xfrm>
            <a:custGeom>
              <a:avLst/>
              <a:gdLst>
                <a:gd name="T0" fmla="*/ 164 w 164"/>
                <a:gd name="T1" fmla="*/ 171 h 225"/>
                <a:gd name="T2" fmla="*/ 164 w 164"/>
                <a:gd name="T3" fmla="*/ 171 h 225"/>
                <a:gd name="T4" fmla="*/ 164 w 164"/>
                <a:gd name="T5" fmla="*/ 159 h 225"/>
                <a:gd name="T6" fmla="*/ 127 w 164"/>
                <a:gd name="T7" fmla="*/ 159 h 225"/>
                <a:gd name="T8" fmla="*/ 127 w 164"/>
                <a:gd name="T9" fmla="*/ 10 h 225"/>
                <a:gd name="T10" fmla="*/ 119 w 164"/>
                <a:gd name="T11" fmla="*/ 0 h 225"/>
                <a:gd name="T12" fmla="*/ 110 w 164"/>
                <a:gd name="T13" fmla="*/ 5 h 225"/>
                <a:gd name="T14" fmla="*/ 0 w 164"/>
                <a:gd name="T15" fmla="*/ 159 h 225"/>
                <a:gd name="T16" fmla="*/ 0 w 164"/>
                <a:gd name="T17" fmla="*/ 171 h 225"/>
                <a:gd name="T18" fmla="*/ 98 w 164"/>
                <a:gd name="T19" fmla="*/ 171 h 225"/>
                <a:gd name="T20" fmla="*/ 98 w 164"/>
                <a:gd name="T21" fmla="*/ 198 h 225"/>
                <a:gd name="T22" fmla="*/ 71 w 164"/>
                <a:gd name="T23" fmla="*/ 213 h 225"/>
                <a:gd name="T24" fmla="*/ 62 w 164"/>
                <a:gd name="T25" fmla="*/ 213 h 225"/>
                <a:gd name="T26" fmla="*/ 62 w 164"/>
                <a:gd name="T27" fmla="*/ 225 h 225"/>
                <a:gd name="T28" fmla="*/ 112 w 164"/>
                <a:gd name="T29" fmla="*/ 224 h 225"/>
                <a:gd name="T30" fmla="*/ 163 w 164"/>
                <a:gd name="T31" fmla="*/ 225 h 225"/>
                <a:gd name="T32" fmla="*/ 163 w 164"/>
                <a:gd name="T33" fmla="*/ 213 h 225"/>
                <a:gd name="T34" fmla="*/ 154 w 164"/>
                <a:gd name="T35" fmla="*/ 213 h 225"/>
                <a:gd name="T36" fmla="*/ 127 w 164"/>
                <a:gd name="T37" fmla="*/ 198 h 225"/>
                <a:gd name="T38" fmla="*/ 127 w 164"/>
                <a:gd name="T39" fmla="*/ 171 h 225"/>
                <a:gd name="T40" fmla="*/ 164 w 164"/>
                <a:gd name="T41" fmla="*/ 171 h 225"/>
                <a:gd name="T42" fmla="*/ 100 w 164"/>
                <a:gd name="T43" fmla="*/ 36 h 225"/>
                <a:gd name="T44" fmla="*/ 100 w 164"/>
                <a:gd name="T45" fmla="*/ 36 h 225"/>
                <a:gd name="T46" fmla="*/ 100 w 164"/>
                <a:gd name="T47" fmla="*/ 159 h 225"/>
                <a:gd name="T48" fmla="*/ 12 w 164"/>
                <a:gd name="T49" fmla="*/ 159 h 225"/>
                <a:gd name="T50" fmla="*/ 100 w 164"/>
                <a:gd name="T51" fmla="*/ 3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4" h="225">
                  <a:moveTo>
                    <a:pt x="164" y="171"/>
                  </a:moveTo>
                  <a:lnTo>
                    <a:pt x="164" y="171"/>
                  </a:lnTo>
                  <a:lnTo>
                    <a:pt x="164" y="159"/>
                  </a:lnTo>
                  <a:lnTo>
                    <a:pt x="127" y="159"/>
                  </a:lnTo>
                  <a:lnTo>
                    <a:pt x="127" y="10"/>
                  </a:lnTo>
                  <a:cubicBezTo>
                    <a:pt x="127" y="3"/>
                    <a:pt x="127" y="0"/>
                    <a:pt x="119" y="0"/>
                  </a:cubicBezTo>
                  <a:cubicBezTo>
                    <a:pt x="115" y="0"/>
                    <a:pt x="114" y="0"/>
                    <a:pt x="110" y="5"/>
                  </a:cubicBezTo>
                  <a:lnTo>
                    <a:pt x="0" y="159"/>
                  </a:lnTo>
                  <a:lnTo>
                    <a:pt x="0" y="171"/>
                  </a:lnTo>
                  <a:lnTo>
                    <a:pt x="98" y="171"/>
                  </a:lnTo>
                  <a:lnTo>
                    <a:pt x="98" y="198"/>
                  </a:lnTo>
                  <a:cubicBezTo>
                    <a:pt x="98" y="209"/>
                    <a:pt x="98" y="213"/>
                    <a:pt x="71" y="213"/>
                  </a:cubicBezTo>
                  <a:lnTo>
                    <a:pt x="62" y="213"/>
                  </a:lnTo>
                  <a:lnTo>
                    <a:pt x="62" y="225"/>
                  </a:lnTo>
                  <a:cubicBezTo>
                    <a:pt x="79" y="225"/>
                    <a:pt x="100" y="224"/>
                    <a:pt x="112" y="224"/>
                  </a:cubicBezTo>
                  <a:cubicBezTo>
                    <a:pt x="125" y="224"/>
                    <a:pt x="146" y="225"/>
                    <a:pt x="163" y="225"/>
                  </a:cubicBezTo>
                  <a:lnTo>
                    <a:pt x="163" y="213"/>
                  </a:lnTo>
                  <a:lnTo>
                    <a:pt x="154" y="213"/>
                  </a:lnTo>
                  <a:cubicBezTo>
                    <a:pt x="127" y="213"/>
                    <a:pt x="127" y="209"/>
                    <a:pt x="127" y="198"/>
                  </a:cubicBezTo>
                  <a:lnTo>
                    <a:pt x="127" y="171"/>
                  </a:lnTo>
                  <a:lnTo>
                    <a:pt x="164" y="171"/>
                  </a:lnTo>
                  <a:close/>
                  <a:moveTo>
                    <a:pt x="100" y="36"/>
                  </a:moveTo>
                  <a:lnTo>
                    <a:pt x="100" y="36"/>
                  </a:lnTo>
                  <a:lnTo>
                    <a:pt x="100" y="159"/>
                  </a:lnTo>
                  <a:lnTo>
                    <a:pt x="12" y="159"/>
                  </a:lnTo>
                  <a:lnTo>
                    <a:pt x="100" y="3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33" name="Freeform 158"/>
            <p:cNvSpPr>
              <a:spLocks noEditPoints="1"/>
            </p:cNvSpPr>
            <p:nvPr/>
          </p:nvSpPr>
          <p:spPr bwMode="auto">
            <a:xfrm>
              <a:off x="2138" y="1937"/>
              <a:ext cx="100" cy="128"/>
            </a:xfrm>
            <a:custGeom>
              <a:avLst/>
              <a:gdLst>
                <a:gd name="T0" fmla="*/ 282 w 292"/>
                <a:gd name="T1" fmla="*/ 149 h 369"/>
                <a:gd name="T2" fmla="*/ 282 w 292"/>
                <a:gd name="T3" fmla="*/ 149 h 369"/>
                <a:gd name="T4" fmla="*/ 292 w 292"/>
                <a:gd name="T5" fmla="*/ 138 h 369"/>
                <a:gd name="T6" fmla="*/ 282 w 292"/>
                <a:gd name="T7" fmla="*/ 127 h 369"/>
                <a:gd name="T8" fmla="*/ 19 w 292"/>
                <a:gd name="T9" fmla="*/ 3 h 369"/>
                <a:gd name="T10" fmla="*/ 9 w 292"/>
                <a:gd name="T11" fmla="*/ 0 h 369"/>
                <a:gd name="T12" fmla="*/ 0 w 292"/>
                <a:gd name="T13" fmla="*/ 9 h 369"/>
                <a:gd name="T14" fmla="*/ 9 w 292"/>
                <a:gd name="T15" fmla="*/ 20 h 369"/>
                <a:gd name="T16" fmla="*/ 260 w 292"/>
                <a:gd name="T17" fmla="*/ 138 h 369"/>
                <a:gd name="T18" fmla="*/ 10 w 292"/>
                <a:gd name="T19" fmla="*/ 256 h 369"/>
                <a:gd name="T20" fmla="*/ 0 w 292"/>
                <a:gd name="T21" fmla="*/ 267 h 369"/>
                <a:gd name="T22" fmla="*/ 9 w 292"/>
                <a:gd name="T23" fmla="*/ 276 h 369"/>
                <a:gd name="T24" fmla="*/ 18 w 292"/>
                <a:gd name="T25" fmla="*/ 273 h 369"/>
                <a:gd name="T26" fmla="*/ 282 w 292"/>
                <a:gd name="T27" fmla="*/ 149 h 369"/>
                <a:gd name="T28" fmla="*/ 275 w 292"/>
                <a:gd name="T29" fmla="*/ 369 h 369"/>
                <a:gd name="T30" fmla="*/ 275 w 292"/>
                <a:gd name="T31" fmla="*/ 369 h 369"/>
                <a:gd name="T32" fmla="*/ 292 w 292"/>
                <a:gd name="T33" fmla="*/ 360 h 369"/>
                <a:gd name="T34" fmla="*/ 275 w 292"/>
                <a:gd name="T35" fmla="*/ 350 h 369"/>
                <a:gd name="T36" fmla="*/ 17 w 292"/>
                <a:gd name="T37" fmla="*/ 350 h 369"/>
                <a:gd name="T38" fmla="*/ 0 w 292"/>
                <a:gd name="T39" fmla="*/ 360 h 369"/>
                <a:gd name="T40" fmla="*/ 17 w 292"/>
                <a:gd name="T41" fmla="*/ 369 h 369"/>
                <a:gd name="T42" fmla="*/ 275 w 292"/>
                <a:gd name="T43"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2" h="369">
                  <a:moveTo>
                    <a:pt x="282" y="149"/>
                  </a:moveTo>
                  <a:lnTo>
                    <a:pt x="282" y="149"/>
                  </a:lnTo>
                  <a:cubicBezTo>
                    <a:pt x="289" y="146"/>
                    <a:pt x="292" y="143"/>
                    <a:pt x="292" y="138"/>
                  </a:cubicBezTo>
                  <a:cubicBezTo>
                    <a:pt x="292" y="133"/>
                    <a:pt x="290" y="131"/>
                    <a:pt x="282" y="127"/>
                  </a:cubicBezTo>
                  <a:lnTo>
                    <a:pt x="19" y="3"/>
                  </a:lnTo>
                  <a:cubicBezTo>
                    <a:pt x="12" y="0"/>
                    <a:pt x="10" y="0"/>
                    <a:pt x="9" y="0"/>
                  </a:cubicBezTo>
                  <a:cubicBezTo>
                    <a:pt x="4" y="0"/>
                    <a:pt x="0" y="4"/>
                    <a:pt x="0" y="9"/>
                  </a:cubicBezTo>
                  <a:cubicBezTo>
                    <a:pt x="0" y="15"/>
                    <a:pt x="4" y="17"/>
                    <a:pt x="9" y="20"/>
                  </a:cubicBezTo>
                  <a:lnTo>
                    <a:pt x="260" y="138"/>
                  </a:lnTo>
                  <a:lnTo>
                    <a:pt x="10" y="256"/>
                  </a:lnTo>
                  <a:cubicBezTo>
                    <a:pt x="0" y="260"/>
                    <a:pt x="0" y="264"/>
                    <a:pt x="0" y="267"/>
                  </a:cubicBezTo>
                  <a:cubicBezTo>
                    <a:pt x="0" y="272"/>
                    <a:pt x="4" y="276"/>
                    <a:pt x="9" y="276"/>
                  </a:cubicBezTo>
                  <a:cubicBezTo>
                    <a:pt x="11" y="276"/>
                    <a:pt x="12" y="276"/>
                    <a:pt x="18" y="273"/>
                  </a:cubicBezTo>
                  <a:lnTo>
                    <a:pt x="282" y="149"/>
                  </a:lnTo>
                  <a:close/>
                  <a:moveTo>
                    <a:pt x="275" y="369"/>
                  </a:moveTo>
                  <a:lnTo>
                    <a:pt x="275" y="369"/>
                  </a:lnTo>
                  <a:cubicBezTo>
                    <a:pt x="283" y="369"/>
                    <a:pt x="292" y="369"/>
                    <a:pt x="292" y="360"/>
                  </a:cubicBezTo>
                  <a:cubicBezTo>
                    <a:pt x="292" y="350"/>
                    <a:pt x="282" y="350"/>
                    <a:pt x="275" y="350"/>
                  </a:cubicBezTo>
                  <a:lnTo>
                    <a:pt x="17" y="350"/>
                  </a:lnTo>
                  <a:cubicBezTo>
                    <a:pt x="10" y="350"/>
                    <a:pt x="0" y="350"/>
                    <a:pt x="0" y="360"/>
                  </a:cubicBezTo>
                  <a:cubicBezTo>
                    <a:pt x="0" y="369"/>
                    <a:pt x="9" y="369"/>
                    <a:pt x="17" y="369"/>
                  </a:cubicBezTo>
                  <a:lnTo>
                    <a:pt x="275" y="3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sp>
          <p:nvSpPr>
            <p:cNvPr id="51334" name="Freeform 159"/>
            <p:cNvSpPr>
              <a:spLocks noEditPoints="1"/>
            </p:cNvSpPr>
            <p:nvPr/>
          </p:nvSpPr>
          <p:spPr bwMode="auto">
            <a:xfrm>
              <a:off x="2304" y="1932"/>
              <a:ext cx="70" cy="114"/>
            </a:xfrm>
            <a:custGeom>
              <a:avLst/>
              <a:gdLst>
                <a:gd name="T0" fmla="*/ 201 w 201"/>
                <a:gd name="T1" fmla="*/ 166 h 329"/>
                <a:gd name="T2" fmla="*/ 201 w 201"/>
                <a:gd name="T3" fmla="*/ 166 h 329"/>
                <a:gd name="T4" fmla="*/ 182 w 201"/>
                <a:gd name="T5" fmla="*/ 54 h 329"/>
                <a:gd name="T6" fmla="*/ 101 w 201"/>
                <a:gd name="T7" fmla="*/ 0 h 329"/>
                <a:gd name="T8" fmla="*/ 18 w 201"/>
                <a:gd name="T9" fmla="*/ 57 h 329"/>
                <a:gd name="T10" fmla="*/ 0 w 201"/>
                <a:gd name="T11" fmla="*/ 166 h 329"/>
                <a:gd name="T12" fmla="*/ 21 w 201"/>
                <a:gd name="T13" fmla="*/ 281 h 329"/>
                <a:gd name="T14" fmla="*/ 100 w 201"/>
                <a:gd name="T15" fmla="*/ 329 h 329"/>
                <a:gd name="T16" fmla="*/ 183 w 201"/>
                <a:gd name="T17" fmla="*/ 274 h 329"/>
                <a:gd name="T18" fmla="*/ 201 w 201"/>
                <a:gd name="T19" fmla="*/ 166 h 329"/>
                <a:gd name="T20" fmla="*/ 100 w 201"/>
                <a:gd name="T21" fmla="*/ 319 h 329"/>
                <a:gd name="T22" fmla="*/ 100 w 201"/>
                <a:gd name="T23" fmla="*/ 319 h 329"/>
                <a:gd name="T24" fmla="*/ 45 w 201"/>
                <a:gd name="T25" fmla="*/ 261 h 329"/>
                <a:gd name="T26" fmla="*/ 40 w 201"/>
                <a:gd name="T27" fmla="*/ 160 h 329"/>
                <a:gd name="T28" fmla="*/ 43 w 201"/>
                <a:gd name="T29" fmla="*/ 72 h 329"/>
                <a:gd name="T30" fmla="*/ 100 w 201"/>
                <a:gd name="T31" fmla="*/ 11 h 329"/>
                <a:gd name="T32" fmla="*/ 157 w 201"/>
                <a:gd name="T33" fmla="*/ 67 h 329"/>
                <a:gd name="T34" fmla="*/ 161 w 201"/>
                <a:gd name="T35" fmla="*/ 160 h 329"/>
                <a:gd name="T36" fmla="*/ 156 w 201"/>
                <a:gd name="T37" fmla="*/ 259 h 329"/>
                <a:gd name="T38" fmla="*/ 100 w 201"/>
                <a:gd name="T39" fmla="*/ 31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1" h="329">
                  <a:moveTo>
                    <a:pt x="201" y="166"/>
                  </a:moveTo>
                  <a:lnTo>
                    <a:pt x="201" y="166"/>
                  </a:lnTo>
                  <a:cubicBezTo>
                    <a:pt x="201" y="127"/>
                    <a:pt x="199" y="89"/>
                    <a:pt x="182" y="54"/>
                  </a:cubicBezTo>
                  <a:cubicBezTo>
                    <a:pt x="160" y="8"/>
                    <a:pt x="121" y="0"/>
                    <a:pt x="101" y="0"/>
                  </a:cubicBezTo>
                  <a:cubicBezTo>
                    <a:pt x="72" y="0"/>
                    <a:pt x="37" y="13"/>
                    <a:pt x="18" y="57"/>
                  </a:cubicBezTo>
                  <a:cubicBezTo>
                    <a:pt x="2" y="90"/>
                    <a:pt x="0" y="127"/>
                    <a:pt x="0" y="166"/>
                  </a:cubicBezTo>
                  <a:cubicBezTo>
                    <a:pt x="0" y="201"/>
                    <a:pt x="2" y="245"/>
                    <a:pt x="21" y="281"/>
                  </a:cubicBezTo>
                  <a:cubicBezTo>
                    <a:pt x="42" y="320"/>
                    <a:pt x="77" y="329"/>
                    <a:pt x="100" y="329"/>
                  </a:cubicBezTo>
                  <a:cubicBezTo>
                    <a:pt x="126" y="329"/>
                    <a:pt x="162" y="319"/>
                    <a:pt x="183" y="274"/>
                  </a:cubicBezTo>
                  <a:cubicBezTo>
                    <a:pt x="199" y="241"/>
                    <a:pt x="201" y="203"/>
                    <a:pt x="201" y="166"/>
                  </a:cubicBezTo>
                  <a:close/>
                  <a:moveTo>
                    <a:pt x="100" y="319"/>
                  </a:moveTo>
                  <a:lnTo>
                    <a:pt x="100" y="319"/>
                  </a:lnTo>
                  <a:cubicBezTo>
                    <a:pt x="82" y="319"/>
                    <a:pt x="53" y="307"/>
                    <a:pt x="45" y="261"/>
                  </a:cubicBezTo>
                  <a:cubicBezTo>
                    <a:pt x="40" y="232"/>
                    <a:pt x="40" y="188"/>
                    <a:pt x="40" y="160"/>
                  </a:cubicBezTo>
                  <a:cubicBezTo>
                    <a:pt x="40" y="129"/>
                    <a:pt x="40" y="98"/>
                    <a:pt x="43" y="72"/>
                  </a:cubicBezTo>
                  <a:cubicBezTo>
                    <a:pt x="52" y="15"/>
                    <a:pt x="88" y="11"/>
                    <a:pt x="100" y="11"/>
                  </a:cubicBezTo>
                  <a:cubicBezTo>
                    <a:pt x="116" y="11"/>
                    <a:pt x="148" y="19"/>
                    <a:pt x="157" y="67"/>
                  </a:cubicBezTo>
                  <a:cubicBezTo>
                    <a:pt x="161" y="93"/>
                    <a:pt x="161" y="130"/>
                    <a:pt x="161" y="160"/>
                  </a:cubicBezTo>
                  <a:cubicBezTo>
                    <a:pt x="161" y="196"/>
                    <a:pt x="161" y="228"/>
                    <a:pt x="156" y="259"/>
                  </a:cubicBezTo>
                  <a:cubicBezTo>
                    <a:pt x="149" y="304"/>
                    <a:pt x="122" y="319"/>
                    <a:pt x="100" y="31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SG"/>
            </a:p>
          </p:txBody>
        </p:sp>
      </p:grpSp>
      <p:pic>
        <p:nvPicPr>
          <p:cNvPr id="167" name="Picture 5" descr="latex-image-1.pdf">
            <a:extLst>
              <a:ext uri="{FF2B5EF4-FFF2-40B4-BE49-F238E27FC236}">
                <a16:creationId xmlns:a16="http://schemas.microsoft.com/office/drawing/2014/main" id="{73346F0F-21FC-4260-A789-D4295D0168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6355" y="1307082"/>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8" name="Picture 6" descr="latex-image-1.pdf">
            <a:extLst>
              <a:ext uri="{FF2B5EF4-FFF2-40B4-BE49-F238E27FC236}">
                <a16:creationId xmlns:a16="http://schemas.microsoft.com/office/drawing/2014/main" id="{A04894A3-5EBF-4B71-B63D-89914A7C9C7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81285" y="3687657"/>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7"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1787"/>
            <a:ext cx="5105400" cy="167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0"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dirty="0">
                <a:ea typeface="MS PGothic" charset="-128"/>
              </a:rPr>
              <a:t>Dual with Equality </a:t>
            </a:r>
          </a:p>
        </p:txBody>
      </p:sp>
      <p:sp>
        <p:nvSpPr>
          <p:cNvPr id="4" name="Oval 3"/>
          <p:cNvSpPr>
            <a:spLocks noChangeArrowheads="1"/>
          </p:cNvSpPr>
          <p:nvPr/>
        </p:nvSpPr>
        <p:spPr bwMode="auto">
          <a:xfrm>
            <a:off x="5067300" y="2992437"/>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sp>
        <p:nvSpPr>
          <p:cNvPr id="9" name="Oval 8"/>
          <p:cNvSpPr>
            <a:spLocks noChangeArrowheads="1"/>
          </p:cNvSpPr>
          <p:nvPr/>
        </p:nvSpPr>
        <p:spPr bwMode="auto">
          <a:xfrm>
            <a:off x="6781800" y="4724400"/>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sp>
        <p:nvSpPr>
          <p:cNvPr id="53253" name="Rectangle 4"/>
          <p:cNvSpPr>
            <a:spLocks noChangeArrowheads="1"/>
          </p:cNvSpPr>
          <p:nvPr/>
        </p:nvSpPr>
        <p:spPr bwMode="auto">
          <a:xfrm>
            <a:off x="1524000" y="5638800"/>
            <a:ext cx="8915400" cy="369888"/>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spcBef>
                <a:spcPct val="20000"/>
              </a:spcBef>
              <a:buFontTx/>
              <a:buChar char="•"/>
            </a:pPr>
            <a:r>
              <a:rPr lang="en-US" altLang="en-US"/>
              <a:t>Primal variable associated with dual equality constraints are unconstrained or free.</a:t>
            </a:r>
          </a:p>
        </p:txBody>
      </p:sp>
      <p:pic>
        <p:nvPicPr>
          <p:cNvPr id="53254" name="Picture 5"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733801"/>
            <a:ext cx="5486400" cy="186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5" descr="latex-image-1.pdf">
            <a:extLst>
              <a:ext uri="{FF2B5EF4-FFF2-40B4-BE49-F238E27FC236}">
                <a16:creationId xmlns:a16="http://schemas.microsoft.com/office/drawing/2014/main" id="{EB9FE93D-BA96-4244-B87E-D2218235B4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18590" y="1230882"/>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6" descr="latex-image-1.pdf">
            <a:extLst>
              <a:ext uri="{FF2B5EF4-FFF2-40B4-BE49-F238E27FC236}">
                <a16:creationId xmlns:a16="http://schemas.microsoft.com/office/drawing/2014/main" id="{0D8D98C1-7B00-4856-A335-F6B156BC0F2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93520" y="3611457"/>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1" name="Picture 5"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721" y="3957321"/>
            <a:ext cx="5562600" cy="188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0" name="Picture 1"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2721" y="1447800"/>
            <a:ext cx="5884863" cy="193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29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dirty="0">
                <a:ea typeface="MS PGothic" charset="-128"/>
              </a:rPr>
              <a:t>Primal Inequality Change</a:t>
            </a:r>
          </a:p>
        </p:txBody>
      </p:sp>
      <p:sp>
        <p:nvSpPr>
          <p:cNvPr id="4" name="Oval 3"/>
          <p:cNvSpPr>
            <a:spLocks noChangeArrowheads="1"/>
          </p:cNvSpPr>
          <p:nvPr/>
        </p:nvSpPr>
        <p:spPr bwMode="auto">
          <a:xfrm>
            <a:off x="7287350" y="1736834"/>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sp>
        <p:nvSpPr>
          <p:cNvPr id="9" name="Oval 8"/>
          <p:cNvSpPr>
            <a:spLocks noChangeArrowheads="1"/>
          </p:cNvSpPr>
          <p:nvPr/>
        </p:nvSpPr>
        <p:spPr bwMode="auto">
          <a:xfrm>
            <a:off x="5035499" y="5499716"/>
            <a:ext cx="838200" cy="4572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pic>
        <p:nvPicPr>
          <p:cNvPr id="10" name="Picture 5" descr="latex-image-1.pdf">
            <a:extLst>
              <a:ext uri="{FF2B5EF4-FFF2-40B4-BE49-F238E27FC236}">
                <a16:creationId xmlns:a16="http://schemas.microsoft.com/office/drawing/2014/main" id="{BD10370B-9669-491F-A521-561E5AF8949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18590" y="1230882"/>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6" descr="latex-image-1.pdf">
            <a:extLst>
              <a:ext uri="{FF2B5EF4-FFF2-40B4-BE49-F238E27FC236}">
                <a16:creationId xmlns:a16="http://schemas.microsoft.com/office/drawing/2014/main" id="{18B09181-237E-4EB1-8ADA-E34234BA819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93520" y="3611457"/>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dirty="0">
                <a:ea typeface="MS PGothic" charset="-128"/>
              </a:rPr>
              <a:t>Dual Inequality Change</a:t>
            </a:r>
          </a:p>
        </p:txBody>
      </p:sp>
      <p:sp>
        <p:nvSpPr>
          <p:cNvPr id="4" name="Oval 3"/>
          <p:cNvSpPr>
            <a:spLocks noChangeArrowheads="1"/>
          </p:cNvSpPr>
          <p:nvPr/>
        </p:nvSpPr>
        <p:spPr bwMode="auto">
          <a:xfrm>
            <a:off x="5486400" y="2971800"/>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sp>
        <p:nvSpPr>
          <p:cNvPr id="9" name="Oval 8"/>
          <p:cNvSpPr>
            <a:spLocks noChangeArrowheads="1"/>
          </p:cNvSpPr>
          <p:nvPr/>
        </p:nvSpPr>
        <p:spPr bwMode="auto">
          <a:xfrm>
            <a:off x="6858000" y="4785360"/>
            <a:ext cx="381000" cy="304800"/>
          </a:xfrm>
          <a:prstGeom prst="ellipse">
            <a:avLst/>
          </a:prstGeom>
          <a:noFill/>
          <a:ln w="9525">
            <a:solidFill>
              <a:srgbClr val="FF0000"/>
            </a:solidFill>
            <a:round/>
            <a:headEnd/>
            <a:tailEnd/>
          </a:ln>
          <a:effectLst>
            <a:outerShdw blurRad="40000" dist="23000" dir="5400000" rotWithShape="0">
              <a:srgbClr val="000000">
                <a:alpha val="34998"/>
              </a:srgbClr>
            </a:outerShdw>
          </a:effectLst>
        </p:spPr>
        <p:txBody>
          <a:bodyPr anchor="ctr"/>
          <a:lstStyle/>
          <a:p>
            <a:pPr algn="ctr" eaLnBrk="1" hangingPunct="1">
              <a:defRPr/>
            </a:pPr>
            <a:endParaRPr lang="en-US">
              <a:solidFill>
                <a:srgbClr val="FFFFFF"/>
              </a:solidFill>
              <a:ea typeface="MS PGothic" charset="0"/>
              <a:cs typeface="MS PGothic" charset="0"/>
            </a:endParaRPr>
          </a:p>
        </p:txBody>
      </p:sp>
      <p:pic>
        <p:nvPicPr>
          <p:cNvPr id="57348"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947160"/>
            <a:ext cx="5105400" cy="173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49"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24001"/>
            <a:ext cx="5181600" cy="169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5" descr="latex-image-1.pdf">
            <a:extLst>
              <a:ext uri="{FF2B5EF4-FFF2-40B4-BE49-F238E27FC236}">
                <a16:creationId xmlns:a16="http://schemas.microsoft.com/office/drawing/2014/main" id="{BF642AE5-0C30-4636-ADFF-FC03015790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18590" y="1230882"/>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6" descr="latex-image-1.pdf">
            <a:extLst>
              <a:ext uri="{FF2B5EF4-FFF2-40B4-BE49-F238E27FC236}">
                <a16:creationId xmlns:a16="http://schemas.microsoft.com/office/drawing/2014/main" id="{0644DC19-0C7D-4CDA-B6D5-5100738BBBF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93520" y="3611457"/>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800">
                <a:ea typeface="MS PGothic" charset="-128"/>
              </a:rPr>
              <a:t>Primal and Dual Problem</a:t>
            </a:r>
          </a:p>
        </p:txBody>
      </p:sp>
      <p:pic>
        <p:nvPicPr>
          <p:cNvPr id="7" name="Picture 5" descr="latex-image-1.pdf">
            <a:extLst>
              <a:ext uri="{FF2B5EF4-FFF2-40B4-BE49-F238E27FC236}">
                <a16:creationId xmlns:a16="http://schemas.microsoft.com/office/drawing/2014/main" id="{0170F3A1-71C6-43DF-BA63-EE8E385574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8590" y="1230882"/>
            <a:ext cx="848359" cy="182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latex-image-1.pdf">
            <a:extLst>
              <a:ext uri="{FF2B5EF4-FFF2-40B4-BE49-F238E27FC236}">
                <a16:creationId xmlns:a16="http://schemas.microsoft.com/office/drawing/2014/main" id="{B59572F2-EB89-4DB6-96A8-48BFDE2D371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93520" y="3611457"/>
            <a:ext cx="613410" cy="187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rll}&#10;\min\ &amp; -10x_1 + 12x_2 - 14x_3\\&#10;\mbox{s.t.} &amp; x_1 + 2x_2 + 6x_3 \leq 20 &amp; : p_1\\&#10;&amp; -2x_1 + x_2 - 2x_3 \geq -22 &amp; : p_2\\&#10;&amp;2x_1 + 4x_2 + x_3 = -24 &amp; : p_3\\&#10;&amp;x_1 \geq 0, x_2 \leq 0, x_3 \mbox{ free }&#10;\end{array}&#10;$$&#10;\end{document}" title="IguanaTex Bitmap Display">
            <a:extLst>
              <a:ext uri="{FF2B5EF4-FFF2-40B4-BE49-F238E27FC236}">
                <a16:creationId xmlns:a16="http://schemas.microsoft.com/office/drawing/2014/main" id="{6D3F60E5-2C98-436F-A3D8-494D3585085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936110" y="1230882"/>
            <a:ext cx="4319780" cy="19698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912C-0EC7-42FB-AB15-BE3A58916981}"/>
              </a:ext>
            </a:extLst>
          </p:cNvPr>
          <p:cNvSpPr>
            <a:spLocks noGrp="1"/>
          </p:cNvSpPr>
          <p:nvPr>
            <p:ph type="title"/>
          </p:nvPr>
        </p:nvSpPr>
        <p:spPr/>
        <p:txBody>
          <a:bodyPr/>
          <a:lstStyle/>
          <a:p>
            <a:r>
              <a:rPr lang="en-SG" dirty="0"/>
              <a:t>Exercises</a:t>
            </a:r>
          </a:p>
        </p:txBody>
      </p:sp>
      <p:pic>
        <p:nvPicPr>
          <p:cNvPr id="15" name="Picture 14"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title="IguanaTex Bitmap Display">
            <a:extLst>
              <a:ext uri="{FF2B5EF4-FFF2-40B4-BE49-F238E27FC236}">
                <a16:creationId xmlns:a16="http://schemas.microsoft.com/office/drawing/2014/main" id="{EAF1FF7A-F3E9-49AB-B1B3-7D3DDC491BE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359856" y="1313894"/>
            <a:ext cx="2576457" cy="2656914"/>
          </a:xfrm>
          <a:prstGeom prst="rect">
            <a:avLst/>
          </a:prstGeom>
        </p:spPr>
      </p:pic>
      <p:pic>
        <p:nvPicPr>
          <p:cNvPr id="11" name="Picture 10" descr="\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begin{array}{rlll}&#10;    {\rm max} &amp; \displaystyle 60x_1+30x_2 +20x_3\vspace{3pt} \\&#10;    \vspace{3pt} {\rm s.t.} &#10;&amp;8x_1 + 6x_2 +x_3 &amp;\leq 48\\&#10;&amp;4x_1 +2x_2+1.5x_3&#10;&amp; \leq 20 \\&#10;&amp;2x_1 +1.5x_2 + 0.5x_3&amp;\leq 8 \\&#10; &amp; x_1,x_2,x_3 &amp;\geq 0, &#10;\end{array}&#10;$$&#10;&#10;\end{document}&#10;" title="IguanaTex Bitmap Display">
            <a:extLst>
              <a:ext uri="{FF2B5EF4-FFF2-40B4-BE49-F238E27FC236}">
                <a16:creationId xmlns:a16="http://schemas.microsoft.com/office/drawing/2014/main" id="{43B4F850-9781-496A-959E-7401D569D1A1}"/>
              </a:ext>
            </a:extLst>
          </p:cNvPr>
          <p:cNvPicPr>
            <a:picLocks noChangeAspect="1"/>
          </p:cNvPicPr>
          <p:nvPr>
            <p:custDataLst>
              <p:tags r:id="rId2"/>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4281" y="1415264"/>
            <a:ext cx="4840229" cy="1824914"/>
          </a:xfrm>
          <a:prstGeom prst="rect">
            <a:avLst/>
          </a:prstGeom>
          <a:noFill/>
          <a:ln>
            <a:noFill/>
          </a:ln>
        </p:spPr>
      </p:pic>
    </p:spTree>
    <p:extLst>
      <p:ext uri="{BB962C8B-B14F-4D97-AF65-F5344CB8AC3E}">
        <p14:creationId xmlns:p14="http://schemas.microsoft.com/office/powerpoint/2010/main" val="2740282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912C-0EC7-42FB-AB15-BE3A58916981}"/>
              </a:ext>
            </a:extLst>
          </p:cNvPr>
          <p:cNvSpPr>
            <a:spLocks noGrp="1"/>
          </p:cNvSpPr>
          <p:nvPr>
            <p:ph type="title"/>
          </p:nvPr>
        </p:nvSpPr>
        <p:spPr/>
        <p:txBody>
          <a:bodyPr/>
          <a:lstStyle/>
          <a:p>
            <a:r>
              <a:rPr lang="en-SG" dirty="0"/>
              <a:t>Exercises</a:t>
            </a:r>
          </a:p>
        </p:txBody>
      </p:sp>
      <p:pic>
        <p:nvPicPr>
          <p:cNvPr id="16" name="Picture 9" descr="txp_fig">
            <a:extLst>
              <a:ext uri="{FF2B5EF4-FFF2-40B4-BE49-F238E27FC236}">
                <a16:creationId xmlns:a16="http://schemas.microsoft.com/office/drawing/2014/main" id="{10644B8B-2E8A-432C-B2FF-4CB6AF5E5935}"/>
              </a:ext>
            </a:extLst>
          </p:cNvPr>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313894"/>
            <a:ext cx="8535988" cy="325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59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Diagram&#10;&#10;Description automatically generated">
            <a:extLst>
              <a:ext uri="{FF2B5EF4-FFF2-40B4-BE49-F238E27FC236}">
                <a16:creationId xmlns:a16="http://schemas.microsoft.com/office/drawing/2014/main" id="{61597C3A-7B14-4613-AD9C-8C4E8178659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58302" y="1947980"/>
            <a:ext cx="4472940" cy="1760220"/>
          </a:xfrm>
          <a:prstGeom prst="rect">
            <a:avLst/>
          </a:prstGeo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4" name="Straight Connector 3">
            <a:extLst>
              <a:ext uri="{FF2B5EF4-FFF2-40B4-BE49-F238E27FC236}">
                <a16:creationId xmlns:a16="http://schemas.microsoft.com/office/drawing/2014/main" id="{B9B8BDE4-64CF-49FE-8214-E92063A02ACD}"/>
              </a:ext>
            </a:extLst>
          </p:cNvPr>
          <p:cNvCxnSpPr>
            <a:cxnSpLocks/>
          </p:cNvCxnSpPr>
          <p:nvPr/>
        </p:nvCxnSpPr>
        <p:spPr>
          <a:xfrm>
            <a:off x="6868819" y="3568323"/>
            <a:ext cx="2075889"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3004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912C-0EC7-42FB-AB15-BE3A58916981}"/>
              </a:ext>
            </a:extLst>
          </p:cNvPr>
          <p:cNvSpPr>
            <a:spLocks noGrp="1"/>
          </p:cNvSpPr>
          <p:nvPr>
            <p:ph type="title"/>
          </p:nvPr>
        </p:nvSpPr>
        <p:spPr/>
        <p:txBody>
          <a:bodyPr/>
          <a:lstStyle/>
          <a:p>
            <a:r>
              <a:rPr lang="en-SG" dirty="0"/>
              <a:t>Exercises</a:t>
            </a:r>
          </a:p>
        </p:txBody>
      </p:sp>
      <p:pic>
        <p:nvPicPr>
          <p:cNvPr id="5" name="Picture 4">
            <a:extLst>
              <a:ext uri="{FF2B5EF4-FFF2-40B4-BE49-F238E27FC236}">
                <a16:creationId xmlns:a16="http://schemas.microsoft.com/office/drawing/2014/main" id="{2232D7AF-DBDF-4338-9F8A-762D77FE41F0}"/>
              </a:ext>
            </a:extLst>
          </p:cNvPr>
          <p:cNvPicPr>
            <a:picLocks noChangeAspect="1"/>
          </p:cNvPicPr>
          <p:nvPr/>
        </p:nvPicPr>
        <p:blipFill>
          <a:blip r:embed="rId3"/>
          <a:stretch>
            <a:fillRect/>
          </a:stretch>
        </p:blipFill>
        <p:spPr>
          <a:xfrm>
            <a:off x="838200" y="1313894"/>
            <a:ext cx="5257800" cy="2945929"/>
          </a:xfrm>
          <a:prstGeom prst="rect">
            <a:avLst/>
          </a:prstGeom>
        </p:spPr>
      </p:pic>
    </p:spTree>
    <p:extLst>
      <p:ext uri="{BB962C8B-B14F-4D97-AF65-F5344CB8AC3E}">
        <p14:creationId xmlns:p14="http://schemas.microsoft.com/office/powerpoint/2010/main" val="3972796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zh-CN" sz="3600" dirty="0">
                <a:ea typeface="宋体" charset="-122"/>
              </a:rPr>
              <a:t>Assessing Dual Model in RSOME</a:t>
            </a:r>
          </a:p>
        </p:txBody>
      </p:sp>
      <p:sp>
        <p:nvSpPr>
          <p:cNvPr id="6" name="Content Placeholder 5">
            <a:extLst>
              <a:ext uri="{FF2B5EF4-FFF2-40B4-BE49-F238E27FC236}">
                <a16:creationId xmlns:a16="http://schemas.microsoft.com/office/drawing/2014/main" id="{2ED2C1A7-B8BE-4725-8EC4-5DA21FADB486}"/>
              </a:ext>
            </a:extLst>
          </p:cNvPr>
          <p:cNvSpPr>
            <a:spLocks noGrp="1"/>
          </p:cNvSpPr>
          <p:nvPr>
            <p:ph idx="1"/>
          </p:nvPr>
        </p:nvSpPr>
        <p:spPr/>
        <p:txBody>
          <a:bodyPr/>
          <a:lstStyle/>
          <a:p>
            <a:r>
              <a:rPr lang="en-SG" dirty="0"/>
              <a:t>The dual model can be assessed via method </a:t>
            </a:r>
            <a:r>
              <a:rPr lang="en-SG" dirty="0" err="1">
                <a:solidFill>
                  <a:srgbClr val="D79BFC"/>
                </a:solidFill>
              </a:rPr>
              <a:t>do_math</a:t>
            </a:r>
            <a:r>
              <a:rPr lang="en-SG" dirty="0">
                <a:solidFill>
                  <a:srgbClr val="D79BFC"/>
                </a:solidFill>
              </a:rPr>
              <a:t>()</a:t>
            </a:r>
          </a:p>
        </p:txBody>
      </p:sp>
      <p:sp>
        <p:nvSpPr>
          <p:cNvPr id="9" name="TextBox 8">
            <a:extLst>
              <a:ext uri="{FF2B5EF4-FFF2-40B4-BE49-F238E27FC236}">
                <a16:creationId xmlns:a16="http://schemas.microsoft.com/office/drawing/2014/main" id="{C905551F-21CE-49A9-BD63-9F8834EFDFAF}"/>
              </a:ext>
            </a:extLst>
          </p:cNvPr>
          <p:cNvSpPr txBox="1"/>
          <p:nvPr/>
        </p:nvSpPr>
        <p:spPr>
          <a:xfrm>
            <a:off x="1216025" y="2989025"/>
            <a:ext cx="10137775" cy="715089"/>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primal </a:t>
            </a:r>
            <a:r>
              <a:rPr lang="en-SG" dirty="0">
                <a:solidFill>
                  <a:srgbClr val="D79B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model.do_math</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standard form of the primal problem</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dual </a:t>
            </a:r>
            <a:r>
              <a:rPr lang="en-SG" dirty="0">
                <a:solidFill>
                  <a:srgbClr val="D79B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model.do_math</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(primal </a:t>
            </a:r>
            <a:r>
              <a:rPr lang="en-SG" dirty="0">
                <a:solidFill>
                  <a:srgbClr val="D79B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False)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standard form of the dual problem</a:t>
            </a:r>
          </a:p>
        </p:txBody>
      </p:sp>
      <p:sp>
        <p:nvSpPr>
          <p:cNvPr id="11" name="TextBox 10">
            <a:extLst>
              <a:ext uri="{FF2B5EF4-FFF2-40B4-BE49-F238E27FC236}">
                <a16:creationId xmlns:a16="http://schemas.microsoft.com/office/drawing/2014/main" id="{F0B50771-A550-4E07-A231-D984E511B8DD}"/>
              </a:ext>
            </a:extLst>
          </p:cNvPr>
          <p:cNvSpPr txBox="1"/>
          <p:nvPr/>
        </p:nvSpPr>
        <p:spPr>
          <a:xfrm>
            <a:off x="1216025" y="4503500"/>
            <a:ext cx="10137775" cy="715089"/>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primal.show</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endParaRPr lang="en-US"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Dual.show</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endParaRPr lang="en-US"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354205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MS PGothic" charset="-128"/>
              </a:rPr>
              <a:t>	</a:t>
            </a:r>
          </a:p>
        </p:txBody>
      </p:sp>
      <p:sp>
        <p:nvSpPr>
          <p:cNvPr id="8194" name="Content Placeholder 2"/>
          <p:cNvSpPr>
            <a:spLocks noGrp="1"/>
          </p:cNvSpPr>
          <p:nvPr>
            <p:ph idx="1"/>
          </p:nvPr>
        </p:nvSpPr>
        <p:spPr bwMode="auto">
          <a:xfrm>
            <a:off x="838200" y="1313894"/>
            <a:ext cx="10825480" cy="508690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sz="2400" dirty="0">
                <a:latin typeface="Cambria" charset="0"/>
                <a:ea typeface="MS PGothic" charset="-128"/>
              </a:rPr>
              <a:t>In real applications, you may not be very certain about the data used</a:t>
            </a:r>
          </a:p>
          <a:p>
            <a:pPr>
              <a:lnSpc>
                <a:spcPct val="90000"/>
              </a:lnSpc>
            </a:pPr>
            <a:r>
              <a:rPr lang="en-US" altLang="en-US" sz="2400" dirty="0">
                <a:latin typeface="Cambria" charset="0"/>
                <a:ea typeface="MS PGothic" charset="-128"/>
              </a:rPr>
              <a:t>Sensitivity Analysis studies the effect of parameter changes</a:t>
            </a:r>
          </a:p>
          <a:p>
            <a:pPr lvl="1">
              <a:lnSpc>
                <a:spcPct val="100000"/>
              </a:lnSpc>
            </a:pPr>
            <a:r>
              <a:rPr lang="en-US" altLang="en-US" sz="2000" dirty="0">
                <a:latin typeface="Cambria" charset="0"/>
              </a:rPr>
              <a:t>How does the </a:t>
            </a:r>
            <a:r>
              <a:rPr lang="en-US" altLang="en-US" sz="2000" b="1" dirty="0">
                <a:latin typeface="Cambria" charset="0"/>
              </a:rPr>
              <a:t>optimal solution</a:t>
            </a:r>
            <a:r>
              <a:rPr lang="en-US" altLang="en-US" sz="2000" dirty="0">
                <a:latin typeface="Cambria" charset="0"/>
              </a:rPr>
              <a:t> change with respect to changes in </a:t>
            </a:r>
            <a:r>
              <a:rPr lang="en-US" altLang="en-US" sz="2000" i="1" dirty="0">
                <a:latin typeface="Cambria" charset="0"/>
              </a:rPr>
              <a:t>b</a:t>
            </a:r>
            <a:r>
              <a:rPr lang="en-US" altLang="en-US" sz="2000" i="1" baseline="-25000" dirty="0">
                <a:latin typeface="Cambria" charset="0"/>
              </a:rPr>
              <a:t>i</a:t>
            </a:r>
            <a:r>
              <a:rPr lang="en-US" altLang="en-US" sz="2000" i="1" dirty="0">
                <a:latin typeface="Cambria" charset="0"/>
              </a:rPr>
              <a:t> </a:t>
            </a:r>
            <a:r>
              <a:rPr lang="en-US" altLang="en-US" sz="2000" dirty="0">
                <a:latin typeface="Cambria" charset="0"/>
              </a:rPr>
              <a:t>and</a:t>
            </a:r>
            <a:r>
              <a:rPr lang="en-US" altLang="en-US" sz="2000" i="1" dirty="0">
                <a:latin typeface="Cambria" charset="0"/>
              </a:rPr>
              <a:t> </a:t>
            </a:r>
            <a:r>
              <a:rPr lang="en-US" altLang="en-US" sz="2000" i="1" dirty="0" err="1">
                <a:latin typeface="Cambria" charset="0"/>
              </a:rPr>
              <a:t>c</a:t>
            </a:r>
            <a:r>
              <a:rPr lang="en-US" altLang="en-US" sz="2000" i="1" baseline="-25000" dirty="0" err="1">
                <a:latin typeface="Cambria" charset="0"/>
              </a:rPr>
              <a:t>j</a:t>
            </a:r>
            <a:r>
              <a:rPr lang="en-US" altLang="en-US" sz="2000" dirty="0">
                <a:latin typeface="Cambria" charset="0"/>
              </a:rPr>
              <a:t>?</a:t>
            </a:r>
          </a:p>
          <a:p>
            <a:pPr lvl="1">
              <a:lnSpc>
                <a:spcPct val="100000"/>
              </a:lnSpc>
            </a:pPr>
            <a:r>
              <a:rPr lang="en-US" altLang="en-US" sz="2000" dirty="0">
                <a:latin typeface="Cambria" charset="0"/>
              </a:rPr>
              <a:t>How does the </a:t>
            </a:r>
            <a:r>
              <a:rPr lang="en-US" altLang="en-US" sz="2000" b="1" dirty="0">
                <a:latin typeface="Cambria" charset="0"/>
              </a:rPr>
              <a:t>optimal objective value</a:t>
            </a:r>
            <a:r>
              <a:rPr lang="en-US" altLang="en-US" sz="2000" dirty="0">
                <a:latin typeface="Cambria" charset="0"/>
              </a:rPr>
              <a:t> change with respect to changes in </a:t>
            </a:r>
            <a:r>
              <a:rPr lang="en-US" altLang="en-US" sz="2000" i="1" dirty="0">
                <a:latin typeface="Cambria" charset="0"/>
              </a:rPr>
              <a:t>b</a:t>
            </a:r>
            <a:r>
              <a:rPr lang="en-US" altLang="en-US" sz="2000" i="1" baseline="-25000" dirty="0">
                <a:latin typeface="Cambria" charset="0"/>
              </a:rPr>
              <a:t>i</a:t>
            </a:r>
            <a:r>
              <a:rPr lang="en-US" altLang="en-US" sz="2000" i="1" dirty="0">
                <a:latin typeface="Cambria" charset="0"/>
              </a:rPr>
              <a:t> </a:t>
            </a:r>
            <a:r>
              <a:rPr lang="en-US" altLang="en-US" sz="2000" dirty="0">
                <a:latin typeface="Cambria" charset="0"/>
              </a:rPr>
              <a:t>and </a:t>
            </a:r>
            <a:r>
              <a:rPr lang="en-US" altLang="en-US" sz="2000" i="1" dirty="0" err="1">
                <a:latin typeface="Cambria" charset="0"/>
              </a:rPr>
              <a:t>c</a:t>
            </a:r>
            <a:r>
              <a:rPr lang="en-US" altLang="en-US" sz="2000" i="1" baseline="-25000" dirty="0" err="1">
                <a:latin typeface="Cambria" charset="0"/>
              </a:rPr>
              <a:t>j</a:t>
            </a:r>
            <a:r>
              <a:rPr lang="en-US" altLang="en-US" sz="2000" dirty="0">
                <a:latin typeface="Cambria" charset="0"/>
              </a:rPr>
              <a:t>?</a:t>
            </a:r>
          </a:p>
        </p:txBody>
      </p:sp>
      <mc:AlternateContent xmlns:mc="http://schemas.openxmlformats.org/markup-compatibility/2006" xmlns:p14="http://schemas.microsoft.com/office/powerpoint/2010/main">
        <mc:Choice Requires="p14">
          <p:contentPart p14:bwMode="auto" r:id="rId3">
            <p14:nvContentPartPr>
              <p14:cNvPr id="1027" name="Ink 3"/>
              <p14:cNvContentPartPr>
                <a14:cpLocks xmlns:a14="http://schemas.microsoft.com/office/drawing/2010/main" noRot="1" noChangeAspect="1" noEditPoints="1" noChangeArrowheads="1" noChangeShapeType="1"/>
              </p14:cNvContentPartPr>
              <p14:nvPr/>
            </p14:nvContentPartPr>
            <p14:xfrm>
              <a:off x="6343651" y="3509963"/>
              <a:ext cx="22225" cy="12700"/>
            </p14:xfrm>
          </p:contentPart>
        </mc:Choice>
        <mc:Fallback xmlns="">
          <p:pic>
            <p:nvPicPr>
              <p:cNvPr id="1027" name="Ink 3"/>
              <p:cNvPicPr>
                <a:picLocks noRot="1" noChangeAspect="1" noEditPoints="1" noChangeArrowheads="1" noChangeShapeType="1"/>
              </p:cNvPicPr>
              <p:nvPr/>
            </p:nvPicPr>
            <p:blipFill>
              <a:blip r:embed="rId4"/>
              <a:stretch>
                <a:fillRect/>
              </a:stretch>
            </p:blipFill>
            <p:spPr>
              <a:xfrm>
                <a:off x="6334178" y="3500529"/>
                <a:ext cx="41171" cy="31569"/>
              </a:xfrm>
              <a:prstGeom prst="rect">
                <a:avLst/>
              </a:prstGeom>
            </p:spPr>
          </p:pic>
        </mc:Fallback>
      </mc:AlternateContent>
      <p:pic>
        <p:nvPicPr>
          <p:cNvPr id="8197" name="Picture 8"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85753" y="3646949"/>
            <a:ext cx="5620493" cy="1976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le 1">
            <a:extLst>
              <a:ext uri="{FF2B5EF4-FFF2-40B4-BE49-F238E27FC236}">
                <a16:creationId xmlns:a16="http://schemas.microsoft.com/office/drawing/2014/main" id="{7A3D6A56-B18E-45DB-AB1E-49234249D6EA}"/>
              </a:ext>
            </a:extLst>
          </p:cNvPr>
          <p:cNvSpPr txBox="1">
            <a:spLocks/>
          </p:cNvSpPr>
          <p:nvPr/>
        </p:nvSpPr>
        <p:spPr>
          <a:xfrm>
            <a:off x="990600" y="5175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solidFill>
                  <a:srgbClr val="000000"/>
                </a:solidFill>
              </a:rPr>
              <a:t>Sensitivity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Products: Bowls ($40) and Mugs ($50)</a:t>
            </a:r>
          </a:p>
          <a:p>
            <a:endParaRPr lang="en-US" altLang="en-US" sz="2000" dirty="0">
              <a:latin typeface="Cambria" charset="0"/>
              <a:ea typeface="MS PGothic" charset="-128"/>
            </a:endParaRPr>
          </a:p>
          <a:p>
            <a:endParaRPr lang="en-US" altLang="en-US" sz="2000" dirty="0">
              <a:latin typeface="Cambria" charset="0"/>
              <a:ea typeface="MS PGothic" charset="-128"/>
            </a:endParaRPr>
          </a:p>
          <a:p>
            <a:endParaRPr lang="en-US" altLang="en-US" sz="2000" dirty="0">
              <a:latin typeface="Cambria" charset="0"/>
              <a:ea typeface="MS PGothic" charset="-128"/>
            </a:endParaRPr>
          </a:p>
        </p:txBody>
      </p:sp>
      <p:graphicFrame>
        <p:nvGraphicFramePr>
          <p:cNvPr id="8" name="Group 55"/>
          <p:cNvGraphicFramePr>
            <a:graphicFrameLocks noGrp="1"/>
          </p:cNvGraphicFramePr>
          <p:nvPr>
            <p:extLst>
              <p:ext uri="{D42A27DB-BD31-4B8C-83A1-F6EECF244321}">
                <p14:modId xmlns:p14="http://schemas.microsoft.com/office/powerpoint/2010/main" val="780498991"/>
              </p:ext>
            </p:extLst>
          </p:nvPr>
        </p:nvGraphicFramePr>
        <p:xfrm>
          <a:off x="4089400" y="2128521"/>
          <a:ext cx="4191000" cy="1511401"/>
        </p:xfrm>
        <a:graphic>
          <a:graphicData uri="http://schemas.openxmlformats.org/drawingml/2006/table">
            <a:tbl>
              <a:tblPr/>
              <a:tblGrid>
                <a:gridCol w="1047750">
                  <a:extLst>
                    <a:ext uri="{9D8B030D-6E8A-4147-A177-3AD203B41FA5}">
                      <a16:colId xmlns:a16="http://schemas.microsoft.com/office/drawing/2014/main" val="20000"/>
                    </a:ext>
                  </a:extLst>
                </a:gridCol>
                <a:gridCol w="966788">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gridCol w="1209675">
                  <a:extLst>
                    <a:ext uri="{9D8B030D-6E8A-4147-A177-3AD203B41FA5}">
                      <a16:colId xmlns:a16="http://schemas.microsoft.com/office/drawing/2014/main" val="20003"/>
                    </a:ext>
                  </a:extLst>
                </a:gridCol>
              </a:tblGrid>
              <a:tr h="639921">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endParaRPr kumimoji="0" lang="en-US" altLang="en-US" sz="1800" b="0" i="0" u="none" strike="noStrike" cap="none" normalizeH="0" baseline="0">
                        <a:ln>
                          <a:noFill/>
                        </a:ln>
                        <a:solidFill>
                          <a:schemeClr val="tx1"/>
                        </a:solidFill>
                        <a:effectLst/>
                        <a:latin typeface="Arial" charset="0"/>
                        <a:ea typeface="MS PGothic" charset="-128"/>
                      </a:endParaRP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dirty="0">
                          <a:ln>
                            <a:noFill/>
                          </a:ln>
                          <a:solidFill>
                            <a:schemeClr val="tx1"/>
                          </a:solidFill>
                          <a:effectLst/>
                          <a:latin typeface="Arial" charset="0"/>
                          <a:ea typeface="MS PGothic" charset="-128"/>
                        </a:rPr>
                        <a:t>Bowl (</a:t>
                      </a:r>
                      <a:r>
                        <a:rPr kumimoji="0" lang="en-US" altLang="en-US" sz="1800" b="0" i="1" u="none" strike="noStrike" cap="none" normalizeH="0" baseline="0" dirty="0">
                          <a:ln>
                            <a:noFill/>
                          </a:ln>
                          <a:solidFill>
                            <a:schemeClr val="tx1"/>
                          </a:solidFill>
                          <a:effectLst/>
                          <a:latin typeface="Arial" charset="0"/>
                          <a:ea typeface="MS PGothic" charset="-128"/>
                        </a:rPr>
                        <a:t>B</a:t>
                      </a:r>
                      <a:r>
                        <a:rPr kumimoji="0" lang="en-US" altLang="en-US" sz="1800" b="0" i="0" u="none" strike="noStrike" cap="none" normalizeH="0" baseline="0" dirty="0">
                          <a:ln>
                            <a:noFill/>
                          </a:ln>
                          <a:solidFill>
                            <a:schemeClr val="tx1"/>
                          </a:solidFill>
                          <a:effectLst/>
                          <a:latin typeface="Arial" charset="0"/>
                          <a:ea typeface="MS PGothic" charset="-128"/>
                        </a:rPr>
                        <a:t>)</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dirty="0">
                          <a:ln>
                            <a:noFill/>
                          </a:ln>
                          <a:solidFill>
                            <a:schemeClr val="tx1"/>
                          </a:solidFill>
                          <a:effectLst/>
                          <a:latin typeface="Arial" charset="0"/>
                          <a:ea typeface="MS PGothic" charset="-128"/>
                        </a:rPr>
                        <a:t>Mug (</a:t>
                      </a:r>
                      <a:r>
                        <a:rPr kumimoji="0" lang="en-US" altLang="en-US" sz="1800" b="0" i="1" u="none" strike="noStrike" cap="none" normalizeH="0" baseline="0" dirty="0">
                          <a:ln>
                            <a:noFill/>
                          </a:ln>
                          <a:solidFill>
                            <a:schemeClr val="tx1"/>
                          </a:solidFill>
                          <a:effectLst/>
                          <a:latin typeface="Arial" charset="0"/>
                          <a:ea typeface="MS PGothic" charset="-128"/>
                        </a:rPr>
                        <a:t>M</a:t>
                      </a:r>
                      <a:r>
                        <a:rPr kumimoji="0" lang="en-US" altLang="en-US" sz="1800" b="0" i="0" u="none" strike="noStrike" cap="none" normalizeH="0" baseline="0" dirty="0">
                          <a:ln>
                            <a:noFill/>
                          </a:ln>
                          <a:solidFill>
                            <a:schemeClr val="tx1"/>
                          </a:solidFill>
                          <a:effectLst/>
                          <a:latin typeface="Arial" charset="0"/>
                          <a:ea typeface="MS PGothic" charset="-128"/>
                        </a:rPr>
                        <a:t>)</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Capacity</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483">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Labour</a:t>
                      </a: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1</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2</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40</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896">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Clay</a:t>
                      </a: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4</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a:ln>
                            <a:noFill/>
                          </a:ln>
                          <a:solidFill>
                            <a:schemeClr val="tx1"/>
                          </a:solidFill>
                          <a:effectLst/>
                          <a:latin typeface="Arial" charset="0"/>
                          <a:ea typeface="MS PGothic" charset="-128"/>
                        </a:rPr>
                        <a:t>3</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MS PGothic" charset="-128"/>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0" i="0" u="none" strike="noStrike" cap="none" normalizeH="0" baseline="0" dirty="0">
                          <a:ln>
                            <a:noFill/>
                          </a:ln>
                          <a:solidFill>
                            <a:schemeClr val="tx1"/>
                          </a:solidFill>
                          <a:effectLst/>
                          <a:latin typeface="Arial" charset="0"/>
                          <a:ea typeface="MS PGothic" charset="-128"/>
                        </a:rPr>
                        <a:t>120</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9" name="Picture 6" descr="txp_fig"/>
          <p:cNvPicPr>
            <a:picLocks noChangeAspect="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13200" y="4144646"/>
            <a:ext cx="4343400"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a:spLocks noChangeArrowheads="1"/>
          </p:cNvSpPr>
          <p:nvPr/>
        </p:nvSpPr>
        <p:spPr bwMode="auto">
          <a:xfrm>
            <a:off x="8280400" y="4947920"/>
            <a:ext cx="457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b</a:t>
            </a:r>
            <a:r>
              <a:rPr lang="en-US" altLang="en-US" baseline="-25000" dirty="0">
                <a:solidFill>
                  <a:srgbClr val="C00000"/>
                </a:solidFill>
                <a:latin typeface="Times New Roman" panose="02020603050405020304" pitchFamily="18" charset="0"/>
                <a:cs typeface="Times New Roman" panose="02020603050405020304" pitchFamily="18" charset="0"/>
              </a:rPr>
              <a:t>2</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7899400" y="4566920"/>
            <a:ext cx="457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b</a:t>
            </a:r>
            <a:r>
              <a:rPr lang="en-US" altLang="en-US" baseline="-25000" dirty="0">
                <a:solidFill>
                  <a:srgbClr val="C00000"/>
                </a:solidFill>
                <a:latin typeface="Times New Roman" panose="02020603050405020304" pitchFamily="18" charset="0"/>
                <a:cs typeface="Times New Roman" panose="02020603050405020304" pitchFamily="18" charset="0"/>
              </a:rPr>
              <a:t>1</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a:spLocks noChangeArrowheads="1"/>
          </p:cNvSpPr>
          <p:nvPr/>
        </p:nvSpPr>
        <p:spPr bwMode="auto">
          <a:xfrm>
            <a:off x="5994400" y="3816034"/>
            <a:ext cx="457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c</a:t>
            </a:r>
            <a:r>
              <a:rPr lang="en-US" altLang="en-US" baseline="-25000" dirty="0">
                <a:solidFill>
                  <a:srgbClr val="C00000"/>
                </a:solidFill>
                <a:latin typeface="Times New Roman" panose="02020603050405020304" pitchFamily="18" charset="0"/>
                <a:cs typeface="Times New Roman" panose="02020603050405020304" pitchFamily="18" charset="0"/>
              </a:rPr>
              <a:t>1</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3" name="TextBox 12"/>
          <p:cNvSpPr txBox="1">
            <a:spLocks noChangeArrowheads="1"/>
          </p:cNvSpPr>
          <p:nvPr/>
        </p:nvSpPr>
        <p:spPr bwMode="auto">
          <a:xfrm>
            <a:off x="6985000" y="3816034"/>
            <a:ext cx="457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c</a:t>
            </a:r>
            <a:r>
              <a:rPr lang="en-US" altLang="en-US" baseline="-25000" dirty="0">
                <a:solidFill>
                  <a:srgbClr val="C00000"/>
                </a:solidFill>
                <a:latin typeface="Times New Roman" panose="02020603050405020304" pitchFamily="18" charset="0"/>
                <a:cs typeface="Times New Roman" panose="02020603050405020304" pitchFamily="18" charset="0"/>
              </a:rPr>
              <a:t>2</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4" name="TextBox 13"/>
          <p:cNvSpPr txBox="1">
            <a:spLocks noChangeArrowheads="1"/>
          </p:cNvSpPr>
          <p:nvPr/>
        </p:nvSpPr>
        <p:spPr bwMode="auto">
          <a:xfrm>
            <a:off x="5918200" y="4490720"/>
            <a:ext cx="533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a</a:t>
            </a:r>
            <a:r>
              <a:rPr lang="en-US" altLang="en-US" baseline="-25000" dirty="0">
                <a:solidFill>
                  <a:srgbClr val="C00000"/>
                </a:solidFill>
                <a:latin typeface="Times New Roman" panose="02020603050405020304" pitchFamily="18" charset="0"/>
                <a:cs typeface="Times New Roman" panose="02020603050405020304" pitchFamily="18" charset="0"/>
              </a:rPr>
              <a:t>11</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5" name="TextBox 14"/>
          <p:cNvSpPr txBox="1">
            <a:spLocks noChangeArrowheads="1"/>
          </p:cNvSpPr>
          <p:nvPr/>
        </p:nvSpPr>
        <p:spPr bwMode="auto">
          <a:xfrm>
            <a:off x="6604000" y="4490720"/>
            <a:ext cx="533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a</a:t>
            </a:r>
            <a:r>
              <a:rPr lang="en-US" altLang="en-US" baseline="-25000" dirty="0">
                <a:solidFill>
                  <a:srgbClr val="C00000"/>
                </a:solidFill>
                <a:latin typeface="Times New Roman" panose="02020603050405020304" pitchFamily="18" charset="0"/>
                <a:cs typeface="Times New Roman" panose="02020603050405020304" pitchFamily="18" charset="0"/>
              </a:rPr>
              <a:t>12</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6" name="TextBox 15"/>
          <p:cNvSpPr txBox="1">
            <a:spLocks noChangeArrowheads="1"/>
          </p:cNvSpPr>
          <p:nvPr/>
        </p:nvSpPr>
        <p:spPr bwMode="auto">
          <a:xfrm>
            <a:off x="5918200" y="4871720"/>
            <a:ext cx="533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a</a:t>
            </a:r>
            <a:r>
              <a:rPr lang="en-US" altLang="en-US" baseline="-25000" dirty="0">
                <a:solidFill>
                  <a:srgbClr val="C00000"/>
                </a:solidFill>
                <a:latin typeface="Times New Roman" panose="02020603050405020304" pitchFamily="18" charset="0"/>
                <a:cs typeface="Times New Roman" panose="02020603050405020304" pitchFamily="18" charset="0"/>
              </a:rPr>
              <a:t>21</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a:spLocks noChangeArrowheads="1"/>
          </p:cNvSpPr>
          <p:nvPr/>
        </p:nvSpPr>
        <p:spPr bwMode="auto">
          <a:xfrm>
            <a:off x="6604000" y="4882834"/>
            <a:ext cx="533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i="1" dirty="0">
                <a:solidFill>
                  <a:srgbClr val="C00000"/>
                </a:solidFill>
                <a:latin typeface="Times New Roman" panose="02020603050405020304" pitchFamily="18" charset="0"/>
                <a:cs typeface="Times New Roman" panose="02020603050405020304" pitchFamily="18" charset="0"/>
              </a:rPr>
              <a:t>a</a:t>
            </a:r>
            <a:r>
              <a:rPr lang="en-US" altLang="en-US" baseline="-25000" dirty="0">
                <a:solidFill>
                  <a:srgbClr val="C00000"/>
                </a:solidFill>
                <a:latin typeface="Times New Roman" panose="02020603050405020304" pitchFamily="18" charset="0"/>
                <a:cs typeface="Times New Roman" panose="02020603050405020304" pitchFamily="18" charset="0"/>
              </a:rPr>
              <a:t>22</a:t>
            </a:r>
            <a:endParaRPr lang="en-US" altLang="en-US" dirty="0">
              <a:solidFill>
                <a:srgbClr val="C00000"/>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1B295E47-2AB1-4364-99C4-B1A197083AE0}"/>
              </a:ext>
            </a:extLst>
          </p:cNvPr>
          <p:cNvSpPr>
            <a:spLocks noGrp="1"/>
          </p:cNvSpPr>
          <p:nvPr>
            <p:ph type="title"/>
          </p:nvPr>
        </p:nvSpPr>
        <p:spPr>
          <a:xfrm>
            <a:off x="838200" y="365125"/>
            <a:ext cx="10515600" cy="824483"/>
          </a:xfrm>
        </p:spPr>
        <p:txBody>
          <a:bodyPr>
            <a:normAutofit/>
          </a:bodyPr>
          <a:lstStyle/>
          <a:p>
            <a:r>
              <a:rPr lang="en-US" altLang="en-US" sz="4400" dirty="0">
                <a:solidFill>
                  <a:srgbClr val="000000"/>
                </a:solidFill>
              </a:rPr>
              <a:t>Example: A pottery company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114800" y="4343400"/>
            <a:ext cx="2438400" cy="1447800"/>
            <a:chOff x="2590800" y="4343400"/>
            <a:chExt cx="2438400" cy="1447800"/>
          </a:xfrm>
          <a:solidFill>
            <a:srgbClr val="FF6600">
              <a:alpha val="35000"/>
            </a:srgbClr>
          </a:solidFill>
        </p:grpSpPr>
        <p:sp>
          <p:nvSpPr>
            <p:cNvPr id="30" name="Right Triangle 29"/>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ight Triangle 30"/>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 name="Title 1">
            <a:extLst>
              <a:ext uri="{FF2B5EF4-FFF2-40B4-BE49-F238E27FC236}">
                <a16:creationId xmlns:a16="http://schemas.microsoft.com/office/drawing/2014/main" id="{B8F801C1-9C2E-4536-ADF3-C33C10BBBB80}"/>
              </a:ext>
            </a:extLst>
          </p:cNvPr>
          <p:cNvSpPr>
            <a:spLocks noGrp="1"/>
          </p:cNvSpPr>
          <p:nvPr>
            <p:ph type="title"/>
          </p:nvPr>
        </p:nvSpPr>
        <p:spPr/>
        <p:txBody>
          <a:bodyPr>
            <a:normAutofit fontScale="90000"/>
          </a:bodyPr>
          <a:lstStyle/>
          <a:p>
            <a:r>
              <a:rPr lang="en-US" altLang="en-US" sz="4400" dirty="0">
                <a:solidFill>
                  <a:srgbClr val="000000"/>
                </a:solidFill>
              </a:rPr>
              <a:t>Changes in Objective Function Coefficients (</a:t>
            </a:r>
            <a:r>
              <a:rPr lang="en-US" altLang="en-US" sz="4400" i="1" dirty="0" err="1">
                <a:solidFill>
                  <a:srgbClr val="000000"/>
                </a:solidFill>
                <a:latin typeface="Times New Roman" panose="02020603050405020304" pitchFamily="18" charset="0"/>
                <a:cs typeface="Times New Roman" panose="02020603050405020304" pitchFamily="18" charset="0"/>
              </a:rPr>
              <a:t>c</a:t>
            </a:r>
            <a:r>
              <a:rPr lang="en-US" altLang="en-US" sz="4400" i="1" baseline="-25000" dirty="0" err="1">
                <a:solidFill>
                  <a:srgbClr val="000000"/>
                </a:solidFill>
                <a:latin typeface="Times New Roman" panose="02020603050405020304" pitchFamily="18" charset="0"/>
                <a:cs typeface="Times New Roman" panose="02020603050405020304" pitchFamily="18" charset="0"/>
              </a:rPr>
              <a:t>j</a:t>
            </a:r>
            <a:r>
              <a:rPr lang="en-US" altLang="en-US" sz="4400" dirty="0">
                <a:solidFill>
                  <a:srgbClr val="000000"/>
                </a:solidFill>
              </a:rPr>
              <a:t>)</a:t>
            </a:r>
            <a:endParaRPr lang="en-SG" dirty="0"/>
          </a:p>
        </p:txBody>
      </p:sp>
      <p:sp>
        <p:nvSpPr>
          <p:cNvPr id="3"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Suppose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dirty="0">
                <a:latin typeface="Cambria" charset="0"/>
                <a:ea typeface="MS PGothic" charset="-128"/>
              </a:rPr>
              <a:t> changes, how would the optimal solution change?</a:t>
            </a:r>
          </a:p>
        </p:txBody>
      </p:sp>
      <p:sp>
        <p:nvSpPr>
          <p:cNvPr id="11" name="TextBox 1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B</a:t>
            </a:r>
            <a:endParaRPr lang="en-US" altLang="en-US" sz="2400" i="1" baseline="-25000" dirty="0">
              <a:latin typeface="Times New Roman" charset="0"/>
            </a:endParaRPr>
          </a:p>
        </p:txBody>
      </p:sp>
      <p:sp>
        <p:nvSpPr>
          <p:cNvPr id="12" name="TextBox 11"/>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M</a:t>
            </a:r>
            <a:endParaRPr lang="en-US" altLang="en-US" sz="2400" i="1" baseline="-25000">
              <a:latin typeface="Times New Roman" charset="0"/>
            </a:endParaRPr>
          </a:p>
        </p:txBody>
      </p:sp>
      <p:sp>
        <p:nvSpPr>
          <p:cNvPr id="13" name="TextBox 12"/>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17" name="Straight Connector 16"/>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8" name="Straight Connector 17"/>
          <p:cNvCxnSpPr>
            <a:cxnSpLocks noChangeShapeType="1"/>
          </p:cNvCxnSpPr>
          <p:nvPr/>
        </p:nvCxnSpPr>
        <p:spPr bwMode="auto">
          <a:xfrm rot="16200000" flipH="1">
            <a:off x="3810000" y="3124200"/>
            <a:ext cx="3200400" cy="27432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0" name="Straight Arrow Connector 19"/>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sp>
        <p:nvSpPr>
          <p:cNvPr id="36" name="TextBox 35"/>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37" name="TextBox 36"/>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38" name="TextBox 37"/>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39" name="TextBox 38"/>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40" name="TextBox 39"/>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42" name="Straight Arrow Connector 41"/>
          <p:cNvCxnSpPr/>
          <p:nvPr/>
        </p:nvCxnSpPr>
        <p:spPr>
          <a:xfrm rot="5400000" flipH="1" flipV="1">
            <a:off x="4191000" y="43434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a:spLocks noChangeArrowheads="1"/>
          </p:cNvSpPr>
          <p:nvPr/>
        </p:nvSpPr>
        <p:spPr bwMode="auto">
          <a:xfrm>
            <a:off x="1676400" y="3744914"/>
            <a:ext cx="21336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zh-CN" dirty="0"/>
              <a:t>m</a:t>
            </a:r>
            <a:r>
              <a:rPr lang="en-US" altLang="en-US" dirty="0"/>
              <a:t>ax 40</a:t>
            </a:r>
            <a:r>
              <a:rPr lang="en-US" altLang="en-US" i="1" dirty="0"/>
              <a:t>B</a:t>
            </a:r>
            <a:r>
              <a:rPr lang="en-US" altLang="en-US" dirty="0"/>
              <a:t> + 50</a:t>
            </a:r>
            <a:r>
              <a:rPr lang="en-US" altLang="en-US" i="1" dirty="0"/>
              <a:t>M</a:t>
            </a:r>
          </a:p>
        </p:txBody>
      </p:sp>
      <p:cxnSp>
        <p:nvCxnSpPr>
          <p:cNvPr id="44" name="Straight Connector 43"/>
          <p:cNvCxnSpPr>
            <a:cxnSpLocks noChangeShapeType="1"/>
          </p:cNvCxnSpPr>
          <p:nvPr/>
        </p:nvCxnSpPr>
        <p:spPr bwMode="auto">
          <a:xfrm>
            <a:off x="3276600" y="4114800"/>
            <a:ext cx="3124200" cy="21336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55" name="Straight Connector 54"/>
          <p:cNvCxnSpPr>
            <a:cxnSpLocks noChangeShapeType="1"/>
          </p:cNvCxnSpPr>
          <p:nvPr/>
        </p:nvCxnSpPr>
        <p:spPr bwMode="auto">
          <a:xfrm>
            <a:off x="3886200" y="3733800"/>
            <a:ext cx="3124200" cy="2133600"/>
          </a:xfrm>
          <a:prstGeom prst="line">
            <a:avLst/>
          </a:prstGeom>
          <a:noFill/>
          <a:ln w="25400">
            <a:solidFill>
              <a:srgbClr val="000000"/>
            </a:solidFill>
            <a:round/>
            <a:headEnd/>
            <a:tailEnd/>
          </a:ln>
          <a:effectLst>
            <a:outerShdw blurRad="40000" dist="20000" dir="5400000" rotWithShape="0">
              <a:srgbClr val="000000">
                <a:alpha val="37999"/>
              </a:srgbClr>
            </a:outerShdw>
          </a:effectLst>
        </p:spPr>
      </p:cxnSp>
      <p:pic>
        <p:nvPicPr>
          <p:cNvPr id="10259" name="Picture 6" descr="txp_fig"/>
          <p:cNvPicPr>
            <a:picLocks noChangeAspect="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60" name="TextBox 59"/>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29" name="Oval 28"/>
          <p:cNvSpPr/>
          <p:nvPr/>
        </p:nvSpPr>
        <p:spPr>
          <a:xfrm>
            <a:off x="8686800" y="2057400"/>
            <a:ext cx="3048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
        <p:nvSpPr>
          <p:cNvPr id="34" name="TextBox 33"/>
          <p:cNvSpPr txBox="1">
            <a:spLocks noChangeArrowheads="1"/>
          </p:cNvSpPr>
          <p:nvPr/>
        </p:nvSpPr>
        <p:spPr bwMode="auto">
          <a:xfrm>
            <a:off x="3810000" y="4645026"/>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16</a:t>
            </a:r>
            <a:endParaRPr lang="en-US" altLang="en-US" sz="1400" baseline="-250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36" grpId="0"/>
      <p:bldP spid="37" grpId="0"/>
      <p:bldP spid="38" grpId="0"/>
      <p:bldP spid="39" grpId="0"/>
      <p:bldP spid="40" grpId="0"/>
      <p:bldP spid="43" grpId="0"/>
      <p:bldP spid="60" grpId="0"/>
      <p:bldP spid="29"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114800" y="4343400"/>
            <a:ext cx="2438400" cy="1447800"/>
            <a:chOff x="2590800" y="4343400"/>
            <a:chExt cx="2438400" cy="1447800"/>
          </a:xfrm>
          <a:solidFill>
            <a:srgbClr val="FF6600">
              <a:alpha val="35000"/>
            </a:srgbClr>
          </a:solidFill>
        </p:grpSpPr>
        <p:sp>
          <p:nvSpPr>
            <p:cNvPr id="31" name="Right Triangle 30"/>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ight Triangle 31"/>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Rectangle 32"/>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 name="Title 1">
            <a:extLst>
              <a:ext uri="{FF2B5EF4-FFF2-40B4-BE49-F238E27FC236}">
                <a16:creationId xmlns:a16="http://schemas.microsoft.com/office/drawing/2014/main" id="{22C3E5D0-AC92-4AEF-9CBD-2583B389108B}"/>
              </a:ext>
            </a:extLst>
          </p:cNvPr>
          <p:cNvSpPr>
            <a:spLocks noGrp="1"/>
          </p:cNvSpPr>
          <p:nvPr>
            <p:ph type="title"/>
          </p:nvPr>
        </p:nvSpPr>
        <p:spPr/>
        <p:txBody>
          <a:bodyPr>
            <a:normAutofit fontScale="90000"/>
          </a:bodyPr>
          <a:lstStyle/>
          <a:p>
            <a:r>
              <a:rPr lang="en-US" altLang="en-US" sz="4400" dirty="0">
                <a:solidFill>
                  <a:srgbClr val="000000"/>
                </a:solidFill>
              </a:rPr>
              <a:t>Changes in Objective Function Coefficients (</a:t>
            </a:r>
            <a:r>
              <a:rPr lang="en-US" altLang="en-US" sz="4400" i="1" dirty="0" err="1">
                <a:solidFill>
                  <a:srgbClr val="000000"/>
                </a:solidFill>
                <a:latin typeface="Times New Roman" panose="02020603050405020304" pitchFamily="18" charset="0"/>
                <a:cs typeface="Times New Roman" panose="02020603050405020304" pitchFamily="18" charset="0"/>
              </a:rPr>
              <a:t>c</a:t>
            </a:r>
            <a:r>
              <a:rPr lang="en-US" altLang="en-US" sz="4400" i="1" baseline="-25000" dirty="0" err="1">
                <a:solidFill>
                  <a:srgbClr val="000000"/>
                </a:solidFill>
                <a:latin typeface="Times New Roman" panose="02020603050405020304" pitchFamily="18" charset="0"/>
                <a:cs typeface="Times New Roman" panose="02020603050405020304" pitchFamily="18" charset="0"/>
              </a:rPr>
              <a:t>j</a:t>
            </a:r>
            <a:r>
              <a:rPr lang="en-US" altLang="en-US" sz="4400" dirty="0">
                <a:solidFill>
                  <a:srgbClr val="000000"/>
                </a:solidFill>
              </a:rPr>
              <a:t>)</a:t>
            </a:r>
            <a:endParaRPr lang="en-SG" dirty="0"/>
          </a:p>
        </p:txBody>
      </p:sp>
      <p:sp>
        <p:nvSpPr>
          <p:cNvPr id="11266"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Say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increases to 50?</a:t>
            </a:r>
          </a:p>
        </p:txBody>
      </p:sp>
      <p:sp>
        <p:nvSpPr>
          <p:cNvPr id="11267" name="TextBox 1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B</a:t>
            </a:r>
            <a:endParaRPr lang="en-US" altLang="en-US" sz="2400" i="1" baseline="-25000">
              <a:latin typeface="Times New Roman" charset="0"/>
            </a:endParaRPr>
          </a:p>
        </p:txBody>
      </p:sp>
      <p:sp>
        <p:nvSpPr>
          <p:cNvPr id="11268" name="TextBox 11"/>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11269" name="TextBox 12"/>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17" name="Straight Connector 16"/>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8" name="Straight Connector 17"/>
          <p:cNvCxnSpPr>
            <a:cxnSpLocks noChangeShapeType="1"/>
          </p:cNvCxnSpPr>
          <p:nvPr/>
        </p:nvCxnSpPr>
        <p:spPr bwMode="auto">
          <a:xfrm rot="16200000" flipH="1">
            <a:off x="3810000" y="3124200"/>
            <a:ext cx="3200400" cy="27432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0" name="Straight Arrow Connector 19"/>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2" name="Straight Connector 21"/>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4" name="Straight Connector 23"/>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5" name="Straight Connector 24"/>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7" name="Straight Connector 26"/>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1278" name="TextBox 35"/>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1279" name="TextBox 36"/>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1280" name="TextBox 37"/>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1281" name="TextBox 38"/>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1282" name="TextBox 39"/>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42" name="Straight Arrow Connector 41"/>
          <p:cNvCxnSpPr/>
          <p:nvPr/>
        </p:nvCxnSpPr>
        <p:spPr>
          <a:xfrm rot="5400000" flipH="1" flipV="1">
            <a:off x="4305300" y="4152900"/>
            <a:ext cx="457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en-US" dirty="0">
                <a:latin typeface="Times New Roman" panose="02020603050405020304" pitchFamily="18" charset="0"/>
                <a:cs typeface="Times New Roman" panose="02020603050405020304" pitchFamily="18" charset="0"/>
              </a:rPr>
              <a:t>max </a:t>
            </a:r>
            <a:r>
              <a:rPr lang="en-US" altLang="en-US" dirty="0">
                <a:solidFill>
                  <a:srgbClr val="FF0000"/>
                </a:solidFill>
                <a:latin typeface="Times New Roman" panose="02020603050405020304" pitchFamily="18" charset="0"/>
                <a:cs typeface="Times New Roman" panose="02020603050405020304" pitchFamily="18" charset="0"/>
              </a:rPr>
              <a:t>50</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+ 50</a:t>
            </a:r>
            <a:r>
              <a:rPr lang="en-US" altLang="en-US" i="1" dirty="0">
                <a:latin typeface="Times New Roman" panose="02020603050405020304" pitchFamily="18" charset="0"/>
                <a:cs typeface="Times New Roman" panose="02020603050405020304" pitchFamily="18" charset="0"/>
              </a:rPr>
              <a:t>M</a:t>
            </a:r>
          </a:p>
        </p:txBody>
      </p:sp>
      <p:cxnSp>
        <p:nvCxnSpPr>
          <p:cNvPr id="44" name="Straight Connector 43"/>
          <p:cNvCxnSpPr>
            <a:cxnSpLocks noChangeShapeType="1"/>
          </p:cNvCxnSpPr>
          <p:nvPr/>
        </p:nvCxnSpPr>
        <p:spPr bwMode="auto">
          <a:xfrm>
            <a:off x="3581400" y="3886200"/>
            <a:ext cx="2603643" cy="23622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55" name="Straight Connector 54"/>
          <p:cNvCxnSpPr>
            <a:cxnSpLocks noChangeShapeType="1"/>
          </p:cNvCxnSpPr>
          <p:nvPr/>
        </p:nvCxnSpPr>
        <p:spPr bwMode="auto">
          <a:xfrm>
            <a:off x="4267200" y="3657601"/>
            <a:ext cx="2438400" cy="2163763"/>
          </a:xfrm>
          <a:prstGeom prst="line">
            <a:avLst/>
          </a:prstGeom>
          <a:noFill/>
          <a:ln w="25400">
            <a:solidFill>
              <a:srgbClr val="000000"/>
            </a:solidFill>
            <a:round/>
            <a:headEnd/>
            <a:tailEnd/>
          </a:ln>
          <a:effectLst>
            <a:outerShdw blurRad="40000" dist="20000" dir="5400000" rotWithShape="0">
              <a:srgbClr val="000000">
                <a:alpha val="37999"/>
              </a:srgbClr>
            </a:outerShdw>
          </a:effectLst>
        </p:spPr>
      </p:cxnSp>
      <p:pic>
        <p:nvPicPr>
          <p:cNvPr id="11287" name="Picture 6" descr="txp_fig"/>
          <p:cNvPicPr>
            <a:picLocks noChangeAspect="1"/>
          </p:cNvPicPr>
          <p:nvPr>
            <p:custDataLst>
              <p:tags r:id="rId1"/>
            </p:custDataLst>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35" name="TextBox 34"/>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29" name="Oval 28"/>
          <p:cNvSpPr/>
          <p:nvPr/>
        </p:nvSpPr>
        <p:spPr>
          <a:xfrm>
            <a:off x="8686800" y="2057400"/>
            <a:ext cx="3048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114800" y="4343400"/>
            <a:ext cx="2438400" cy="1447800"/>
            <a:chOff x="2590800" y="4343400"/>
            <a:chExt cx="2438400" cy="1447800"/>
          </a:xfrm>
          <a:solidFill>
            <a:srgbClr val="FF6600">
              <a:alpha val="35000"/>
            </a:srgbClr>
          </a:solidFill>
        </p:grpSpPr>
        <p:sp>
          <p:nvSpPr>
            <p:cNvPr id="32" name="Right Triangle 31"/>
            <p:cNvSpPr/>
            <p:nvPr/>
          </p:nvSpPr>
          <p:spPr>
            <a:xfrm>
              <a:off x="2590800" y="4343400"/>
              <a:ext cx="1905000" cy="8382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Right Triangle 32"/>
            <p:cNvSpPr/>
            <p:nvPr/>
          </p:nvSpPr>
          <p:spPr>
            <a:xfrm>
              <a:off x="4495800" y="5181600"/>
              <a:ext cx="533400" cy="6096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Rectangle 33"/>
            <p:cNvSpPr/>
            <p:nvPr/>
          </p:nvSpPr>
          <p:spPr>
            <a:xfrm>
              <a:off x="2590800" y="5181600"/>
              <a:ext cx="1905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36" name="Title 1">
            <a:extLst>
              <a:ext uri="{FF2B5EF4-FFF2-40B4-BE49-F238E27FC236}">
                <a16:creationId xmlns:a16="http://schemas.microsoft.com/office/drawing/2014/main" id="{BF93874F-68D9-4B78-993E-19B27F478F63}"/>
              </a:ext>
            </a:extLst>
          </p:cNvPr>
          <p:cNvSpPr>
            <a:spLocks noGrp="1"/>
          </p:cNvSpPr>
          <p:nvPr>
            <p:ph type="title"/>
          </p:nvPr>
        </p:nvSpPr>
        <p:spPr/>
        <p:txBody>
          <a:bodyPr>
            <a:normAutofit fontScale="90000"/>
          </a:bodyPr>
          <a:lstStyle/>
          <a:p>
            <a:r>
              <a:rPr lang="en-US" altLang="en-US" sz="4400" dirty="0">
                <a:solidFill>
                  <a:srgbClr val="000000"/>
                </a:solidFill>
              </a:rPr>
              <a:t>Changes in Objective Function Coefficients (</a:t>
            </a:r>
            <a:r>
              <a:rPr lang="en-US" altLang="en-US" sz="4400" i="1" dirty="0" err="1">
                <a:solidFill>
                  <a:srgbClr val="000000"/>
                </a:solidFill>
                <a:latin typeface="Times New Roman" panose="02020603050405020304" pitchFamily="18" charset="0"/>
                <a:cs typeface="Times New Roman" panose="02020603050405020304" pitchFamily="18" charset="0"/>
              </a:rPr>
              <a:t>c</a:t>
            </a:r>
            <a:r>
              <a:rPr lang="en-US" altLang="en-US" sz="4400" i="1" baseline="-25000" dirty="0" err="1">
                <a:solidFill>
                  <a:srgbClr val="000000"/>
                </a:solidFill>
                <a:latin typeface="Times New Roman" panose="02020603050405020304" pitchFamily="18" charset="0"/>
                <a:cs typeface="Times New Roman" panose="02020603050405020304" pitchFamily="18" charset="0"/>
              </a:rPr>
              <a:t>j</a:t>
            </a:r>
            <a:r>
              <a:rPr lang="en-US" altLang="en-US" sz="4400" dirty="0">
                <a:solidFill>
                  <a:srgbClr val="000000"/>
                </a:solidFill>
              </a:rPr>
              <a:t>)</a:t>
            </a:r>
            <a:endParaRPr lang="en-SG" dirty="0"/>
          </a:p>
        </p:txBody>
      </p:sp>
      <p:sp>
        <p:nvSpPr>
          <p:cNvPr id="3"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latin typeface="Cambria" charset="0"/>
                <a:ea typeface="MS PGothic" charset="-128"/>
              </a:rPr>
              <a:t>How about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increases to 67?</a:t>
            </a:r>
          </a:p>
          <a:p>
            <a:r>
              <a:rPr lang="en-US" altLang="en-US" sz="2400" dirty="0">
                <a:latin typeface="Cambria" charset="0"/>
                <a:ea typeface="MS PGothic" charset="-128"/>
              </a:rPr>
              <a:t>What if </a:t>
            </a:r>
            <a:r>
              <a:rPr lang="en-US" altLang="en-US" sz="2400" i="1" dirty="0">
                <a:latin typeface="Cambria" charset="0"/>
                <a:ea typeface="MS PGothic" charset="-128"/>
              </a:rPr>
              <a:t>c</a:t>
            </a:r>
            <a:r>
              <a:rPr lang="en-US" altLang="en-US" sz="2400" baseline="-25000" dirty="0">
                <a:latin typeface="Cambria" charset="0"/>
                <a:ea typeface="MS PGothic" charset="-128"/>
              </a:rPr>
              <a:t>1</a:t>
            </a:r>
            <a:r>
              <a:rPr lang="en-US" altLang="en-US" sz="2400" i="1" baseline="-25000" dirty="0">
                <a:latin typeface="Cambria" charset="0"/>
                <a:ea typeface="MS PGothic" charset="-128"/>
              </a:rPr>
              <a:t> </a:t>
            </a:r>
            <a:r>
              <a:rPr lang="en-US" altLang="en-US" sz="2400" dirty="0">
                <a:latin typeface="Cambria" charset="0"/>
                <a:ea typeface="MS PGothic" charset="-128"/>
              </a:rPr>
              <a:t>is larger than 67?</a:t>
            </a:r>
          </a:p>
        </p:txBody>
      </p:sp>
      <p:sp>
        <p:nvSpPr>
          <p:cNvPr id="12291" name="TextBox 10"/>
          <p:cNvSpPr txBox="1">
            <a:spLocks noChangeArrowheads="1"/>
          </p:cNvSpPr>
          <p:nvPr/>
        </p:nvSpPr>
        <p:spPr bwMode="auto">
          <a:xfrm>
            <a:off x="8382000" y="5786438"/>
            <a:ext cx="762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a:latin typeface="Times New Roman" charset="0"/>
              </a:rPr>
              <a:t>B</a:t>
            </a:r>
            <a:endParaRPr lang="en-US" altLang="en-US" sz="2400" i="1" baseline="-25000">
              <a:latin typeface="Times New Roman" charset="0"/>
            </a:endParaRPr>
          </a:p>
        </p:txBody>
      </p:sp>
      <p:sp>
        <p:nvSpPr>
          <p:cNvPr id="12292" name="TextBox 11"/>
          <p:cNvSpPr txBox="1">
            <a:spLocks noChangeArrowheads="1"/>
          </p:cNvSpPr>
          <p:nvPr/>
        </p:nvSpPr>
        <p:spPr bwMode="auto">
          <a:xfrm>
            <a:off x="3581400" y="2433639"/>
            <a:ext cx="762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i="1" dirty="0">
                <a:latin typeface="Times New Roman" charset="0"/>
              </a:rPr>
              <a:t>M</a:t>
            </a:r>
            <a:endParaRPr lang="en-US" altLang="en-US" sz="2400" i="1" baseline="-25000" dirty="0">
              <a:latin typeface="Times New Roman" charset="0"/>
            </a:endParaRPr>
          </a:p>
        </p:txBody>
      </p:sp>
      <p:sp>
        <p:nvSpPr>
          <p:cNvPr id="12293" name="TextBox 12"/>
          <p:cNvSpPr txBox="1">
            <a:spLocks noChangeArrowheads="1"/>
          </p:cNvSpPr>
          <p:nvPr/>
        </p:nvSpPr>
        <p:spPr bwMode="auto">
          <a:xfrm>
            <a:off x="3810000" y="5791201"/>
            <a:ext cx="457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2400">
                <a:latin typeface="Times New Roman" charset="0"/>
              </a:rPr>
              <a:t>0</a:t>
            </a:r>
          </a:p>
        </p:txBody>
      </p:sp>
      <p:cxnSp>
        <p:nvCxnSpPr>
          <p:cNvPr id="17" name="Straight Connector 16"/>
          <p:cNvCxnSpPr>
            <a:cxnSpLocks noChangeShapeType="1"/>
          </p:cNvCxnSpPr>
          <p:nvPr/>
        </p:nvCxnSpPr>
        <p:spPr bwMode="auto">
          <a:xfrm>
            <a:off x="3581400" y="4114800"/>
            <a:ext cx="4267200" cy="19050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8" name="Straight Connector 17"/>
          <p:cNvCxnSpPr>
            <a:cxnSpLocks noChangeShapeType="1"/>
          </p:cNvCxnSpPr>
          <p:nvPr/>
        </p:nvCxnSpPr>
        <p:spPr bwMode="auto">
          <a:xfrm rot="16200000" flipH="1">
            <a:off x="3810000" y="3124200"/>
            <a:ext cx="3200400" cy="2743200"/>
          </a:xfrm>
          <a:prstGeom prst="line">
            <a:avLst/>
          </a:prstGeom>
          <a:noFill/>
          <a:ln w="25400">
            <a:solidFill>
              <a:srgbClr val="7F7F7F"/>
            </a:solidFill>
            <a:round/>
            <a:headEnd/>
            <a:tailEnd/>
          </a:ln>
          <a:effectLst>
            <a:outerShdw blurRad="400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H="1" flipV="1">
            <a:off x="2095501" y="4532313"/>
            <a:ext cx="40386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0" name="Straight Arrow Connector 19"/>
          <p:cNvCxnSpPr>
            <a:cxnSpLocks noChangeShapeType="1"/>
          </p:cNvCxnSpPr>
          <p:nvPr/>
        </p:nvCxnSpPr>
        <p:spPr bwMode="auto">
          <a:xfrm>
            <a:off x="3276600" y="5789614"/>
            <a:ext cx="5410200" cy="3175"/>
          </a:xfrm>
          <a:prstGeom prst="straightConnector1">
            <a:avLst/>
          </a:prstGeom>
          <a:noFill/>
          <a:ln w="25400">
            <a:solidFill>
              <a:schemeClr val="accent2"/>
            </a:solidFill>
            <a:round/>
            <a:headEnd/>
            <a:tailEnd type="arrow" w="med" len="med"/>
          </a:ln>
          <a:effectLst>
            <a:outerShdw blurRad="40000" dist="20000" dir="5400000" rotWithShape="0">
              <a:srgbClr val="000000">
                <a:alpha val="37999"/>
              </a:srgbClr>
            </a:outerShdw>
          </a:effectLst>
        </p:spPr>
      </p:cxnSp>
      <p:cxnSp>
        <p:nvCxnSpPr>
          <p:cNvPr id="22" name="Straight Connector 21"/>
          <p:cNvCxnSpPr>
            <a:cxnSpLocks noChangeShapeType="1"/>
          </p:cNvCxnSpPr>
          <p:nvPr/>
        </p:nvCxnSpPr>
        <p:spPr bwMode="auto">
          <a:xfrm>
            <a:off x="4038600" y="43434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4" name="Straight Connector 23"/>
          <p:cNvCxnSpPr>
            <a:cxnSpLocks noChangeShapeType="1"/>
          </p:cNvCxnSpPr>
          <p:nvPr/>
        </p:nvCxnSpPr>
        <p:spPr bwMode="auto">
          <a:xfrm>
            <a:off x="4038600" y="29718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5" name="Straight Connector 24"/>
          <p:cNvCxnSpPr>
            <a:cxnSpLocks noChangeShapeType="1"/>
          </p:cNvCxnSpPr>
          <p:nvPr/>
        </p:nvCxnSpPr>
        <p:spPr bwMode="auto">
          <a:xfrm rot="5400000">
            <a:off x="56388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cxnSp>
        <p:nvCxnSpPr>
          <p:cNvPr id="27" name="Straight Connector 26"/>
          <p:cNvCxnSpPr>
            <a:cxnSpLocks noChangeShapeType="1"/>
          </p:cNvCxnSpPr>
          <p:nvPr/>
        </p:nvCxnSpPr>
        <p:spPr bwMode="auto">
          <a:xfrm rot="5400000">
            <a:off x="7239000" y="5791200"/>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
        <p:nvSpPr>
          <p:cNvPr id="12302" name="TextBox 35"/>
          <p:cNvSpPr txBox="1">
            <a:spLocks noChangeArrowheads="1"/>
          </p:cNvSpPr>
          <p:nvPr/>
        </p:nvSpPr>
        <p:spPr bwMode="auto">
          <a:xfrm>
            <a:off x="5562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2303" name="TextBox 36"/>
          <p:cNvSpPr txBox="1">
            <a:spLocks noChangeArrowheads="1"/>
          </p:cNvSpPr>
          <p:nvPr/>
        </p:nvSpPr>
        <p:spPr bwMode="auto">
          <a:xfrm>
            <a:off x="71628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sp>
        <p:nvSpPr>
          <p:cNvPr id="12304" name="TextBox 37"/>
          <p:cNvSpPr txBox="1">
            <a:spLocks noChangeArrowheads="1"/>
          </p:cNvSpPr>
          <p:nvPr/>
        </p:nvSpPr>
        <p:spPr bwMode="auto">
          <a:xfrm>
            <a:off x="6324600" y="5791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30</a:t>
            </a:r>
            <a:endParaRPr lang="en-US" altLang="en-US" sz="1400" baseline="-25000">
              <a:latin typeface="Times New Roman" charset="0"/>
            </a:endParaRPr>
          </a:p>
        </p:txBody>
      </p:sp>
      <p:sp>
        <p:nvSpPr>
          <p:cNvPr id="12305" name="TextBox 38"/>
          <p:cNvSpPr txBox="1">
            <a:spLocks noChangeArrowheads="1"/>
          </p:cNvSpPr>
          <p:nvPr/>
        </p:nvSpPr>
        <p:spPr bwMode="auto">
          <a:xfrm>
            <a:off x="3810000" y="42672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20</a:t>
            </a:r>
            <a:endParaRPr lang="en-US" altLang="en-US" sz="1400" baseline="-25000">
              <a:latin typeface="Times New Roman" charset="0"/>
            </a:endParaRPr>
          </a:p>
        </p:txBody>
      </p:sp>
      <p:sp>
        <p:nvSpPr>
          <p:cNvPr id="12306" name="TextBox 39"/>
          <p:cNvSpPr txBox="1">
            <a:spLocks noChangeArrowheads="1"/>
          </p:cNvSpPr>
          <p:nvPr/>
        </p:nvSpPr>
        <p:spPr bwMode="auto">
          <a:xfrm>
            <a:off x="3810000" y="2895601"/>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40</a:t>
            </a:r>
            <a:endParaRPr lang="en-US" altLang="en-US" sz="1400" baseline="-25000">
              <a:latin typeface="Times New Roman" charset="0"/>
            </a:endParaRPr>
          </a:p>
        </p:txBody>
      </p:sp>
      <p:cxnSp>
        <p:nvCxnSpPr>
          <p:cNvPr id="42" name="Straight Arrow Connector 41"/>
          <p:cNvCxnSpPr/>
          <p:nvPr/>
        </p:nvCxnSpPr>
        <p:spPr>
          <a:xfrm flipV="1">
            <a:off x="4419600" y="3886200"/>
            <a:ext cx="381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a:spLocks noChangeArrowheads="1"/>
          </p:cNvSpPr>
          <p:nvPr/>
        </p:nvSpPr>
        <p:spPr bwMode="auto">
          <a:xfrm>
            <a:off x="1752600" y="3581400"/>
            <a:ext cx="2133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r" eaLnBrk="1" hangingPunct="1"/>
            <a:r>
              <a:rPr lang="en-US" altLang="zh-CN" dirty="0"/>
              <a:t>m</a:t>
            </a:r>
            <a:r>
              <a:rPr lang="en-US" altLang="en-US" dirty="0"/>
              <a:t>ax </a:t>
            </a:r>
            <a:r>
              <a:rPr lang="en-US" altLang="en-US" dirty="0">
                <a:solidFill>
                  <a:srgbClr val="FF0000"/>
                </a:solidFill>
              </a:rPr>
              <a:t>67</a:t>
            </a:r>
            <a:r>
              <a:rPr lang="en-US" altLang="en-US" i="1" dirty="0"/>
              <a:t>B</a:t>
            </a:r>
            <a:r>
              <a:rPr lang="en-US" altLang="en-US" dirty="0"/>
              <a:t> + 50</a:t>
            </a:r>
            <a:r>
              <a:rPr lang="en-US" altLang="en-US" i="1" dirty="0"/>
              <a:t>M</a:t>
            </a:r>
          </a:p>
        </p:txBody>
      </p:sp>
      <p:cxnSp>
        <p:nvCxnSpPr>
          <p:cNvPr id="44" name="Straight Connector 43"/>
          <p:cNvCxnSpPr>
            <a:cxnSpLocks noChangeShapeType="1"/>
          </p:cNvCxnSpPr>
          <p:nvPr/>
        </p:nvCxnSpPr>
        <p:spPr bwMode="auto">
          <a:xfrm rot="16200000" flipH="1">
            <a:off x="3502204" y="3619500"/>
            <a:ext cx="2667000" cy="2286000"/>
          </a:xfrm>
          <a:prstGeom prst="line">
            <a:avLst/>
          </a:prstGeom>
          <a:noFill/>
          <a:ln w="25400">
            <a:solidFill>
              <a:srgbClr val="000000"/>
            </a:solidFill>
            <a:prstDash val="dash"/>
            <a:round/>
            <a:headEnd/>
            <a:tailEnd/>
          </a:ln>
          <a:effectLst>
            <a:outerShdw blurRad="40000" dist="20000" dir="5400000" rotWithShape="0">
              <a:srgbClr val="000000">
                <a:alpha val="37999"/>
              </a:srgbClr>
            </a:outerShdw>
          </a:effectLst>
        </p:spPr>
      </p:cxnSp>
      <p:cxnSp>
        <p:nvCxnSpPr>
          <p:cNvPr id="55" name="Straight Connector 54"/>
          <p:cNvCxnSpPr>
            <a:cxnSpLocks noChangeShapeType="1"/>
          </p:cNvCxnSpPr>
          <p:nvPr/>
        </p:nvCxnSpPr>
        <p:spPr bwMode="auto">
          <a:xfrm rot="16200000" flipH="1">
            <a:off x="4305300" y="3619500"/>
            <a:ext cx="2590800" cy="2209800"/>
          </a:xfrm>
          <a:prstGeom prst="line">
            <a:avLst/>
          </a:prstGeom>
          <a:noFill/>
          <a:ln w="25400">
            <a:solidFill>
              <a:srgbClr val="000000"/>
            </a:solidFill>
            <a:round/>
            <a:headEnd/>
            <a:tailEnd/>
          </a:ln>
          <a:effectLst>
            <a:outerShdw blurRad="40000" dist="20000" dir="5400000" rotWithShape="0">
              <a:srgbClr val="000000">
                <a:alpha val="37999"/>
              </a:srgbClr>
            </a:outerShdw>
          </a:effectLst>
        </p:spPr>
      </p:cxnSp>
      <p:pic>
        <p:nvPicPr>
          <p:cNvPr id="12311" name="Picture 6" descr="txp_fig"/>
          <p:cNvPicPr>
            <a:picLocks noChangeAspect="1"/>
          </p:cNvPicPr>
          <p:nvPr>
            <p:custDataLst>
              <p:tags r:id="rId1"/>
            </p:custDataLst>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2133600"/>
            <a:ext cx="2895600" cy="1219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
        <p:nvSpPr>
          <p:cNvPr id="35" name="TextBox 34"/>
          <p:cNvSpPr txBox="1">
            <a:spLocks noChangeArrowheads="1"/>
          </p:cNvSpPr>
          <p:nvPr/>
        </p:nvSpPr>
        <p:spPr bwMode="auto">
          <a:xfrm>
            <a:off x="3820274" y="3846815"/>
            <a:ext cx="381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27</a:t>
            </a:r>
            <a:endParaRPr lang="en-US" altLang="en-US" sz="1400" baseline="-25000">
              <a:latin typeface="Times New Roman" charset="0"/>
            </a:endParaRPr>
          </a:p>
        </p:txBody>
      </p:sp>
      <p:sp>
        <p:nvSpPr>
          <p:cNvPr id="41" name="TextBox 40"/>
          <p:cNvSpPr txBox="1">
            <a:spLocks noChangeArrowheads="1"/>
          </p:cNvSpPr>
          <p:nvPr/>
        </p:nvSpPr>
        <p:spPr bwMode="auto">
          <a:xfrm>
            <a:off x="5943600" y="4949826"/>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en-US" sz="1400">
                <a:latin typeface="Times New Roman" charset="0"/>
              </a:rPr>
              <a:t>(24, 8)</a:t>
            </a:r>
            <a:endParaRPr lang="en-US" altLang="en-US" sz="1400" baseline="-25000">
              <a:latin typeface="Times New Roman" charset="0"/>
            </a:endParaRPr>
          </a:p>
        </p:txBody>
      </p:sp>
      <p:sp>
        <p:nvSpPr>
          <p:cNvPr id="30" name="Oval 29"/>
          <p:cNvSpPr/>
          <p:nvPr/>
        </p:nvSpPr>
        <p:spPr>
          <a:xfrm>
            <a:off x="8686800" y="2057400"/>
            <a:ext cx="304800" cy="304800"/>
          </a:xfrm>
          <a:prstGeom prst="ellipse">
            <a:avLst/>
          </a:prstGeom>
          <a:no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solidFill>
                <a:srgbClr val="FFFFFF"/>
              </a:solidFill>
              <a:ea typeface="MS PGothic" charset="0"/>
              <a:cs typeface="MS PGothic" charset="0"/>
            </a:endParaRPr>
          </a:p>
        </p:txBody>
      </p:sp>
      <p:cxnSp>
        <p:nvCxnSpPr>
          <p:cNvPr id="37" name="Straight Connector 36">
            <a:extLst>
              <a:ext uri="{FF2B5EF4-FFF2-40B4-BE49-F238E27FC236}">
                <a16:creationId xmlns:a16="http://schemas.microsoft.com/office/drawing/2014/main" id="{02902BD0-FD57-4842-9B68-32EA68891804}"/>
              </a:ext>
            </a:extLst>
          </p:cNvPr>
          <p:cNvCxnSpPr>
            <a:cxnSpLocks noChangeShapeType="1"/>
          </p:cNvCxnSpPr>
          <p:nvPr/>
        </p:nvCxnSpPr>
        <p:spPr bwMode="auto">
          <a:xfrm>
            <a:off x="4047164" y="3925581"/>
            <a:ext cx="152400" cy="0"/>
          </a:xfrm>
          <a:prstGeom prst="line">
            <a:avLst/>
          </a:prstGeom>
          <a:noFill/>
          <a:ln w="25400">
            <a:solidFill>
              <a:schemeClr val="accent2"/>
            </a:solidFill>
            <a:round/>
            <a:headEnd/>
            <a:tailEnd/>
          </a:ln>
          <a:effectLst>
            <a:outerShdw blurRad="40000" dist="20000" dir="5400000" rotWithShape="0">
              <a:srgbClr val="00000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5" grpId="0"/>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ax} &amp; \displaystyle 40x_1&#10;+50x_2&#10;\vspace{3pt} \\&#10;    \vspace{3pt} {\rm s.t.} &#10;&amp;   x_1 +2x_2 \leq 40 &amp; \mbox{Labour, hrs}\\&#10;&amp;  4x_1 + 3x_2 \leq 120 &amp; \mbox{Clay, lb}\\&#10;&amp;  x_1,x_2 \geq 0 &#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52.75"/>
  <p:tag name="PICTUREFILESIZE" val="1147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80.615"/>
  <p:tag name="ORIGINALWIDTH" val="1385.827"/>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10x_1 + 12x_2 + 12x_3 \\&#10;\mbox{s.t.} &amp; x_1 + 2x_2 + 2x_3 \leq 20\\&#10;&amp;2x_1 + x_2 + 2x_3 \leq 21\\&#10;&amp;2x_1 + 2x_2 + x_3 \leq 22\\&#10;&amp;x_1, x_2, x_3 \geq 0&#10;\end{align*}&#10;&#10;\end{document}"/>
  <p:tag name="IGUANATEXSIZE" val="28"/>
  <p:tag name="IGUANATEXCURSOR" val="4047"/>
  <p:tag name="TRANSPARENCY" val="True"/>
  <p:tag name="LATEXENGINEID" val="0"/>
  <p:tag name="TEMPFOLDER" val="c:\temp\"/>
  <p:tag name="LATEXFORMHEIGHT" val="404"/>
  <p:tag name="LATEXFORMWIDTH" val="697"/>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932.8834"/>
  <p:tag name="ORIGINALWIDTH" val="2045.744"/>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rll}&#10;\min\ &amp; -10x_1 + 12x_2 - 14x_3\\&#10;\mbox{s.t.} &amp; x_1 + 2x_2 + 6x_3 \leq 20 &amp; : p_1\\&#10;&amp; -2x_1 + x_2 - 2x_3 \geq -22 &amp; : p_2\\&#10;&amp;2x_1 + 4x_2 + x_3 = -24 &amp; : p_3\\&#10;&amp;x_1 \geq 0, x_2 \leq 0, x_3 \mbox{ free }&#10;\end{array}&#10;$$&#10;\end{document}"/>
  <p:tag name="IGUANATEXSIZE" val="28"/>
  <p:tag name="IGUANATEXCURSOR" val="4068"/>
  <p:tag name="TRANSPARENCY" val="True"/>
  <p:tag name="LATEXENGINEID" val="0"/>
  <p:tag name="TEMPFOLDER" val="c:\temp\"/>
  <p:tag name="LATEXFORMHEIGHT" val="404"/>
  <p:tag name="LATEXFORMWIDTH" val="697"/>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089.614"/>
  <p:tag name="ORIGINALWIDTH" val="1056.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p:tag name="IGUANATEXSIZE" val="24"/>
  <p:tag name="IGUANATEXCURSOR" val="3944"/>
  <p:tag name="TRANSPARENCY" val="True"/>
  <p:tag name="LATEXENGINEID" val="0"/>
  <p:tag name="TEMPFOLDER" val="c:\temp\"/>
  <p:tag name="LATEXFORMHEIGHT" val="404"/>
  <p:tag name="LATEXFORMWIDTH" val="697"/>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96.813"/>
  <p:tag name="ORIGINALWIDTH" val="3970.004"/>
  <p:tag name="LATEXADDIN"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begin{array}{rlll}&#10;    {\rm max} &amp; \displaystyle 60x_1+30x_2 +20x_3\vspace{3pt} \\&#10;    \vspace{3pt} {\rm s.t.} &#10;&amp;8x_1 + 6x_2 +x_3 &amp;\leq 48\\&#10;&amp;4x_1 +2x_2+1.5x_3&#10;&amp; \leq 20 \\&#10;&amp;2x_1 +1.5x_2 + 0.5x_3&amp;\leq 8 \\&#10; &amp; x_1,x_2,x_3 &amp;\geq 0, &#10;\end{array}&#10;$$&#10;&#10;\end{document}&#10;"/>
  <p:tag name="IGUANATEXSIZE" val="12"/>
  <p:tag name="IGUANATEXCURSOR" val="393"/>
  <p:tag name="TRANSPARENCY" val="True"/>
  <p:tag name="LATEXENGINEID" val="0"/>
  <p:tag name="TEMPFOLDER" val="c:\temp\"/>
  <p:tag name="LATEXFORMHEIGHT" val="404"/>
  <p:tag name="LATEXFORMWIDTH" val="697"/>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 &amp; \displaystyle  190(r_1 +  \dots + r_6) + &#10;260(v_1 +  \dots +v_6) + 10(s_1 +  \dots +s_5) \vspace{3pt} \\&#10;  \vspace{3pt} {\rm s.t.} &#10;&amp;   \displaystyle             r_1 + v_1 = s_1  + 105\\ &#10;&amp;   \displaystyle    s_1 + r_2 + v_2 = s_2  + 170\\ &#10;&amp;   \displaystyle    s_2 + r_3 + v_3 = s_3  + 230\\ &#10;&amp;   \displaystyle    s_3 + r_4 + v_4 = s_4  + 180\\ &#10;&amp;   \displaystyle    s_4 + r_5 + v_5 = s_5  + 150\\ &#10;&amp;   \displaystyle    s_5 + r_6 + v_6 =  250\\ &#10;&amp;   \displaystyle    r_1,  \dots, r_6 \leq 160\\ &#10;&amp;   \displaystyle    v_1,  \dots, v_6 \leq 50\\ &#10;&amp;   \displaystyle    r_1,  \dots, r_6,v_1,  \dots, v_6,s_1,\dots,s_5 \geq 0\\ &#10;\end{array}&#10;$$&#10;\end{document}&#10;"/>
  <p:tag name="FILENAME" val="txp_fig"/>
  <p:tag name="FORMAT" val="png16m"/>
  <p:tag name="RES" val="300"/>
  <p:tag name="BLEND" val="0"/>
  <p:tag name="TRANSPARENT" val="1"/>
  <p:tag name="TBUG" val="0"/>
  <p:tag name="ALLOWFS" val="0"/>
  <p:tag name="MAGNIFICATION" val="1060"/>
  <p:tag name="ORIGWIDTH" val="634"/>
  <p:tag name="PICTUREFILESIZE" val="31917"/>
  <p:tag name="TEXPOINTSCALING" val="1.06013416567059"/>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rm Maximize} &amp; \displaystyle 40 B +50M\\&#10;    &amp;\mbox{Subject to}\\&#10;&amp; \mbox{Labour:} &amp;   B +2M \leq 40 \\&#10;&amp; \mbox{Clay:} &amp; 4B + 3M \leq 120 \\&#10;&amp;  \mbox{Nonnegative:} &amp; B,M \geq 0 &#10;\end{array}&#10;$$&#10;\end{document}&#10;"/>
  <p:tag name="FILENAME" val="txp_fig"/>
  <p:tag name="FORMAT" val="png16m"/>
  <p:tag name="RES" val="300"/>
  <p:tag name="BLEND" val="0"/>
  <p:tag name="TRANSPARENT" val="1"/>
  <p:tag name="TBUG" val="0"/>
  <p:tag name="ALLOWFS" val="0"/>
  <p:tag name="ORIGWIDTH" val="304"/>
  <p:tag name="PICTUREFILESIZE" val="143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2074</Words>
  <Application>Microsoft Office PowerPoint</Application>
  <PresentationFormat>Widescreen</PresentationFormat>
  <Paragraphs>399</Paragraphs>
  <Slides>41</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vt:lpstr>
      <vt:lpstr>Cascadia Code SemiLight</vt:lpstr>
      <vt:lpstr>Times New Roman</vt:lpstr>
      <vt:lpstr>Wingdings</vt:lpstr>
      <vt:lpstr>Office Theme</vt:lpstr>
      <vt:lpstr>BC2410, Prescriptive Analytics  From Data to Decisions</vt:lpstr>
      <vt:lpstr>On Group Project</vt:lpstr>
      <vt:lpstr>Schedule</vt:lpstr>
      <vt:lpstr>Schedule</vt:lpstr>
      <vt:lpstr> </vt:lpstr>
      <vt:lpstr>Example: A pottery company</vt:lpstr>
      <vt:lpstr>Changes in Objective Function Coefficients (cj)</vt:lpstr>
      <vt:lpstr>Changes in Objective Function Coefficients (cj)</vt:lpstr>
      <vt:lpstr>Changes in Objective Function Coefficients (cj)</vt:lpstr>
      <vt:lpstr>Changes in Objective Function Coefficients (cj)</vt:lpstr>
      <vt:lpstr>Changes in Objective Function Coefficients (cj)</vt:lpstr>
      <vt:lpstr>Changes in Constraint Quantity (bi)</vt:lpstr>
      <vt:lpstr>Changes in Constraint Quantity (bi)</vt:lpstr>
      <vt:lpstr>Changes in Constraint Quantity (bi)</vt:lpstr>
      <vt:lpstr>Changes in Constraint Quantity (bi)</vt:lpstr>
      <vt:lpstr>Changes in Constraint Quantity (bi)</vt:lpstr>
      <vt:lpstr>Excel Sensitivity Analysis Report</vt:lpstr>
      <vt:lpstr>Sensitivity Analysis</vt:lpstr>
      <vt:lpstr>Excel Sensitivity Analysis Report</vt:lpstr>
      <vt:lpstr>On Shadow Price</vt:lpstr>
      <vt:lpstr>Economic Interpretation</vt:lpstr>
      <vt:lpstr>Primal and Dual Problems</vt:lpstr>
      <vt:lpstr>Primal and Dual Problem</vt:lpstr>
      <vt:lpstr>Matrix View (Optional)</vt:lpstr>
      <vt:lpstr>Weak Duality</vt:lpstr>
      <vt:lpstr>Weak Duality</vt:lpstr>
      <vt:lpstr>Weak Duality (Optional)</vt:lpstr>
      <vt:lpstr>Strong Duality</vt:lpstr>
      <vt:lpstr>Strong Duality</vt:lpstr>
      <vt:lpstr>Complementary Slackness</vt:lpstr>
      <vt:lpstr>Implication of Strong Duality</vt:lpstr>
      <vt:lpstr>Primal/Dual Generalization</vt:lpstr>
      <vt:lpstr>Primal with Equality </vt:lpstr>
      <vt:lpstr>Dual with Equality </vt:lpstr>
      <vt:lpstr>Primal Inequality Change</vt:lpstr>
      <vt:lpstr>Dual Inequality Change</vt:lpstr>
      <vt:lpstr>Primal and Dual Problem</vt:lpstr>
      <vt:lpstr>Exercises</vt:lpstr>
      <vt:lpstr>Exercises</vt:lpstr>
      <vt:lpstr>Exercises</vt:lpstr>
      <vt:lpstr>Assessing Dual Model in RSOME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2022-02-07T14:12:55Z</dcterms:created>
  <dcterms:modified xsi:type="dcterms:W3CDTF">2022-02-08T12:14:39Z</dcterms:modified>
</cp:coreProperties>
</file>