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705" r:id="rId3"/>
    <p:sldId id="494" r:id="rId4"/>
    <p:sldId id="472" r:id="rId5"/>
    <p:sldId id="700" r:id="rId6"/>
    <p:sldId id="703" r:id="rId7"/>
    <p:sldId id="702" r:id="rId8"/>
    <p:sldId id="7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2246"/>
    <a:srgbClr val="2E2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1"/>
    <p:restoredTop sz="72125" autoAdjust="0"/>
  </p:normalViewPr>
  <p:slideViewPr>
    <p:cSldViewPr snapToGrid="0" showGuides="1">
      <p:cViewPr varScale="1">
        <p:scale>
          <a:sx n="64" d="100"/>
          <a:sy n="64" d="100"/>
        </p:scale>
        <p:origin x="40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78E9-11FC-4346-B7C1-C567B560904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2DAD-986B-489D-8D39-D1E6082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CFE1546F-4199-6247-B2EE-0B82BC590815}" type="slidenum">
              <a:rPr lang="en-US" altLang="en-US">
                <a:latin typeface="Times New Roman" charset="0"/>
              </a:rPr>
              <a:pPr/>
              <a:t>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MS PGothic" charset="-128"/>
            </a:endParaRPr>
          </a:p>
          <a:p>
            <a:endParaRPr lang="en-US" altLang="en-US" dirty="0">
              <a:latin typeface="Times New Roman" charset="0"/>
              <a:ea typeface="MS PGothic" charset="-128"/>
            </a:endParaRPr>
          </a:p>
          <a:p>
            <a:endParaRPr lang="en-US" altLang="en-US" dirty="0">
              <a:latin typeface="Times New Roman" charset="0"/>
              <a:ea typeface="MS PGothic" charset="-128"/>
            </a:endParaRPr>
          </a:p>
          <a:p>
            <a:endParaRPr lang="en-US" altLang="en-US" dirty="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1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F3C8AF0F-2D1C-E947-B7EA-F4E30CD2B79E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29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E48-795D-4363-9C51-742658DE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96FB-8BBC-480F-A2DE-256DD239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55-08C8-4DE2-8AC3-8CDA59E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5725-1B96-4545-BE6A-5523D00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E28-2870-4DE6-8655-7BA5F1B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721-89D1-4383-B6AC-16F4B5A8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FF1C-1386-4EF4-83CE-9CE250C9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9F64-5629-4E1B-923A-A3E335D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9FB3-6092-4779-BDB4-163DAF6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F62-54CE-4A00-A3D2-B531E42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F516-3DD2-421B-A7AE-72FA27B8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9F7CE-7B0F-415C-8773-32759033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9E83-6C17-4773-AD7A-B2FA97D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1769-10EF-4C1D-9FBA-370A942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2B7-25E9-4DFE-B1B9-679537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0E6DAD-7247-FA44-A7E4-FE4A13362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D0CB186-34F9-9841-AD4A-0FF5CA057B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85D-1030-40A7-B0A0-E08A96E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A3BA-E638-4582-9574-9680C9C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5943-0724-4EC0-8486-E0934FB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101A-1A16-4DD6-A6FF-7F998D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07D9-83E9-41A6-915E-A2B62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8CE-3857-4141-AF5F-997697C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44F-D5F5-407A-B3E0-A8216CD2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4FC-C210-48A3-850E-016729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4D1B-3D2A-46F2-B3A5-7C7BAE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1068-E2E5-4C91-AE02-50D7F5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F8C-E4A0-48F9-9FDA-528ECB5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C5C-9479-4FF2-97BD-96A7B7B6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4B7B-61A5-4AEE-9900-DD6FB9E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843E-7683-40F4-9FA8-E169142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ACB0-0842-4EB5-9385-0CC6E03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466-59C9-43A9-8D00-A874F97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957-F013-4078-9044-B3D8CAB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9923-C4E3-439A-8463-5B7E7D26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7E22-74E6-4601-B425-7702A2EC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D448-3170-4EDD-B0D6-11833647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AEFC0-45D0-4A28-8EDF-9046D136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47D3-E51D-4CB6-B825-D04C31E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3EDA-DAAB-4D91-90E1-70A07B6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8141-A84C-4FEF-B4D1-265C9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443-7318-442C-9111-2AB2BFC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614E-BAA2-4BBF-865A-A91D3AF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1A3B-617F-45A4-B0B1-64F0BBAF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461-C783-4687-B5C5-6032405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A8F5-3283-413C-9AB7-DCA817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C3FB-F865-46DE-B8B2-34CD2ED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6F98-61E4-48C0-AB32-FEF9AC9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16-85A6-41DE-AE28-A84B10D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D4E-7D4C-4420-BB8E-D6D2BD21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F9A2-320B-44C4-A66B-2BC4434D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18E5-3F91-41FD-94C4-FE809944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B8B4-880B-4FDA-BE75-3FCE7E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8777-980F-4F2A-B37B-EB70836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F5FF-ADF4-4605-AD4B-E3D2A753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33D-903F-47F2-9189-9739EA33A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705C-8731-4308-B2D8-881ADA8E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BC4-25E4-483C-814B-145D15F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AD3B-C345-4B31-A3BB-CEF4CCE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9DC2-B768-4848-97B9-4C27656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298A-14A0-46A2-AFDC-CC7C862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9737-CF31-4450-BD0A-BBC5D143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894"/>
            <a:ext cx="10515600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A13-0C00-4FD7-A6B1-E8336DA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7BA4-E8BE-4C43-936E-FD6F2CB69CF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133-AA47-4558-9404-3482CFB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5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A75-6152-44C0-8972-E560BEA7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DE-9DDC-47AD-BEC1-C05220FA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263"/>
            <a:ext cx="9144000" cy="2056809"/>
          </a:xfrm>
        </p:spPr>
        <p:txBody>
          <a:bodyPr>
            <a:normAutofit/>
          </a:bodyPr>
          <a:lstStyle/>
          <a:p>
            <a:r>
              <a:rPr lang="en-US" sz="4800" b="1" dirty="0"/>
              <a:t>BC2410, Prescriptive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000" b="1" dirty="0"/>
              <a:t>From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2E2D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4000" dirty="0"/>
              <a:t> </a:t>
            </a:r>
            <a:r>
              <a:rPr lang="en-US" sz="4000" b="1" dirty="0"/>
              <a:t>to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Decisions</a:t>
            </a:r>
            <a:endParaRPr lang="en-US" sz="4800" b="1" dirty="0">
              <a:solidFill>
                <a:srgbClr val="E022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7BC5-342E-4647-BDE7-94F09576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879" cy="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8C2FD-94C1-4A36-845C-DF9600E9B520}"/>
              </a:ext>
            </a:extLst>
          </p:cNvPr>
          <p:cNvSpPr txBox="1"/>
          <p:nvPr/>
        </p:nvSpPr>
        <p:spPr>
          <a:xfrm>
            <a:off x="3048000" y="47371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a typeface="Verdana" panose="020B0604030504040204" pitchFamily="34" charset="0"/>
              </a:rPr>
              <a:t>A Brief Review of Lecture 5</a:t>
            </a:r>
          </a:p>
        </p:txBody>
      </p:sp>
    </p:spTree>
    <p:extLst>
      <p:ext uri="{BB962C8B-B14F-4D97-AF65-F5344CB8AC3E}">
        <p14:creationId xmlns:p14="http://schemas.microsoft.com/office/powerpoint/2010/main" val="255142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D24D-F5CC-4A4B-95A4-6B4215C2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Office Hours</a:t>
            </a:r>
            <a:endParaRPr lang="en-SG" dirty="0"/>
          </a:p>
        </p:txBody>
      </p:sp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11B2F017-FDD5-4DAF-9B7D-F3B8647E6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03" y="1476103"/>
            <a:ext cx="3905794" cy="3905794"/>
          </a:xfrm>
        </p:spPr>
      </p:pic>
    </p:spTree>
    <p:extLst>
      <p:ext uri="{BB962C8B-B14F-4D97-AF65-F5344CB8AC3E}">
        <p14:creationId xmlns:p14="http://schemas.microsoft.com/office/powerpoint/2010/main" val="5762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 dirty="0">
                <a:ea typeface="MS PGothic" charset="-128"/>
              </a:rPr>
              <a:t>Economic Interpretation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9F7C0-5A5C-4B0D-864E-D795C9AD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US" altLang="en-US" sz="2000" kern="0" dirty="0"/>
              <a:t>Manager optimizes revenue in primal problem.</a:t>
            </a:r>
          </a:p>
          <a:p>
            <a:r>
              <a:rPr lang="en-US" altLang="en-US" sz="2000" kern="0" dirty="0"/>
              <a:t>Manager could sell his LABOUR and CLAY to a Buyer.</a:t>
            </a:r>
          </a:p>
          <a:p>
            <a:r>
              <a:rPr lang="en-US" altLang="en-US" sz="2000" kern="0" dirty="0"/>
              <a:t>Dual Constraints:</a:t>
            </a:r>
          </a:p>
          <a:p>
            <a:pPr lvl="1"/>
            <a:r>
              <a:rPr lang="en-US" altLang="en-US" sz="1800" kern="0" dirty="0"/>
              <a:t>Prices for LABOUR and CLAY that Manager would be stupid to refuse.</a:t>
            </a:r>
          </a:p>
          <a:p>
            <a:pPr lvl="2"/>
            <a:r>
              <a:rPr lang="en-US" altLang="en-US" sz="1400" kern="0" dirty="0"/>
              <a:t>Rewards from selling each item, should be less than revenue received from selling the components to assemble the item. </a:t>
            </a:r>
          </a:p>
          <a:p>
            <a:r>
              <a:rPr lang="en-US" altLang="en-US" sz="2000" kern="0" dirty="0"/>
              <a:t>Dual Objective:</a:t>
            </a:r>
          </a:p>
          <a:p>
            <a:pPr lvl="1"/>
            <a:r>
              <a:rPr lang="en-US" altLang="en-US" sz="1800" kern="0" dirty="0"/>
              <a:t>Lowest cost to the Buyer. </a:t>
            </a:r>
          </a:p>
          <a:p>
            <a:r>
              <a:rPr lang="en-US" altLang="en-US" sz="2000" kern="0" dirty="0"/>
              <a:t>Strong Duality:</a:t>
            </a:r>
          </a:p>
          <a:p>
            <a:pPr lvl="1"/>
            <a:r>
              <a:rPr lang="en-US" altLang="en-US" sz="1800" kern="0" dirty="0"/>
              <a:t>Manager’s best revenue is the same Buyer’s lowest costs. 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  <p:pic>
        <p:nvPicPr>
          <p:cNvPr id="6" name="Picture 6" descr="txp_fig">
            <a:extLst>
              <a:ext uri="{FF2B5EF4-FFF2-40B4-BE49-F238E27FC236}">
                <a16:creationId xmlns:a16="http://schemas.microsoft.com/office/drawing/2014/main" id="{5FFBA403-A971-214F-AFE2-B4DF1DC696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20" y="1727113"/>
            <a:ext cx="2895600" cy="1219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572575-F1CC-6B45-B256-E55B0C03FE0B}"/>
              </a:ext>
            </a:extLst>
          </p:cNvPr>
          <p:cNvSpPr/>
          <p:nvPr/>
        </p:nvSpPr>
        <p:spPr>
          <a:xfrm>
            <a:off x="2667001" y="1116568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67A02-0014-8A47-8727-194DEFF3E5B9}"/>
              </a:ext>
            </a:extLst>
          </p:cNvPr>
          <p:cNvSpPr/>
          <p:nvPr/>
        </p:nvSpPr>
        <p:spPr>
          <a:xfrm>
            <a:off x="7162800" y="105941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Dual</a:t>
            </a:r>
          </a:p>
        </p:txBody>
      </p:sp>
      <p:pic>
        <p:nvPicPr>
          <p:cNvPr id="7" name="Picture 6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mbox{Minimize}\ &amp; 40 p_1 + 120 p_2 \\&#10;\mbox{Subject to}\ &amp; \\&#10;\mbox{Bowl:}\ &amp; p_1 + 4p_2 \geq 40 \\&#10;\mbox{Mug:}\ &amp; 2p_1 + 3 p_2 \geq 50 \\&#10;\mbox{Nonnegative:}\ &amp; p_1, p_2 \geq 0&#10;\end{align*}&#10;&#10;\end{document}" title="IguanaTex Bitmap Display">
            <a:extLst>
              <a:ext uri="{FF2B5EF4-FFF2-40B4-BE49-F238E27FC236}">
                <a16:creationId xmlns:a16="http://schemas.microsoft.com/office/drawing/2014/main" id="{11B23A16-7143-49B1-9B5D-00DAF20072A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428750"/>
            <a:ext cx="3498995" cy="233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8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>
                <a:ea typeface="MS PGothic" charset="-128"/>
              </a:rPr>
              <a:t>Implication of Strong Duality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>
                <a:ea typeface="MS PGothic" charset="-128"/>
              </a:rPr>
              <a:t>How to compute shadow price? </a:t>
            </a:r>
          </a:p>
          <a:p>
            <a:pPr lvl="1"/>
            <a:r>
              <a:rPr lang="en-US" altLang="en-US" sz="2000" dirty="0"/>
              <a:t>How would objective value change when </a:t>
            </a:r>
            <a:r>
              <a:rPr lang="en-US" altLang="en-US" sz="2000" i="1" dirty="0">
                <a:latin typeface="Cambria" charset="0"/>
              </a:rPr>
              <a:t>b</a:t>
            </a:r>
            <a:r>
              <a:rPr lang="en-US" altLang="en-US" sz="2000" i="1" baseline="-25000" dirty="0">
                <a:latin typeface="Cambria" charset="0"/>
              </a:rPr>
              <a:t>1</a:t>
            </a:r>
            <a:r>
              <a:rPr lang="en-US" altLang="en-US" sz="2000" dirty="0">
                <a:latin typeface="Cambria" charset="0"/>
              </a:rPr>
              <a:t> </a:t>
            </a:r>
            <a:r>
              <a:rPr lang="en-US" altLang="en-US" sz="2000" dirty="0"/>
              <a:t>increases by 1 unit, assuming the dual problem remains optimal?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What is the Shadow Price of a constraint that is not binding?</a:t>
            </a:r>
          </a:p>
          <a:p>
            <a:pPr lvl="2"/>
            <a:r>
              <a:rPr lang="en-US" altLang="en-US" sz="1800" dirty="0"/>
              <a:t>Implications of Complementary Slackness.</a:t>
            </a:r>
          </a:p>
          <a:p>
            <a:pPr>
              <a:buFontTx/>
              <a:buNone/>
            </a:pPr>
            <a:endParaRPr lang="en-US" altLang="en-US" dirty="0">
              <a:ea typeface="MS PGothic" charset="-128"/>
            </a:endParaRPr>
          </a:p>
          <a:p>
            <a:endParaRPr lang="en-US" altLang="en-US" dirty="0">
              <a:ea typeface="MS PGothic" charset="-128"/>
            </a:endParaRPr>
          </a:p>
          <a:p>
            <a:pPr>
              <a:buFontTx/>
              <a:buNone/>
            </a:pPr>
            <a:endParaRPr lang="en-US" altLang="en-US" dirty="0">
              <a:ea typeface="MS PGothic" charset="-128"/>
            </a:endParaRPr>
          </a:p>
          <a:p>
            <a:pPr>
              <a:buFontTx/>
              <a:buNone/>
            </a:pPr>
            <a:endParaRPr lang="en-US" altLang="en-US" dirty="0">
              <a:ea typeface="MS PGothic" charset="-128"/>
            </a:endParaRPr>
          </a:p>
          <a:p>
            <a:pPr lvl="1">
              <a:buFontTx/>
              <a:buNone/>
            </a:pPr>
            <a:endParaRPr lang="en-US" altLang="en-US" dirty="0"/>
          </a:p>
        </p:txBody>
      </p:sp>
      <p:pic>
        <p:nvPicPr>
          <p:cNvPr id="47107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44196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4" y="2743200"/>
            <a:ext cx="42497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912C-0EC7-42FB-AB15-BE3A589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Exercises</a:t>
            </a:r>
          </a:p>
        </p:txBody>
      </p:sp>
      <p:pic>
        <p:nvPicPr>
          <p:cNvPr id="16" name="Picture 9" descr="txp_fig">
            <a:extLst>
              <a:ext uri="{FF2B5EF4-FFF2-40B4-BE49-F238E27FC236}">
                <a16:creationId xmlns:a16="http://schemas.microsoft.com/office/drawing/2014/main" id="{10644B8B-2E8A-432C-B2FF-4CB6AF5E593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3894"/>
            <a:ext cx="8535988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9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912C-0EC7-42FB-AB15-BE3A589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Exercises</a:t>
            </a:r>
          </a:p>
        </p:txBody>
      </p:sp>
      <p:pic>
        <p:nvPicPr>
          <p:cNvPr id="9" name="Picture 8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max \ &amp; \sum_{i = 1}^6 d_i p_i + 160 \sum_{i = 1}^6 q_i + 50 \sum_{i = 1}^6 t_i \\&#10;\mbox{s.t.}\ &amp; p_i + q_i \leq 190 \quad \forall i = 1,...,6\\&#10;&amp;p_i + t_i \leq 260 \quad \forall i = 1,...,6\\&#10;&amp;-p_i + p_{i + 1} \leq 10 \quad \forall i = 1,...,5\\&#10;&amp;p_i \mbox{ free}, q_i \leq 0, t_i \leq 0 \quad \forall i = 1,...,6&#10;\end{align*}&#10;&#10;\end{document}" title="IguanaTex Bitmap Display">
            <a:extLst>
              <a:ext uri="{FF2B5EF4-FFF2-40B4-BE49-F238E27FC236}">
                <a16:creationId xmlns:a16="http://schemas.microsoft.com/office/drawing/2014/main" id="{76A7D3B0-2624-4DD4-90F3-5AAA1785E6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75" y="1431164"/>
            <a:ext cx="6274133" cy="37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912C-0EC7-42FB-AB15-BE3A589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2D7AF-DBDF-4338-9F8A-762D77FE4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3894"/>
            <a:ext cx="5257800" cy="29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9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912C-0EC7-42FB-AB15-BE3A589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Exercises</a:t>
            </a:r>
          </a:p>
        </p:txBody>
      </p:sp>
      <p:pic>
        <p:nvPicPr>
          <p:cNvPr id="5" name="Picture 4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max \ &amp; \sum_{j \in R} p_jd_j + \sum_{i \in P} q_i s_i \\&#10;\mbox{s.t.}\ &amp; p_j + q_i \leq c_{ij} \quad \forall i \in P, j \in R \\&#10;&amp;p_j \mbox{ free } \forall j \in R, q_i \leq 0 \ \forall i \in P&#10;\end{align*}&#10;&#10;\end{document}" title="IguanaTex Bitmap Display">
            <a:extLst>
              <a:ext uri="{FF2B5EF4-FFF2-40B4-BE49-F238E27FC236}">
                <a16:creationId xmlns:a16="http://schemas.microsoft.com/office/drawing/2014/main" id="{45688D46-FA35-4B1E-9234-50FA4B6ADFE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76" y="1431164"/>
            <a:ext cx="5444269" cy="222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3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&amp;  {\rm Maximize} &amp; \displaystyle 40 B +50M\\&#10;    &amp;\mbox{Subject to}\\&#10;&amp; \mbox{Labour:} &amp;   B +2M \leq 40 \\&#10;&amp; \mbox{Clay:} &amp; 4B + 3M \leq 120 \\&#10;&amp;  \mbox{Nonnegative:} &amp; B,M \geq 0 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304"/>
  <p:tag name="PICTUREFILESIZE" val="143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4.364"/>
  <p:tag name="ORIGINALWIDTH" val="1623.547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mbox{Minimize}\ &amp; 40 p_1 + 120 p_2 \\&#10;\mbox{Subject to}\ &amp; \\&#10;\mbox{Bowl:}\ &amp; p_1 + 4p_2 \geq 40 \\&#10;\mbox{Mug:}\ &amp; 2p_1 + 3 p_2 \geq 50 \\&#10;\mbox{Nonnegative:}\ &amp; p_1, p_2 \geq 0&#10;\end{align*}&#10;&#10;\end{document}"/>
  <p:tag name="IGUANATEXSIZE" val="28"/>
  <p:tag name="IGUANATEXCURSOR" val="3931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in} &amp; \displaystyle  190(r_1 +  \dots + r_6) + &#10;260(v_1 +  \dots +v_6) + 10(s_1 +  \dots +s_5) \vspace{3pt} \\&#10;  \vspace{3pt} {\rm s.t.} &#10;&amp;   \displaystyle             r_1 + v_1 = s_1  + 105\\ &#10;&amp;   \displaystyle    s_1 + r_2 + v_2 = s_2  + 170\\ &#10;&amp;   \displaystyle    s_2 + r_3 + v_3 = s_3  + 230\\ &#10;&amp;   \displaystyle    s_3 + r_4 + v_4 = s_4  + 180\\ &#10;&amp;   \displaystyle    s_4 + r_5 + v_5 = s_5  + 150\\ &#10;&amp;   \displaystyle    s_5 + r_6 + v_6 =  250\\ &#10;&amp;   \displaystyle    r_1,  \dots, r_6 \leq 160\\ &#10;&amp;   \displaystyle    v_1,  \dots, v_6 \leq 50\\ &#10;&amp;   \displaystyle    r_1,  \dots, r_6,v_1,  \dots, v_6,s_1,\dots,s_5 \geq 0\\ 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MAGNIFICATION" val="1060"/>
  <p:tag name="ORIGWIDTH" val="634"/>
  <p:tag name="PICTUREFILESIZE" val="31917"/>
  <p:tag name="TEXPOINTSCALING" val="1.060134165670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1.084"/>
  <p:tag name="ORIGINALWIDTH" val="2205.474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max \ &amp; \sum_{i = 1}^6 d_i p_i + 160 \sum_{i = 1}^6 q_i + 50 \sum_{i = 1}^6 t_i \\&#10;\mbox{s.t.}\ &amp; p_i + q_i \leq 190 \quad \forall i = 1,...,6\\&#10;&amp;p_i + t_i \leq 260 \quad \forall i = 1,...,6\\&#10;&amp;-p_i + p_{i + 1} \leq 10 \quad \forall i = 1,...,5\\&#10;&amp;p_i \mbox{ free}, q_i \leq 0, t_i \leq 0 \quad \forall i = 1,...,6&#10;\end{align*}&#10;&#10;\end{document}"/>
  <p:tag name="IGUANATEXSIZE" val="28"/>
  <p:tag name="IGUANATEXCURSOR" val="4174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0.6525"/>
  <p:tag name="ORIGINALWIDTH" val="1913.761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begin{align*}&#10;\max \ &amp; \sum_{j \in R} p_jd_j + \sum_{i \in P} q_i s_i \\&#10;\mbox{s.t.}\ &amp; p_j + q_i \leq c_{ij} \quad \forall i \in P, j \in R \\&#10;&amp;p_j \mbox{ free } \forall j \in R, q_i \leq 0 \ \forall i \in P&#10;\end{align*}&#10;&#10;\end{document}"/>
  <p:tag name="IGUANATEXSIZE" val="28"/>
  <p:tag name="IGUANATEXCURSOR" val="4104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153</Words>
  <Application>Microsoft Office PowerPoint</Application>
  <PresentationFormat>Widescreen</PresentationFormat>
  <Paragraphs>44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BC2410, Prescriptive Analytics  From Data to Decisions</vt:lpstr>
      <vt:lpstr>Office Hours</vt:lpstr>
      <vt:lpstr>Economic Interpretation</vt:lpstr>
      <vt:lpstr>Implication of Strong Duality</vt:lpstr>
      <vt:lpstr>Exercises</vt:lpstr>
      <vt:lpstr>Exercises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XXXX, Prescriptive Analytics</dc:title>
  <dc:creator>Qinshen Tang</dc:creator>
  <cp:lastModifiedBy>kingsen tang</cp:lastModifiedBy>
  <cp:revision>138</cp:revision>
  <dcterms:created xsi:type="dcterms:W3CDTF">2021-02-26T06:07:53Z</dcterms:created>
  <dcterms:modified xsi:type="dcterms:W3CDTF">2022-02-15T11:13:39Z</dcterms:modified>
</cp:coreProperties>
</file>