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0.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37.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8.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82" r:id="rId2"/>
    <p:sldId id="681" r:id="rId3"/>
    <p:sldId id="682" r:id="rId4"/>
    <p:sldId id="422" r:id="rId5"/>
    <p:sldId id="423" r:id="rId6"/>
    <p:sldId id="459" r:id="rId7"/>
    <p:sldId id="424" r:id="rId8"/>
    <p:sldId id="464" r:id="rId9"/>
    <p:sldId id="467" r:id="rId10"/>
    <p:sldId id="425" r:id="rId11"/>
    <p:sldId id="465" r:id="rId12"/>
    <p:sldId id="426" r:id="rId13"/>
    <p:sldId id="427" r:id="rId14"/>
    <p:sldId id="484" r:id="rId15"/>
    <p:sldId id="429" r:id="rId16"/>
    <p:sldId id="430" r:id="rId17"/>
    <p:sldId id="431" r:id="rId18"/>
    <p:sldId id="683" r:id="rId19"/>
    <p:sldId id="485" r:id="rId20"/>
    <p:sldId id="470" r:id="rId21"/>
    <p:sldId id="471" r:id="rId22"/>
    <p:sldId id="432" r:id="rId23"/>
    <p:sldId id="454" r:id="rId24"/>
    <p:sldId id="455" r:id="rId25"/>
    <p:sldId id="486" r:id="rId26"/>
    <p:sldId id="487" r:id="rId27"/>
    <p:sldId id="488" r:id="rId28"/>
    <p:sldId id="489" r:id="rId29"/>
    <p:sldId id="490" r:id="rId30"/>
    <p:sldId id="438" r:id="rId31"/>
    <p:sldId id="685" r:id="rId32"/>
    <p:sldId id="440" r:id="rId33"/>
    <p:sldId id="477" r:id="rId34"/>
    <p:sldId id="441" r:id="rId35"/>
    <p:sldId id="684" r:id="rId36"/>
    <p:sldId id="480" r:id="rId37"/>
    <p:sldId id="479" r:id="rId38"/>
    <p:sldId id="448" r:id="rId39"/>
    <p:sldId id="491" r:id="rId40"/>
    <p:sldId id="474" r:id="rId41"/>
    <p:sldId id="450" r:id="rId42"/>
    <p:sldId id="686" r:id="rId43"/>
    <p:sldId id="473" r:id="rId44"/>
    <p:sldId id="475" r:id="rId45"/>
    <p:sldId id="476" r:id="rId46"/>
    <p:sldId id="48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2246"/>
    <a:srgbClr val="2E2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8" autoAdjust="0"/>
    <p:restoredTop sz="59279" autoAdjust="0"/>
  </p:normalViewPr>
  <p:slideViewPr>
    <p:cSldViewPr snapToGrid="0" showGuides="1">
      <p:cViewPr varScale="1">
        <p:scale>
          <a:sx n="52" d="100"/>
          <a:sy n="52" d="100"/>
        </p:scale>
        <p:origin x="10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B78E9-11FC-4346-B7C1-C567B5609049}"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DAD-986B-489D-8D39-D1E6082C1340}" type="slidenum">
              <a:rPr lang="en-US" smtClean="0"/>
              <a:t>‹#›</a:t>
            </a:fld>
            <a:endParaRPr lang="en-US"/>
          </a:p>
        </p:txBody>
      </p:sp>
    </p:spTree>
    <p:extLst>
      <p:ext uri="{BB962C8B-B14F-4D97-AF65-F5344CB8AC3E}">
        <p14:creationId xmlns:p14="http://schemas.microsoft.com/office/powerpoint/2010/main" val="15649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a:t>
            </a:fld>
            <a:endParaRPr lang="en-US"/>
          </a:p>
        </p:txBody>
      </p:sp>
    </p:spTree>
    <p:extLst>
      <p:ext uri="{BB962C8B-B14F-4D97-AF65-F5344CB8AC3E}">
        <p14:creationId xmlns:p14="http://schemas.microsoft.com/office/powerpoint/2010/main" val="305393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FB443E5-627E-874A-9753-E503D93EF978}" type="slidenum">
              <a:rPr lang="en-US" altLang="en-US"/>
              <a:pPr>
                <a:spcBef>
                  <a:spcPct val="0"/>
                </a:spcBef>
              </a:pPr>
              <a:t>10</a:t>
            </a:fld>
            <a:endParaRPr lang="en-US"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You can consider the sink node as demand</a:t>
            </a:r>
          </a:p>
          <a:p>
            <a:r>
              <a:rPr lang="en-US" altLang="en-US" dirty="0">
                <a:latin typeface="Times New Roman" charset="0"/>
                <a:ea typeface="ＭＳ Ｐゴシック" charset="-128"/>
              </a:rPr>
              <a:t>and source node as supply</a:t>
            </a:r>
          </a:p>
          <a:p>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459675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CC52D087-1F97-5F48-B51F-E4919C7B39DF}" type="slidenum">
              <a:rPr lang="en-US" altLang="en-US"/>
              <a:pPr>
                <a:spcBef>
                  <a:spcPct val="0"/>
                </a:spcBef>
              </a:pPr>
              <a:t>11</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274273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D2193865-24E7-E54A-8F8E-7B22BA104F58}" type="slidenum">
              <a:rPr lang="en-US" altLang="en-US"/>
              <a:pPr>
                <a:spcBef>
                  <a:spcPct val="0"/>
                </a:spcBef>
              </a:pPr>
              <a:t>12</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2014223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ED14431-5423-9649-9547-A17F2D3899B4}" type="slidenum">
              <a:rPr lang="en-US" altLang="en-US"/>
              <a:pPr>
                <a:spcBef>
                  <a:spcPct val="0"/>
                </a:spcBef>
              </a:pPr>
              <a:t>13</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546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6D7D2D0F-9A71-4542-9F11-706A8DEA5661}" type="slidenum">
              <a:rPr lang="en-US" altLang="en-US"/>
              <a:pPr>
                <a:spcBef>
                  <a:spcPct val="0"/>
                </a:spcBef>
              </a:pPr>
              <a:t>14</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Can also be maximization</a:t>
            </a:r>
            <a:r>
              <a:rPr lang="en-US" altLang="zh-CN" dirty="0">
                <a:latin typeface="Times New Roman" charset="0"/>
                <a:ea typeface="ＭＳ Ｐゴシック" charset="-128"/>
              </a:rPr>
              <a:t>,</a:t>
            </a:r>
            <a:r>
              <a:rPr lang="zh-CN" altLang="en-US" dirty="0">
                <a:latin typeface="Times New Roman" charset="0"/>
                <a:ea typeface="ＭＳ Ｐゴシック" charset="-128"/>
              </a:rPr>
              <a:t> </a:t>
            </a:r>
            <a:r>
              <a:rPr lang="en-US" altLang="zh-CN" dirty="0">
                <a:latin typeface="Times New Roman" charset="0"/>
                <a:ea typeface="ＭＳ Ｐゴシック" charset="-128"/>
              </a:rPr>
              <a:t>for</a:t>
            </a:r>
            <a:r>
              <a:rPr lang="zh-CN" altLang="en-US" dirty="0">
                <a:latin typeface="Times New Roman" charset="0"/>
                <a:ea typeface="ＭＳ Ｐゴシック" charset="-128"/>
              </a:rPr>
              <a:t> </a:t>
            </a:r>
            <a:r>
              <a:rPr lang="en-US" altLang="zh-CN" dirty="0">
                <a:latin typeface="Times New Roman" charset="0"/>
                <a:ea typeface="ＭＳ Ｐゴシック" charset="-128"/>
              </a:rPr>
              <a:t>example,</a:t>
            </a:r>
            <a:r>
              <a:rPr lang="zh-CN" altLang="en-US" dirty="0">
                <a:latin typeface="Times New Roman" charset="0"/>
                <a:ea typeface="ＭＳ Ｐゴシック" charset="-128"/>
              </a:rPr>
              <a:t> </a:t>
            </a:r>
            <a:r>
              <a:rPr lang="en-US" altLang="zh-CN" dirty="0" err="1">
                <a:latin typeface="Times New Roman" charset="0"/>
                <a:ea typeface="ＭＳ Ｐゴシック" charset="-128"/>
              </a:rPr>
              <a:t>cij</a:t>
            </a:r>
            <a:r>
              <a:rPr lang="zh-CN" altLang="en-US" dirty="0">
                <a:latin typeface="Times New Roman" charset="0"/>
                <a:ea typeface="ＭＳ Ｐゴシック" charset="-128"/>
              </a:rPr>
              <a:t> </a:t>
            </a:r>
            <a:r>
              <a:rPr lang="en-US" altLang="zh-CN" dirty="0">
                <a:latin typeface="Times New Roman" charset="0"/>
                <a:ea typeface="ＭＳ Ｐゴシック" charset="-128"/>
              </a:rPr>
              <a:t>could</a:t>
            </a:r>
            <a:r>
              <a:rPr lang="zh-CN" altLang="en-US" dirty="0">
                <a:latin typeface="Times New Roman" charset="0"/>
                <a:ea typeface="ＭＳ Ｐゴシック" charset="-128"/>
              </a:rPr>
              <a:t> </a:t>
            </a:r>
            <a:r>
              <a:rPr lang="en-US" altLang="zh-CN" dirty="0">
                <a:latin typeface="Times New Roman" charset="0"/>
                <a:ea typeface="ＭＳ Ｐゴシック" charset="-128"/>
              </a:rPr>
              <a:t>be</a:t>
            </a:r>
            <a:r>
              <a:rPr lang="zh-CN" altLang="en-US" dirty="0">
                <a:latin typeface="Times New Roman" charset="0"/>
                <a:ea typeface="ＭＳ Ｐゴシック" charset="-128"/>
              </a:rPr>
              <a:t> </a:t>
            </a:r>
            <a:r>
              <a:rPr lang="en-US" altLang="zh-CN" dirty="0">
                <a:latin typeface="Times New Roman" charset="0"/>
                <a:ea typeface="ＭＳ Ｐゴシック" charset="-128"/>
              </a:rPr>
              <a:t>the</a:t>
            </a:r>
            <a:r>
              <a:rPr lang="zh-CN" altLang="en-US" dirty="0">
                <a:latin typeface="Times New Roman" charset="0"/>
                <a:ea typeface="ＭＳ Ｐゴシック" charset="-128"/>
              </a:rPr>
              <a:t> </a:t>
            </a:r>
            <a:r>
              <a:rPr lang="en-US" altLang="zh-CN" dirty="0">
                <a:latin typeface="Times New Roman" charset="0"/>
                <a:ea typeface="ＭＳ Ｐゴシック" charset="-128"/>
              </a:rPr>
              <a:t>profit</a:t>
            </a:r>
            <a:r>
              <a:rPr lang="zh-CN" altLang="en-US" dirty="0">
                <a:latin typeface="Times New Roman" charset="0"/>
                <a:ea typeface="ＭＳ Ｐゴシック" charset="-128"/>
              </a:rPr>
              <a:t> </a:t>
            </a:r>
            <a:r>
              <a:rPr lang="en-US" altLang="zh-CN" dirty="0">
                <a:latin typeface="Times New Roman" charset="0"/>
                <a:ea typeface="ＭＳ Ｐゴシック" charset="-128"/>
              </a:rPr>
              <a:t>from</a:t>
            </a:r>
            <a:r>
              <a:rPr lang="zh-CN" altLang="en-US" dirty="0">
                <a:latin typeface="Times New Roman" charset="0"/>
                <a:ea typeface="ＭＳ Ｐゴシック" charset="-128"/>
              </a:rPr>
              <a:t> </a:t>
            </a:r>
            <a:r>
              <a:rPr lang="en-US" altLang="zh-CN" dirty="0">
                <a:latin typeface="Times New Roman" charset="0"/>
                <a:ea typeface="ＭＳ Ｐゴシック" charset="-128"/>
              </a:rPr>
              <a:t>node</a:t>
            </a:r>
            <a:r>
              <a:rPr lang="zh-CN" altLang="en-US" dirty="0">
                <a:latin typeface="Times New Roman" charset="0"/>
                <a:ea typeface="ＭＳ Ｐゴシック" charset="-128"/>
              </a:rPr>
              <a:t> </a:t>
            </a:r>
            <a:r>
              <a:rPr lang="en-US" altLang="zh-CN" dirty="0" err="1">
                <a:latin typeface="Times New Roman" charset="0"/>
                <a:ea typeface="ＭＳ Ｐゴシック" charset="-128"/>
              </a:rPr>
              <a:t>i</a:t>
            </a:r>
            <a:r>
              <a:rPr lang="zh-CN" altLang="en-US" dirty="0">
                <a:latin typeface="Times New Roman" charset="0"/>
                <a:ea typeface="ＭＳ Ｐゴシック" charset="-128"/>
              </a:rPr>
              <a:t> </a:t>
            </a:r>
            <a:r>
              <a:rPr lang="en-US" altLang="zh-CN" dirty="0">
                <a:latin typeface="Times New Roman" charset="0"/>
                <a:ea typeface="ＭＳ Ｐゴシック" charset="-128"/>
              </a:rPr>
              <a:t>to</a:t>
            </a:r>
            <a:r>
              <a:rPr lang="zh-CN" altLang="en-US" dirty="0">
                <a:latin typeface="Times New Roman" charset="0"/>
                <a:ea typeface="ＭＳ Ｐゴシック" charset="-128"/>
              </a:rPr>
              <a:t> </a:t>
            </a:r>
            <a:r>
              <a:rPr lang="en-US" altLang="zh-CN" dirty="0">
                <a:latin typeface="Times New Roman" charset="0"/>
                <a:ea typeface="ＭＳ Ｐゴシック" charset="-128"/>
              </a:rPr>
              <a:t>j</a:t>
            </a:r>
            <a:r>
              <a:rPr lang="zh-CN" altLang="en-US" dirty="0">
                <a:latin typeface="Times New Roman" charset="0"/>
                <a:ea typeface="ＭＳ Ｐゴシック" charset="-128"/>
              </a:rPr>
              <a:t> </a:t>
            </a:r>
            <a:r>
              <a:rPr lang="en-US" altLang="zh-CN" dirty="0">
                <a:latin typeface="Times New Roman" charset="0"/>
                <a:ea typeface="ＭＳ Ｐゴシック" charset="-128"/>
              </a:rPr>
              <a:t>for</a:t>
            </a:r>
            <a:r>
              <a:rPr lang="zh-CN" altLang="en-US" dirty="0">
                <a:latin typeface="Times New Roman" charset="0"/>
                <a:ea typeface="ＭＳ Ｐゴシック" charset="-128"/>
              </a:rPr>
              <a:t> </a:t>
            </a:r>
            <a:r>
              <a:rPr lang="en-US" altLang="zh-CN" dirty="0">
                <a:latin typeface="Times New Roman" charset="0"/>
                <a:ea typeface="ＭＳ Ｐゴシック" charset="-128"/>
              </a:rPr>
              <a:t>a</a:t>
            </a:r>
            <a:r>
              <a:rPr lang="zh-CN" altLang="en-US" dirty="0">
                <a:latin typeface="Times New Roman" charset="0"/>
                <a:ea typeface="ＭＳ Ｐゴシック" charset="-128"/>
              </a:rPr>
              <a:t> </a:t>
            </a:r>
            <a:r>
              <a:rPr lang="en-US" altLang="zh-CN" dirty="0">
                <a:latin typeface="Times New Roman" charset="0"/>
                <a:ea typeface="ＭＳ Ｐゴシック" charset="-128"/>
              </a:rPr>
              <a:t>grab</a:t>
            </a:r>
            <a:r>
              <a:rPr lang="zh-CN" altLang="en-US" dirty="0">
                <a:latin typeface="Times New Roman" charset="0"/>
                <a:ea typeface="ＭＳ Ｐゴシック" charset="-128"/>
              </a:rPr>
              <a:t> </a:t>
            </a:r>
            <a:r>
              <a:rPr lang="en-US" altLang="zh-CN" dirty="0">
                <a:latin typeface="Times New Roman" charset="0"/>
                <a:ea typeface="ＭＳ Ｐゴシック" charset="-128"/>
              </a:rPr>
              <a:t>driver.</a:t>
            </a:r>
            <a:r>
              <a:rPr lang="zh-CN" altLang="en-US" dirty="0">
                <a:latin typeface="Times New Roman" charset="0"/>
                <a:ea typeface="ＭＳ Ｐゴシック" charset="-128"/>
              </a:rPr>
              <a:t> </a:t>
            </a:r>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903567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9307113B-9372-8F48-B514-2814DD8F6D3D}" type="slidenum">
              <a:rPr lang="en-US" altLang="en-US"/>
              <a:pPr>
                <a:spcBef>
                  <a:spcPct val="0"/>
                </a:spcBef>
              </a:pPr>
              <a:t>15</a:t>
            </a:fld>
            <a:endParaRPr lang="en-US" alt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200</a:t>
            </a:r>
          </a:p>
          <a:p>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169425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26164B6D-6582-9D48-AE5D-7DF910467CE4}" type="slidenum">
              <a:rPr lang="en-US" altLang="en-US"/>
              <a:pPr>
                <a:spcBef>
                  <a:spcPct val="0"/>
                </a:spcBef>
              </a:pPr>
              <a:t>16</a:t>
            </a:fld>
            <a:endParaRPr lang="en-US" alt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5674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CD6CC85B-BF4F-2B4B-8E23-12474FD1E063}" type="slidenum">
              <a:rPr lang="en-US" altLang="en-US"/>
              <a:pPr>
                <a:spcBef>
                  <a:spcPct val="0"/>
                </a:spcBef>
              </a:pPr>
              <a:t>17</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4729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CD6CC85B-BF4F-2B4B-8E23-12474FD1E063}" type="slidenum">
              <a:rPr lang="en-US" altLang="en-US"/>
              <a:pPr>
                <a:spcBef>
                  <a:spcPct val="0"/>
                </a:spcBef>
              </a:pPr>
              <a:t>18</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From this model, you should able to draw the network</a:t>
            </a:r>
          </a:p>
        </p:txBody>
      </p:sp>
    </p:spTree>
    <p:extLst>
      <p:ext uri="{BB962C8B-B14F-4D97-AF65-F5344CB8AC3E}">
        <p14:creationId xmlns:p14="http://schemas.microsoft.com/office/powerpoint/2010/main" val="20749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4143C71-CE59-164E-A3F0-86B4FB3BE9E0}" type="slidenum">
              <a:rPr lang="en-US" altLang="en-US"/>
              <a:pPr>
                <a:spcBef>
                  <a:spcPct val="0"/>
                </a:spcBef>
              </a:pPr>
              <a:t>20</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zh-CN" dirty="0">
                <a:latin typeface="Times New Roman" charset="0"/>
                <a:ea typeface="ＭＳ Ｐゴシック" charset="-128"/>
              </a:rPr>
              <a:t>We</a:t>
            </a:r>
            <a:r>
              <a:rPr lang="zh-CN" altLang="en-US" dirty="0">
                <a:latin typeface="Times New Roman" charset="0"/>
                <a:ea typeface="ＭＳ Ｐゴシック" charset="-128"/>
              </a:rPr>
              <a:t> </a:t>
            </a:r>
            <a:r>
              <a:rPr lang="en-US" altLang="zh-CN" dirty="0">
                <a:latin typeface="Times New Roman" charset="0"/>
                <a:ea typeface="ＭＳ Ｐゴシック" charset="-128"/>
              </a:rPr>
              <a:t>can</a:t>
            </a:r>
            <a:r>
              <a:rPr lang="zh-CN" altLang="en-US" dirty="0">
                <a:latin typeface="Times New Roman" charset="0"/>
                <a:ea typeface="ＭＳ Ｐゴシック" charset="-128"/>
              </a:rPr>
              <a:t> </a:t>
            </a:r>
            <a:r>
              <a:rPr lang="en-US" altLang="zh-CN" dirty="0">
                <a:latin typeface="Times New Roman" charset="0"/>
                <a:ea typeface="ＭＳ Ｐゴシック" charset="-128"/>
              </a:rPr>
              <a:t>let</a:t>
            </a:r>
            <a:r>
              <a:rPr lang="zh-CN" altLang="en-US" dirty="0">
                <a:latin typeface="Times New Roman" charset="0"/>
                <a:ea typeface="ＭＳ Ｐゴシック" charset="-128"/>
              </a:rPr>
              <a:t> </a:t>
            </a:r>
            <a:r>
              <a:rPr lang="en-US" altLang="zh-CN" dirty="0">
                <a:latin typeface="Times New Roman" charset="0"/>
                <a:ea typeface="ＭＳ Ｐゴシック" charset="-128"/>
              </a:rPr>
              <a:t>node</a:t>
            </a:r>
            <a:r>
              <a:rPr lang="zh-CN" altLang="en-US" dirty="0">
                <a:latin typeface="Times New Roman" charset="0"/>
                <a:ea typeface="ＭＳ Ｐゴシック" charset="-128"/>
              </a:rPr>
              <a:t> </a:t>
            </a:r>
            <a:r>
              <a:rPr lang="en-US" altLang="zh-CN" dirty="0">
                <a:latin typeface="Times New Roman" charset="0"/>
                <a:ea typeface="ＭＳ Ｐゴシック" charset="-128"/>
              </a:rPr>
              <a:t>1,</a:t>
            </a:r>
            <a:r>
              <a:rPr lang="zh-CN" altLang="en-US" dirty="0">
                <a:latin typeface="Times New Roman" charset="0"/>
                <a:ea typeface="ＭＳ Ｐゴシック" charset="-128"/>
              </a:rPr>
              <a:t> </a:t>
            </a:r>
            <a:r>
              <a:rPr lang="en-US" altLang="zh-CN" dirty="0">
                <a:latin typeface="Times New Roman" charset="0"/>
                <a:ea typeface="ＭＳ Ｐゴシック" charset="-128"/>
              </a:rPr>
              <a:t>node</a:t>
            </a:r>
            <a:r>
              <a:rPr lang="zh-CN" altLang="en-US" dirty="0">
                <a:latin typeface="Times New Roman" charset="0"/>
                <a:ea typeface="ＭＳ Ｐゴシック" charset="-128"/>
              </a:rPr>
              <a:t> </a:t>
            </a:r>
            <a:r>
              <a:rPr lang="en-US" altLang="zh-CN" dirty="0">
                <a:latin typeface="Times New Roman" charset="0"/>
                <a:ea typeface="ＭＳ Ｐゴシック" charset="-128"/>
              </a:rPr>
              <a:t>2,</a:t>
            </a:r>
            <a:r>
              <a:rPr lang="zh-CN" altLang="en-US" dirty="0">
                <a:latin typeface="Times New Roman" charset="0"/>
                <a:ea typeface="ＭＳ Ｐゴシック" charset="-128"/>
              </a:rPr>
              <a:t> </a:t>
            </a:r>
            <a:r>
              <a:rPr lang="en-US" altLang="zh-CN" dirty="0">
                <a:latin typeface="Times New Roman" charset="0"/>
                <a:ea typeface="ＭＳ Ｐゴシック" charset="-128"/>
              </a:rPr>
              <a:t>and</a:t>
            </a:r>
            <a:r>
              <a:rPr lang="zh-CN" altLang="en-US" dirty="0">
                <a:latin typeface="Times New Roman" charset="0"/>
                <a:ea typeface="ＭＳ Ｐゴシック" charset="-128"/>
              </a:rPr>
              <a:t> </a:t>
            </a:r>
            <a:r>
              <a:rPr lang="en-US" altLang="zh-CN" dirty="0">
                <a:latin typeface="Times New Roman" charset="0"/>
                <a:ea typeface="ＭＳ Ｐゴシック" charset="-128"/>
              </a:rPr>
              <a:t>node</a:t>
            </a:r>
            <a:r>
              <a:rPr lang="zh-CN" altLang="en-US" dirty="0">
                <a:latin typeface="Times New Roman" charset="0"/>
                <a:ea typeface="ＭＳ Ｐゴシック" charset="-128"/>
              </a:rPr>
              <a:t> </a:t>
            </a:r>
            <a:r>
              <a:rPr lang="en-US" altLang="zh-CN" dirty="0">
                <a:latin typeface="Times New Roman" charset="0"/>
                <a:ea typeface="ＭＳ Ｐゴシック" charset="-128"/>
              </a:rPr>
              <a:t>3</a:t>
            </a:r>
            <a:r>
              <a:rPr lang="zh-CN" altLang="en-US" dirty="0">
                <a:latin typeface="Times New Roman" charset="0"/>
                <a:ea typeface="ＭＳ Ｐゴシック" charset="-128"/>
              </a:rPr>
              <a:t> </a:t>
            </a:r>
            <a:r>
              <a:rPr lang="en-US" altLang="zh-CN" dirty="0">
                <a:latin typeface="Times New Roman" charset="0"/>
                <a:ea typeface="ＭＳ Ｐゴシック" charset="-128"/>
              </a:rPr>
              <a:t>be</a:t>
            </a:r>
            <a:r>
              <a:rPr lang="zh-CN" altLang="en-US" dirty="0">
                <a:latin typeface="Times New Roman" charset="0"/>
                <a:ea typeface="ＭＳ Ｐゴシック" charset="-128"/>
              </a:rPr>
              <a:t> </a:t>
            </a:r>
            <a:r>
              <a:rPr lang="en-US" altLang="zh-CN" dirty="0">
                <a:latin typeface="Times New Roman" charset="0"/>
                <a:ea typeface="ＭＳ Ｐゴシック" charset="-128"/>
              </a:rPr>
              <a:t>source</a:t>
            </a:r>
            <a:r>
              <a:rPr lang="zh-CN" altLang="en-US" dirty="0">
                <a:latin typeface="Times New Roman" charset="0"/>
                <a:ea typeface="ＭＳ Ｐゴシック" charset="-128"/>
              </a:rPr>
              <a:t> </a:t>
            </a:r>
            <a:r>
              <a:rPr lang="en-US" altLang="zh-CN" dirty="0">
                <a:latin typeface="Times New Roman" charset="0"/>
                <a:ea typeface="ＭＳ Ｐゴシック" charset="-128"/>
              </a:rPr>
              <a:t>nodes.</a:t>
            </a:r>
            <a:r>
              <a:rPr lang="zh-CN" altLang="en-US" dirty="0">
                <a:latin typeface="Times New Roman" charset="0"/>
                <a:ea typeface="ＭＳ Ｐゴシック" charset="-128"/>
              </a:rPr>
              <a:t> </a:t>
            </a:r>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70829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a:t>
            </a:fld>
            <a:endParaRPr lang="en-US"/>
          </a:p>
        </p:txBody>
      </p:sp>
    </p:spTree>
    <p:extLst>
      <p:ext uri="{BB962C8B-B14F-4D97-AF65-F5344CB8AC3E}">
        <p14:creationId xmlns:p14="http://schemas.microsoft.com/office/powerpoint/2010/main" val="281161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41748DD-6BB0-F742-B932-4983A88DF0F1}" type="slidenum">
              <a:rPr lang="en-US" altLang="en-US"/>
              <a:pPr>
                <a:spcBef>
                  <a:spcPct val="0"/>
                </a:spcBef>
              </a:pPr>
              <a:t>21</a:t>
            </a:fld>
            <a:endParaRPr lang="en-US" alt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zh-CN" dirty="0">
                <a:latin typeface="Times New Roman" charset="0"/>
                <a:ea typeface="ＭＳ Ｐゴシック" charset="-128"/>
              </a:rPr>
              <a:t>Node</a:t>
            </a:r>
            <a:r>
              <a:rPr lang="zh-CN" altLang="en-US" dirty="0">
                <a:latin typeface="Times New Roman" charset="0"/>
                <a:ea typeface="ＭＳ Ｐゴシック" charset="-128"/>
              </a:rPr>
              <a:t> </a:t>
            </a:r>
            <a:r>
              <a:rPr lang="en-US" altLang="zh-CN" dirty="0">
                <a:latin typeface="Times New Roman" charset="0"/>
                <a:ea typeface="ＭＳ Ｐゴシック" charset="-128"/>
              </a:rPr>
              <a:t>0</a:t>
            </a:r>
            <a:r>
              <a:rPr lang="zh-CN" altLang="en-US" dirty="0">
                <a:latin typeface="Times New Roman" charset="0"/>
                <a:ea typeface="ＭＳ Ｐゴシック" charset="-128"/>
              </a:rPr>
              <a:t> </a:t>
            </a:r>
            <a:r>
              <a:rPr lang="en-US" altLang="zh-CN" dirty="0">
                <a:latin typeface="Times New Roman" charset="0"/>
                <a:ea typeface="ＭＳ Ｐゴシック" charset="-128"/>
              </a:rPr>
              <a:t>is</a:t>
            </a:r>
            <a:r>
              <a:rPr lang="zh-CN" altLang="en-US" dirty="0">
                <a:latin typeface="Times New Roman" charset="0"/>
                <a:ea typeface="ＭＳ Ｐゴシック" charset="-128"/>
              </a:rPr>
              <a:t> </a:t>
            </a:r>
            <a:r>
              <a:rPr lang="en-US" altLang="zh-CN" dirty="0">
                <a:latin typeface="Times New Roman" charset="0"/>
                <a:ea typeface="ＭＳ Ｐゴシック" charset="-128"/>
              </a:rPr>
              <a:t>an</a:t>
            </a:r>
            <a:r>
              <a:rPr lang="zh-CN" altLang="en-US" dirty="0">
                <a:latin typeface="Times New Roman" charset="0"/>
                <a:ea typeface="ＭＳ Ｐゴシック" charset="-128"/>
              </a:rPr>
              <a:t> </a:t>
            </a:r>
            <a:r>
              <a:rPr lang="en-US" altLang="zh-CN" dirty="0">
                <a:latin typeface="Times New Roman" charset="0"/>
                <a:ea typeface="ＭＳ Ｐゴシック" charset="-128"/>
              </a:rPr>
              <a:t>artificial</a:t>
            </a:r>
            <a:r>
              <a:rPr lang="zh-CN" altLang="en-US" dirty="0">
                <a:latin typeface="Times New Roman" charset="0"/>
                <a:ea typeface="ＭＳ Ｐゴシック" charset="-128"/>
              </a:rPr>
              <a:t> </a:t>
            </a:r>
            <a:r>
              <a:rPr lang="en-US" altLang="zh-CN" dirty="0">
                <a:latin typeface="Times New Roman" charset="0"/>
                <a:ea typeface="ＭＳ Ｐゴシック" charset="-128"/>
              </a:rPr>
              <a:t>node</a:t>
            </a:r>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660785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604486C6-CD18-864F-97E5-09BA4F798EA1}" type="slidenum">
              <a:rPr lang="en-US" altLang="en-US"/>
              <a:pPr>
                <a:spcBef>
                  <a:spcPct val="0"/>
                </a:spcBef>
              </a:pPr>
              <a:t>22</a:t>
            </a:fld>
            <a:endParaRPr lang="en-US"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982199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EA2D81C-1942-E848-8913-D05BD1AA0CCF}" type="slidenum">
              <a:rPr lang="en-US" altLang="en-US"/>
              <a:pPr>
                <a:spcBef>
                  <a:spcPct val="0"/>
                </a:spcBef>
              </a:pPr>
              <a:t>23</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905314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9587C514-44CB-164E-A84F-AA3AC777F962}" type="slidenum">
              <a:rPr lang="en-US" altLang="en-US"/>
              <a:pPr>
                <a:spcBef>
                  <a:spcPct val="0"/>
                </a:spcBef>
              </a:pPr>
              <a:t>24</a:t>
            </a:fld>
            <a:endParaRPr lang="en-US"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I will leave the </a:t>
            </a:r>
            <a:r>
              <a:rPr lang="en-US" altLang="zh-CN" dirty="0">
                <a:latin typeface="Times New Roman" charset="0"/>
                <a:ea typeface="ＭＳ Ｐゴシック" charset="-128"/>
              </a:rPr>
              <a:t>network</a:t>
            </a:r>
            <a:r>
              <a:rPr lang="zh-CN" altLang="en-US" dirty="0">
                <a:latin typeface="Times New Roman" charset="0"/>
                <a:ea typeface="ＭＳ Ｐゴシック" charset="-128"/>
              </a:rPr>
              <a:t> </a:t>
            </a:r>
            <a:r>
              <a:rPr lang="en-US" altLang="zh-CN" dirty="0">
                <a:latin typeface="Times New Roman" charset="0"/>
                <a:ea typeface="ＭＳ Ｐゴシック" charset="-128"/>
              </a:rPr>
              <a:t>and</a:t>
            </a:r>
            <a:r>
              <a:rPr lang="zh-CN" altLang="en-US" dirty="0">
                <a:latin typeface="Times New Roman" charset="0"/>
                <a:ea typeface="ＭＳ Ｐゴシック" charset="-128"/>
              </a:rPr>
              <a:t> </a:t>
            </a:r>
            <a:r>
              <a:rPr lang="en-US" altLang="en-US" dirty="0">
                <a:latin typeface="Times New Roman" charset="0"/>
                <a:ea typeface="ＭＳ Ｐゴシック" charset="-128"/>
              </a:rPr>
              <a:t>formulation to you as part of homework 3. </a:t>
            </a:r>
          </a:p>
        </p:txBody>
      </p:sp>
    </p:spTree>
    <p:extLst>
      <p:ext uri="{BB962C8B-B14F-4D97-AF65-F5344CB8AC3E}">
        <p14:creationId xmlns:p14="http://schemas.microsoft.com/office/powerpoint/2010/main" val="706103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Matching problem. </a:t>
            </a:r>
          </a:p>
        </p:txBody>
      </p:sp>
      <p:sp>
        <p:nvSpPr>
          <p:cNvPr id="4" name="Slide Number Placeholder 3"/>
          <p:cNvSpPr>
            <a:spLocks noGrp="1"/>
          </p:cNvSpPr>
          <p:nvPr>
            <p:ph type="sldNum" sz="quarter" idx="5"/>
          </p:nvPr>
        </p:nvSpPr>
        <p:spPr/>
        <p:txBody>
          <a:bodyPr/>
          <a:lstStyle/>
          <a:p>
            <a:fld id="{DCA72DAD-986B-489D-8D39-D1E6082C1340}" type="slidenum">
              <a:rPr lang="en-US" smtClean="0"/>
              <a:t>25</a:t>
            </a:fld>
            <a:endParaRPr lang="en-US"/>
          </a:p>
        </p:txBody>
      </p:sp>
    </p:spTree>
    <p:extLst>
      <p:ext uri="{BB962C8B-B14F-4D97-AF65-F5344CB8AC3E}">
        <p14:creationId xmlns:p14="http://schemas.microsoft.com/office/powerpoint/2010/main" val="3754226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 computer may be assigned </a:t>
            </a:r>
            <a:r>
              <a:rPr lang="en-SG" altLang="zh-CN" dirty="0"/>
              <a:t>with </a:t>
            </a:r>
            <a:r>
              <a:rPr lang="en-US" altLang="zh-CN" dirty="0"/>
              <a:t>two jobs. </a:t>
            </a:r>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27</a:t>
            </a:fld>
            <a:endParaRPr lang="en-US"/>
          </a:p>
        </p:txBody>
      </p:sp>
    </p:spTree>
    <p:extLst>
      <p:ext uri="{BB962C8B-B14F-4D97-AF65-F5344CB8AC3E}">
        <p14:creationId xmlns:p14="http://schemas.microsoft.com/office/powerpoint/2010/main" val="2284138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2F3F252-9844-FA4D-A37E-2850596C9A4F}" type="slidenum">
              <a:rPr lang="en-US" altLang="en-US"/>
              <a:pPr>
                <a:spcBef>
                  <a:spcPct val="0"/>
                </a:spcBef>
              </a:pPr>
              <a:t>30</a:t>
            </a:fld>
            <a:endParaRPr lang="en-US"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94157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2F3F252-9844-FA4D-A37E-2850596C9A4F}" type="slidenum">
              <a:rPr lang="en-US" altLang="en-US"/>
              <a:pPr>
                <a:spcBef>
                  <a:spcPct val="0"/>
                </a:spcBef>
              </a:pPr>
              <a:t>31</a:t>
            </a:fld>
            <a:endParaRPr lang="en-US"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2488789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3CBA665-DD0F-8144-A50C-AF9831ECBD20}" type="slidenum">
              <a:rPr lang="en-US" altLang="en-US"/>
              <a:pPr>
                <a:spcBef>
                  <a:spcPct val="0"/>
                </a:spcBef>
              </a:pPr>
              <a:t>32</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183661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58796543-1F81-0E4F-8549-F69E6E50A208}" type="slidenum">
              <a:rPr lang="en-US" altLang="en-US"/>
              <a:pPr>
                <a:spcBef>
                  <a:spcPct val="0"/>
                </a:spcBef>
              </a:pPr>
              <a:t>33</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zh-CN" dirty="0">
                <a:latin typeface="Times New Roman" charset="0"/>
                <a:ea typeface="ＭＳ Ｐゴシック" charset="-128"/>
              </a:rPr>
              <a:t>s</a:t>
            </a:r>
            <a:r>
              <a:rPr lang="zh-CN" altLang="en-US" dirty="0">
                <a:latin typeface="Times New Roman" charset="0"/>
                <a:ea typeface="ＭＳ Ｐゴシック" charset="-128"/>
              </a:rPr>
              <a:t> </a:t>
            </a:r>
            <a:r>
              <a:rPr lang="en-US" altLang="zh-CN" dirty="0">
                <a:latin typeface="Times New Roman" charset="0"/>
                <a:ea typeface="ＭＳ Ｐゴシック" charset="-128"/>
              </a:rPr>
              <a:t>is</a:t>
            </a:r>
            <a:r>
              <a:rPr lang="zh-CN" altLang="en-US" dirty="0">
                <a:latin typeface="Times New Roman" charset="0"/>
                <a:ea typeface="ＭＳ Ｐゴシック" charset="-128"/>
              </a:rPr>
              <a:t> </a:t>
            </a:r>
            <a:r>
              <a:rPr lang="en-US" altLang="zh-CN" dirty="0">
                <a:latin typeface="Times New Roman" charset="0"/>
                <a:ea typeface="ＭＳ Ｐゴシック" charset="-128"/>
              </a:rPr>
              <a:t>the</a:t>
            </a:r>
            <a:r>
              <a:rPr lang="zh-CN" altLang="en-US" dirty="0">
                <a:latin typeface="Times New Roman" charset="0"/>
                <a:ea typeface="ＭＳ Ｐゴシック" charset="-128"/>
              </a:rPr>
              <a:t> </a:t>
            </a:r>
            <a:r>
              <a:rPr lang="en-US" altLang="zh-CN" dirty="0">
                <a:latin typeface="Times New Roman" charset="0"/>
                <a:ea typeface="ＭＳ Ｐゴシック" charset="-128"/>
              </a:rPr>
              <a:t>starting</a:t>
            </a:r>
            <a:r>
              <a:rPr lang="zh-CN" altLang="en-US" dirty="0">
                <a:latin typeface="Times New Roman" charset="0"/>
                <a:ea typeface="ＭＳ Ｐゴシック" charset="-128"/>
              </a:rPr>
              <a:t> </a:t>
            </a:r>
            <a:r>
              <a:rPr lang="en-US" altLang="zh-CN" dirty="0">
                <a:latin typeface="Times New Roman" charset="0"/>
                <a:ea typeface="ＭＳ Ｐゴシック" charset="-128"/>
              </a:rPr>
              <a:t>node,</a:t>
            </a:r>
            <a:r>
              <a:rPr lang="zh-CN" altLang="en-US" dirty="0">
                <a:latin typeface="Times New Roman" charset="0"/>
                <a:ea typeface="ＭＳ Ｐゴシック" charset="-128"/>
              </a:rPr>
              <a:t> </a:t>
            </a:r>
            <a:r>
              <a:rPr lang="en-US" altLang="zh-CN" dirty="0">
                <a:latin typeface="Times New Roman" charset="0"/>
                <a:ea typeface="ＭＳ Ｐゴシック" charset="-128"/>
              </a:rPr>
              <a:t>and</a:t>
            </a:r>
            <a:r>
              <a:rPr lang="zh-CN" altLang="en-US" dirty="0">
                <a:latin typeface="Times New Roman" charset="0"/>
                <a:ea typeface="ＭＳ Ｐゴシック" charset="-128"/>
              </a:rPr>
              <a:t> </a:t>
            </a:r>
            <a:r>
              <a:rPr lang="en-US" altLang="zh-CN" dirty="0">
                <a:latin typeface="Times New Roman" charset="0"/>
                <a:ea typeface="ＭＳ Ｐゴシック" charset="-128"/>
              </a:rPr>
              <a:t>t</a:t>
            </a:r>
            <a:r>
              <a:rPr lang="zh-CN" altLang="en-US" dirty="0">
                <a:latin typeface="Times New Roman" charset="0"/>
                <a:ea typeface="ＭＳ Ｐゴシック" charset="-128"/>
              </a:rPr>
              <a:t> </a:t>
            </a:r>
            <a:r>
              <a:rPr lang="en-US" altLang="zh-CN" dirty="0">
                <a:latin typeface="Times New Roman" charset="0"/>
                <a:ea typeface="ＭＳ Ｐゴシック" charset="-128"/>
              </a:rPr>
              <a:t>is</a:t>
            </a:r>
            <a:r>
              <a:rPr lang="zh-CN" altLang="en-US" dirty="0">
                <a:latin typeface="Times New Roman" charset="0"/>
                <a:ea typeface="ＭＳ Ｐゴシック" charset="-128"/>
              </a:rPr>
              <a:t> </a:t>
            </a:r>
            <a:r>
              <a:rPr lang="en-US" altLang="zh-CN" dirty="0">
                <a:latin typeface="Times New Roman" charset="0"/>
                <a:ea typeface="ＭＳ Ｐゴシック" charset="-128"/>
              </a:rPr>
              <a:t>the</a:t>
            </a:r>
            <a:r>
              <a:rPr lang="zh-CN" altLang="en-US" dirty="0">
                <a:latin typeface="Times New Roman" charset="0"/>
                <a:ea typeface="ＭＳ Ｐゴシック" charset="-128"/>
              </a:rPr>
              <a:t> </a:t>
            </a:r>
            <a:r>
              <a:rPr lang="en-US" altLang="zh-CN" dirty="0">
                <a:latin typeface="Times New Roman" charset="0"/>
                <a:ea typeface="ＭＳ Ｐゴシック" charset="-128"/>
              </a:rPr>
              <a:t>ending</a:t>
            </a:r>
            <a:r>
              <a:rPr lang="zh-CN" altLang="en-US" dirty="0">
                <a:latin typeface="Times New Roman" charset="0"/>
                <a:ea typeface="ＭＳ Ｐゴシック" charset="-128"/>
              </a:rPr>
              <a:t> </a:t>
            </a:r>
            <a:r>
              <a:rPr lang="en-US" altLang="zh-CN" dirty="0">
                <a:latin typeface="Times New Roman" charset="0"/>
                <a:ea typeface="ＭＳ Ｐゴシック" charset="-128"/>
              </a:rPr>
              <a:t>node</a:t>
            </a:r>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65439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3</a:t>
            </a:fld>
            <a:endParaRPr lang="en-US"/>
          </a:p>
        </p:txBody>
      </p:sp>
    </p:spTree>
    <p:extLst>
      <p:ext uri="{BB962C8B-B14F-4D97-AF65-F5344CB8AC3E}">
        <p14:creationId xmlns:p14="http://schemas.microsoft.com/office/powerpoint/2010/main" val="3476763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1F68F2A0-825C-554C-BC6B-65B9B40D161D}" type="slidenum">
              <a:rPr lang="en-US" altLang="en-US"/>
              <a:pPr>
                <a:spcBef>
                  <a:spcPct val="0"/>
                </a:spcBef>
              </a:pPr>
              <a:t>34</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971500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1F68F2A0-825C-554C-BC6B-65B9B40D161D}" type="slidenum">
              <a:rPr lang="en-US" altLang="en-US"/>
              <a:pPr>
                <a:spcBef>
                  <a:spcPct val="0"/>
                </a:spcBef>
              </a:pPr>
              <a:t>35</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3934271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931AA172-CED4-AE49-B9D9-83476B48E5C9}" type="slidenum">
              <a:rPr lang="en-US" altLang="en-US"/>
              <a:pPr>
                <a:spcBef>
                  <a:spcPct val="0"/>
                </a:spcBef>
              </a:pPr>
              <a:t>36</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480638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4224202-63EB-3949-8C91-FB80F877C60D}" type="slidenum">
              <a:rPr lang="en-US" altLang="en-US"/>
              <a:pPr>
                <a:spcBef>
                  <a:spcPct val="0"/>
                </a:spcBef>
              </a:pPr>
              <a:t>37</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46667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82411DFC-46F8-0E4C-AABC-2BBF15F5BB9F}" type="slidenum">
              <a:rPr lang="en-US" altLang="en-US"/>
              <a:pPr>
                <a:spcBef>
                  <a:spcPct val="0"/>
                </a:spcBef>
              </a:pPr>
              <a:t>38</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503359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82411DFC-46F8-0E4C-AABC-2BBF15F5BB9F}" type="slidenum">
              <a:rPr lang="en-US" altLang="en-US"/>
              <a:pPr>
                <a:spcBef>
                  <a:spcPct val="0"/>
                </a:spcBef>
              </a:pPr>
              <a:t>39</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64305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E516920E-E7D0-7B42-8CAB-708E3F3D14A1}" type="slidenum">
              <a:rPr lang="en-US" altLang="en-US"/>
              <a:pPr>
                <a:spcBef>
                  <a:spcPct val="0"/>
                </a:spcBef>
              </a:pPr>
              <a:t>40</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56287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8C8E8A9-C342-7942-9C2A-33ED38864E08}" type="slidenum">
              <a:rPr lang="en-US" altLang="en-US"/>
              <a:pPr>
                <a:spcBef>
                  <a:spcPct val="0"/>
                </a:spcBef>
              </a:pPr>
              <a:t>41</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549524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3FD1D38-F233-834A-976E-2D483B4E09C2}" type="slidenum">
              <a:rPr lang="en-US" altLang="en-US"/>
              <a:pPr>
                <a:spcBef>
                  <a:spcPct val="0"/>
                </a:spcBef>
              </a:pPr>
              <a:t>42</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22722813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3FD1D38-F233-834A-976E-2D483B4E09C2}" type="slidenum">
              <a:rPr lang="en-US" altLang="en-US"/>
              <a:pPr>
                <a:spcBef>
                  <a:spcPct val="0"/>
                </a:spcBef>
              </a:pPr>
              <a:t>43</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a:latin typeface="Times New Roman" charset="0"/>
                <a:ea typeface="ＭＳ Ｐゴシック" charset="-128"/>
              </a:rPr>
              <a:t>Make sure you go through all the arcs</a:t>
            </a:r>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67504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7F553AC-FB84-0948-BBD7-645103591A70}" type="slidenum">
              <a:rPr lang="en-US" altLang="en-US"/>
              <a:pPr>
                <a:spcBef>
                  <a:spcPct val="0"/>
                </a:spcBef>
              </a:pPr>
              <a:t>4</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795936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CAC1479-A705-DB48-BBE3-84374C731D7D}" type="slidenum">
              <a:rPr lang="en-US" altLang="en-US"/>
              <a:pPr>
                <a:spcBef>
                  <a:spcPct val="0"/>
                </a:spcBef>
              </a:pPr>
              <a:t>44</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Minimum time from s to t is the same as the longest path from </a:t>
            </a:r>
            <a:r>
              <a:rPr lang="en-US" altLang="en-US" dirty="0" err="1">
                <a:latin typeface="Times New Roman" charset="0"/>
                <a:ea typeface="ＭＳ Ｐゴシック" charset="-128"/>
              </a:rPr>
              <a:t>from</a:t>
            </a:r>
            <a:r>
              <a:rPr lang="en-US" altLang="en-US" dirty="0">
                <a:latin typeface="Times New Roman" charset="0"/>
                <a:ea typeface="ＭＳ Ｐゴシック" charset="-128"/>
              </a:rPr>
              <a:t> s to t. </a:t>
            </a:r>
          </a:p>
          <a:p>
            <a:r>
              <a:rPr lang="en-US" altLang="en-US" dirty="0">
                <a:latin typeface="Times New Roman" charset="0"/>
                <a:ea typeface="ＭＳ Ｐゴシック" charset="-128"/>
              </a:rPr>
              <a:t>Critical path. </a:t>
            </a:r>
          </a:p>
        </p:txBody>
      </p:sp>
    </p:spTree>
    <p:extLst>
      <p:ext uri="{BB962C8B-B14F-4D97-AF65-F5344CB8AC3E}">
        <p14:creationId xmlns:p14="http://schemas.microsoft.com/office/powerpoint/2010/main" val="1086639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73AD30D-0B64-9345-8377-6957202BDFC7}" type="slidenum">
              <a:rPr lang="en-US" altLang="en-US"/>
              <a:pPr>
                <a:spcBef>
                  <a:spcPct val="0"/>
                </a:spcBef>
              </a:pPr>
              <a:t>45</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953142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799F807-DDD8-7549-9D59-FEC5D3CD8C22}" type="slidenum">
              <a:rPr lang="en-US" altLang="en-US"/>
              <a:pPr>
                <a:spcBef>
                  <a:spcPct val="0"/>
                </a:spcBef>
              </a:pPr>
              <a:t>46</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38510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A723525-C260-A64B-AD33-F6FD0315B14C}" type="slidenum">
              <a:rPr lang="en-US" altLang="en-US"/>
              <a:pPr>
                <a:spcBef>
                  <a:spcPct val="0"/>
                </a:spcBef>
              </a:pPr>
              <a:t>5</a:t>
            </a:fld>
            <a:endParaRPr lang="en-US" alt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633555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A1260172-38F3-FD4C-B71B-88A73B5A8A0F}" type="slidenum">
              <a:rPr lang="en-US" altLang="en-US"/>
              <a:pPr>
                <a:spcBef>
                  <a:spcPct val="0"/>
                </a:spcBef>
              </a:pPr>
              <a:t>6</a:t>
            </a:fld>
            <a:endParaRPr lang="en-US" alt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N*(N-1) number of arcs. (directed graph)</a:t>
            </a:r>
          </a:p>
          <a:p>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94143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06FD1C4A-A061-C442-8508-F37D964F56C6}" type="slidenum">
              <a:rPr lang="en-US" altLang="en-US"/>
              <a:pPr>
                <a:spcBef>
                  <a:spcPct val="0"/>
                </a:spcBef>
              </a:pPr>
              <a:t>7</a:t>
            </a:fld>
            <a:endParaRPr lang="en-US"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9525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270FD20-6E20-EC49-A63B-E25DC4AAB04B}" type="slidenum">
              <a:rPr lang="en-US" altLang="en-US"/>
              <a:pPr>
                <a:spcBef>
                  <a:spcPct val="0"/>
                </a:spcBef>
              </a:pPr>
              <a:t>8</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For example, A = {(1,2),(1,3), (2,3)}</a:t>
            </a:r>
          </a:p>
          <a:p>
            <a:r>
              <a:rPr lang="en-US" altLang="en-US" dirty="0">
                <a:latin typeface="Times New Roman" charset="0"/>
                <a:ea typeface="ＭＳ Ｐゴシック" charset="-128"/>
              </a:rPr>
              <a:t>Then c12*x12 + c13*x13 + c23*x23</a:t>
            </a:r>
          </a:p>
        </p:txBody>
      </p:sp>
    </p:spTree>
    <p:extLst>
      <p:ext uri="{BB962C8B-B14F-4D97-AF65-F5344CB8AC3E}">
        <p14:creationId xmlns:p14="http://schemas.microsoft.com/office/powerpoint/2010/main" val="174230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F1F660F-B6B2-4848-B69C-229E121CE38C}" type="slidenum">
              <a:rPr lang="en-US" altLang="en-US"/>
              <a:pPr>
                <a:spcBef>
                  <a:spcPct val="0"/>
                </a:spcBef>
              </a:pPr>
              <a:t>9</a:t>
            </a:fld>
            <a:endParaRPr lang="en-US" alt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j</a:t>
            </a:r>
            <a:r>
              <a:rPr lang="en-US" altLang="zh-CN" dirty="0">
                <a:latin typeface="Times New Roman" charset="0"/>
                <a:ea typeface="ＭＳ Ｐゴシック" charset="-128"/>
              </a:rPr>
              <a:t>:</a:t>
            </a:r>
            <a:r>
              <a:rPr lang="zh-CN" altLang="en-US" dirty="0">
                <a:latin typeface="Times New Roman" charset="0"/>
                <a:ea typeface="ＭＳ Ｐゴシック" charset="-128"/>
              </a:rPr>
              <a:t> </a:t>
            </a:r>
            <a:r>
              <a:rPr lang="en-US" altLang="zh-CN" dirty="0">
                <a:latin typeface="Times New Roman" charset="0"/>
                <a:ea typeface="ＭＳ Ｐゴシック" charset="-128"/>
              </a:rPr>
              <a:t>(</a:t>
            </a:r>
            <a:r>
              <a:rPr lang="en-US" altLang="zh-CN" dirty="0" err="1">
                <a:latin typeface="Times New Roman" charset="0"/>
                <a:ea typeface="ＭＳ Ｐゴシック" charset="-128"/>
              </a:rPr>
              <a:t>j,i</a:t>
            </a:r>
            <a:r>
              <a:rPr lang="en-US" altLang="zh-CN" dirty="0">
                <a:latin typeface="Times New Roman" charset="0"/>
                <a:ea typeface="ＭＳ Ｐゴシック" charset="-128"/>
              </a:rPr>
              <a:t>)</a:t>
            </a:r>
            <a:r>
              <a:rPr lang="zh-CN" altLang="en-US" dirty="0">
                <a:latin typeface="Times New Roman" charset="0"/>
                <a:ea typeface="ＭＳ Ｐゴシック" charset="-128"/>
              </a:rPr>
              <a:t> </a:t>
            </a:r>
            <a:r>
              <a:rPr lang="en-US" altLang="zh-CN" dirty="0">
                <a:latin typeface="Times New Roman" charset="0"/>
                <a:ea typeface="ＭＳ Ｐゴシック" charset="-128"/>
              </a:rPr>
              <a:t>in</a:t>
            </a:r>
            <a:r>
              <a:rPr lang="zh-CN" altLang="en-US" dirty="0">
                <a:latin typeface="Times New Roman" charset="0"/>
                <a:ea typeface="ＭＳ Ｐゴシック" charset="-128"/>
              </a:rPr>
              <a:t> </a:t>
            </a:r>
            <a:r>
              <a:rPr lang="en-US" altLang="zh-CN" dirty="0">
                <a:latin typeface="Times New Roman" charset="0"/>
                <a:ea typeface="ＭＳ Ｐゴシック" charset="-128"/>
              </a:rPr>
              <a:t>A</a:t>
            </a:r>
            <a:r>
              <a:rPr lang="zh-CN" altLang="en-US" dirty="0">
                <a:latin typeface="Times New Roman" charset="0"/>
                <a:ea typeface="ＭＳ Ｐゴシック" charset="-128"/>
              </a:rPr>
              <a:t> </a:t>
            </a:r>
            <a:r>
              <a:rPr lang="en-US" altLang="zh-CN" dirty="0">
                <a:latin typeface="Times New Roman" charset="0"/>
                <a:ea typeface="ＭＳ Ｐゴシック" charset="-128"/>
              </a:rPr>
              <a:t>will</a:t>
            </a:r>
            <a:r>
              <a:rPr lang="zh-CN" altLang="en-US" dirty="0">
                <a:latin typeface="Times New Roman" charset="0"/>
                <a:ea typeface="ＭＳ Ｐゴシック" charset="-128"/>
              </a:rPr>
              <a:t> </a:t>
            </a:r>
            <a:r>
              <a:rPr lang="en-US" altLang="zh-CN" dirty="0">
                <a:latin typeface="Times New Roman" charset="0"/>
                <a:ea typeface="ＭＳ Ｐゴシック" charset="-128"/>
              </a:rPr>
              <a:t>include</a:t>
            </a:r>
            <a:r>
              <a:rPr lang="zh-CN" altLang="en-US" dirty="0">
                <a:latin typeface="Times New Roman" charset="0"/>
                <a:ea typeface="ＭＳ Ｐゴシック" charset="-128"/>
              </a:rPr>
              <a:t> </a:t>
            </a:r>
            <a:r>
              <a:rPr lang="en-US" altLang="zh-CN" dirty="0">
                <a:latin typeface="Times New Roman" charset="0"/>
                <a:ea typeface="ＭＳ Ｐゴシック" charset="-128"/>
              </a:rPr>
              <a:t>all</a:t>
            </a:r>
            <a:r>
              <a:rPr lang="zh-CN" altLang="en-US" dirty="0">
                <a:latin typeface="Times New Roman" charset="0"/>
                <a:ea typeface="ＭＳ Ｐゴシック" charset="-128"/>
              </a:rPr>
              <a:t> </a:t>
            </a:r>
            <a:r>
              <a:rPr lang="en-US" altLang="zh-CN" dirty="0">
                <a:latin typeface="Times New Roman" charset="0"/>
                <a:ea typeface="ＭＳ Ｐゴシック" charset="-128"/>
              </a:rPr>
              <a:t>starting</a:t>
            </a:r>
            <a:r>
              <a:rPr lang="zh-CN" altLang="en-US" dirty="0">
                <a:latin typeface="Times New Roman" charset="0"/>
                <a:ea typeface="ＭＳ Ｐゴシック" charset="-128"/>
              </a:rPr>
              <a:t> </a:t>
            </a:r>
            <a:r>
              <a:rPr lang="en-US" altLang="zh-CN" dirty="0">
                <a:latin typeface="Times New Roman" charset="0"/>
                <a:ea typeface="ＭＳ Ｐゴシック" charset="-128"/>
              </a:rPr>
              <a:t>node</a:t>
            </a:r>
            <a:r>
              <a:rPr lang="zh-CN" altLang="en-US" dirty="0">
                <a:latin typeface="Times New Roman" charset="0"/>
                <a:ea typeface="ＭＳ Ｐゴシック" charset="-128"/>
              </a:rPr>
              <a:t> </a:t>
            </a:r>
            <a:r>
              <a:rPr lang="en-US" altLang="zh-CN" dirty="0">
                <a:latin typeface="Times New Roman" charset="0"/>
                <a:ea typeface="ＭＳ Ｐゴシック" charset="-128"/>
              </a:rPr>
              <a:t>j</a:t>
            </a:r>
            <a:r>
              <a:rPr lang="zh-CN" altLang="en-US" dirty="0">
                <a:latin typeface="Times New Roman" charset="0"/>
                <a:ea typeface="ＭＳ Ｐゴシック" charset="-128"/>
              </a:rPr>
              <a:t> </a:t>
            </a:r>
            <a:r>
              <a:rPr lang="en-US" altLang="zh-CN" dirty="0">
                <a:latin typeface="Times New Roman" charset="0"/>
                <a:ea typeface="ＭＳ Ｐゴシック" charset="-128"/>
              </a:rPr>
              <a:t>that</a:t>
            </a:r>
            <a:r>
              <a:rPr lang="zh-CN" altLang="en-US" dirty="0">
                <a:latin typeface="Times New Roman" charset="0"/>
                <a:ea typeface="ＭＳ Ｐゴシック" charset="-128"/>
              </a:rPr>
              <a:t> </a:t>
            </a:r>
            <a:r>
              <a:rPr lang="en-US" altLang="zh-CN" dirty="0">
                <a:latin typeface="Times New Roman" charset="0"/>
                <a:ea typeface="ＭＳ Ｐゴシック" charset="-128"/>
              </a:rPr>
              <a:t>ends</a:t>
            </a:r>
            <a:r>
              <a:rPr lang="zh-CN" altLang="en-US" dirty="0">
                <a:latin typeface="Times New Roman" charset="0"/>
                <a:ea typeface="ＭＳ Ｐゴシック" charset="-128"/>
              </a:rPr>
              <a:t> </a:t>
            </a:r>
            <a:r>
              <a:rPr lang="en-US" altLang="zh-CN" dirty="0">
                <a:latin typeface="Times New Roman" charset="0"/>
                <a:ea typeface="ＭＳ Ｐゴシック" charset="-128"/>
              </a:rPr>
              <a:t>at</a:t>
            </a:r>
            <a:r>
              <a:rPr lang="zh-CN" altLang="en-US" dirty="0">
                <a:latin typeface="Times New Roman" charset="0"/>
                <a:ea typeface="ＭＳ Ｐゴシック" charset="-128"/>
              </a:rPr>
              <a:t> </a:t>
            </a:r>
            <a:r>
              <a:rPr lang="en-US" altLang="zh-CN" dirty="0">
                <a:latin typeface="Times New Roman" charset="0"/>
                <a:ea typeface="ＭＳ Ｐゴシック" charset="-128"/>
              </a:rPr>
              <a:t>node</a:t>
            </a:r>
            <a:r>
              <a:rPr lang="zh-CN" altLang="en-US" dirty="0">
                <a:latin typeface="Times New Roman" charset="0"/>
                <a:ea typeface="ＭＳ Ｐゴシック" charset="-128"/>
              </a:rPr>
              <a:t> </a:t>
            </a:r>
            <a:r>
              <a:rPr lang="en-US" altLang="zh-CN" dirty="0" err="1">
                <a:latin typeface="Times New Roman" charset="0"/>
                <a:ea typeface="ＭＳ Ｐゴシック" charset="-128"/>
              </a:rPr>
              <a:t>i</a:t>
            </a:r>
            <a:r>
              <a:rPr lang="en-US" altLang="zh-CN" dirty="0">
                <a:latin typeface="Times New Roman" charset="0"/>
                <a:ea typeface="ＭＳ Ｐゴシック" charset="-128"/>
              </a:rPr>
              <a:t>.</a:t>
            </a:r>
            <a:r>
              <a:rPr lang="zh-CN" altLang="en-US" dirty="0">
                <a:latin typeface="Times New Roman" charset="0"/>
                <a:ea typeface="ＭＳ Ｐゴシック" charset="-128"/>
              </a:rPr>
              <a:t> </a:t>
            </a:r>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95649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E48-795D-4363-9C51-742658DE7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D96FB-8BBC-480F-A2DE-256DD2393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13555-08C8-4DE2-8AC3-8CDA59EBB316}"/>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5" name="Footer Placeholder 4">
            <a:extLst>
              <a:ext uri="{FF2B5EF4-FFF2-40B4-BE49-F238E27FC236}">
                <a16:creationId xmlns:a16="http://schemas.microsoft.com/office/drawing/2014/main" id="{A3145725-1B96-4545-BE6A-5523D0047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1E28-2870-4DE6-8655-7BA5F1B4B3D0}"/>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804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D721-89D1-4383-B6AC-16F4B5A87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9FF1C-1386-4EF4-83CE-9CE250C98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E9F64-5629-4E1B-923A-A3E335D797B0}"/>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5" name="Footer Placeholder 4">
            <a:extLst>
              <a:ext uri="{FF2B5EF4-FFF2-40B4-BE49-F238E27FC236}">
                <a16:creationId xmlns:a16="http://schemas.microsoft.com/office/drawing/2014/main" id="{621F9FB3-6092-4779-BDB4-163DAF6D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54F62-54CE-4A00-A3D2-B531E42E3FF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36830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1F516-3DD2-421B-A7AE-72FA27B8C6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9F7CE-7B0F-415C-8773-327590330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49E83-6C17-4773-AD7A-B2FA97D82F09}"/>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5" name="Footer Placeholder 4">
            <a:extLst>
              <a:ext uri="{FF2B5EF4-FFF2-40B4-BE49-F238E27FC236}">
                <a16:creationId xmlns:a16="http://schemas.microsoft.com/office/drawing/2014/main" id="{22AC1769-10EF-4C1D-9FBA-370A9429D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F82B7-25E9-4DFE-B1B9-67953733DE2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29878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6" name="Footer Placeholder 5"/>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Slide Number Placeholder 6"/>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0E6DAD-7247-FA44-A7E4-FE4A13362E7C}" type="slidenum">
              <a:rPr lang="en-US" altLang="en-US"/>
              <a:pPr>
                <a:defRPr/>
              </a:pPr>
              <a:t>‹#›</a:t>
            </a:fld>
            <a:endParaRPr lang="en-US" altLang="en-US"/>
          </a:p>
        </p:txBody>
      </p:sp>
    </p:spTree>
    <p:extLst>
      <p:ext uri="{BB962C8B-B14F-4D97-AF65-F5344CB8AC3E}">
        <p14:creationId xmlns:p14="http://schemas.microsoft.com/office/powerpoint/2010/main" val="323099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a:prstGeom prst="rect">
            <a:avLst/>
          </a:prstGeom>
        </p:spPr>
        <p:txBody>
          <a:bodyPr/>
          <a:lstStyle/>
          <a:p>
            <a:r>
              <a:rPr lang="it-IT"/>
              <a:t>Click to edit Master title style</a:t>
            </a:r>
            <a:endParaRPr lang="en-US"/>
          </a:p>
        </p:txBody>
      </p:sp>
      <p:sp>
        <p:nvSpPr>
          <p:cNvPr id="3" name="Text Placeholder 2"/>
          <p:cNvSpPr>
            <a:spLocks noGrp="1"/>
          </p:cNvSpPr>
          <p:nvPr>
            <p:ph type="body" sz="half" idx="1"/>
          </p:nvPr>
        </p:nvSpPr>
        <p:spPr>
          <a:xfrm>
            <a:off x="1422400" y="1981200"/>
            <a:ext cx="4927600" cy="41148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quarter" idx="2"/>
          </p:nvPr>
        </p:nvSpPr>
        <p:spPr>
          <a:xfrm>
            <a:off x="6553200" y="19812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Content Placeholder 4"/>
          <p:cNvSpPr>
            <a:spLocks noGrp="1"/>
          </p:cNvSpPr>
          <p:nvPr>
            <p:ph sz="quarter" idx="3"/>
          </p:nvPr>
        </p:nvSpPr>
        <p:spPr>
          <a:xfrm>
            <a:off x="6553200" y="41148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8"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0CB186-34F9-9841-AD4A-0FF5CA057BB5}" type="slidenum">
              <a:rPr lang="en-GB" altLang="en-US"/>
              <a:pPr>
                <a:defRPr/>
              </a:pPr>
              <a:t>‹#›</a:t>
            </a:fld>
            <a:endParaRPr lang="en-GB" altLang="en-US"/>
          </a:p>
        </p:txBody>
      </p:sp>
    </p:spTree>
    <p:extLst>
      <p:ext uri="{BB962C8B-B14F-4D97-AF65-F5344CB8AC3E}">
        <p14:creationId xmlns:p14="http://schemas.microsoft.com/office/powerpoint/2010/main" val="335229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endParaRPr lang="en-SG"/>
          </a:p>
        </p:txBody>
      </p:sp>
      <p:sp>
        <p:nvSpPr>
          <p:cNvPr id="3" name="Table Placeholder 2"/>
          <p:cNvSpPr>
            <a:spLocks noGrp="1"/>
          </p:cNvSpPr>
          <p:nvPr>
            <p:ph type="tbl" idx="1"/>
          </p:nvPr>
        </p:nvSpPr>
        <p:spPr>
          <a:xfrm>
            <a:off x="609600" y="1600201"/>
            <a:ext cx="10972800" cy="4530725"/>
          </a:xfrm>
          <a:prstGeom prst="rect">
            <a:avLst/>
          </a:prstGeom>
        </p:spPr>
        <p:txBody>
          <a:bodyPr/>
          <a:lstStyle/>
          <a:p>
            <a:pPr lvl="0"/>
            <a:endParaRPr lang="en-SG" noProof="0"/>
          </a:p>
        </p:txBody>
      </p:sp>
      <p:sp>
        <p:nvSpPr>
          <p:cNvPr id="4" name="Date Placeholder 3"/>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itchFamily="34" charset="0"/>
                <a:ea typeface="+mn-ea"/>
                <a:cs typeface="Arial" pitchFamily="34" charset="0"/>
              </a:defRPr>
            </a:lvl1pPr>
          </a:lstStyle>
          <a:p>
            <a:pPr>
              <a:defRPr/>
            </a:pPr>
            <a:endParaRPr lang="en-US" altLang="en-US"/>
          </a:p>
        </p:txBody>
      </p:sp>
      <p:sp>
        <p:nvSpPr>
          <p:cNvPr id="5" name="Footer Placeholder 4"/>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itchFamily="34" charset="0"/>
                <a:ea typeface="+mn-ea"/>
                <a:cs typeface="Arial" pitchFamily="34" charset="0"/>
              </a:defRPr>
            </a:lvl1pPr>
          </a:lstStyle>
          <a:p>
            <a:pPr>
              <a:defRPr/>
            </a:pPr>
            <a:endParaRPr lang="en-US" altLang="en-US"/>
          </a:p>
        </p:txBody>
      </p:sp>
      <p:sp>
        <p:nvSpPr>
          <p:cNvPr id="6" name="Slide Number Placeholder 5"/>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7E9209D-C32F-E342-A271-FA872B669408}" type="slidenum">
              <a:rPr lang="en-US" altLang="en-US"/>
              <a:pPr>
                <a:defRPr/>
              </a:pPr>
              <a:t>‹#›</a:t>
            </a:fld>
            <a:endParaRPr lang="en-US" altLang="en-US"/>
          </a:p>
        </p:txBody>
      </p:sp>
    </p:spTree>
    <p:extLst>
      <p:ext uri="{BB962C8B-B14F-4D97-AF65-F5344CB8AC3E}">
        <p14:creationId xmlns:p14="http://schemas.microsoft.com/office/powerpoint/2010/main" val="74691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685D-1030-40A7-B0A0-E08A96E27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9A3BA-E638-4582-9574-9680C9C2D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95943-0724-4EC0-8486-E0934FB0CEDA}"/>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5" name="Footer Placeholder 4">
            <a:extLst>
              <a:ext uri="{FF2B5EF4-FFF2-40B4-BE49-F238E27FC236}">
                <a16:creationId xmlns:a16="http://schemas.microsoft.com/office/drawing/2014/main" id="{D660101A-1A16-4DD6-A6FF-7F998DF66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07D9-83E9-41A6-915E-A2B62A0B9E5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1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C8CE-3857-4141-AF5F-997697C79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D544F-D5F5-407A-B3E0-A8216CD2C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84FC-C210-48A3-850E-0167295D479D}"/>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5" name="Footer Placeholder 4">
            <a:extLst>
              <a:ext uri="{FF2B5EF4-FFF2-40B4-BE49-F238E27FC236}">
                <a16:creationId xmlns:a16="http://schemas.microsoft.com/office/drawing/2014/main" id="{D7FB4D1B-3D2A-46F2-B3A5-7C7BAEB2E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D1068-E2E5-4C91-AE02-50D7F5E3B6BC}"/>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62365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0F8C-E4A0-48F9-9FDA-528ECB51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ECC5C-9479-4FF2-97BD-96A7B7B6E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14B7B-61A5-4AEE-9900-DD6FB9ED5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50843E-7683-40F4-9FA8-E1691421A1B0}"/>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6" name="Footer Placeholder 5">
            <a:extLst>
              <a:ext uri="{FF2B5EF4-FFF2-40B4-BE49-F238E27FC236}">
                <a16:creationId xmlns:a16="http://schemas.microsoft.com/office/drawing/2014/main" id="{D665ACB0-0842-4EB5-9385-0CC6E03E0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6F466-59C9-43A9-8D00-A874F9709492}"/>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92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F957-F013-4078-9044-B3D8CABFF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29923-C4E3-439A-8463-5B7E7D26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7E22-74E6-4601-B425-7702A2EC0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D448-3170-4EDD-B0D6-118336475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AEFC0-45D0-4A28-8EDF-9046D1366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147D3-E51D-4CB6-B825-D04C31EA6BB3}"/>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8" name="Footer Placeholder 7">
            <a:extLst>
              <a:ext uri="{FF2B5EF4-FFF2-40B4-BE49-F238E27FC236}">
                <a16:creationId xmlns:a16="http://schemas.microsoft.com/office/drawing/2014/main" id="{A4833EDA-DAAB-4D91-90E1-70A07B6D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38141-A84C-4FEF-B4D1-265C96E9CC5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28618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443-7318-442C-9111-2AB2BFCF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A614E-BAA2-4BBF-865A-A91D3AFC98AF}"/>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4" name="Footer Placeholder 3">
            <a:extLst>
              <a:ext uri="{FF2B5EF4-FFF2-40B4-BE49-F238E27FC236}">
                <a16:creationId xmlns:a16="http://schemas.microsoft.com/office/drawing/2014/main" id="{1CB11A3B-617F-45A4-B0B1-64F0BBAFE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B1461-C783-4687-B5C5-60324058E4B5}"/>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13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0A8F5-3283-413C-9AB7-DCA81771EB43}"/>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3" name="Footer Placeholder 2">
            <a:extLst>
              <a:ext uri="{FF2B5EF4-FFF2-40B4-BE49-F238E27FC236}">
                <a16:creationId xmlns:a16="http://schemas.microsoft.com/office/drawing/2014/main" id="{F1F3C3FB-F865-46DE-B8B2-34CD2ED68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C6F98-61E4-48C0-AB32-FEF9AC9D3A59}"/>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47359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B16-85A6-41DE-AE28-A84B10D6B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7AD4E-7D4C-4420-BB8E-D6D2BD21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6F9A2-320B-44C4-A66B-2BC4434D3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618E5-3F91-41FD-94C4-FE80994446E9}"/>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6" name="Footer Placeholder 5">
            <a:extLst>
              <a:ext uri="{FF2B5EF4-FFF2-40B4-BE49-F238E27FC236}">
                <a16:creationId xmlns:a16="http://schemas.microsoft.com/office/drawing/2014/main" id="{35C1B8B4-880B-4FDA-BE75-3FCE7EE46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D8777-980F-4F2A-B37B-EB70836D5BAB}"/>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909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F5FF-ADF4-4605-AD4B-E3D2A7538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1D33D-903F-47F2-9189-9739EA33A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2705C-8731-4308-B2D8-881ADA8EB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76BC4-25E4-483C-814B-145D15F882D8}"/>
              </a:ext>
            </a:extLst>
          </p:cNvPr>
          <p:cNvSpPr>
            <a:spLocks noGrp="1"/>
          </p:cNvSpPr>
          <p:nvPr>
            <p:ph type="dt" sz="half" idx="10"/>
          </p:nvPr>
        </p:nvSpPr>
        <p:spPr/>
        <p:txBody>
          <a:bodyPr/>
          <a:lstStyle/>
          <a:p>
            <a:fld id="{C6787BA4-E8BE-4C43-936E-FD6F2CB69CF1}" type="datetimeFigureOut">
              <a:rPr lang="en-US" smtClean="0"/>
              <a:t>2/23/2022</a:t>
            </a:fld>
            <a:endParaRPr lang="en-US"/>
          </a:p>
        </p:txBody>
      </p:sp>
      <p:sp>
        <p:nvSpPr>
          <p:cNvPr id="6" name="Footer Placeholder 5">
            <a:extLst>
              <a:ext uri="{FF2B5EF4-FFF2-40B4-BE49-F238E27FC236}">
                <a16:creationId xmlns:a16="http://schemas.microsoft.com/office/drawing/2014/main" id="{C339AD3B-C345-4B31-A3BB-CEF4CCEA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F9DC2-B768-4848-97B9-4C27656E04F7}"/>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9449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F298A-14A0-46A2-AFDC-CC7C862A02AA}"/>
              </a:ext>
            </a:extLst>
          </p:cNvPr>
          <p:cNvSpPr>
            <a:spLocks noGrp="1"/>
          </p:cNvSpPr>
          <p:nvPr>
            <p:ph type="title"/>
          </p:nvPr>
        </p:nvSpPr>
        <p:spPr>
          <a:xfrm>
            <a:off x="838200" y="365125"/>
            <a:ext cx="10515600" cy="82448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DF79737-CF31-4450-BD0A-BBC5D1438499}"/>
              </a:ext>
            </a:extLst>
          </p:cNvPr>
          <p:cNvSpPr>
            <a:spLocks noGrp="1"/>
          </p:cNvSpPr>
          <p:nvPr>
            <p:ph type="body" idx="1"/>
          </p:nvPr>
        </p:nvSpPr>
        <p:spPr>
          <a:xfrm>
            <a:off x="838200" y="1313894"/>
            <a:ext cx="10515600" cy="50869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07CEA13-0C00-4FD7-A6B1-E8336DAEBE51}"/>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87BA4-E8BE-4C43-936E-FD6F2CB69CF1}" type="datetimeFigureOut">
              <a:rPr lang="en-US" smtClean="0"/>
              <a:t>2/23/2022</a:t>
            </a:fld>
            <a:endParaRPr lang="en-US"/>
          </a:p>
        </p:txBody>
      </p:sp>
      <p:sp>
        <p:nvSpPr>
          <p:cNvPr id="5" name="Footer Placeholder 4">
            <a:extLst>
              <a:ext uri="{FF2B5EF4-FFF2-40B4-BE49-F238E27FC236}">
                <a16:creationId xmlns:a16="http://schemas.microsoft.com/office/drawing/2014/main" id="{74F9E133-AA47-4558-9404-3482CFB9034D}"/>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491A75-6152-44C0-8972-E560BEA7F0B4}"/>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EC6-5B05-4EEF-87C4-DD627FB32886}" type="slidenum">
              <a:rPr lang="en-US" smtClean="0"/>
              <a:t>‹#›</a:t>
            </a:fld>
            <a:endParaRPr lang="en-US"/>
          </a:p>
        </p:txBody>
      </p:sp>
    </p:spTree>
    <p:extLst>
      <p:ext uri="{BB962C8B-B14F-4D97-AF65-F5344CB8AC3E}">
        <p14:creationId xmlns:p14="http://schemas.microsoft.com/office/powerpoint/2010/main" val="356485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15.xml"/><Relationship Id="rId18" Type="http://schemas.openxmlformats.org/officeDocument/2006/relationships/image" Target="../media/image23.png"/><Relationship Id="rId3" Type="http://schemas.openxmlformats.org/officeDocument/2006/relationships/tags" Target="../tags/tag3.xml"/><Relationship Id="rId21" Type="http://schemas.openxmlformats.org/officeDocument/2006/relationships/image" Target="../media/image26.png"/><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22.png"/><Relationship Id="rId2" Type="http://schemas.openxmlformats.org/officeDocument/2006/relationships/tags" Target="../tags/tag2.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tags" Target="../tags/tag10.xml"/><Relationship Id="rId19" Type="http://schemas.openxmlformats.org/officeDocument/2006/relationships/image" Target="../media/image2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9.png"/><Relationship Id="rId22"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slideLayout" Target="../slideLayouts/slideLayout2.xml"/><Relationship Id="rId18" Type="http://schemas.openxmlformats.org/officeDocument/2006/relationships/image" Target="../media/image32.png"/><Relationship Id="rId3" Type="http://schemas.openxmlformats.org/officeDocument/2006/relationships/tags" Target="../tags/tag14.xml"/><Relationship Id="rId21" Type="http://schemas.openxmlformats.org/officeDocument/2006/relationships/image" Target="../media/image35.png"/><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tags" Target="../tags/tag13.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image" Target="../media/image38.png"/><Relationship Id="rId5" Type="http://schemas.openxmlformats.org/officeDocument/2006/relationships/tags" Target="../tags/tag16.xml"/><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tags" Target="../tags/tag21.xml"/><Relationship Id="rId19" Type="http://schemas.openxmlformats.org/officeDocument/2006/relationships/image" Target="../media/image33.png"/><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notesSlide" Target="../notesSlides/notesSlide16.xml"/><Relationship Id="rId22"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slideLayout" Target="../slideLayouts/slideLayout2.xml"/><Relationship Id="rId18" Type="http://schemas.openxmlformats.org/officeDocument/2006/relationships/image" Target="../media/image32.png"/><Relationship Id="rId3" Type="http://schemas.openxmlformats.org/officeDocument/2006/relationships/tags" Target="../tags/tag26.xml"/><Relationship Id="rId21" Type="http://schemas.openxmlformats.org/officeDocument/2006/relationships/image" Target="../media/image35.png"/><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image" Target="../media/image31.png"/><Relationship Id="rId25" Type="http://schemas.openxmlformats.org/officeDocument/2006/relationships/image" Target="../media/image40.png"/><Relationship Id="rId2" Type="http://schemas.openxmlformats.org/officeDocument/2006/relationships/tags" Target="../tags/tag25.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24" Type="http://schemas.openxmlformats.org/officeDocument/2006/relationships/image" Target="../media/image38.png"/><Relationship Id="rId5" Type="http://schemas.openxmlformats.org/officeDocument/2006/relationships/tags" Target="../tags/tag28.xml"/><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tags" Target="../tags/tag33.xml"/><Relationship Id="rId19" Type="http://schemas.openxmlformats.org/officeDocument/2006/relationships/image" Target="../media/image33.png"/><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notesSlide" Target="../notesSlides/notesSlide17.xml"/><Relationship Id="rId22"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tags" Target="../tags/tag38.xml"/><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notesSlide" Target="../notesSlides/notesSlide19.xml"/><Relationship Id="rId5" Type="http://schemas.openxmlformats.org/officeDocument/2006/relationships/tags" Target="../tags/tag41.xml"/><Relationship Id="rId15" Type="http://schemas.openxmlformats.org/officeDocument/2006/relationships/image" Target="../media/image45.png"/><Relationship Id="rId10" Type="http://schemas.openxmlformats.org/officeDocument/2006/relationships/slideLayout" Target="../slideLayouts/slideLayout14.xml"/><Relationship Id="rId19" Type="http://schemas.openxmlformats.org/officeDocument/2006/relationships/image" Target="../media/image49.png"/><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emf"/><Relationship Id="rId3" Type="http://schemas.openxmlformats.org/officeDocument/2006/relationships/tags" Target="../tags/tag48.xml"/><Relationship Id="rId7" Type="http://schemas.openxmlformats.org/officeDocument/2006/relationships/notesSlide" Target="../notesSlides/notesSlide20.xml"/><Relationship Id="rId12" Type="http://schemas.openxmlformats.org/officeDocument/2006/relationships/image" Target="../media/image19.png"/><Relationship Id="rId2" Type="http://schemas.openxmlformats.org/officeDocument/2006/relationships/tags" Target="../tags/tag47.xml"/><Relationship Id="rId16" Type="http://schemas.openxmlformats.org/officeDocument/2006/relationships/image" Target="../media/image54.emf"/><Relationship Id="rId1" Type="http://schemas.openxmlformats.org/officeDocument/2006/relationships/tags" Target="../tags/tag46.xml"/><Relationship Id="rId6" Type="http://schemas.openxmlformats.org/officeDocument/2006/relationships/slideLayout" Target="../slideLayouts/slideLayout14.xml"/><Relationship Id="rId11" Type="http://schemas.openxmlformats.org/officeDocument/2006/relationships/image" Target="../media/image50.png"/><Relationship Id="rId5" Type="http://schemas.openxmlformats.org/officeDocument/2006/relationships/tags" Target="../tags/tag50.xml"/><Relationship Id="rId15" Type="http://schemas.openxmlformats.org/officeDocument/2006/relationships/image" Target="../media/image53.emf"/><Relationship Id="rId10" Type="http://schemas.openxmlformats.org/officeDocument/2006/relationships/image" Target="../media/image48.png"/><Relationship Id="rId4" Type="http://schemas.openxmlformats.org/officeDocument/2006/relationships/tags" Target="../tags/tag49.xml"/><Relationship Id="rId9" Type="http://schemas.openxmlformats.org/officeDocument/2006/relationships/image" Target="../media/image47.png"/><Relationship Id="rId14" Type="http://schemas.openxmlformats.org/officeDocument/2006/relationships/image" Target="../media/image52.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59.pn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58.png"/><Relationship Id="rId2" Type="http://schemas.openxmlformats.org/officeDocument/2006/relationships/tags" Target="../tags/tag55.xml"/><Relationship Id="rId16" Type="http://schemas.openxmlformats.org/officeDocument/2006/relationships/image" Target="../media/image62.png"/><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slideLayout" Target="../slideLayouts/slideLayout2.xml"/><Relationship Id="rId5" Type="http://schemas.openxmlformats.org/officeDocument/2006/relationships/tags" Target="../tags/tag58.xml"/><Relationship Id="rId15" Type="http://schemas.openxmlformats.org/officeDocument/2006/relationships/image" Target="../media/image61.png"/><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image" Target="../media/image64.png"/><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63.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notesSlide" Target="../notesSlides/notesSlide26.xml"/><Relationship Id="rId5" Type="http://schemas.openxmlformats.org/officeDocument/2006/relationships/tags" Target="../tags/tag68.xml"/><Relationship Id="rId15" Type="http://schemas.openxmlformats.org/officeDocument/2006/relationships/image" Target="../media/image61.png"/><Relationship Id="rId10" Type="http://schemas.openxmlformats.org/officeDocument/2006/relationships/slideLayout" Target="../slideLayouts/slideLayout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image" Target="../media/image65.png"/></Relationships>
</file>

<file path=ppt/slides/_rels/slide31.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image" Target="../media/image63.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notesSlide" Target="../notesSlides/notesSlide27.xml"/><Relationship Id="rId17" Type="http://schemas.openxmlformats.org/officeDocument/2006/relationships/image" Target="../media/image66.png"/><Relationship Id="rId2" Type="http://schemas.openxmlformats.org/officeDocument/2006/relationships/tags" Target="../tags/tag74.xml"/><Relationship Id="rId16" Type="http://schemas.openxmlformats.org/officeDocument/2006/relationships/image" Target="../media/image61.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slideLayout" Target="../slideLayouts/slideLayout2.xml"/><Relationship Id="rId5" Type="http://schemas.openxmlformats.org/officeDocument/2006/relationships/tags" Target="../tags/tag77.xml"/><Relationship Id="rId15" Type="http://schemas.openxmlformats.org/officeDocument/2006/relationships/image" Target="../media/image65.png"/><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image" Target="../media/image64.png"/></Relationships>
</file>

<file path=ppt/slides/_rels/slide32.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notesSlide" Target="../notesSlides/notesSlide28.xml"/><Relationship Id="rId17" Type="http://schemas.openxmlformats.org/officeDocument/2006/relationships/image" Target="../media/image71.png"/><Relationship Id="rId2" Type="http://schemas.openxmlformats.org/officeDocument/2006/relationships/tags" Target="../tags/tag84.xml"/><Relationship Id="rId16" Type="http://schemas.openxmlformats.org/officeDocument/2006/relationships/image" Target="../media/image70.png"/><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slideLayout" Target="../slideLayouts/slideLayout2.xml"/><Relationship Id="rId5" Type="http://schemas.openxmlformats.org/officeDocument/2006/relationships/tags" Target="../tags/tag87.xml"/><Relationship Id="rId15" Type="http://schemas.openxmlformats.org/officeDocument/2006/relationships/image" Target="../media/image69.png"/><Relationship Id="rId10" Type="http://schemas.openxmlformats.org/officeDocument/2006/relationships/tags" Target="../tags/tag92.xml"/><Relationship Id="rId19" Type="http://schemas.openxmlformats.org/officeDocument/2006/relationships/image" Target="../media/image73.png"/><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notesSlide" Target="../notesSlides/notesSlide30.xml"/><Relationship Id="rId17" Type="http://schemas.openxmlformats.org/officeDocument/2006/relationships/image" Target="../media/image71.png"/><Relationship Id="rId2" Type="http://schemas.openxmlformats.org/officeDocument/2006/relationships/tags" Target="../tags/tag94.xml"/><Relationship Id="rId16" Type="http://schemas.openxmlformats.org/officeDocument/2006/relationships/image" Target="../media/image70.png"/><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slideLayout" Target="../slideLayouts/slideLayout2.xml"/><Relationship Id="rId5" Type="http://schemas.openxmlformats.org/officeDocument/2006/relationships/tags" Target="../tags/tag97.xml"/><Relationship Id="rId15" Type="http://schemas.openxmlformats.org/officeDocument/2006/relationships/image" Target="../media/image69.png"/><Relationship Id="rId10" Type="http://schemas.openxmlformats.org/officeDocument/2006/relationships/tags" Target="../tags/tag102.xml"/><Relationship Id="rId19" Type="http://schemas.openxmlformats.org/officeDocument/2006/relationships/image" Target="../media/image73.png"/><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image" Target="../media/image68.png"/></Relationships>
</file>

<file path=ppt/slides/_rels/slide35.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notesSlide" Target="../notesSlides/notesSlide31.xml"/><Relationship Id="rId18" Type="http://schemas.openxmlformats.org/officeDocument/2006/relationships/image" Target="../media/image71.png"/><Relationship Id="rId3" Type="http://schemas.openxmlformats.org/officeDocument/2006/relationships/tags" Target="../tags/tag105.xml"/><Relationship Id="rId21" Type="http://schemas.openxmlformats.org/officeDocument/2006/relationships/image" Target="../media/image75.png"/><Relationship Id="rId7" Type="http://schemas.openxmlformats.org/officeDocument/2006/relationships/tags" Target="../tags/tag109.xml"/><Relationship Id="rId12" Type="http://schemas.openxmlformats.org/officeDocument/2006/relationships/slideLayout" Target="../slideLayouts/slideLayout2.xml"/><Relationship Id="rId17" Type="http://schemas.openxmlformats.org/officeDocument/2006/relationships/image" Target="../media/image70.png"/><Relationship Id="rId2" Type="http://schemas.openxmlformats.org/officeDocument/2006/relationships/tags" Target="../tags/tag104.xml"/><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image" Target="../media/image68.png"/><Relationship Id="rId10" Type="http://schemas.openxmlformats.org/officeDocument/2006/relationships/tags" Target="../tags/tag112.xml"/><Relationship Id="rId19" Type="http://schemas.openxmlformats.org/officeDocument/2006/relationships/image" Target="../media/image72.pn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a3ww0gwEszo"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notesSlide" Target="../notesSlides/notesSlide37.xml"/><Relationship Id="rId17" Type="http://schemas.openxmlformats.org/officeDocument/2006/relationships/image" Target="../media/image82.png"/><Relationship Id="rId2" Type="http://schemas.openxmlformats.org/officeDocument/2006/relationships/tags" Target="../tags/tag115.xml"/><Relationship Id="rId16" Type="http://schemas.openxmlformats.org/officeDocument/2006/relationships/image" Target="../media/image81.png"/><Relationship Id="rId20" Type="http://schemas.openxmlformats.org/officeDocument/2006/relationships/image" Target="../media/image85.png"/><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slideLayout" Target="../slideLayouts/slideLayout2.xml"/><Relationship Id="rId5" Type="http://schemas.openxmlformats.org/officeDocument/2006/relationships/tags" Target="../tags/tag118.xml"/><Relationship Id="rId15" Type="http://schemas.openxmlformats.org/officeDocument/2006/relationships/image" Target="../media/image80.png"/><Relationship Id="rId10" Type="http://schemas.openxmlformats.org/officeDocument/2006/relationships/tags" Target="../tags/tag123.xml"/><Relationship Id="rId19" Type="http://schemas.openxmlformats.org/officeDocument/2006/relationships/image" Target="../media/image84.png"/><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image" Target="../media/image79.png"/></Relationships>
</file>

<file path=ppt/slides/_rels/slide42.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81.png"/><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image" Target="../media/image80.png"/><Relationship Id="rId17" Type="http://schemas.openxmlformats.org/officeDocument/2006/relationships/image" Target="../media/image77.emf"/><Relationship Id="rId2" Type="http://schemas.openxmlformats.org/officeDocument/2006/relationships/tags" Target="../tags/tag125.xml"/><Relationship Id="rId16" Type="http://schemas.openxmlformats.org/officeDocument/2006/relationships/image" Target="../media/image85.png"/><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image" Target="../media/image79.png"/><Relationship Id="rId5" Type="http://schemas.openxmlformats.org/officeDocument/2006/relationships/tags" Target="../tags/tag128.xml"/><Relationship Id="rId15" Type="http://schemas.openxmlformats.org/officeDocument/2006/relationships/image" Target="../media/image83.png"/><Relationship Id="rId10" Type="http://schemas.openxmlformats.org/officeDocument/2006/relationships/notesSlide" Target="../notesSlides/notesSlide38.xml"/><Relationship Id="rId4" Type="http://schemas.openxmlformats.org/officeDocument/2006/relationships/tags" Target="../tags/tag127.xml"/><Relationship Id="rId9" Type="http://schemas.openxmlformats.org/officeDocument/2006/relationships/slideLayout" Target="../slideLayouts/slideLayout2.xml"/><Relationship Id="rId14" Type="http://schemas.openxmlformats.org/officeDocument/2006/relationships/image" Target="../media/image82.png"/></Relationships>
</file>

<file path=ppt/slides/_rels/slide43.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image" Target="../media/image80.png"/><Relationship Id="rId18" Type="http://schemas.openxmlformats.org/officeDocument/2006/relationships/image" Target="../media/image77.emf"/><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image" Target="../media/image79.png"/><Relationship Id="rId17" Type="http://schemas.openxmlformats.org/officeDocument/2006/relationships/image" Target="../media/image85.png"/><Relationship Id="rId2" Type="http://schemas.openxmlformats.org/officeDocument/2006/relationships/tags" Target="../tags/tag133.xml"/><Relationship Id="rId16" Type="http://schemas.openxmlformats.org/officeDocument/2006/relationships/image" Target="../media/image83.png"/><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notesSlide" Target="../notesSlides/notesSlide39.xml"/><Relationship Id="rId5" Type="http://schemas.openxmlformats.org/officeDocument/2006/relationships/tags" Target="../tags/tag136.xml"/><Relationship Id="rId15" Type="http://schemas.openxmlformats.org/officeDocument/2006/relationships/image" Target="../media/image82.png"/><Relationship Id="rId10" Type="http://schemas.openxmlformats.org/officeDocument/2006/relationships/slideLayout" Target="../slideLayouts/slideLayout2.xml"/><Relationship Id="rId19" Type="http://schemas.openxmlformats.org/officeDocument/2006/relationships/image" Target="../media/image86.png"/><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image" Target="../media/image81.png"/></Relationships>
</file>

<file path=ppt/slides/_rels/slide44.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7.emf"/></Relationships>
</file>

<file path=ppt/slides/_rels/slide45.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0DE-9DDC-47AD-BEC1-C05220FAA5EC}"/>
              </a:ext>
            </a:extLst>
          </p:cNvPr>
          <p:cNvSpPr>
            <a:spLocks noGrp="1"/>
          </p:cNvSpPr>
          <p:nvPr>
            <p:ph type="ctrTitle"/>
          </p:nvPr>
        </p:nvSpPr>
        <p:spPr>
          <a:xfrm>
            <a:off x="1524000" y="1754263"/>
            <a:ext cx="9144000" cy="2056809"/>
          </a:xfrm>
        </p:spPr>
        <p:txBody>
          <a:bodyPr>
            <a:normAutofit/>
          </a:bodyPr>
          <a:lstStyle/>
          <a:p>
            <a:r>
              <a:rPr lang="en-US" sz="4800" b="1" dirty="0"/>
              <a:t>BC2410, Prescriptive Analytics</a:t>
            </a:r>
            <a:br>
              <a:rPr lang="en-US" sz="4800" dirty="0"/>
            </a:br>
            <a:br>
              <a:rPr lang="en-US" sz="4800" dirty="0"/>
            </a:br>
            <a:r>
              <a:rPr lang="en-US" sz="4000" b="1" dirty="0"/>
              <a:t>From</a:t>
            </a:r>
            <a:r>
              <a:rPr lang="en-US" sz="4000" dirty="0"/>
              <a:t> </a:t>
            </a:r>
            <a:r>
              <a:rPr lang="en-US" sz="4000" b="1" dirty="0">
                <a:solidFill>
                  <a:srgbClr val="2E2D67"/>
                </a:solidFill>
                <a:effectLst>
                  <a:outerShdw blurRad="38100" dist="38100" dir="2700000" algn="tl">
                    <a:srgbClr val="000000">
                      <a:alpha val="43137"/>
                    </a:srgbClr>
                  </a:outerShdw>
                </a:effectLst>
              </a:rPr>
              <a:t>Data</a:t>
            </a:r>
            <a:r>
              <a:rPr lang="en-US" sz="4000" dirty="0"/>
              <a:t> </a:t>
            </a:r>
            <a:r>
              <a:rPr lang="en-US" sz="4000" b="1" dirty="0"/>
              <a:t>to</a:t>
            </a:r>
            <a:r>
              <a:rPr lang="en-US" sz="4000" dirty="0"/>
              <a:t> </a:t>
            </a:r>
            <a:r>
              <a:rPr lang="en-US" sz="4000" b="1" dirty="0">
                <a:solidFill>
                  <a:srgbClr val="E02246"/>
                </a:solidFill>
                <a:effectLst>
                  <a:outerShdw blurRad="38100" dist="38100" dir="2700000" algn="tl">
                    <a:srgbClr val="000000">
                      <a:alpha val="43137"/>
                    </a:srgbClr>
                  </a:outerShdw>
                </a:effectLst>
              </a:rPr>
              <a:t>Decisions</a:t>
            </a:r>
            <a:endParaRPr lang="en-US" sz="4800" b="1" dirty="0">
              <a:solidFill>
                <a:srgbClr val="E02246"/>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8F7BC5-342E-4647-BDE7-94F09576A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84879" cy="964020"/>
          </a:xfrm>
          <a:prstGeom prst="rect">
            <a:avLst/>
          </a:prstGeom>
        </p:spPr>
      </p:pic>
      <p:sp>
        <p:nvSpPr>
          <p:cNvPr id="7" name="TextBox 6">
            <a:extLst>
              <a:ext uri="{FF2B5EF4-FFF2-40B4-BE49-F238E27FC236}">
                <a16:creationId xmlns:a16="http://schemas.microsoft.com/office/drawing/2014/main" id="{1C38C2FD-94C1-4A36-845C-DF9600E9B520}"/>
              </a:ext>
            </a:extLst>
          </p:cNvPr>
          <p:cNvSpPr txBox="1"/>
          <p:nvPr/>
        </p:nvSpPr>
        <p:spPr>
          <a:xfrm>
            <a:off x="3048000" y="4737114"/>
            <a:ext cx="6096000" cy="646331"/>
          </a:xfrm>
          <a:prstGeom prst="rect">
            <a:avLst/>
          </a:prstGeom>
          <a:noFill/>
        </p:spPr>
        <p:txBody>
          <a:bodyPr wrap="square">
            <a:spAutoFit/>
          </a:bodyPr>
          <a:lstStyle/>
          <a:p>
            <a:pPr algn="ctr"/>
            <a:r>
              <a:rPr lang="en-US" sz="3600" b="1" dirty="0">
                <a:ea typeface="Verdana" panose="020B0604030504040204" pitchFamily="34" charset="0"/>
              </a:rPr>
              <a:t>Lecture 7</a:t>
            </a:r>
          </a:p>
        </p:txBody>
      </p:sp>
    </p:spTree>
    <p:extLst>
      <p:ext uri="{BB962C8B-B14F-4D97-AF65-F5344CB8AC3E}">
        <p14:creationId xmlns:p14="http://schemas.microsoft.com/office/powerpoint/2010/main" val="182336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2530"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dirty="0">
                <a:ea typeface="ＭＳ Ｐゴシック" charset="-128"/>
              </a:rPr>
              <a:t>Three types of nodes:</a:t>
            </a:r>
          </a:p>
          <a:p>
            <a:pPr lvl="1"/>
            <a:r>
              <a:rPr lang="en-GB" altLang="en-US" dirty="0"/>
              <a:t>Transhipment node</a:t>
            </a:r>
          </a:p>
          <a:p>
            <a:pPr lvl="2"/>
            <a:r>
              <a:rPr lang="en-GB" altLang="en-US" dirty="0"/>
              <a:t>Flow conservation. Net flow is zero.</a:t>
            </a:r>
          </a:p>
          <a:p>
            <a:pPr marL="914400" lvl="2" indent="0">
              <a:buNone/>
            </a:pPr>
            <a:r>
              <a:rPr lang="en-GB" altLang="en-US" dirty="0"/>
              <a:t> </a:t>
            </a:r>
          </a:p>
          <a:p>
            <a:pPr lvl="1"/>
            <a:r>
              <a:rPr lang="en-GB" altLang="en-US" dirty="0"/>
              <a:t>Sink node</a:t>
            </a:r>
          </a:p>
          <a:p>
            <a:pPr lvl="2"/>
            <a:r>
              <a:rPr lang="en-GB" altLang="en-US" dirty="0"/>
              <a:t>Positive flow out of a sink node</a:t>
            </a:r>
          </a:p>
          <a:p>
            <a:pPr lvl="2"/>
            <a:endParaRPr lang="en-GB" altLang="en-US" dirty="0"/>
          </a:p>
          <a:p>
            <a:pPr lvl="1"/>
            <a:r>
              <a:rPr lang="en-GB" altLang="en-US" dirty="0"/>
              <a:t>Source node</a:t>
            </a:r>
          </a:p>
          <a:p>
            <a:pPr lvl="2"/>
            <a:r>
              <a:rPr lang="en-GB" altLang="en-US" dirty="0"/>
              <a:t>Positive flow into a source node</a:t>
            </a:r>
          </a:p>
          <a:p>
            <a:pPr>
              <a:buFont typeface="Wingdings" charset="2"/>
              <a:buNone/>
            </a:pPr>
            <a:endParaRPr lang="en-US" altLang="en-US" dirty="0">
              <a:ea typeface="ＭＳ Ｐゴシック" charset="-128"/>
            </a:endParaRPr>
          </a:p>
        </p:txBody>
      </p:sp>
      <p:pic>
        <p:nvPicPr>
          <p:cNvPr id="22531"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37550" y="2107922"/>
            <a:ext cx="115570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2"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37550" y="3098800"/>
            <a:ext cx="115570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3" name="Picture 3"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4138912"/>
            <a:ext cx="115570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4578"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dirty="0">
                <a:ea typeface="ＭＳ Ｐゴシック" charset="-128"/>
              </a:rPr>
              <a:t>Transhipment node</a:t>
            </a:r>
          </a:p>
        </p:txBody>
      </p:sp>
      <p:sp>
        <p:nvSpPr>
          <p:cNvPr id="24579" name="Oval 4"/>
          <p:cNvSpPr>
            <a:spLocks noChangeArrowheads="1"/>
          </p:cNvSpPr>
          <p:nvPr/>
        </p:nvSpPr>
        <p:spPr bwMode="auto">
          <a:xfrm>
            <a:off x="4343400" y="21336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24580" name="Line 5"/>
          <p:cNvSpPr>
            <a:spLocks noChangeShapeType="1"/>
          </p:cNvSpPr>
          <p:nvPr/>
        </p:nvSpPr>
        <p:spPr bwMode="auto">
          <a:xfrm>
            <a:off x="6400800" y="3352800"/>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81" name="Oval 6"/>
          <p:cNvSpPr>
            <a:spLocks noChangeArrowheads="1"/>
          </p:cNvSpPr>
          <p:nvPr/>
        </p:nvSpPr>
        <p:spPr bwMode="auto">
          <a:xfrm>
            <a:off x="5867400" y="2971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24582" name="Oval 7"/>
          <p:cNvSpPr>
            <a:spLocks noChangeArrowheads="1"/>
          </p:cNvSpPr>
          <p:nvPr/>
        </p:nvSpPr>
        <p:spPr bwMode="auto">
          <a:xfrm>
            <a:off x="4343400" y="30480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24583" name="Oval 8"/>
          <p:cNvSpPr>
            <a:spLocks noChangeArrowheads="1"/>
          </p:cNvSpPr>
          <p:nvPr/>
        </p:nvSpPr>
        <p:spPr bwMode="auto">
          <a:xfrm>
            <a:off x="4343400" y="38862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24584" name="Line 9"/>
          <p:cNvSpPr>
            <a:spLocks noChangeShapeType="1"/>
          </p:cNvSpPr>
          <p:nvPr/>
        </p:nvSpPr>
        <p:spPr bwMode="auto">
          <a:xfrm flipV="1">
            <a:off x="4876800" y="32004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85" name="Line 10"/>
          <p:cNvSpPr>
            <a:spLocks noChangeShapeType="1"/>
          </p:cNvSpPr>
          <p:nvPr/>
        </p:nvSpPr>
        <p:spPr bwMode="auto">
          <a:xfrm flipV="1">
            <a:off x="4876800" y="3200400"/>
            <a:ext cx="990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86" name="Oval 11"/>
          <p:cNvSpPr>
            <a:spLocks noChangeArrowheads="1"/>
          </p:cNvSpPr>
          <p:nvPr/>
        </p:nvSpPr>
        <p:spPr bwMode="auto">
          <a:xfrm>
            <a:off x="6934200" y="2209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24587" name="Oval 12"/>
          <p:cNvSpPr>
            <a:spLocks noChangeArrowheads="1"/>
          </p:cNvSpPr>
          <p:nvPr/>
        </p:nvSpPr>
        <p:spPr bwMode="auto">
          <a:xfrm>
            <a:off x="6934200" y="3733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24588" name="Line 13"/>
          <p:cNvSpPr>
            <a:spLocks noChangeShapeType="1"/>
          </p:cNvSpPr>
          <p:nvPr/>
        </p:nvSpPr>
        <p:spPr bwMode="auto">
          <a:xfrm flipV="1">
            <a:off x="6400800" y="2667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89" name="Line 14"/>
          <p:cNvSpPr>
            <a:spLocks noChangeShapeType="1"/>
          </p:cNvSpPr>
          <p:nvPr/>
        </p:nvSpPr>
        <p:spPr bwMode="auto">
          <a:xfrm>
            <a:off x="4876800" y="2514600"/>
            <a:ext cx="990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24590"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499100"/>
            <a:ext cx="80772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6626"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Source nodes</a:t>
            </a:r>
            <a:endParaRPr lang="en-US" altLang="en-US">
              <a:ea typeface="ＭＳ Ｐゴシック" charset="-128"/>
            </a:endParaRPr>
          </a:p>
        </p:txBody>
      </p:sp>
      <p:sp>
        <p:nvSpPr>
          <p:cNvPr id="26627" name="Line 4"/>
          <p:cNvSpPr>
            <a:spLocks noChangeShapeType="1"/>
          </p:cNvSpPr>
          <p:nvPr/>
        </p:nvSpPr>
        <p:spPr bwMode="auto">
          <a:xfrm>
            <a:off x="6553200" y="3124200"/>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28" name="Oval 5"/>
          <p:cNvSpPr>
            <a:spLocks noChangeArrowheads="1"/>
          </p:cNvSpPr>
          <p:nvPr/>
        </p:nvSpPr>
        <p:spPr bwMode="auto">
          <a:xfrm>
            <a:off x="6019800" y="27432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26629" name="Oval 6"/>
          <p:cNvSpPr>
            <a:spLocks noChangeArrowheads="1"/>
          </p:cNvSpPr>
          <p:nvPr/>
        </p:nvSpPr>
        <p:spPr bwMode="auto">
          <a:xfrm>
            <a:off x="7086600" y="19812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26630" name="Oval 7"/>
          <p:cNvSpPr>
            <a:spLocks noChangeArrowheads="1"/>
          </p:cNvSpPr>
          <p:nvPr/>
        </p:nvSpPr>
        <p:spPr bwMode="auto">
          <a:xfrm>
            <a:off x="7086600" y="35052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26631" name="Line 8"/>
          <p:cNvSpPr>
            <a:spLocks noChangeShapeType="1"/>
          </p:cNvSpPr>
          <p:nvPr/>
        </p:nvSpPr>
        <p:spPr bwMode="auto">
          <a:xfrm flipV="1">
            <a:off x="6553200" y="24384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32" name="Line 9"/>
          <p:cNvSpPr>
            <a:spLocks noChangeShapeType="1"/>
          </p:cNvSpPr>
          <p:nvPr/>
        </p:nvSpPr>
        <p:spPr bwMode="auto">
          <a:xfrm>
            <a:off x="4876800" y="2971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33" name="Oval 8"/>
          <p:cNvSpPr>
            <a:spLocks noChangeArrowheads="1"/>
          </p:cNvSpPr>
          <p:nvPr/>
        </p:nvSpPr>
        <p:spPr bwMode="auto">
          <a:xfrm>
            <a:off x="4495800" y="38100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26634" name="Line 10"/>
          <p:cNvSpPr>
            <a:spLocks noChangeShapeType="1"/>
          </p:cNvSpPr>
          <p:nvPr/>
        </p:nvSpPr>
        <p:spPr bwMode="auto">
          <a:xfrm flipV="1">
            <a:off x="5029200" y="3124200"/>
            <a:ext cx="990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26635"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2100" y="2528888"/>
            <a:ext cx="774700" cy="28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6" name="Picture 4"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62300" y="5549900"/>
            <a:ext cx="66802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7" name="Picture 5"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70200" y="4686300"/>
            <a:ext cx="70866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8674"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Sink nodes</a:t>
            </a:r>
            <a:endParaRPr lang="en-US" altLang="en-US">
              <a:ea typeface="ＭＳ Ｐゴシック" charset="-128"/>
            </a:endParaRPr>
          </a:p>
        </p:txBody>
      </p:sp>
      <p:sp>
        <p:nvSpPr>
          <p:cNvPr id="28675" name="Line 5"/>
          <p:cNvSpPr>
            <a:spLocks noChangeShapeType="1"/>
          </p:cNvSpPr>
          <p:nvPr/>
        </p:nvSpPr>
        <p:spPr bwMode="auto">
          <a:xfrm flipV="1">
            <a:off x="4876800" y="3352800"/>
            <a:ext cx="1066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76" name="Oval 6"/>
          <p:cNvSpPr>
            <a:spLocks noChangeArrowheads="1"/>
          </p:cNvSpPr>
          <p:nvPr/>
        </p:nvSpPr>
        <p:spPr bwMode="auto">
          <a:xfrm>
            <a:off x="5943600" y="2971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9</a:t>
            </a:r>
          </a:p>
        </p:txBody>
      </p:sp>
      <p:sp>
        <p:nvSpPr>
          <p:cNvPr id="28677" name="Oval 11"/>
          <p:cNvSpPr>
            <a:spLocks noChangeArrowheads="1"/>
          </p:cNvSpPr>
          <p:nvPr/>
        </p:nvSpPr>
        <p:spPr bwMode="auto">
          <a:xfrm>
            <a:off x="4267200" y="20574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28678" name="Oval 12"/>
          <p:cNvSpPr>
            <a:spLocks noChangeArrowheads="1"/>
          </p:cNvSpPr>
          <p:nvPr/>
        </p:nvSpPr>
        <p:spPr bwMode="auto">
          <a:xfrm>
            <a:off x="4343400" y="38100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28679" name="Line 13"/>
          <p:cNvSpPr>
            <a:spLocks noChangeShapeType="1"/>
          </p:cNvSpPr>
          <p:nvPr/>
        </p:nvSpPr>
        <p:spPr bwMode="auto">
          <a:xfrm>
            <a:off x="4800600" y="2362200"/>
            <a:ext cx="1143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80" name="Line 14"/>
          <p:cNvSpPr>
            <a:spLocks noChangeShapeType="1"/>
          </p:cNvSpPr>
          <p:nvPr/>
        </p:nvSpPr>
        <p:spPr bwMode="auto">
          <a:xfrm>
            <a:off x="6477000" y="3200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28681"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419600"/>
            <a:ext cx="54737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82"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5232400"/>
            <a:ext cx="46863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83" name="Picture 3"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66000" y="2730500"/>
            <a:ext cx="43180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207B3-6E21-46B4-B042-576DF3E4646C}"/>
              </a:ext>
            </a:extLst>
          </p:cNvPr>
          <p:cNvSpPr>
            <a:spLocks noGrp="1"/>
          </p:cNvSpPr>
          <p:nvPr>
            <p:ph idx="1"/>
          </p:nvPr>
        </p:nvSpPr>
        <p:spPr/>
        <p:txBody>
          <a:bodyPr/>
          <a:lstStyle/>
          <a:p>
            <a:r>
              <a:rPr lang="en-US" dirty="0"/>
              <a:t>A network flow model that minimizes the total costs can be converted to a LOP</a:t>
            </a:r>
          </a:p>
          <a:p>
            <a:pPr lvl="1"/>
            <a:r>
              <a:rPr lang="en-US" dirty="0"/>
              <a:t>Accounting for all flow conservations at the nodes.</a:t>
            </a:r>
          </a:p>
          <a:p>
            <a:endParaRPr lang="en-SG" dirty="0"/>
          </a:p>
        </p:txBody>
      </p:sp>
      <p:sp>
        <p:nvSpPr>
          <p:cNvPr id="30722"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LOP of Network Flows</a:t>
            </a:r>
          </a:p>
        </p:txBody>
      </p:sp>
      <p:pic>
        <p:nvPicPr>
          <p:cNvPr id="30724"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0361" y="2940723"/>
            <a:ext cx="7142163" cy="211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图片 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492941"/>
            <a:ext cx="4592216" cy="398057"/>
          </a:xfrm>
          <a:prstGeom prst="rect">
            <a:avLst/>
          </a:prstGeom>
        </p:spPr>
      </p:pic>
    </p:spTree>
    <p:extLst>
      <p:ext uri="{BB962C8B-B14F-4D97-AF65-F5344CB8AC3E}">
        <p14:creationId xmlns:p14="http://schemas.microsoft.com/office/powerpoint/2010/main" val="213051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a:t>
            </a:r>
          </a:p>
        </p:txBody>
      </p:sp>
      <p:sp>
        <p:nvSpPr>
          <p:cNvPr id="32770" name="Oval 18"/>
          <p:cNvSpPr>
            <a:spLocks noChangeArrowheads="1"/>
          </p:cNvSpPr>
          <p:nvPr/>
        </p:nvSpPr>
        <p:spPr bwMode="auto">
          <a:xfrm>
            <a:off x="5265738" y="17557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32771" name="Oval 19"/>
          <p:cNvSpPr>
            <a:spLocks noChangeArrowheads="1"/>
          </p:cNvSpPr>
          <p:nvPr/>
        </p:nvSpPr>
        <p:spPr bwMode="auto">
          <a:xfrm>
            <a:off x="6713538" y="17557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32772" name="Oval 20"/>
          <p:cNvSpPr>
            <a:spLocks noChangeArrowheads="1"/>
          </p:cNvSpPr>
          <p:nvPr/>
        </p:nvSpPr>
        <p:spPr bwMode="auto">
          <a:xfrm>
            <a:off x="7551738" y="22891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32773" name="Oval 21"/>
          <p:cNvSpPr>
            <a:spLocks noChangeArrowheads="1"/>
          </p:cNvSpPr>
          <p:nvPr/>
        </p:nvSpPr>
        <p:spPr bwMode="auto">
          <a:xfrm>
            <a:off x="6789738" y="29749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32774" name="Oval 22"/>
          <p:cNvSpPr>
            <a:spLocks noChangeArrowheads="1"/>
          </p:cNvSpPr>
          <p:nvPr/>
        </p:nvSpPr>
        <p:spPr bwMode="auto">
          <a:xfrm>
            <a:off x="5265738" y="29749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32775" name="Oval 23"/>
          <p:cNvSpPr>
            <a:spLocks noChangeArrowheads="1"/>
          </p:cNvSpPr>
          <p:nvPr/>
        </p:nvSpPr>
        <p:spPr bwMode="auto">
          <a:xfrm>
            <a:off x="4198938" y="23653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32776" name="Line 24"/>
          <p:cNvSpPr>
            <a:spLocks noChangeShapeType="1"/>
          </p:cNvSpPr>
          <p:nvPr/>
        </p:nvSpPr>
        <p:spPr bwMode="auto">
          <a:xfrm flipV="1">
            <a:off x="4503738" y="1984375"/>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77" name="Line 25"/>
          <p:cNvSpPr>
            <a:spLocks noChangeShapeType="1"/>
          </p:cNvSpPr>
          <p:nvPr/>
        </p:nvSpPr>
        <p:spPr bwMode="auto">
          <a:xfrm>
            <a:off x="5570538" y="2060575"/>
            <a:ext cx="1219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78" name="Line 26"/>
          <p:cNvSpPr>
            <a:spLocks noChangeShapeType="1"/>
          </p:cNvSpPr>
          <p:nvPr/>
        </p:nvSpPr>
        <p:spPr bwMode="auto">
          <a:xfrm flipV="1">
            <a:off x="5646738" y="1908175"/>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79" name="Line 27"/>
          <p:cNvSpPr>
            <a:spLocks noChangeShapeType="1"/>
          </p:cNvSpPr>
          <p:nvPr/>
        </p:nvSpPr>
        <p:spPr bwMode="auto">
          <a:xfrm>
            <a:off x="3284538" y="2593975"/>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0" name="Line 28"/>
          <p:cNvSpPr>
            <a:spLocks noChangeShapeType="1"/>
          </p:cNvSpPr>
          <p:nvPr/>
        </p:nvSpPr>
        <p:spPr bwMode="auto">
          <a:xfrm>
            <a:off x="4503738" y="2670175"/>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1" name="Line 29"/>
          <p:cNvSpPr>
            <a:spLocks noChangeShapeType="1"/>
          </p:cNvSpPr>
          <p:nvPr/>
        </p:nvSpPr>
        <p:spPr bwMode="auto">
          <a:xfrm>
            <a:off x="5646738" y="3203575"/>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2" name="Line 30"/>
          <p:cNvSpPr>
            <a:spLocks noChangeShapeType="1"/>
          </p:cNvSpPr>
          <p:nvPr/>
        </p:nvSpPr>
        <p:spPr bwMode="auto">
          <a:xfrm>
            <a:off x="7094538" y="1908175"/>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3" name="Line 31"/>
          <p:cNvSpPr>
            <a:spLocks noChangeShapeType="1"/>
          </p:cNvSpPr>
          <p:nvPr/>
        </p:nvSpPr>
        <p:spPr bwMode="auto">
          <a:xfrm flipV="1">
            <a:off x="7094538" y="2670175"/>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4" name="Line 32"/>
          <p:cNvSpPr>
            <a:spLocks noChangeShapeType="1"/>
          </p:cNvSpPr>
          <p:nvPr/>
        </p:nvSpPr>
        <p:spPr bwMode="auto">
          <a:xfrm>
            <a:off x="8008938" y="2441575"/>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5" name="Line 33"/>
          <p:cNvSpPr>
            <a:spLocks noChangeShapeType="1"/>
          </p:cNvSpPr>
          <p:nvPr/>
        </p:nvSpPr>
        <p:spPr bwMode="auto">
          <a:xfrm>
            <a:off x="2827338" y="4117975"/>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2786" name="Picture 35" descr="txp_fig"/>
          <p:cNvPicPr>
            <a:picLocks noChangeAspect="1" noChangeArrowheads="1"/>
          </p:cNvPicPr>
          <p:nvPr>
            <p:custDataLst>
              <p:tags r:id="rId1"/>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74938" y="3813175"/>
            <a:ext cx="1143000"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87" name="Picture 37" descr="txp_fig"/>
          <p:cNvPicPr>
            <a:picLocks noChangeAspect="1" noChangeArrowheads="1"/>
          </p:cNvPicPr>
          <p:nvPr>
            <p:custDataLst>
              <p:tags r:id="rId2"/>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2538" y="2441576"/>
            <a:ext cx="646112"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88" name="Line 38"/>
          <p:cNvSpPr>
            <a:spLocks noChangeShapeType="1"/>
          </p:cNvSpPr>
          <p:nvPr/>
        </p:nvSpPr>
        <p:spPr bwMode="auto">
          <a:xfrm>
            <a:off x="7246938" y="3203575"/>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2789" name="Picture 40" descr="txp_fig"/>
          <p:cNvPicPr>
            <a:picLocks noChangeAspect="1" noChangeArrowheads="1"/>
          </p:cNvPicPr>
          <p:nvPr>
            <p:custDataLst>
              <p:tags r:id="rId3"/>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7176" y="2363788"/>
            <a:ext cx="646113" cy="157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0" name="Picture 42" descr="txp_fig"/>
          <p:cNvPicPr>
            <a:picLocks noChangeAspect="1" noChangeArrowheads="1"/>
          </p:cNvPicPr>
          <p:nvPr>
            <p:custDataLst>
              <p:tags r:id="rId4"/>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66139" y="3127376"/>
            <a:ext cx="104775"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1" name="Picture 46" descr="txp_fig"/>
          <p:cNvPicPr>
            <a:picLocks noChangeAspect="1" noChangeArrowheads="1"/>
          </p:cNvPicPr>
          <p:nvPr>
            <p:custDataLst>
              <p:tags r:id="rId5"/>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788" y="3048000"/>
            <a:ext cx="622300"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2" name="Picture 48" descr="txp_fig"/>
          <p:cNvPicPr>
            <a:picLocks noChangeAspect="1" noChangeArrowheads="1"/>
          </p:cNvPicPr>
          <p:nvPr>
            <p:custDataLst>
              <p:tags r:id="rId6"/>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1" y="1524000"/>
            <a:ext cx="9302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3" name="Picture 50" descr="txp_fig"/>
          <p:cNvPicPr>
            <a:picLocks noChangeAspect="1" noChangeArrowheads="1"/>
          </p:cNvPicPr>
          <p:nvPr>
            <p:custDataLst>
              <p:tags r:id="rId7"/>
            </p:custDataLst>
          </p:nvPr>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0163" y="1901825"/>
            <a:ext cx="792162"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4" name="Picture 51" descr="txp_fig"/>
          <p:cNvPicPr>
            <a:picLocks noChangeAspect="1" noChangeArrowheads="1"/>
          </p:cNvPicPr>
          <p:nvPr>
            <p:custDataLst>
              <p:tags r:id="rId8"/>
            </p:custDataLst>
          </p:nvPr>
        </p:nvPicPr>
        <p:blipFill>
          <a:blip r:embed="rId2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8751" y="2438400"/>
            <a:ext cx="665163"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5" name="Picture 53" descr="txp_fig"/>
          <p:cNvPicPr>
            <a:picLocks noChangeAspect="1" noChangeArrowheads="1"/>
          </p:cNvPicPr>
          <p:nvPr>
            <p:custDataLst>
              <p:tags r:id="rId9"/>
            </p:custDataLst>
          </p:nvPr>
        </p:nvPicPr>
        <p:blipFill>
          <a:blip r:embed="rId2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2938" y="2974975"/>
            <a:ext cx="792162"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6" name="Picture 56" descr="txp_fig"/>
          <p:cNvPicPr>
            <a:picLocks noChangeAspect="1" noChangeArrowheads="1"/>
          </p:cNvPicPr>
          <p:nvPr>
            <p:custDataLst>
              <p:tags r:id="rId10"/>
            </p:custDataLst>
          </p:nvPr>
        </p:nvPicPr>
        <p:blipFill>
          <a:blip r:embed="rId2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35751" y="2514600"/>
            <a:ext cx="792163"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7" name="Picture 57" descr="txp_fig"/>
          <p:cNvPicPr>
            <a:picLocks noChangeAspect="1" noChangeArrowheads="1"/>
          </p:cNvPicPr>
          <p:nvPr>
            <p:custDataLst>
              <p:tags r:id="rId11"/>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5688" y="1828800"/>
            <a:ext cx="622300"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Oval 28"/>
          <p:cNvSpPr>
            <a:spLocks noChangeArrowheads="1"/>
          </p:cNvSpPr>
          <p:nvPr/>
        </p:nvSpPr>
        <p:spPr bwMode="auto">
          <a:xfrm>
            <a:off x="5683250" y="4635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34818" name="Oval 29"/>
          <p:cNvSpPr>
            <a:spLocks noChangeArrowheads="1"/>
          </p:cNvSpPr>
          <p:nvPr/>
        </p:nvSpPr>
        <p:spPr bwMode="auto">
          <a:xfrm>
            <a:off x="7131050" y="4635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34819" name="Oval 30"/>
          <p:cNvSpPr>
            <a:spLocks noChangeArrowheads="1"/>
          </p:cNvSpPr>
          <p:nvPr/>
        </p:nvSpPr>
        <p:spPr bwMode="auto">
          <a:xfrm>
            <a:off x="7969250" y="9969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34820" name="Oval 31"/>
          <p:cNvSpPr>
            <a:spLocks noChangeArrowheads="1"/>
          </p:cNvSpPr>
          <p:nvPr/>
        </p:nvSpPr>
        <p:spPr bwMode="auto">
          <a:xfrm>
            <a:off x="7207250" y="16827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34821" name="Oval 32"/>
          <p:cNvSpPr>
            <a:spLocks noChangeArrowheads="1"/>
          </p:cNvSpPr>
          <p:nvPr/>
        </p:nvSpPr>
        <p:spPr bwMode="auto">
          <a:xfrm>
            <a:off x="5683250" y="16827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34822" name="Oval 33"/>
          <p:cNvSpPr>
            <a:spLocks noChangeArrowheads="1"/>
          </p:cNvSpPr>
          <p:nvPr/>
        </p:nvSpPr>
        <p:spPr bwMode="auto">
          <a:xfrm>
            <a:off x="4616450" y="10731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34823" name="Line 34"/>
          <p:cNvSpPr>
            <a:spLocks noChangeShapeType="1"/>
          </p:cNvSpPr>
          <p:nvPr/>
        </p:nvSpPr>
        <p:spPr bwMode="auto">
          <a:xfrm flipV="1">
            <a:off x="4921250" y="69215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24" name="Line 35"/>
          <p:cNvSpPr>
            <a:spLocks noChangeShapeType="1"/>
          </p:cNvSpPr>
          <p:nvPr/>
        </p:nvSpPr>
        <p:spPr bwMode="auto">
          <a:xfrm>
            <a:off x="5988050" y="768350"/>
            <a:ext cx="1219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25" name="Line 36"/>
          <p:cNvSpPr>
            <a:spLocks noChangeShapeType="1"/>
          </p:cNvSpPr>
          <p:nvPr/>
        </p:nvSpPr>
        <p:spPr bwMode="auto">
          <a:xfrm flipV="1">
            <a:off x="6064250" y="61595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26" name="Line 37"/>
          <p:cNvSpPr>
            <a:spLocks noChangeShapeType="1"/>
          </p:cNvSpPr>
          <p:nvPr/>
        </p:nvSpPr>
        <p:spPr bwMode="auto">
          <a:xfrm>
            <a:off x="3702050" y="130175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27" name="Line 38"/>
          <p:cNvSpPr>
            <a:spLocks noChangeShapeType="1"/>
          </p:cNvSpPr>
          <p:nvPr/>
        </p:nvSpPr>
        <p:spPr bwMode="auto">
          <a:xfrm>
            <a:off x="4921250" y="137795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28" name="Line 39"/>
          <p:cNvSpPr>
            <a:spLocks noChangeShapeType="1"/>
          </p:cNvSpPr>
          <p:nvPr/>
        </p:nvSpPr>
        <p:spPr bwMode="auto">
          <a:xfrm>
            <a:off x="6064250" y="191135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29" name="Line 40"/>
          <p:cNvSpPr>
            <a:spLocks noChangeShapeType="1"/>
          </p:cNvSpPr>
          <p:nvPr/>
        </p:nvSpPr>
        <p:spPr bwMode="auto">
          <a:xfrm>
            <a:off x="7512050" y="61595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30" name="Line 41"/>
          <p:cNvSpPr>
            <a:spLocks noChangeShapeType="1"/>
          </p:cNvSpPr>
          <p:nvPr/>
        </p:nvSpPr>
        <p:spPr bwMode="auto">
          <a:xfrm flipV="1">
            <a:off x="7512050" y="137795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31" name="Line 42"/>
          <p:cNvSpPr>
            <a:spLocks noChangeShapeType="1"/>
          </p:cNvSpPr>
          <p:nvPr/>
        </p:nvSpPr>
        <p:spPr bwMode="auto">
          <a:xfrm>
            <a:off x="8426450" y="114935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4832" name="Picture 43" descr="txp_fig"/>
          <p:cNvPicPr>
            <a:picLocks noChangeAspect="1" noChangeArrowheads="1"/>
          </p:cNvPicPr>
          <p:nvPr>
            <p:custDataLst>
              <p:tags r:id="rId1"/>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0051" y="1149351"/>
            <a:ext cx="646113"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33" name="Line 44"/>
          <p:cNvSpPr>
            <a:spLocks noChangeShapeType="1"/>
          </p:cNvSpPr>
          <p:nvPr/>
        </p:nvSpPr>
        <p:spPr bwMode="auto">
          <a:xfrm>
            <a:off x="7664450" y="191135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4834" name="Picture 45" descr="txp_fig"/>
          <p:cNvPicPr>
            <a:picLocks noChangeAspect="1" noChangeArrowheads="1"/>
          </p:cNvPicPr>
          <p:nvPr>
            <p:custDataLst>
              <p:tags r:id="rId2"/>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64688" y="1071563"/>
            <a:ext cx="646112" cy="157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5" name="Picture 46" descr="txp_fig"/>
          <p:cNvPicPr>
            <a:picLocks noChangeAspect="1" noChangeArrowheads="1"/>
          </p:cNvPicPr>
          <p:nvPr>
            <p:custDataLst>
              <p:tags r:id="rId3"/>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3651" y="1835151"/>
            <a:ext cx="104775"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6" name="Picture 47" descr="txp_fig"/>
          <p:cNvPicPr>
            <a:picLocks noChangeAspect="1" noChangeArrowheads="1"/>
          </p:cNvPicPr>
          <p:nvPr>
            <p:custDataLst>
              <p:tags r:id="rId4"/>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59300" y="1755775"/>
            <a:ext cx="622300"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7" name="Picture 48" descr="txp_fig"/>
          <p:cNvPicPr>
            <a:picLocks noChangeAspect="1" noChangeArrowheads="1"/>
          </p:cNvPicPr>
          <p:nvPr>
            <p:custDataLst>
              <p:tags r:id="rId5"/>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56314" y="231775"/>
            <a:ext cx="9302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8" name="Picture 49" descr="txp_fig"/>
          <p:cNvPicPr>
            <a:picLocks noChangeAspect="1" noChangeArrowheads="1"/>
          </p:cNvPicPr>
          <p:nvPr>
            <p:custDataLst>
              <p:tags r:id="rId6"/>
            </p:custDataLst>
          </p:nvPr>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7676" y="609600"/>
            <a:ext cx="792163"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9" name="Picture 50" descr="txp_fig"/>
          <p:cNvPicPr>
            <a:picLocks noChangeAspect="1" noChangeArrowheads="1"/>
          </p:cNvPicPr>
          <p:nvPr>
            <p:custDataLst>
              <p:tags r:id="rId7"/>
            </p:custDataLst>
          </p:nvPr>
        </p:nvPicPr>
        <p:blipFill>
          <a:blip r:embed="rId2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6263" y="1146175"/>
            <a:ext cx="665162"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40" name="Picture 51" descr="txp_fig"/>
          <p:cNvPicPr>
            <a:picLocks noChangeAspect="1" noChangeArrowheads="1"/>
          </p:cNvPicPr>
          <p:nvPr>
            <p:custDataLst>
              <p:tags r:id="rId8"/>
            </p:custDataLst>
          </p:nvPr>
        </p:nvPicPr>
        <p:blipFill>
          <a:blip r:embed="rId2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40451" y="1682750"/>
            <a:ext cx="792163"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41" name="Picture 52" descr="txp_fig"/>
          <p:cNvPicPr>
            <a:picLocks noChangeAspect="1" noChangeArrowheads="1"/>
          </p:cNvPicPr>
          <p:nvPr>
            <p:custDataLst>
              <p:tags r:id="rId9"/>
            </p:custDataLst>
          </p:nvPr>
        </p:nvPicPr>
        <p:blipFill>
          <a:blip r:embed="rId2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53263" y="1222375"/>
            <a:ext cx="792162"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42" name="Picture 53" descr="txp_fig"/>
          <p:cNvPicPr>
            <a:picLocks noChangeAspect="1" noChangeArrowheads="1"/>
          </p:cNvPicPr>
          <p:nvPr>
            <p:custDataLst>
              <p:tags r:id="rId10"/>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23200" y="536575"/>
            <a:ext cx="622300"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43" name="Line 54"/>
          <p:cNvSpPr>
            <a:spLocks noChangeShapeType="1"/>
          </p:cNvSpPr>
          <p:nvPr/>
        </p:nvSpPr>
        <p:spPr bwMode="auto">
          <a:xfrm>
            <a:off x="2514600" y="2209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4844" name="Picture 55" descr="txp_fig"/>
          <p:cNvPicPr>
            <a:picLocks noChangeAspect="1" noChangeArrowheads="1"/>
          </p:cNvPicPr>
          <p:nvPr>
            <p:custDataLst>
              <p:tags r:id="rId11"/>
            </p:custDataLst>
          </p:nvPr>
        </p:nvPicPr>
        <p:blipFill>
          <a:blip r:embed="rId2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1905000"/>
            <a:ext cx="1143000"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45" name="Picture 62" descr="txp_fig"/>
          <p:cNvPicPr>
            <a:picLocks noChangeAspect="1" noChangeArrowheads="1"/>
          </p:cNvPicPr>
          <p:nvPr>
            <p:custDataLst>
              <p:tags r:id="rId12"/>
            </p:custDataLst>
          </p:nvPr>
        </p:nvPicPr>
        <p:blipFill>
          <a:blip r:embed="rId2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1514" y="3517900"/>
            <a:ext cx="5584825" cy="189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Oval 2"/>
          <p:cNvSpPr>
            <a:spLocks noChangeArrowheads="1"/>
          </p:cNvSpPr>
          <p:nvPr/>
        </p:nvSpPr>
        <p:spPr bwMode="auto">
          <a:xfrm>
            <a:off x="5683250" y="4635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36866" name="Oval 3"/>
          <p:cNvSpPr>
            <a:spLocks noChangeArrowheads="1"/>
          </p:cNvSpPr>
          <p:nvPr/>
        </p:nvSpPr>
        <p:spPr bwMode="auto">
          <a:xfrm>
            <a:off x="7131050" y="4635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36867" name="Oval 4"/>
          <p:cNvSpPr>
            <a:spLocks noChangeArrowheads="1"/>
          </p:cNvSpPr>
          <p:nvPr/>
        </p:nvSpPr>
        <p:spPr bwMode="auto">
          <a:xfrm>
            <a:off x="7969250" y="9969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36868" name="Oval 5"/>
          <p:cNvSpPr>
            <a:spLocks noChangeArrowheads="1"/>
          </p:cNvSpPr>
          <p:nvPr/>
        </p:nvSpPr>
        <p:spPr bwMode="auto">
          <a:xfrm>
            <a:off x="7207250" y="16827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36869" name="Oval 6"/>
          <p:cNvSpPr>
            <a:spLocks noChangeArrowheads="1"/>
          </p:cNvSpPr>
          <p:nvPr/>
        </p:nvSpPr>
        <p:spPr bwMode="auto">
          <a:xfrm>
            <a:off x="5683250" y="16827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36870" name="Oval 7"/>
          <p:cNvSpPr>
            <a:spLocks noChangeArrowheads="1"/>
          </p:cNvSpPr>
          <p:nvPr/>
        </p:nvSpPr>
        <p:spPr bwMode="auto">
          <a:xfrm>
            <a:off x="4616450" y="10731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36871" name="Line 8"/>
          <p:cNvSpPr>
            <a:spLocks noChangeShapeType="1"/>
          </p:cNvSpPr>
          <p:nvPr/>
        </p:nvSpPr>
        <p:spPr bwMode="auto">
          <a:xfrm flipV="1">
            <a:off x="4921250" y="69215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2" name="Line 9"/>
          <p:cNvSpPr>
            <a:spLocks noChangeShapeType="1"/>
          </p:cNvSpPr>
          <p:nvPr/>
        </p:nvSpPr>
        <p:spPr bwMode="auto">
          <a:xfrm>
            <a:off x="5988050" y="768350"/>
            <a:ext cx="1219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3" name="Line 10"/>
          <p:cNvSpPr>
            <a:spLocks noChangeShapeType="1"/>
          </p:cNvSpPr>
          <p:nvPr/>
        </p:nvSpPr>
        <p:spPr bwMode="auto">
          <a:xfrm flipV="1">
            <a:off x="6064250" y="61595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4" name="Line 11"/>
          <p:cNvSpPr>
            <a:spLocks noChangeShapeType="1"/>
          </p:cNvSpPr>
          <p:nvPr/>
        </p:nvSpPr>
        <p:spPr bwMode="auto">
          <a:xfrm>
            <a:off x="3702050" y="130175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5" name="Line 12"/>
          <p:cNvSpPr>
            <a:spLocks noChangeShapeType="1"/>
          </p:cNvSpPr>
          <p:nvPr/>
        </p:nvSpPr>
        <p:spPr bwMode="auto">
          <a:xfrm>
            <a:off x="4921250" y="137795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6" name="Line 13"/>
          <p:cNvSpPr>
            <a:spLocks noChangeShapeType="1"/>
          </p:cNvSpPr>
          <p:nvPr/>
        </p:nvSpPr>
        <p:spPr bwMode="auto">
          <a:xfrm>
            <a:off x="6064250" y="191135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7" name="Line 14"/>
          <p:cNvSpPr>
            <a:spLocks noChangeShapeType="1"/>
          </p:cNvSpPr>
          <p:nvPr/>
        </p:nvSpPr>
        <p:spPr bwMode="auto">
          <a:xfrm>
            <a:off x="7512050" y="61595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8" name="Line 15"/>
          <p:cNvSpPr>
            <a:spLocks noChangeShapeType="1"/>
          </p:cNvSpPr>
          <p:nvPr/>
        </p:nvSpPr>
        <p:spPr bwMode="auto">
          <a:xfrm flipV="1">
            <a:off x="7512050" y="137795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9" name="Line 16"/>
          <p:cNvSpPr>
            <a:spLocks noChangeShapeType="1"/>
          </p:cNvSpPr>
          <p:nvPr/>
        </p:nvSpPr>
        <p:spPr bwMode="auto">
          <a:xfrm>
            <a:off x="8426450" y="114935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6880" name="Picture 17" descr="txp_fig"/>
          <p:cNvPicPr>
            <a:picLocks noChangeAspect="1" noChangeArrowheads="1"/>
          </p:cNvPicPr>
          <p:nvPr>
            <p:custDataLst>
              <p:tags r:id="rId1"/>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0051" y="1149351"/>
            <a:ext cx="646113"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81" name="Line 18"/>
          <p:cNvSpPr>
            <a:spLocks noChangeShapeType="1"/>
          </p:cNvSpPr>
          <p:nvPr/>
        </p:nvSpPr>
        <p:spPr bwMode="auto">
          <a:xfrm>
            <a:off x="7664450" y="191135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6882" name="Picture 19" descr="txp_fig"/>
          <p:cNvPicPr>
            <a:picLocks noChangeAspect="1" noChangeArrowheads="1"/>
          </p:cNvPicPr>
          <p:nvPr>
            <p:custDataLst>
              <p:tags r:id="rId2"/>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64688" y="1071563"/>
            <a:ext cx="646112" cy="157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3" name="Picture 20" descr="txp_fig"/>
          <p:cNvPicPr>
            <a:picLocks noChangeAspect="1" noChangeArrowheads="1"/>
          </p:cNvPicPr>
          <p:nvPr>
            <p:custDataLst>
              <p:tags r:id="rId3"/>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3651" y="1835151"/>
            <a:ext cx="104775"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4" name="Picture 21" descr="txp_fig"/>
          <p:cNvPicPr>
            <a:picLocks noChangeAspect="1" noChangeArrowheads="1"/>
          </p:cNvPicPr>
          <p:nvPr>
            <p:custDataLst>
              <p:tags r:id="rId4"/>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59300" y="1755775"/>
            <a:ext cx="622300"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5" name="Picture 22" descr="txp_fig"/>
          <p:cNvPicPr>
            <a:picLocks noChangeAspect="1" noChangeArrowheads="1"/>
          </p:cNvPicPr>
          <p:nvPr>
            <p:custDataLst>
              <p:tags r:id="rId5"/>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56314" y="231775"/>
            <a:ext cx="9302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6" name="Picture 23" descr="txp_fig"/>
          <p:cNvPicPr>
            <a:picLocks noChangeAspect="1" noChangeArrowheads="1"/>
          </p:cNvPicPr>
          <p:nvPr>
            <p:custDataLst>
              <p:tags r:id="rId6"/>
            </p:custDataLst>
          </p:nvPr>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7676" y="609600"/>
            <a:ext cx="792163"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7" name="Picture 24" descr="txp_fig"/>
          <p:cNvPicPr>
            <a:picLocks noChangeAspect="1" noChangeArrowheads="1"/>
          </p:cNvPicPr>
          <p:nvPr>
            <p:custDataLst>
              <p:tags r:id="rId7"/>
            </p:custDataLst>
          </p:nvPr>
        </p:nvPicPr>
        <p:blipFill>
          <a:blip r:embed="rId2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6263" y="1146175"/>
            <a:ext cx="665162"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8" name="Picture 25" descr="txp_fig"/>
          <p:cNvPicPr>
            <a:picLocks noChangeAspect="1" noChangeArrowheads="1"/>
          </p:cNvPicPr>
          <p:nvPr>
            <p:custDataLst>
              <p:tags r:id="rId8"/>
            </p:custDataLst>
          </p:nvPr>
        </p:nvPicPr>
        <p:blipFill>
          <a:blip r:embed="rId2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40451" y="1682750"/>
            <a:ext cx="792163"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9" name="Picture 26" descr="txp_fig"/>
          <p:cNvPicPr>
            <a:picLocks noChangeAspect="1" noChangeArrowheads="1"/>
          </p:cNvPicPr>
          <p:nvPr>
            <p:custDataLst>
              <p:tags r:id="rId9"/>
            </p:custDataLst>
          </p:nvPr>
        </p:nvPicPr>
        <p:blipFill>
          <a:blip r:embed="rId2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53263" y="1222375"/>
            <a:ext cx="792162"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90" name="Picture 27" descr="txp_fig"/>
          <p:cNvPicPr>
            <a:picLocks noChangeAspect="1" noChangeArrowheads="1"/>
          </p:cNvPicPr>
          <p:nvPr>
            <p:custDataLst>
              <p:tags r:id="rId10"/>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23200" y="536575"/>
            <a:ext cx="622300"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91" name="Line 28"/>
          <p:cNvSpPr>
            <a:spLocks noChangeShapeType="1"/>
          </p:cNvSpPr>
          <p:nvPr/>
        </p:nvSpPr>
        <p:spPr bwMode="auto">
          <a:xfrm>
            <a:off x="2514600" y="2209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6892" name="Picture 29" descr="txp_fig"/>
          <p:cNvPicPr>
            <a:picLocks noChangeAspect="1" noChangeArrowheads="1"/>
          </p:cNvPicPr>
          <p:nvPr>
            <p:custDataLst>
              <p:tags r:id="rId11"/>
            </p:custDataLst>
          </p:nvPr>
        </p:nvPicPr>
        <p:blipFill>
          <a:blip r:embed="rId2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1905000"/>
            <a:ext cx="1143000"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93" name="Picture 33" descr="txp_fig"/>
          <p:cNvPicPr>
            <a:picLocks noChangeAspect="1" noChangeArrowheads="1"/>
          </p:cNvPicPr>
          <p:nvPr>
            <p:custDataLst>
              <p:tags r:id="rId12"/>
            </p:custDataLst>
          </p:nvPr>
        </p:nvPicPr>
        <p:blipFill>
          <a:blip r:embed="rId2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90851" y="3363914"/>
            <a:ext cx="6003925" cy="216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min\ &amp; 4x_{12} + 4x_{13} + 4x_{25} + 10x_{34} + &amp; 8x_{35} + 4x_{46} + 9x_{56} \\&#10;&amp; 400 = x_{13} + x_{12}          &amp;\mbox{:Node 1}\\&#10;&amp; x_{12} = x_{25}                &amp;\mbox{:Node 2}\\&#10;&amp; x_{13} = x_{34} + x_{35}       &amp;\mbox{:Node 3}\\&#10;&amp; x_{34} = x_{46}                &amp;\mbox{:Node 4}\\&#10;&amp; x_{25} + x_{35} = x_{56} + 200 &amp;\mbox{:Node 5}\\&#10;&amp; x_{46} + x_{56} = 200          &amp;\mbox{:Node 6}\\&#10;&amp; x_{13} \leq 500                &amp;\mbox{:Arcs capacities}\\&#10;&amp; x_{25} \leq 200                &amp;\mbox{:Arcs capacities}\\&#10;&amp; x_{34} \leq 200                &amp;\mbox{:Arcs capacities}\\&#10;&amp; x_{35} \leq 20                 &amp;\mbox{:Arcs capacities}\\&#10;&amp; x_{56} \leq 900                &amp;\mbox{:Arcs capacities}\\&#10;&amp; x_{ij} \geq 0 \quad \forall (i,j) \in A                 &amp;\mbox{:Non negativity}&#10;\end{array}&#10;$$&#10;\end{document}&#10;" title="IguanaTex Bitmap Display">
            <a:extLst>
              <a:ext uri="{FF2B5EF4-FFF2-40B4-BE49-F238E27FC236}">
                <a16:creationId xmlns:a16="http://schemas.microsoft.com/office/drawing/2014/main" id="{0997CB65-66A7-44C9-9E50-8309B234C769}"/>
              </a:ext>
            </a:extLst>
          </p:cNvPr>
          <p:cNvPicPr>
            <a:picLocks noChangeAspect="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9987" y="1390260"/>
            <a:ext cx="9174049" cy="4988745"/>
          </a:xfrm>
          <a:prstGeom prst="rect">
            <a:avLst/>
          </a:prstGeom>
          <a:noFill/>
          <a:ln>
            <a:noFill/>
          </a:ln>
        </p:spPr>
      </p:pic>
      <p:sp>
        <p:nvSpPr>
          <p:cNvPr id="6" name="Title 5">
            <a:extLst>
              <a:ext uri="{FF2B5EF4-FFF2-40B4-BE49-F238E27FC236}">
                <a16:creationId xmlns:a16="http://schemas.microsoft.com/office/drawing/2014/main" id="{F56763F8-3FEB-4FF4-B3AD-4ADDA889E0BC}"/>
              </a:ext>
            </a:extLst>
          </p:cNvPr>
          <p:cNvSpPr>
            <a:spLocks noGrp="1"/>
          </p:cNvSpPr>
          <p:nvPr>
            <p:ph type="title"/>
          </p:nvPr>
        </p:nvSpPr>
        <p:spPr/>
        <p:txBody>
          <a:bodyPr/>
          <a:lstStyle/>
          <a:p>
            <a:r>
              <a:rPr lang="en-SG" dirty="0"/>
              <a:t>A LOP Formulation</a:t>
            </a:r>
          </a:p>
        </p:txBody>
      </p:sp>
    </p:spTree>
    <p:extLst>
      <p:ext uri="{BB962C8B-B14F-4D97-AF65-F5344CB8AC3E}">
        <p14:creationId xmlns:p14="http://schemas.microsoft.com/office/powerpoint/2010/main" val="233844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FF55-B733-42F7-AA0C-87F68D635788}"/>
              </a:ext>
            </a:extLst>
          </p:cNvPr>
          <p:cNvSpPr>
            <a:spLocks noGrp="1"/>
          </p:cNvSpPr>
          <p:nvPr>
            <p:ph type="title"/>
          </p:nvPr>
        </p:nvSpPr>
        <p:spPr/>
        <p:txBody>
          <a:bodyPr>
            <a:normAutofit/>
          </a:bodyPr>
          <a:lstStyle/>
          <a:p>
            <a:r>
              <a:rPr lang="en-SG" dirty="0"/>
              <a:t>Recall: Transportation Problem</a:t>
            </a:r>
          </a:p>
        </p:txBody>
      </p:sp>
      <p:sp>
        <p:nvSpPr>
          <p:cNvPr id="3" name="Content Placeholder 2">
            <a:extLst>
              <a:ext uri="{FF2B5EF4-FFF2-40B4-BE49-F238E27FC236}">
                <a16:creationId xmlns:a16="http://schemas.microsoft.com/office/drawing/2014/main" id="{36843167-0024-4FB9-9FCB-7C23A1C2DE82}"/>
              </a:ext>
            </a:extLst>
          </p:cNvPr>
          <p:cNvSpPr>
            <a:spLocks noGrp="1"/>
          </p:cNvSpPr>
          <p:nvPr>
            <p:ph idx="1"/>
          </p:nvPr>
        </p:nvSpPr>
        <p:spPr/>
        <p:txBody>
          <a:bodyPr/>
          <a:lstStyle/>
          <a:p>
            <a:r>
              <a:rPr lang="en-US" dirty="0"/>
              <a:t>A company has three PC assembly plants at locations, 1, 2 and 3, with monthly production capacity of 1700 units, 2000 units, and 1700 units, respectively. Their PC’s are sold through four retail outlets in locations A, B, C,D, with monthly orders of 1700 units, 1000 units, 1500 units, and 1200 units respectively.</a:t>
            </a:r>
            <a:endParaRPr lang="en-SG" dirty="0"/>
          </a:p>
        </p:txBody>
      </p:sp>
      <p:graphicFrame>
        <p:nvGraphicFramePr>
          <p:cNvPr id="4" name="Group 45">
            <a:extLst>
              <a:ext uri="{FF2B5EF4-FFF2-40B4-BE49-F238E27FC236}">
                <a16:creationId xmlns:a16="http://schemas.microsoft.com/office/drawing/2014/main" id="{08DF9365-FD41-404E-9484-E4E122FD2C01}"/>
              </a:ext>
            </a:extLst>
          </p:cNvPr>
          <p:cNvGraphicFramePr>
            <a:graphicFrameLocks/>
          </p:cNvGraphicFramePr>
          <p:nvPr>
            <p:extLst>
              <p:ext uri="{D42A27DB-BD31-4B8C-83A1-F6EECF244321}">
                <p14:modId xmlns:p14="http://schemas.microsoft.com/office/powerpoint/2010/main" val="2681456619"/>
              </p:ext>
            </p:extLst>
          </p:nvPr>
        </p:nvGraphicFramePr>
        <p:xfrm>
          <a:off x="1981200" y="3505200"/>
          <a:ext cx="8077200" cy="2560640"/>
        </p:xfrm>
        <a:graphic>
          <a:graphicData uri="http://schemas.openxmlformats.org/drawingml/2006/table">
            <a:tbl>
              <a:tblPr/>
              <a:tblGrid>
                <a:gridCol w="1614488">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gridCol w="1616075">
                  <a:extLst>
                    <a:ext uri="{9D8B030D-6E8A-4147-A177-3AD203B41FA5}">
                      <a16:colId xmlns:a16="http://schemas.microsoft.com/office/drawing/2014/main" val="20002"/>
                    </a:ext>
                  </a:extLst>
                </a:gridCol>
                <a:gridCol w="1616075">
                  <a:extLst>
                    <a:ext uri="{9D8B030D-6E8A-4147-A177-3AD203B41FA5}">
                      <a16:colId xmlns:a16="http://schemas.microsoft.com/office/drawing/2014/main" val="20003"/>
                    </a:ext>
                  </a:extLst>
                </a:gridCol>
                <a:gridCol w="1614487">
                  <a:extLst>
                    <a:ext uri="{9D8B030D-6E8A-4147-A177-3AD203B41FA5}">
                      <a16:colId xmlns:a16="http://schemas.microsoft.com/office/drawing/2014/main" val="20004"/>
                    </a:ext>
                  </a:extLst>
                </a:gridCol>
              </a:tblGrid>
              <a:tr h="640160">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Shipping costs ($/unit)</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1" i="0" u="none" strike="noStrike" cap="none" normalizeH="0" baseline="0">
                          <a:ln>
                            <a:noFill/>
                          </a:ln>
                          <a:solidFill>
                            <a:schemeClr val="tx1"/>
                          </a:solidFill>
                          <a:effectLst/>
                          <a:latin typeface="Arial" charset="0"/>
                          <a:ea typeface="ＭＳ Ｐゴシック" charset="-128"/>
                        </a:rPr>
                        <a:t>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1" i="0" u="none" strike="noStrike" cap="none" normalizeH="0" baseline="0">
                          <a:ln>
                            <a:noFill/>
                          </a:ln>
                          <a:solidFill>
                            <a:schemeClr val="tx1"/>
                          </a:solidFill>
                          <a:effectLst/>
                          <a:latin typeface="Arial" charset="0"/>
                          <a:ea typeface="ＭＳ Ｐゴシック" charset="-128"/>
                        </a:rPr>
                        <a:t>B</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1" i="0" u="none" strike="noStrike" cap="none" normalizeH="0" baseline="0">
                          <a:ln>
                            <a:noFill/>
                          </a:ln>
                          <a:solidFill>
                            <a:schemeClr val="tx1"/>
                          </a:solidFill>
                          <a:effectLst/>
                          <a:latin typeface="Arial" charset="0"/>
                          <a:ea typeface="ＭＳ Ｐゴシック" charset="-128"/>
                        </a:rPr>
                        <a:t>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1" i="0" u="none" strike="noStrike" cap="none" normalizeH="0" baseline="0">
                          <a:ln>
                            <a:noFill/>
                          </a:ln>
                          <a:solidFill>
                            <a:schemeClr val="tx1"/>
                          </a:solidFill>
                          <a:effectLst/>
                          <a:latin typeface="Arial" charset="0"/>
                          <a:ea typeface="ＭＳ Ｐゴシック" charset="-128"/>
                        </a:rPr>
                        <a:t>D</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160">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1</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5</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3</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2</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  6</a:t>
                      </a:r>
                      <a:br>
                        <a:rPr kumimoji="0" lang="en-GB" altLang="en-US" sz="1800" b="1" i="0" u="none" strike="noStrike" cap="none" normalizeH="0" baseline="0">
                          <a:ln>
                            <a:noFill/>
                          </a:ln>
                          <a:solidFill>
                            <a:schemeClr val="tx1"/>
                          </a:solidFill>
                          <a:effectLst/>
                          <a:latin typeface="Arial" charset="0"/>
                          <a:ea typeface="ＭＳ Ｐゴシック" charset="-128"/>
                        </a:rPr>
                      </a:b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60">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2</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7</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7</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8</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dirty="0">
                          <a:ln>
                            <a:noFill/>
                          </a:ln>
                          <a:solidFill>
                            <a:schemeClr val="tx1"/>
                          </a:solidFill>
                          <a:effectLst/>
                          <a:latin typeface="Arial" charset="0"/>
                          <a:ea typeface="ＭＳ Ｐゴシック" charset="-128"/>
                        </a:rPr>
                        <a:t>10</a:t>
                      </a:r>
                      <a:br>
                        <a:rPr kumimoji="0" lang="en-GB" altLang="en-US" sz="1800" b="1" i="0" u="none" strike="noStrike" cap="none" normalizeH="0" baseline="0" dirty="0">
                          <a:ln>
                            <a:noFill/>
                          </a:ln>
                          <a:solidFill>
                            <a:schemeClr val="tx1"/>
                          </a:solidFill>
                          <a:effectLst/>
                          <a:latin typeface="Arial" charset="0"/>
                          <a:ea typeface="ＭＳ Ｐゴシック" charset="-128"/>
                        </a:rPr>
                      </a:br>
                      <a:endParaRPr kumimoji="0" lang="en-US" altLang="en-US" sz="1800" b="1" i="0" u="none" strike="noStrike" cap="none" normalizeH="0" baseline="0" dirty="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60">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3</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6</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5</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3</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dirty="0">
                          <a:ln>
                            <a:noFill/>
                          </a:ln>
                          <a:solidFill>
                            <a:schemeClr val="tx1"/>
                          </a:solidFill>
                          <a:effectLst/>
                          <a:latin typeface="Arial" charset="0"/>
                          <a:ea typeface="ＭＳ Ｐゴシック" charset="-128"/>
                        </a:rPr>
                        <a:t> 8</a:t>
                      </a:r>
                      <a:br>
                        <a:rPr kumimoji="0" lang="en-GB" altLang="en-US" sz="1800" b="1" i="0" u="none" strike="noStrike" cap="none" normalizeH="0" baseline="0" dirty="0">
                          <a:ln>
                            <a:noFill/>
                          </a:ln>
                          <a:solidFill>
                            <a:schemeClr val="tx1"/>
                          </a:solidFill>
                          <a:effectLst/>
                          <a:latin typeface="Arial" charset="0"/>
                          <a:ea typeface="ＭＳ Ｐゴシック" charset="-128"/>
                        </a:rPr>
                      </a:br>
                      <a:endParaRPr kumimoji="0" lang="en-US" altLang="en-US" sz="1800" b="1" i="0" u="none" strike="noStrike" cap="none" normalizeH="0" baseline="0" dirty="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1160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pic>
        <p:nvPicPr>
          <p:cNvPr id="6" name="Content Placeholder 4" descr="Diagram&#10;&#10;Description automatically generated">
            <a:extLst>
              <a:ext uri="{FF2B5EF4-FFF2-40B4-BE49-F238E27FC236}">
                <a16:creationId xmlns:a16="http://schemas.microsoft.com/office/drawing/2014/main" id="{BD227FAA-8729-4F1F-ABBE-0D3749846C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685800"/>
            <a:ext cx="12127068" cy="6172200"/>
          </a:xfrm>
        </p:spPr>
      </p:pic>
    </p:spTree>
    <p:extLst>
      <p:ext uri="{BB962C8B-B14F-4D97-AF65-F5344CB8AC3E}">
        <p14:creationId xmlns:p14="http://schemas.microsoft.com/office/powerpoint/2010/main" val="356629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xfrm>
            <a:off x="2057400" y="1143001"/>
            <a:ext cx="8229600" cy="11398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sz="2100" b="1">
                <a:ea typeface="ＭＳ Ｐゴシック" charset="-128"/>
              </a:rPr>
              <a:t> </a:t>
            </a:r>
            <a:br>
              <a:rPr lang="en-GB" altLang="en-US" sz="2100" b="1">
                <a:ea typeface="ＭＳ Ｐゴシック" charset="-128"/>
              </a:rPr>
            </a:br>
            <a:br>
              <a:rPr lang="en-GB" altLang="en-US" sz="1900" b="1">
                <a:ea typeface="ＭＳ Ｐゴシック" charset="-128"/>
              </a:rPr>
            </a:br>
            <a:endParaRPr lang="en-US" altLang="en-US" sz="1500">
              <a:ea typeface="ＭＳ Ｐゴシック" charset="-128"/>
            </a:endParaRPr>
          </a:p>
        </p:txBody>
      </p:sp>
      <p:sp>
        <p:nvSpPr>
          <p:cNvPr id="40962" name="Oval 4"/>
          <p:cNvSpPr>
            <a:spLocks noChangeArrowheads="1"/>
          </p:cNvSpPr>
          <p:nvPr/>
        </p:nvSpPr>
        <p:spPr bwMode="auto">
          <a:xfrm>
            <a:off x="4800600" y="1981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40963" name="Oval 5"/>
          <p:cNvSpPr>
            <a:spLocks noChangeArrowheads="1"/>
          </p:cNvSpPr>
          <p:nvPr/>
        </p:nvSpPr>
        <p:spPr bwMode="auto">
          <a:xfrm>
            <a:off x="4800600" y="3276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40964" name="Oval 6"/>
          <p:cNvSpPr>
            <a:spLocks noChangeArrowheads="1"/>
          </p:cNvSpPr>
          <p:nvPr/>
        </p:nvSpPr>
        <p:spPr bwMode="auto">
          <a:xfrm>
            <a:off x="4800600" y="4648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40965" name="Oval 7"/>
          <p:cNvSpPr>
            <a:spLocks noChangeArrowheads="1"/>
          </p:cNvSpPr>
          <p:nvPr/>
        </p:nvSpPr>
        <p:spPr bwMode="auto">
          <a:xfrm>
            <a:off x="7086600" y="15240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A</a:t>
            </a:r>
          </a:p>
        </p:txBody>
      </p:sp>
      <p:sp>
        <p:nvSpPr>
          <p:cNvPr id="40966" name="Oval 8"/>
          <p:cNvSpPr>
            <a:spLocks noChangeArrowheads="1"/>
          </p:cNvSpPr>
          <p:nvPr/>
        </p:nvSpPr>
        <p:spPr bwMode="auto">
          <a:xfrm>
            <a:off x="7086600" y="2590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B</a:t>
            </a:r>
          </a:p>
        </p:txBody>
      </p:sp>
      <p:sp>
        <p:nvSpPr>
          <p:cNvPr id="40967" name="Oval 9"/>
          <p:cNvSpPr>
            <a:spLocks noChangeArrowheads="1"/>
          </p:cNvSpPr>
          <p:nvPr/>
        </p:nvSpPr>
        <p:spPr bwMode="auto">
          <a:xfrm>
            <a:off x="7086600" y="3733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C</a:t>
            </a:r>
          </a:p>
        </p:txBody>
      </p:sp>
      <p:sp>
        <p:nvSpPr>
          <p:cNvPr id="40968" name="Oval 10"/>
          <p:cNvSpPr>
            <a:spLocks noChangeArrowheads="1"/>
          </p:cNvSpPr>
          <p:nvPr/>
        </p:nvSpPr>
        <p:spPr bwMode="auto">
          <a:xfrm>
            <a:off x="7086600" y="5029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D</a:t>
            </a:r>
          </a:p>
        </p:txBody>
      </p:sp>
      <p:sp>
        <p:nvSpPr>
          <p:cNvPr id="40969" name="Line 11"/>
          <p:cNvSpPr>
            <a:spLocks noChangeShapeType="1"/>
          </p:cNvSpPr>
          <p:nvPr/>
        </p:nvSpPr>
        <p:spPr bwMode="auto">
          <a:xfrm flipV="1">
            <a:off x="5486400" y="1905000"/>
            <a:ext cx="1524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0" name="Line 12"/>
          <p:cNvSpPr>
            <a:spLocks noChangeShapeType="1"/>
          </p:cNvSpPr>
          <p:nvPr/>
        </p:nvSpPr>
        <p:spPr bwMode="auto">
          <a:xfrm flipV="1">
            <a:off x="5486400" y="2971800"/>
            <a:ext cx="1524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1" name="Line 13"/>
          <p:cNvSpPr>
            <a:spLocks noChangeShapeType="1"/>
          </p:cNvSpPr>
          <p:nvPr/>
        </p:nvSpPr>
        <p:spPr bwMode="auto">
          <a:xfrm>
            <a:off x="5486400" y="2362200"/>
            <a:ext cx="1600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2" name="Line 14"/>
          <p:cNvSpPr>
            <a:spLocks noChangeShapeType="1"/>
          </p:cNvSpPr>
          <p:nvPr/>
        </p:nvSpPr>
        <p:spPr bwMode="auto">
          <a:xfrm>
            <a:off x="5486400" y="2438400"/>
            <a:ext cx="15240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3" name="Line 15"/>
          <p:cNvSpPr>
            <a:spLocks noChangeShapeType="1"/>
          </p:cNvSpPr>
          <p:nvPr/>
        </p:nvSpPr>
        <p:spPr bwMode="auto">
          <a:xfrm>
            <a:off x="5486400" y="2514600"/>
            <a:ext cx="160020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4" name="Line 16"/>
          <p:cNvSpPr>
            <a:spLocks noChangeShapeType="1"/>
          </p:cNvSpPr>
          <p:nvPr/>
        </p:nvSpPr>
        <p:spPr bwMode="auto">
          <a:xfrm flipV="1">
            <a:off x="5486400" y="2057400"/>
            <a:ext cx="1447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5" name="Line 17"/>
          <p:cNvSpPr>
            <a:spLocks noChangeShapeType="1"/>
          </p:cNvSpPr>
          <p:nvPr/>
        </p:nvSpPr>
        <p:spPr bwMode="auto">
          <a:xfrm flipV="1">
            <a:off x="5562600" y="3048000"/>
            <a:ext cx="15240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6" name="Line 18"/>
          <p:cNvSpPr>
            <a:spLocks noChangeShapeType="1"/>
          </p:cNvSpPr>
          <p:nvPr/>
        </p:nvSpPr>
        <p:spPr bwMode="auto">
          <a:xfrm>
            <a:off x="5486400" y="3733800"/>
            <a:ext cx="1447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7" name="Line 19"/>
          <p:cNvSpPr>
            <a:spLocks noChangeShapeType="1"/>
          </p:cNvSpPr>
          <p:nvPr/>
        </p:nvSpPr>
        <p:spPr bwMode="auto">
          <a:xfrm>
            <a:off x="54864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8" name="Line 20"/>
          <p:cNvSpPr>
            <a:spLocks noChangeShapeType="1"/>
          </p:cNvSpPr>
          <p:nvPr/>
        </p:nvSpPr>
        <p:spPr bwMode="auto">
          <a:xfrm flipV="1">
            <a:off x="5562600" y="2057400"/>
            <a:ext cx="1524000" cy="2895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9" name="Line 21"/>
          <p:cNvSpPr>
            <a:spLocks noChangeShapeType="1"/>
          </p:cNvSpPr>
          <p:nvPr/>
        </p:nvSpPr>
        <p:spPr bwMode="auto">
          <a:xfrm flipV="1">
            <a:off x="5562600" y="4038600"/>
            <a:ext cx="1447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80" name="Line 22"/>
          <p:cNvSpPr>
            <a:spLocks noChangeShapeType="1"/>
          </p:cNvSpPr>
          <p:nvPr/>
        </p:nvSpPr>
        <p:spPr bwMode="auto">
          <a:xfrm>
            <a:off x="5638800" y="5105400"/>
            <a:ext cx="1371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81" name="Line 23"/>
          <p:cNvSpPr>
            <a:spLocks noChangeShapeType="1"/>
          </p:cNvSpPr>
          <p:nvPr/>
        </p:nvSpPr>
        <p:spPr bwMode="auto">
          <a:xfrm>
            <a:off x="7620000" y="28956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82" name="Line 24"/>
          <p:cNvSpPr>
            <a:spLocks noChangeShapeType="1"/>
          </p:cNvSpPr>
          <p:nvPr/>
        </p:nvSpPr>
        <p:spPr bwMode="auto">
          <a:xfrm>
            <a:off x="7620000" y="1828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83" name="Line 25"/>
          <p:cNvSpPr>
            <a:spLocks noChangeShapeType="1"/>
          </p:cNvSpPr>
          <p:nvPr/>
        </p:nvSpPr>
        <p:spPr bwMode="auto">
          <a:xfrm>
            <a:off x="7620000" y="3962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84" name="Line 26"/>
          <p:cNvSpPr>
            <a:spLocks noChangeShapeType="1"/>
          </p:cNvSpPr>
          <p:nvPr/>
        </p:nvSpPr>
        <p:spPr bwMode="auto">
          <a:xfrm>
            <a:off x="7620000" y="5257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40985" name="Picture 27" descr="txp_fig"/>
          <p:cNvPicPr>
            <a:picLocks noChangeAspect="1" noChangeArrowheads="1"/>
          </p:cNvPicPr>
          <p:nvPr>
            <p:custDataLst>
              <p:tags r:id="rId1"/>
            </p:custDataLst>
          </p:nvPr>
        </p:nvPicPr>
        <p:blipFill>
          <a:blip r:embed="rId12">
            <a:extLst>
              <a:ext uri="{28A0092B-C50C-407E-A947-70E740481C1C}">
                <a14:useLocalDpi xmlns:a14="http://schemas.microsoft.com/office/drawing/2010/main" val="0"/>
              </a:ext>
            </a:extLst>
          </a:blip>
          <a:srcRect/>
          <a:stretch>
            <a:fillRect/>
          </a:stretch>
        </p:blipFill>
        <p:spPr bwMode="auto">
          <a:xfrm>
            <a:off x="2922589" y="2025651"/>
            <a:ext cx="1609725"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86" name="Picture 28" descr="txp_fig"/>
          <p:cNvPicPr>
            <a:picLocks noChangeAspect="1" noChangeArrowheads="1"/>
          </p:cNvPicPr>
          <p:nvPr>
            <p:custDataLst>
              <p:tags r:id="rId2"/>
            </p:custDataLst>
          </p:nvPr>
        </p:nvPicPr>
        <p:blipFill>
          <a:blip r:embed="rId13" cstate="hqprint">
            <a:extLst>
              <a:ext uri="{28A0092B-C50C-407E-A947-70E740481C1C}">
                <a14:useLocalDpi xmlns:a14="http://schemas.microsoft.com/office/drawing/2010/main" val="0"/>
              </a:ext>
            </a:extLst>
          </a:blip>
          <a:srcRect/>
          <a:stretch>
            <a:fillRect/>
          </a:stretch>
        </p:blipFill>
        <p:spPr bwMode="auto">
          <a:xfrm>
            <a:off x="2965450" y="4797425"/>
            <a:ext cx="1612900"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87" name="Picture 29" descr="txp_fig"/>
          <p:cNvPicPr>
            <a:picLocks noChangeAspect="1" noChangeArrowheads="1"/>
          </p:cNvPicPr>
          <p:nvPr>
            <p:custDataLst>
              <p:tags r:id="rId3"/>
            </p:custDataLst>
          </p:nvPr>
        </p:nvPicPr>
        <p:blipFill>
          <a:blip r:embed="rId14">
            <a:extLst>
              <a:ext uri="{28A0092B-C50C-407E-A947-70E740481C1C}">
                <a14:useLocalDpi xmlns:a14="http://schemas.microsoft.com/office/drawing/2010/main" val="0"/>
              </a:ext>
            </a:extLst>
          </a:blip>
          <a:srcRect/>
          <a:stretch>
            <a:fillRect/>
          </a:stretch>
        </p:blipFill>
        <p:spPr bwMode="auto">
          <a:xfrm>
            <a:off x="2890839" y="3351213"/>
            <a:ext cx="1609725" cy="38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88" name="Picture 30" descr="txp_fig"/>
          <p:cNvPicPr>
            <a:picLocks noChangeAspect="1" noChangeArrowheads="1"/>
          </p:cNvPicPr>
          <p:nvPr>
            <p:custDataLst>
              <p:tags r:id="rId4"/>
            </p:custDataLst>
          </p:nvPr>
        </p:nvPicPr>
        <p:blipFill>
          <a:blip r:embed="rId15" cstate="hqprint">
            <a:extLst>
              <a:ext uri="{28A0092B-C50C-407E-A947-70E740481C1C}">
                <a14:useLocalDpi xmlns:a14="http://schemas.microsoft.com/office/drawing/2010/main" val="0"/>
              </a:ext>
            </a:extLst>
          </a:blip>
          <a:srcRect/>
          <a:stretch>
            <a:fillRect/>
          </a:stretch>
        </p:blipFill>
        <p:spPr bwMode="auto">
          <a:xfrm>
            <a:off x="5716589" y="1627189"/>
            <a:ext cx="733425" cy="31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89" name="Picture 31" descr="txp_fig"/>
          <p:cNvPicPr>
            <a:picLocks noChangeAspect="1" noChangeArrowheads="1"/>
          </p:cNvPicPr>
          <p:nvPr>
            <p:custDataLst>
              <p:tags r:id="rId5"/>
            </p:custDataLst>
          </p:nvPr>
        </p:nvPicPr>
        <p:blipFill>
          <a:blip r:embed="rId16">
            <a:extLst>
              <a:ext uri="{28A0092B-C50C-407E-A947-70E740481C1C}">
                <a14:useLocalDpi xmlns:a14="http://schemas.microsoft.com/office/drawing/2010/main" val="0"/>
              </a:ext>
            </a:extLst>
          </a:blip>
          <a:srcRect/>
          <a:stretch>
            <a:fillRect/>
          </a:stretch>
        </p:blipFill>
        <p:spPr bwMode="auto">
          <a:xfrm>
            <a:off x="8148639" y="1593850"/>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0" name="Picture 32" descr="txp_fig"/>
          <p:cNvPicPr>
            <a:picLocks noChangeAspect="1" noChangeArrowheads="1"/>
          </p:cNvPicPr>
          <p:nvPr>
            <p:custDataLst>
              <p:tags r:id="rId6"/>
            </p:custDataLst>
          </p:nvPr>
        </p:nvPicPr>
        <p:blipFill>
          <a:blip r:embed="rId17">
            <a:extLst>
              <a:ext uri="{28A0092B-C50C-407E-A947-70E740481C1C}">
                <a14:useLocalDpi xmlns:a14="http://schemas.microsoft.com/office/drawing/2010/main" val="0"/>
              </a:ext>
            </a:extLst>
          </a:blip>
          <a:srcRect/>
          <a:stretch>
            <a:fillRect/>
          </a:stretch>
        </p:blipFill>
        <p:spPr bwMode="auto">
          <a:xfrm>
            <a:off x="8064501" y="3719513"/>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1" name="Picture 33" descr="txp_fig"/>
          <p:cNvPicPr>
            <a:picLocks noChangeAspect="1" noChangeArrowheads="1"/>
          </p:cNvPicPr>
          <p:nvPr>
            <p:custDataLst>
              <p:tags r:id="rId7"/>
            </p:custDataLst>
          </p:nvPr>
        </p:nvPicPr>
        <p:blipFill>
          <a:blip r:embed="rId18">
            <a:extLst>
              <a:ext uri="{28A0092B-C50C-407E-A947-70E740481C1C}">
                <a14:useLocalDpi xmlns:a14="http://schemas.microsoft.com/office/drawing/2010/main" val="0"/>
              </a:ext>
            </a:extLst>
          </a:blip>
          <a:srcRect/>
          <a:stretch>
            <a:fillRect/>
          </a:stretch>
        </p:blipFill>
        <p:spPr bwMode="auto">
          <a:xfrm>
            <a:off x="7988301" y="5014913"/>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2" name="Picture 34" descr="txp_fig"/>
          <p:cNvPicPr>
            <a:picLocks noChangeAspect="1" noChangeArrowheads="1"/>
          </p:cNvPicPr>
          <p:nvPr>
            <p:custDataLst>
              <p:tags r:id="rId8"/>
            </p:custDataLst>
          </p:nvPr>
        </p:nvPicPr>
        <p:blipFill>
          <a:blip r:embed="rId19" cstate="hqprint">
            <a:extLst>
              <a:ext uri="{28A0092B-C50C-407E-A947-70E740481C1C}">
                <a14:useLocalDpi xmlns:a14="http://schemas.microsoft.com/office/drawing/2010/main" val="0"/>
              </a:ext>
            </a:extLst>
          </a:blip>
          <a:srcRect/>
          <a:stretch>
            <a:fillRect/>
          </a:stretch>
        </p:blipFill>
        <p:spPr bwMode="auto">
          <a:xfrm>
            <a:off x="3048001" y="5629155"/>
            <a:ext cx="6657975" cy="9178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3" name="Picture 35" descr="txp_fig"/>
          <p:cNvPicPr>
            <a:picLocks noChangeAspect="1" noChangeArrowheads="1"/>
          </p:cNvPicPr>
          <p:nvPr>
            <p:custDataLst>
              <p:tags r:id="rId9"/>
            </p:custDataLst>
          </p:nvPr>
        </p:nvPicPr>
        <p:blipFill>
          <a:blip r:embed="rId20">
            <a:extLst>
              <a:ext uri="{28A0092B-C50C-407E-A947-70E740481C1C}">
                <a14:useLocalDpi xmlns:a14="http://schemas.microsoft.com/office/drawing/2010/main" val="0"/>
              </a:ext>
            </a:extLst>
          </a:blip>
          <a:srcRect/>
          <a:stretch>
            <a:fillRect/>
          </a:stretch>
        </p:blipFill>
        <p:spPr bwMode="auto">
          <a:xfrm>
            <a:off x="8069264" y="2646363"/>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Title 1">
            <a:extLst>
              <a:ext uri="{FF2B5EF4-FFF2-40B4-BE49-F238E27FC236}">
                <a16:creationId xmlns:a16="http://schemas.microsoft.com/office/drawing/2014/main" id="{D393BAC0-6505-49D6-993C-DCDBD8E242C1}"/>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t>Recall: Transportation Problem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bwMode="auto">
          <a:xfrm>
            <a:off x="2057400" y="1143001"/>
            <a:ext cx="8229600" cy="11398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sz="2100" b="1">
                <a:ea typeface="ＭＳ Ｐゴシック" charset="-128"/>
              </a:rPr>
              <a:t> </a:t>
            </a:r>
            <a:br>
              <a:rPr lang="en-GB" altLang="en-US" sz="2100" b="1">
                <a:ea typeface="ＭＳ Ｐゴシック" charset="-128"/>
              </a:rPr>
            </a:br>
            <a:br>
              <a:rPr lang="en-GB" altLang="en-US" sz="1900" b="1">
                <a:ea typeface="ＭＳ Ｐゴシック" charset="-128"/>
              </a:rPr>
            </a:br>
            <a:endParaRPr lang="en-US" altLang="en-US" sz="1500">
              <a:ea typeface="ＭＳ Ｐゴシック" charset="-128"/>
            </a:endParaRPr>
          </a:p>
        </p:txBody>
      </p:sp>
      <p:sp>
        <p:nvSpPr>
          <p:cNvPr id="43010" name="Oval 4"/>
          <p:cNvSpPr>
            <a:spLocks noChangeArrowheads="1"/>
          </p:cNvSpPr>
          <p:nvPr/>
        </p:nvSpPr>
        <p:spPr bwMode="auto">
          <a:xfrm>
            <a:off x="4800600" y="1981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43011" name="Oval 5"/>
          <p:cNvSpPr>
            <a:spLocks noChangeArrowheads="1"/>
          </p:cNvSpPr>
          <p:nvPr/>
        </p:nvSpPr>
        <p:spPr bwMode="auto">
          <a:xfrm>
            <a:off x="4800600" y="3276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43012" name="Oval 6"/>
          <p:cNvSpPr>
            <a:spLocks noChangeArrowheads="1"/>
          </p:cNvSpPr>
          <p:nvPr/>
        </p:nvSpPr>
        <p:spPr bwMode="auto">
          <a:xfrm>
            <a:off x="4800600" y="4648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43013" name="Oval 7"/>
          <p:cNvSpPr>
            <a:spLocks noChangeArrowheads="1"/>
          </p:cNvSpPr>
          <p:nvPr/>
        </p:nvSpPr>
        <p:spPr bwMode="auto">
          <a:xfrm>
            <a:off x="7086600" y="15240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A</a:t>
            </a:r>
          </a:p>
        </p:txBody>
      </p:sp>
      <p:sp>
        <p:nvSpPr>
          <p:cNvPr id="43014" name="Oval 8"/>
          <p:cNvSpPr>
            <a:spLocks noChangeArrowheads="1"/>
          </p:cNvSpPr>
          <p:nvPr/>
        </p:nvSpPr>
        <p:spPr bwMode="auto">
          <a:xfrm>
            <a:off x="7086600" y="2590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B</a:t>
            </a:r>
          </a:p>
        </p:txBody>
      </p:sp>
      <p:sp>
        <p:nvSpPr>
          <p:cNvPr id="43015" name="Oval 9"/>
          <p:cNvSpPr>
            <a:spLocks noChangeArrowheads="1"/>
          </p:cNvSpPr>
          <p:nvPr/>
        </p:nvSpPr>
        <p:spPr bwMode="auto">
          <a:xfrm>
            <a:off x="7086600" y="3733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C</a:t>
            </a:r>
          </a:p>
        </p:txBody>
      </p:sp>
      <p:sp>
        <p:nvSpPr>
          <p:cNvPr id="43016" name="Oval 10"/>
          <p:cNvSpPr>
            <a:spLocks noChangeArrowheads="1"/>
          </p:cNvSpPr>
          <p:nvPr/>
        </p:nvSpPr>
        <p:spPr bwMode="auto">
          <a:xfrm>
            <a:off x="7086600" y="5029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D</a:t>
            </a:r>
          </a:p>
        </p:txBody>
      </p:sp>
      <p:sp>
        <p:nvSpPr>
          <p:cNvPr id="43017" name="Line 11"/>
          <p:cNvSpPr>
            <a:spLocks noChangeShapeType="1"/>
          </p:cNvSpPr>
          <p:nvPr/>
        </p:nvSpPr>
        <p:spPr bwMode="auto">
          <a:xfrm flipV="1">
            <a:off x="5486400" y="1905000"/>
            <a:ext cx="1524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18" name="Line 12"/>
          <p:cNvSpPr>
            <a:spLocks noChangeShapeType="1"/>
          </p:cNvSpPr>
          <p:nvPr/>
        </p:nvSpPr>
        <p:spPr bwMode="auto">
          <a:xfrm flipV="1">
            <a:off x="5486400" y="2971800"/>
            <a:ext cx="1524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19" name="Line 13"/>
          <p:cNvSpPr>
            <a:spLocks noChangeShapeType="1"/>
          </p:cNvSpPr>
          <p:nvPr/>
        </p:nvSpPr>
        <p:spPr bwMode="auto">
          <a:xfrm>
            <a:off x="5486400" y="2362200"/>
            <a:ext cx="1600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0" name="Line 14"/>
          <p:cNvSpPr>
            <a:spLocks noChangeShapeType="1"/>
          </p:cNvSpPr>
          <p:nvPr/>
        </p:nvSpPr>
        <p:spPr bwMode="auto">
          <a:xfrm>
            <a:off x="5486400" y="2438400"/>
            <a:ext cx="15240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1" name="Line 15"/>
          <p:cNvSpPr>
            <a:spLocks noChangeShapeType="1"/>
          </p:cNvSpPr>
          <p:nvPr/>
        </p:nvSpPr>
        <p:spPr bwMode="auto">
          <a:xfrm>
            <a:off x="5486400" y="2514600"/>
            <a:ext cx="160020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2" name="Line 16"/>
          <p:cNvSpPr>
            <a:spLocks noChangeShapeType="1"/>
          </p:cNvSpPr>
          <p:nvPr/>
        </p:nvSpPr>
        <p:spPr bwMode="auto">
          <a:xfrm flipV="1">
            <a:off x="5486400" y="2057400"/>
            <a:ext cx="1447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3" name="Line 17"/>
          <p:cNvSpPr>
            <a:spLocks noChangeShapeType="1"/>
          </p:cNvSpPr>
          <p:nvPr/>
        </p:nvSpPr>
        <p:spPr bwMode="auto">
          <a:xfrm flipV="1">
            <a:off x="5562600" y="3048000"/>
            <a:ext cx="15240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4" name="Line 18"/>
          <p:cNvSpPr>
            <a:spLocks noChangeShapeType="1"/>
          </p:cNvSpPr>
          <p:nvPr/>
        </p:nvSpPr>
        <p:spPr bwMode="auto">
          <a:xfrm>
            <a:off x="5486400" y="3733800"/>
            <a:ext cx="1447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5" name="Line 19"/>
          <p:cNvSpPr>
            <a:spLocks noChangeShapeType="1"/>
          </p:cNvSpPr>
          <p:nvPr/>
        </p:nvSpPr>
        <p:spPr bwMode="auto">
          <a:xfrm>
            <a:off x="54864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6" name="Line 20"/>
          <p:cNvSpPr>
            <a:spLocks noChangeShapeType="1"/>
          </p:cNvSpPr>
          <p:nvPr/>
        </p:nvSpPr>
        <p:spPr bwMode="auto">
          <a:xfrm flipV="1">
            <a:off x="5562600" y="2057400"/>
            <a:ext cx="1524000" cy="2895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7" name="Line 21"/>
          <p:cNvSpPr>
            <a:spLocks noChangeShapeType="1"/>
          </p:cNvSpPr>
          <p:nvPr/>
        </p:nvSpPr>
        <p:spPr bwMode="auto">
          <a:xfrm flipV="1">
            <a:off x="5562600" y="4038600"/>
            <a:ext cx="1447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8" name="Line 22"/>
          <p:cNvSpPr>
            <a:spLocks noChangeShapeType="1"/>
          </p:cNvSpPr>
          <p:nvPr/>
        </p:nvSpPr>
        <p:spPr bwMode="auto">
          <a:xfrm>
            <a:off x="5562600" y="5029200"/>
            <a:ext cx="1524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29" name="Line 23"/>
          <p:cNvSpPr>
            <a:spLocks noChangeShapeType="1"/>
          </p:cNvSpPr>
          <p:nvPr/>
        </p:nvSpPr>
        <p:spPr bwMode="auto">
          <a:xfrm>
            <a:off x="7620000" y="28956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30" name="Line 24"/>
          <p:cNvSpPr>
            <a:spLocks noChangeShapeType="1"/>
          </p:cNvSpPr>
          <p:nvPr/>
        </p:nvSpPr>
        <p:spPr bwMode="auto">
          <a:xfrm>
            <a:off x="7620000" y="1828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31" name="Line 25"/>
          <p:cNvSpPr>
            <a:spLocks noChangeShapeType="1"/>
          </p:cNvSpPr>
          <p:nvPr/>
        </p:nvSpPr>
        <p:spPr bwMode="auto">
          <a:xfrm>
            <a:off x="7620000" y="3962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32" name="Line 26"/>
          <p:cNvSpPr>
            <a:spLocks noChangeShapeType="1"/>
          </p:cNvSpPr>
          <p:nvPr/>
        </p:nvSpPr>
        <p:spPr bwMode="auto">
          <a:xfrm>
            <a:off x="7620000" y="5257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43033" name="Picture 31" descr="txp_fi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8148639" y="1593850"/>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34" name="Picture 32" descr="txp_fig"/>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8064501" y="3719513"/>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35" name="Picture 33" descr="txp_fig"/>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7988301" y="5014913"/>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36" name="Picture 35" descr="txp_fig"/>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8069264" y="2646363"/>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38" name="Oval 5"/>
          <p:cNvSpPr>
            <a:spLocks noChangeArrowheads="1"/>
          </p:cNvSpPr>
          <p:nvPr/>
        </p:nvSpPr>
        <p:spPr bwMode="auto">
          <a:xfrm>
            <a:off x="2438400" y="3276600"/>
            <a:ext cx="685800" cy="685800"/>
          </a:xfrm>
          <a:prstGeom prst="ellipse">
            <a:avLst/>
          </a:prstGeom>
          <a:solidFill>
            <a:srgbClr val="FF6600"/>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0</a:t>
            </a:r>
          </a:p>
        </p:txBody>
      </p:sp>
      <p:sp>
        <p:nvSpPr>
          <p:cNvPr id="43039" name="Line 22"/>
          <p:cNvSpPr>
            <a:spLocks noChangeShapeType="1"/>
          </p:cNvSpPr>
          <p:nvPr/>
        </p:nvSpPr>
        <p:spPr bwMode="auto">
          <a:xfrm flipV="1">
            <a:off x="2971800" y="2362200"/>
            <a:ext cx="1828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40" name="Line 22"/>
          <p:cNvSpPr>
            <a:spLocks noChangeShapeType="1"/>
          </p:cNvSpPr>
          <p:nvPr/>
        </p:nvSpPr>
        <p:spPr bwMode="auto">
          <a:xfrm>
            <a:off x="3048000" y="3581400"/>
            <a:ext cx="1676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41" name="Line 22"/>
          <p:cNvSpPr>
            <a:spLocks noChangeShapeType="1"/>
          </p:cNvSpPr>
          <p:nvPr/>
        </p:nvSpPr>
        <p:spPr bwMode="auto">
          <a:xfrm>
            <a:off x="3048000" y="3733800"/>
            <a:ext cx="1752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43042" name="Picture 35" descr="txp_fig"/>
          <p:cNvPicPr>
            <a:picLocks noChangeAspect="1" noChangeArrowheads="1"/>
          </p:cNvPicPr>
          <p:nvPr>
            <p:custDataLst>
              <p:tags r:id="rId5"/>
            </p:custDataLst>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1" y="5715000"/>
            <a:ext cx="206216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43" name="Picture 1" descr="latex-image-1.pd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971800" y="2209801"/>
            <a:ext cx="1524000" cy="423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44" name="Picture 2" descr="latex-image-1.pd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3124200"/>
            <a:ext cx="1392238"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45" name="Picture 42" descr="latex-image-1.pd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4572001"/>
            <a:ext cx="1524000" cy="423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46" name="Picture 3" descr="latex-image-1.pdf"/>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251450" y="1466850"/>
            <a:ext cx="1612900" cy="46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47" name="Line 26"/>
          <p:cNvSpPr>
            <a:spLocks noChangeShapeType="1"/>
          </p:cNvSpPr>
          <p:nvPr/>
        </p:nvSpPr>
        <p:spPr bwMode="auto">
          <a:xfrm flipV="1">
            <a:off x="1828800" y="3581400"/>
            <a:ext cx="596900" cy="14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43048" name="Picture 5" descr="latex-image-1.pdf"/>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816100" y="3060700"/>
            <a:ext cx="17780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Title 1">
            <a:extLst>
              <a:ext uri="{FF2B5EF4-FFF2-40B4-BE49-F238E27FC236}">
                <a16:creationId xmlns:a16="http://schemas.microsoft.com/office/drawing/2014/main" id="{00343062-B4E0-4724-99DF-A8999EEBDCC9}"/>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t>Recall: Transportation Problem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Integral Solutions in Network Flows Models </a:t>
            </a:r>
          </a:p>
        </p:txBody>
      </p:sp>
      <p:sp>
        <p:nvSpPr>
          <p:cNvPr id="45058"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dirty="0">
                <a:ea typeface="ＭＳ Ｐゴシック" charset="-128"/>
              </a:rPr>
              <a:t>Theorem:</a:t>
            </a:r>
            <a:r>
              <a:rPr lang="en-US" altLang="en-US" dirty="0">
                <a:ea typeface="ＭＳ Ｐゴシック" charset="-128"/>
              </a:rPr>
              <a:t> Suppose the RHS values of the network LOPs are integers, then there exists an optimal solution whose values are all integers.</a:t>
            </a:r>
          </a:p>
          <a:p>
            <a:pPr lvl="1"/>
            <a:r>
              <a:rPr lang="en-US" altLang="en-US" dirty="0"/>
              <a:t>Not necessary to enforce integrality constraints as it comes for free!!</a:t>
            </a:r>
          </a:p>
          <a:p>
            <a:pPr lvl="1"/>
            <a:r>
              <a:rPr lang="en-US" altLang="en-US" b="1" dirty="0"/>
              <a:t>Implication:</a:t>
            </a:r>
            <a:r>
              <a:rPr lang="en-US" altLang="en-US" dirty="0"/>
              <a:t> Network flows are special integer programs (IP) that are easy to solve. </a:t>
            </a:r>
          </a:p>
          <a:p>
            <a:pPr>
              <a:buFont typeface="Wingdings" charset="2"/>
              <a:buNone/>
            </a:pPr>
            <a:endParaRPr lang="en-US" altLang="en-US" sz="2600" dirty="0">
              <a:ea typeface="ＭＳ Ｐゴシック"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Passenger Routing</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20CBCA4-39EE-4C89-B2CD-682CEEA245BB}"/>
                  </a:ext>
                </a:extLst>
              </p:cNvPr>
              <p:cNvSpPr>
                <a:spLocks noGrp="1"/>
              </p:cNvSpPr>
              <p:nvPr>
                <p:ph idx="1"/>
              </p:nvPr>
            </p:nvSpPr>
            <p:spPr/>
            <p:txBody>
              <a:bodyPr/>
              <a:lstStyle/>
              <a:p>
                <a:r>
                  <a:rPr lang="en-SG" dirty="0"/>
                  <a:t>United Airlines has seven daily flights from BOS to SFO, every two hours, staring at 7am. </a:t>
                </a:r>
              </a:p>
              <a:p>
                <a:r>
                  <a:rPr lang="en-SG" dirty="0"/>
                  <a:t>Capacities are 100, 100, 100, 150, 150, 150, and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endParaRPr lang="en-SG" dirty="0"/>
              </a:p>
              <a:p>
                <a:r>
                  <a:rPr lang="en-SG" dirty="0"/>
                  <a:t>Passengers suffering from over booking are diverted to later flights. </a:t>
                </a:r>
              </a:p>
              <a:p>
                <a:r>
                  <a:rPr lang="en-SG" dirty="0"/>
                  <a:t>Delayed passengers get $200 plus $20 for every hour of delay. </a:t>
                </a:r>
              </a:p>
              <a:p>
                <a:r>
                  <a:rPr lang="en-SG" dirty="0"/>
                  <a:t>Suppose that today the first six flights have 110, 160, 103, 149, 175, and 140 confirmed reservations. </a:t>
                </a:r>
              </a:p>
              <a:p>
                <a:endParaRPr lang="en-SG" dirty="0"/>
              </a:p>
              <a:p>
                <a:pPr marL="0" indent="0">
                  <a:buNone/>
                </a:pPr>
                <a:r>
                  <a:rPr lang="en-SG" dirty="0"/>
                  <a:t>Determine the most economical passenger routing strategy.  </a:t>
                </a:r>
              </a:p>
            </p:txBody>
          </p:sp>
        </mc:Choice>
        <mc:Fallback xmlns="">
          <p:sp>
            <p:nvSpPr>
              <p:cNvPr id="2" name="Content Placeholder 1">
                <a:extLst>
                  <a:ext uri="{FF2B5EF4-FFF2-40B4-BE49-F238E27FC236}">
                    <a16:creationId xmlns:a16="http://schemas.microsoft.com/office/drawing/2014/main" id="{B20CBCA4-39EE-4C89-B2CD-682CEEA245BB}"/>
                  </a:ext>
                </a:extLst>
              </p:cNvPr>
              <p:cNvSpPr>
                <a:spLocks noGrp="1" noRot="1" noChangeAspect="1" noMove="1" noResize="1" noEditPoints="1" noAdjustHandles="1" noChangeArrowheads="1" noChangeShapeType="1" noTextEdit="1"/>
              </p:cNvSpPr>
              <p:nvPr>
                <p:ph idx="1"/>
              </p:nvPr>
            </p:nvSpPr>
            <p:spPr>
              <a:blipFill>
                <a:blip r:embed="rId3"/>
                <a:stretch>
                  <a:fillRect l="-1217" t="-2038"/>
                </a:stretch>
              </a:blipFill>
            </p:spPr>
            <p:txBody>
              <a:bodyPr/>
              <a:lstStyle/>
              <a:p>
                <a:r>
                  <a:rPr lang="en-SG">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Passenger Routing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 computer </a:t>
            </a:r>
            <a:r>
              <a:rPr lang="en-US" dirty="0" err="1"/>
              <a:t>centre</a:t>
            </a:r>
            <a:r>
              <a:rPr lang="en-US" dirty="0"/>
              <a:t> must process 3 jobs (1,2 or 3) and can process on any of the firm's 3 computers. The cost of processing a job depends upon the computer (1,2 or 3) used, as shown below. Formulate a model for scheduling one job on each computer to minimize the total cost of processing.</a:t>
            </a:r>
          </a:p>
          <a:p>
            <a:endParaRPr lang="en-SG" dirty="0"/>
          </a:p>
        </p:txBody>
      </p:sp>
      <p:graphicFrame>
        <p:nvGraphicFramePr>
          <p:cNvPr id="4" name="Group 52">
            <a:extLst>
              <a:ext uri="{FF2B5EF4-FFF2-40B4-BE49-F238E27FC236}">
                <a16:creationId xmlns:a16="http://schemas.microsoft.com/office/drawing/2014/main" id="{32E3C192-9E7D-4442-B82C-2713B12CFBD2}"/>
              </a:ext>
            </a:extLst>
          </p:cNvPr>
          <p:cNvGraphicFramePr>
            <a:graphicFrameLocks/>
          </p:cNvGraphicFramePr>
          <p:nvPr>
            <p:extLst>
              <p:ext uri="{D42A27DB-BD31-4B8C-83A1-F6EECF244321}">
                <p14:modId xmlns:p14="http://schemas.microsoft.com/office/powerpoint/2010/main" val="3512540923"/>
              </p:ext>
            </p:extLst>
          </p:nvPr>
        </p:nvGraphicFramePr>
        <p:xfrm>
          <a:off x="838200" y="3895090"/>
          <a:ext cx="10515600" cy="2244726"/>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561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rPr>
                        <a:t>Computer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rPr>
                        <a:t>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rPr>
                        <a:t>  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0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Job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$ 12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Job 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Job 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Times New Roman" charset="0"/>
                        </a:rPr>
                        <a:t>$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30915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An Integer Programming Approach</a:t>
            </a:r>
            <a:endParaRPr lang="en-SG" dirty="0"/>
          </a:p>
        </p:txBody>
      </p:sp>
      <p:pic>
        <p:nvPicPr>
          <p:cNvPr id="5" name="Picture 9" descr="txp_fig">
            <a:extLst>
              <a:ext uri="{FF2B5EF4-FFF2-40B4-BE49-F238E27FC236}">
                <a16:creationId xmlns:a16="http://schemas.microsoft.com/office/drawing/2014/main" id="{3233F16E-6DC4-4D50-BF7B-DBABF1BE20BC}"/>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4450" y="2508250"/>
            <a:ext cx="7429500" cy="2503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81556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An Integer Programming Approach</a:t>
            </a:r>
            <a:endParaRPr lang="en-SG" dirty="0"/>
          </a:p>
        </p:txBody>
      </p:sp>
      <p:pic>
        <p:nvPicPr>
          <p:cNvPr id="6" name="Picture 6" descr="txp_fig">
            <a:extLst>
              <a:ext uri="{FF2B5EF4-FFF2-40B4-BE49-F238E27FC236}">
                <a16:creationId xmlns:a16="http://schemas.microsoft.com/office/drawing/2014/main" id="{C0F4046B-3DCD-48A6-9CED-F603AABEDE9A}"/>
              </a:ext>
            </a:extLst>
          </p:cNvPr>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8801" y="2209801"/>
            <a:ext cx="8435975"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76662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An Integer Programming Approach</a:t>
            </a:r>
            <a:endParaRPr lang="en-SG" dirty="0"/>
          </a:p>
        </p:txBody>
      </p:sp>
      <p:pic>
        <p:nvPicPr>
          <p:cNvPr id="4" name="Picture 4" descr="txp_fig">
            <a:extLst>
              <a:ext uri="{FF2B5EF4-FFF2-40B4-BE49-F238E27FC236}">
                <a16:creationId xmlns:a16="http://schemas.microsoft.com/office/drawing/2014/main" id="{F667FF7B-69D4-460E-A001-CDE38BD8DC0F}"/>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101" y="1968500"/>
            <a:ext cx="8435975" cy="323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5875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 Network Flow Approach</a:t>
            </a:r>
            <a:endParaRPr lang="en-SG" dirty="0"/>
          </a:p>
        </p:txBody>
      </p:sp>
      <p:sp>
        <p:nvSpPr>
          <p:cNvPr id="5" name="Oval 7">
            <a:extLst>
              <a:ext uri="{FF2B5EF4-FFF2-40B4-BE49-F238E27FC236}">
                <a16:creationId xmlns:a16="http://schemas.microsoft.com/office/drawing/2014/main" id="{D7ED438A-6B45-45D9-8E5D-75A566C9E456}"/>
              </a:ext>
            </a:extLst>
          </p:cNvPr>
          <p:cNvSpPr>
            <a:spLocks noChangeArrowheads="1"/>
          </p:cNvSpPr>
          <p:nvPr/>
        </p:nvSpPr>
        <p:spPr bwMode="auto">
          <a:xfrm>
            <a:off x="4800600" y="1981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 name="Oval 8">
            <a:extLst>
              <a:ext uri="{FF2B5EF4-FFF2-40B4-BE49-F238E27FC236}">
                <a16:creationId xmlns:a16="http://schemas.microsoft.com/office/drawing/2014/main" id="{FB4193CF-03CD-4D04-B128-8DF27A825622}"/>
              </a:ext>
            </a:extLst>
          </p:cNvPr>
          <p:cNvSpPr>
            <a:spLocks noChangeArrowheads="1"/>
          </p:cNvSpPr>
          <p:nvPr/>
        </p:nvSpPr>
        <p:spPr bwMode="auto">
          <a:xfrm>
            <a:off x="4800600" y="3276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7" name="Oval 9">
            <a:extLst>
              <a:ext uri="{FF2B5EF4-FFF2-40B4-BE49-F238E27FC236}">
                <a16:creationId xmlns:a16="http://schemas.microsoft.com/office/drawing/2014/main" id="{E1FD0D9D-512F-4F9E-A220-380A76A836C8}"/>
              </a:ext>
            </a:extLst>
          </p:cNvPr>
          <p:cNvSpPr>
            <a:spLocks noChangeArrowheads="1"/>
          </p:cNvSpPr>
          <p:nvPr/>
        </p:nvSpPr>
        <p:spPr bwMode="auto">
          <a:xfrm>
            <a:off x="4800600" y="4648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8" name="Oval 10">
            <a:extLst>
              <a:ext uri="{FF2B5EF4-FFF2-40B4-BE49-F238E27FC236}">
                <a16:creationId xmlns:a16="http://schemas.microsoft.com/office/drawing/2014/main" id="{3C0023F1-8D4A-4170-9C3F-32EA65AE4815}"/>
              </a:ext>
            </a:extLst>
          </p:cNvPr>
          <p:cNvSpPr>
            <a:spLocks noChangeArrowheads="1"/>
          </p:cNvSpPr>
          <p:nvPr/>
        </p:nvSpPr>
        <p:spPr bwMode="auto">
          <a:xfrm>
            <a:off x="7162800" y="2209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9" name="Oval 11">
            <a:extLst>
              <a:ext uri="{FF2B5EF4-FFF2-40B4-BE49-F238E27FC236}">
                <a16:creationId xmlns:a16="http://schemas.microsoft.com/office/drawing/2014/main" id="{ADA79C01-42CE-446C-B655-A91CD3D641A9}"/>
              </a:ext>
            </a:extLst>
          </p:cNvPr>
          <p:cNvSpPr>
            <a:spLocks noChangeArrowheads="1"/>
          </p:cNvSpPr>
          <p:nvPr/>
        </p:nvSpPr>
        <p:spPr bwMode="auto">
          <a:xfrm>
            <a:off x="7162800" y="32766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10" name="Oval 12">
            <a:extLst>
              <a:ext uri="{FF2B5EF4-FFF2-40B4-BE49-F238E27FC236}">
                <a16:creationId xmlns:a16="http://schemas.microsoft.com/office/drawing/2014/main" id="{1F7C9218-6CAE-4A30-A04F-686E22D26CC1}"/>
              </a:ext>
            </a:extLst>
          </p:cNvPr>
          <p:cNvSpPr>
            <a:spLocks noChangeArrowheads="1"/>
          </p:cNvSpPr>
          <p:nvPr/>
        </p:nvSpPr>
        <p:spPr bwMode="auto">
          <a:xfrm>
            <a:off x="7162800" y="44196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11" name="Line 14">
            <a:extLst>
              <a:ext uri="{FF2B5EF4-FFF2-40B4-BE49-F238E27FC236}">
                <a16:creationId xmlns:a16="http://schemas.microsoft.com/office/drawing/2014/main" id="{1624B6A5-977D-4F7C-861C-AC22AE5ED7A3}"/>
              </a:ext>
            </a:extLst>
          </p:cNvPr>
          <p:cNvSpPr>
            <a:spLocks noChangeShapeType="1"/>
          </p:cNvSpPr>
          <p:nvPr/>
        </p:nvSpPr>
        <p:spPr bwMode="auto">
          <a:xfrm>
            <a:off x="5486400" y="2286000"/>
            <a:ext cx="1600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 name="Line 15">
            <a:extLst>
              <a:ext uri="{FF2B5EF4-FFF2-40B4-BE49-F238E27FC236}">
                <a16:creationId xmlns:a16="http://schemas.microsoft.com/office/drawing/2014/main" id="{CCB28117-4798-42CA-A4C1-D87337AC3E69}"/>
              </a:ext>
            </a:extLst>
          </p:cNvPr>
          <p:cNvSpPr>
            <a:spLocks noChangeShapeType="1"/>
          </p:cNvSpPr>
          <p:nvPr/>
        </p:nvSpPr>
        <p:spPr bwMode="auto">
          <a:xfrm flipV="1">
            <a:off x="5486400" y="3505200"/>
            <a:ext cx="1676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 name="Line 16">
            <a:extLst>
              <a:ext uri="{FF2B5EF4-FFF2-40B4-BE49-F238E27FC236}">
                <a16:creationId xmlns:a16="http://schemas.microsoft.com/office/drawing/2014/main" id="{3BD7C917-B387-4713-BF80-AFDB6A27E194}"/>
              </a:ext>
            </a:extLst>
          </p:cNvPr>
          <p:cNvSpPr>
            <a:spLocks noChangeShapeType="1"/>
          </p:cNvSpPr>
          <p:nvPr/>
        </p:nvSpPr>
        <p:spPr bwMode="auto">
          <a:xfrm>
            <a:off x="5486400" y="2362200"/>
            <a:ext cx="16002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 name="Line 17">
            <a:extLst>
              <a:ext uri="{FF2B5EF4-FFF2-40B4-BE49-F238E27FC236}">
                <a16:creationId xmlns:a16="http://schemas.microsoft.com/office/drawing/2014/main" id="{83531D75-9621-4325-B8C4-4E1BDACED47B}"/>
              </a:ext>
            </a:extLst>
          </p:cNvPr>
          <p:cNvSpPr>
            <a:spLocks noChangeShapeType="1"/>
          </p:cNvSpPr>
          <p:nvPr/>
        </p:nvSpPr>
        <p:spPr bwMode="auto">
          <a:xfrm>
            <a:off x="5486400" y="2438400"/>
            <a:ext cx="1676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 name="Line 19">
            <a:extLst>
              <a:ext uri="{FF2B5EF4-FFF2-40B4-BE49-F238E27FC236}">
                <a16:creationId xmlns:a16="http://schemas.microsoft.com/office/drawing/2014/main" id="{01B8CE35-CEEE-4EF5-87C3-9B9FAB7DB99A}"/>
              </a:ext>
            </a:extLst>
          </p:cNvPr>
          <p:cNvSpPr>
            <a:spLocks noChangeShapeType="1"/>
          </p:cNvSpPr>
          <p:nvPr/>
        </p:nvSpPr>
        <p:spPr bwMode="auto">
          <a:xfrm flipV="1">
            <a:off x="5486400" y="2514600"/>
            <a:ext cx="16002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6" name="Line 20">
            <a:extLst>
              <a:ext uri="{FF2B5EF4-FFF2-40B4-BE49-F238E27FC236}">
                <a16:creationId xmlns:a16="http://schemas.microsoft.com/office/drawing/2014/main" id="{78E32ACB-BFF5-4384-ABCE-29B2AEE3C3FC}"/>
              </a:ext>
            </a:extLst>
          </p:cNvPr>
          <p:cNvSpPr>
            <a:spLocks noChangeShapeType="1"/>
          </p:cNvSpPr>
          <p:nvPr/>
        </p:nvSpPr>
        <p:spPr bwMode="auto">
          <a:xfrm flipV="1">
            <a:off x="5486400" y="3657600"/>
            <a:ext cx="16002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 name="Line 21">
            <a:extLst>
              <a:ext uri="{FF2B5EF4-FFF2-40B4-BE49-F238E27FC236}">
                <a16:creationId xmlns:a16="http://schemas.microsoft.com/office/drawing/2014/main" id="{8148C099-DE89-4E6B-B18F-7189DAE3166F}"/>
              </a:ext>
            </a:extLst>
          </p:cNvPr>
          <p:cNvSpPr>
            <a:spLocks noChangeShapeType="1"/>
          </p:cNvSpPr>
          <p:nvPr/>
        </p:nvSpPr>
        <p:spPr bwMode="auto">
          <a:xfrm>
            <a:off x="5486400" y="3733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 name="Line 23">
            <a:extLst>
              <a:ext uri="{FF2B5EF4-FFF2-40B4-BE49-F238E27FC236}">
                <a16:creationId xmlns:a16="http://schemas.microsoft.com/office/drawing/2014/main" id="{377BC73B-85EF-4E92-91F0-E4B9D4E0B0FC}"/>
              </a:ext>
            </a:extLst>
          </p:cNvPr>
          <p:cNvSpPr>
            <a:spLocks noChangeShapeType="1"/>
          </p:cNvSpPr>
          <p:nvPr/>
        </p:nvSpPr>
        <p:spPr bwMode="auto">
          <a:xfrm flipV="1">
            <a:off x="5562600" y="2590800"/>
            <a:ext cx="160020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 name="Line 24">
            <a:extLst>
              <a:ext uri="{FF2B5EF4-FFF2-40B4-BE49-F238E27FC236}">
                <a16:creationId xmlns:a16="http://schemas.microsoft.com/office/drawing/2014/main" id="{D8432705-E044-45A0-8630-7C95BF09DDC1}"/>
              </a:ext>
            </a:extLst>
          </p:cNvPr>
          <p:cNvSpPr>
            <a:spLocks noChangeShapeType="1"/>
          </p:cNvSpPr>
          <p:nvPr/>
        </p:nvSpPr>
        <p:spPr bwMode="auto">
          <a:xfrm flipV="1">
            <a:off x="5562600" y="4724400"/>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 name="Line 26">
            <a:extLst>
              <a:ext uri="{FF2B5EF4-FFF2-40B4-BE49-F238E27FC236}">
                <a16:creationId xmlns:a16="http://schemas.microsoft.com/office/drawing/2014/main" id="{43AACBEB-8948-468D-93D4-05EC05FA9755}"/>
              </a:ext>
            </a:extLst>
          </p:cNvPr>
          <p:cNvSpPr>
            <a:spLocks noChangeShapeType="1"/>
          </p:cNvSpPr>
          <p:nvPr/>
        </p:nvSpPr>
        <p:spPr bwMode="auto">
          <a:xfrm>
            <a:off x="7696200" y="3581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1" name="Line 27">
            <a:extLst>
              <a:ext uri="{FF2B5EF4-FFF2-40B4-BE49-F238E27FC236}">
                <a16:creationId xmlns:a16="http://schemas.microsoft.com/office/drawing/2014/main" id="{3124D38D-287A-4E77-BF30-7B3E2DC5482C}"/>
              </a:ext>
            </a:extLst>
          </p:cNvPr>
          <p:cNvSpPr>
            <a:spLocks noChangeShapeType="1"/>
          </p:cNvSpPr>
          <p:nvPr/>
        </p:nvSpPr>
        <p:spPr bwMode="auto">
          <a:xfrm>
            <a:off x="7696200" y="25146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 name="Line 28">
            <a:extLst>
              <a:ext uri="{FF2B5EF4-FFF2-40B4-BE49-F238E27FC236}">
                <a16:creationId xmlns:a16="http://schemas.microsoft.com/office/drawing/2014/main" id="{8CD70055-510A-4D54-999B-9991A85F2D0C}"/>
              </a:ext>
            </a:extLst>
          </p:cNvPr>
          <p:cNvSpPr>
            <a:spLocks noChangeShapeType="1"/>
          </p:cNvSpPr>
          <p:nvPr/>
        </p:nvSpPr>
        <p:spPr bwMode="auto">
          <a:xfrm>
            <a:off x="7696200" y="4648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23" name="Picture 41" descr="txp_fig">
            <a:extLst>
              <a:ext uri="{FF2B5EF4-FFF2-40B4-BE49-F238E27FC236}">
                <a16:creationId xmlns:a16="http://schemas.microsoft.com/office/drawing/2014/main" id="{6A933273-02A2-4867-8E44-F3BC2D767290}"/>
              </a:ext>
            </a:extLst>
          </p:cNvPr>
          <p:cNvPicPr>
            <a:picLocks noChangeAspect="1" noChangeArrowheads="1"/>
          </p:cNvPicPr>
          <p:nvPr>
            <p:custDataLst>
              <p:tags r:id="rId1"/>
            </p:custDataLst>
          </p:nvPr>
        </p:nvPicPr>
        <p:blipFill>
          <a:blip r:embed="rId12" cstate="hqprint">
            <a:extLst>
              <a:ext uri="{28A0092B-C50C-407E-A947-70E740481C1C}">
                <a14:useLocalDpi xmlns:a14="http://schemas.microsoft.com/office/drawing/2010/main" val="0"/>
              </a:ext>
            </a:extLst>
          </a:blip>
          <a:srcRect/>
          <a:stretch>
            <a:fillRect/>
          </a:stretch>
        </p:blipFill>
        <p:spPr bwMode="auto">
          <a:xfrm>
            <a:off x="6172201" y="2133601"/>
            <a:ext cx="265113" cy="18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44" descr="txp_fig">
            <a:extLst>
              <a:ext uri="{FF2B5EF4-FFF2-40B4-BE49-F238E27FC236}">
                <a16:creationId xmlns:a16="http://schemas.microsoft.com/office/drawing/2014/main" id="{47798F33-0332-4C9C-9D85-F85AA01AB236}"/>
              </a:ext>
            </a:extLst>
          </p:cNvPr>
          <p:cNvPicPr>
            <a:picLocks noChangeAspect="1" noChangeArrowheads="1"/>
          </p:cNvPicPr>
          <p:nvPr>
            <p:custDataLst>
              <p:tags r:id="rId2"/>
            </p:custDataLst>
          </p:nvPr>
        </p:nvPicPr>
        <p:blipFill>
          <a:blip r:embed="rId13" cstate="hqprint">
            <a:extLst>
              <a:ext uri="{28A0092B-C50C-407E-A947-70E740481C1C}">
                <a14:useLocalDpi xmlns:a14="http://schemas.microsoft.com/office/drawing/2010/main" val="0"/>
              </a:ext>
            </a:extLst>
          </a:blip>
          <a:srcRect/>
          <a:stretch>
            <a:fillRect/>
          </a:stretch>
        </p:blipFill>
        <p:spPr bwMode="auto">
          <a:xfrm>
            <a:off x="5938838" y="2597150"/>
            <a:ext cx="265112" cy="166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45" descr="txp_fig">
            <a:extLst>
              <a:ext uri="{FF2B5EF4-FFF2-40B4-BE49-F238E27FC236}">
                <a16:creationId xmlns:a16="http://schemas.microsoft.com/office/drawing/2014/main" id="{0DABC878-80B2-438B-BE27-71D9CF3E382E}"/>
              </a:ext>
            </a:extLst>
          </p:cNvPr>
          <p:cNvPicPr>
            <a:picLocks noChangeAspect="1" noChangeArrowheads="1"/>
          </p:cNvPicPr>
          <p:nvPr>
            <p:custDataLst>
              <p:tags r:id="rId3"/>
            </p:custDataLst>
          </p:nvPr>
        </p:nvPicPr>
        <p:blipFill>
          <a:blip r:embed="rId14" cstate="hqprint">
            <a:extLst>
              <a:ext uri="{28A0092B-C50C-407E-A947-70E740481C1C}">
                <a14:useLocalDpi xmlns:a14="http://schemas.microsoft.com/office/drawing/2010/main" val="0"/>
              </a:ext>
            </a:extLst>
          </a:blip>
          <a:srcRect/>
          <a:stretch>
            <a:fillRect/>
          </a:stretch>
        </p:blipFill>
        <p:spPr bwMode="auto">
          <a:xfrm>
            <a:off x="5557838" y="2817814"/>
            <a:ext cx="265112" cy="18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46" descr="txp_fig">
            <a:extLst>
              <a:ext uri="{FF2B5EF4-FFF2-40B4-BE49-F238E27FC236}">
                <a16:creationId xmlns:a16="http://schemas.microsoft.com/office/drawing/2014/main" id="{C0E20891-7D31-4BEF-A639-CDA66E32ACF9}"/>
              </a:ext>
            </a:extLst>
          </p:cNvPr>
          <p:cNvPicPr>
            <a:picLocks noChangeAspect="1" noChangeArrowheads="1"/>
          </p:cNvPicPr>
          <p:nvPr>
            <p:custDataLst>
              <p:tags r:id="rId4"/>
            </p:custDataLst>
          </p:nvPr>
        </p:nvPicPr>
        <p:blipFill>
          <a:blip r:embed="rId15">
            <a:extLst>
              <a:ext uri="{28A0092B-C50C-407E-A947-70E740481C1C}">
                <a14:useLocalDpi xmlns:a14="http://schemas.microsoft.com/office/drawing/2010/main" val="0"/>
              </a:ext>
            </a:extLst>
          </a:blip>
          <a:srcRect/>
          <a:stretch>
            <a:fillRect/>
          </a:stretch>
        </p:blipFill>
        <p:spPr bwMode="auto">
          <a:xfrm>
            <a:off x="8342314" y="2286001"/>
            <a:ext cx="801687"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47" descr="txp_fig">
            <a:extLst>
              <a:ext uri="{FF2B5EF4-FFF2-40B4-BE49-F238E27FC236}">
                <a16:creationId xmlns:a16="http://schemas.microsoft.com/office/drawing/2014/main" id="{E3E6D6BF-6748-4952-A21D-6800D987E227}"/>
              </a:ext>
            </a:extLst>
          </p:cNvPr>
          <p:cNvPicPr>
            <a:picLocks noChangeAspect="1" noChangeArrowheads="1"/>
          </p:cNvPicPr>
          <p:nvPr>
            <p:custDataLst>
              <p:tags r:id="rId5"/>
            </p:custDataLst>
          </p:nvPr>
        </p:nvPicPr>
        <p:blipFill>
          <a:blip r:embed="rId15">
            <a:extLst>
              <a:ext uri="{28A0092B-C50C-407E-A947-70E740481C1C}">
                <a14:useLocalDpi xmlns:a14="http://schemas.microsoft.com/office/drawing/2010/main" val="0"/>
              </a:ext>
            </a:extLst>
          </a:blip>
          <a:srcRect/>
          <a:stretch>
            <a:fillRect/>
          </a:stretch>
        </p:blipFill>
        <p:spPr bwMode="auto">
          <a:xfrm>
            <a:off x="8382000" y="3352801"/>
            <a:ext cx="80168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48" descr="txp_fig">
            <a:extLst>
              <a:ext uri="{FF2B5EF4-FFF2-40B4-BE49-F238E27FC236}">
                <a16:creationId xmlns:a16="http://schemas.microsoft.com/office/drawing/2014/main" id="{0C3FA532-FED9-4109-BF69-AA6B9760A93B}"/>
              </a:ext>
            </a:extLst>
          </p:cNvPr>
          <p:cNvPicPr>
            <a:picLocks noChangeAspect="1" noChangeArrowheads="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8382000" y="4419601"/>
            <a:ext cx="80168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Text Box 49">
            <a:extLst>
              <a:ext uri="{FF2B5EF4-FFF2-40B4-BE49-F238E27FC236}">
                <a16:creationId xmlns:a16="http://schemas.microsoft.com/office/drawing/2014/main" id="{B01C8AEE-5E76-4478-BBC3-D66F39544240}"/>
              </a:ext>
            </a:extLst>
          </p:cNvPr>
          <p:cNvSpPr txBox="1">
            <a:spLocks noChangeArrowheads="1"/>
          </p:cNvSpPr>
          <p:nvPr/>
        </p:nvSpPr>
        <p:spPr bwMode="auto">
          <a:xfrm>
            <a:off x="4800600" y="5562601"/>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a:t>Jobs</a:t>
            </a:r>
          </a:p>
        </p:txBody>
      </p:sp>
      <p:sp>
        <p:nvSpPr>
          <p:cNvPr id="30" name="Text Box 50">
            <a:extLst>
              <a:ext uri="{FF2B5EF4-FFF2-40B4-BE49-F238E27FC236}">
                <a16:creationId xmlns:a16="http://schemas.microsoft.com/office/drawing/2014/main" id="{3643FB67-64EF-4720-B7B5-A11F4807B98D}"/>
              </a:ext>
            </a:extLst>
          </p:cNvPr>
          <p:cNvSpPr txBox="1">
            <a:spLocks noChangeArrowheads="1"/>
          </p:cNvSpPr>
          <p:nvPr/>
        </p:nvSpPr>
        <p:spPr bwMode="auto">
          <a:xfrm>
            <a:off x="6858000" y="5562601"/>
            <a:ext cx="1447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a:t>Computers</a:t>
            </a:r>
          </a:p>
        </p:txBody>
      </p:sp>
      <p:sp>
        <p:nvSpPr>
          <p:cNvPr id="31" name="Line 51">
            <a:extLst>
              <a:ext uri="{FF2B5EF4-FFF2-40B4-BE49-F238E27FC236}">
                <a16:creationId xmlns:a16="http://schemas.microsoft.com/office/drawing/2014/main" id="{B2113ECD-314B-49C4-A28B-21B502501DA4}"/>
              </a:ext>
            </a:extLst>
          </p:cNvPr>
          <p:cNvSpPr>
            <a:spLocks noChangeShapeType="1"/>
          </p:cNvSpPr>
          <p:nvPr/>
        </p:nvSpPr>
        <p:spPr bwMode="auto">
          <a:xfrm>
            <a:off x="4191000" y="2286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 name="Line 52">
            <a:extLst>
              <a:ext uri="{FF2B5EF4-FFF2-40B4-BE49-F238E27FC236}">
                <a16:creationId xmlns:a16="http://schemas.microsoft.com/office/drawing/2014/main" id="{8E5755C6-AF63-4B60-A79A-9A3807AEB5E2}"/>
              </a:ext>
            </a:extLst>
          </p:cNvPr>
          <p:cNvSpPr>
            <a:spLocks noChangeShapeType="1"/>
          </p:cNvSpPr>
          <p:nvPr/>
        </p:nvSpPr>
        <p:spPr bwMode="auto">
          <a:xfrm>
            <a:off x="4114800" y="3657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 name="Line 53">
            <a:extLst>
              <a:ext uri="{FF2B5EF4-FFF2-40B4-BE49-F238E27FC236}">
                <a16:creationId xmlns:a16="http://schemas.microsoft.com/office/drawing/2014/main" id="{DF6AB0A5-8E2E-457D-B7B9-7FD7857FE0DE}"/>
              </a:ext>
            </a:extLst>
          </p:cNvPr>
          <p:cNvSpPr>
            <a:spLocks noChangeShapeType="1"/>
          </p:cNvSpPr>
          <p:nvPr/>
        </p:nvSpPr>
        <p:spPr bwMode="auto">
          <a:xfrm>
            <a:off x="4191000" y="5029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4" name="Picture 54" descr="txp_fig">
            <a:extLst>
              <a:ext uri="{FF2B5EF4-FFF2-40B4-BE49-F238E27FC236}">
                <a16:creationId xmlns:a16="http://schemas.microsoft.com/office/drawing/2014/main" id="{3BF1A485-05F3-4F22-BECB-723DB0A10B8A}"/>
              </a:ext>
            </a:extLst>
          </p:cNvPr>
          <p:cNvPicPr>
            <a:picLocks noChangeAspect="1" noChangeArrowheads="1"/>
          </p:cNvPicPr>
          <p:nvPr>
            <p:custDataLst>
              <p:tags r:id="rId7"/>
            </p:custDataLst>
          </p:nvPr>
        </p:nvPicPr>
        <p:blipFill>
          <a:blip r:embed="rId15">
            <a:extLst>
              <a:ext uri="{28A0092B-C50C-407E-A947-70E740481C1C}">
                <a14:useLocalDpi xmlns:a14="http://schemas.microsoft.com/office/drawing/2010/main" val="0"/>
              </a:ext>
            </a:extLst>
          </a:blip>
          <a:srcRect/>
          <a:stretch>
            <a:fillRect/>
          </a:stretch>
        </p:blipFill>
        <p:spPr bwMode="auto">
          <a:xfrm>
            <a:off x="3200400" y="2133601"/>
            <a:ext cx="80168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55" descr="txp_fig">
            <a:extLst>
              <a:ext uri="{FF2B5EF4-FFF2-40B4-BE49-F238E27FC236}">
                <a16:creationId xmlns:a16="http://schemas.microsoft.com/office/drawing/2014/main" id="{BF21A662-E5CA-4F63-B5A8-2F12C6B54201}"/>
              </a:ext>
            </a:extLst>
          </p:cNvPr>
          <p:cNvPicPr>
            <a:picLocks noChangeAspect="1" noChangeArrowheads="1"/>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3200400" y="3413126"/>
            <a:ext cx="80168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56" descr="txp_fig">
            <a:extLst>
              <a:ext uri="{FF2B5EF4-FFF2-40B4-BE49-F238E27FC236}">
                <a16:creationId xmlns:a16="http://schemas.microsoft.com/office/drawing/2014/main" id="{09A68603-FF60-45E6-96CD-12FE9A220C9B}"/>
              </a:ext>
            </a:extLst>
          </p:cNvPr>
          <p:cNvPicPr>
            <a:picLocks noChangeAspect="1" noChangeArrowheads="1"/>
          </p:cNvPicPr>
          <p:nvPr>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3200400" y="4708526"/>
            <a:ext cx="80168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Line 57">
            <a:extLst>
              <a:ext uri="{FF2B5EF4-FFF2-40B4-BE49-F238E27FC236}">
                <a16:creationId xmlns:a16="http://schemas.microsoft.com/office/drawing/2014/main" id="{9BA1B533-7427-4860-9E67-4B301D121586}"/>
              </a:ext>
            </a:extLst>
          </p:cNvPr>
          <p:cNvSpPr>
            <a:spLocks noChangeShapeType="1"/>
          </p:cNvSpPr>
          <p:nvPr/>
        </p:nvSpPr>
        <p:spPr bwMode="auto">
          <a:xfrm>
            <a:off x="2514600" y="60960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8" name="Picture 59" descr="txp_fig">
            <a:extLst>
              <a:ext uri="{FF2B5EF4-FFF2-40B4-BE49-F238E27FC236}">
                <a16:creationId xmlns:a16="http://schemas.microsoft.com/office/drawing/2014/main" id="{4E730499-DCD8-4A8F-A44F-73BC56F28445}"/>
              </a:ext>
            </a:extLst>
          </p:cNvPr>
          <p:cNvPicPr>
            <a:picLocks noChangeAspect="1" noChangeArrowheads="1"/>
          </p:cNvPicPr>
          <p:nvPr>
            <p:custDataLst>
              <p:tags r:id="rId10"/>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06688" y="5808664"/>
            <a:ext cx="45561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3557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Diagram&#10;&#10;Description automatically generated">
            <a:extLst>
              <a:ext uri="{FF2B5EF4-FFF2-40B4-BE49-F238E27FC236}">
                <a16:creationId xmlns:a16="http://schemas.microsoft.com/office/drawing/2014/main" id="{725B46BA-D9AD-4F3C-84B2-469624D0BC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8759" t="66744" r="15183" b="655"/>
          <a:stretch/>
        </p:blipFill>
        <p:spPr>
          <a:xfrm>
            <a:off x="4934029" y="2290417"/>
            <a:ext cx="4372807" cy="2012091"/>
          </a:xfrm>
        </p:spPr>
      </p:pic>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cxnSp>
        <p:nvCxnSpPr>
          <p:cNvPr id="5" name="Straight Connector 4">
            <a:extLst>
              <a:ext uri="{FF2B5EF4-FFF2-40B4-BE49-F238E27FC236}">
                <a16:creationId xmlns:a16="http://schemas.microsoft.com/office/drawing/2014/main" id="{0CE7C9CC-A9C0-4C4D-A0DD-5A975B9CF935}"/>
              </a:ext>
            </a:extLst>
          </p:cNvPr>
          <p:cNvCxnSpPr>
            <a:cxnSpLocks/>
          </p:cNvCxnSpPr>
          <p:nvPr/>
        </p:nvCxnSpPr>
        <p:spPr>
          <a:xfrm>
            <a:off x="5341488" y="3649673"/>
            <a:ext cx="1936134"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22821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89" name="Group 36"/>
          <p:cNvGrpSpPr>
            <a:grpSpLocks/>
          </p:cNvGrpSpPr>
          <p:nvPr/>
        </p:nvGrpSpPr>
        <p:grpSpPr bwMode="auto">
          <a:xfrm>
            <a:off x="1981200" y="381000"/>
            <a:ext cx="3048000" cy="1828800"/>
            <a:chOff x="1056" y="1248"/>
            <a:chExt cx="3769" cy="2112"/>
          </a:xfrm>
        </p:grpSpPr>
        <p:sp>
          <p:nvSpPr>
            <p:cNvPr id="63490" name="Oval 4"/>
            <p:cNvSpPr>
              <a:spLocks noChangeArrowheads="1"/>
            </p:cNvSpPr>
            <p:nvPr/>
          </p:nvSpPr>
          <p:spPr bwMode="auto">
            <a:xfrm>
              <a:off x="2063" y="1248"/>
              <a:ext cx="434" cy="433"/>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3491" name="Oval 5"/>
            <p:cNvSpPr>
              <a:spLocks noChangeArrowheads="1"/>
            </p:cNvSpPr>
            <p:nvPr/>
          </p:nvSpPr>
          <p:spPr bwMode="auto">
            <a:xfrm>
              <a:off x="2063" y="2064"/>
              <a:ext cx="434" cy="433"/>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3492" name="Oval 6"/>
            <p:cNvSpPr>
              <a:spLocks noChangeArrowheads="1"/>
            </p:cNvSpPr>
            <p:nvPr/>
          </p:nvSpPr>
          <p:spPr bwMode="auto">
            <a:xfrm>
              <a:off x="2063" y="2927"/>
              <a:ext cx="434" cy="433"/>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3493" name="Oval 7"/>
            <p:cNvSpPr>
              <a:spLocks noChangeArrowheads="1"/>
            </p:cNvSpPr>
            <p:nvPr/>
          </p:nvSpPr>
          <p:spPr bwMode="auto">
            <a:xfrm>
              <a:off x="3553" y="1393"/>
              <a:ext cx="336" cy="335"/>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3494" name="Oval 8"/>
            <p:cNvSpPr>
              <a:spLocks noChangeArrowheads="1"/>
            </p:cNvSpPr>
            <p:nvPr/>
          </p:nvSpPr>
          <p:spPr bwMode="auto">
            <a:xfrm>
              <a:off x="3553" y="2064"/>
              <a:ext cx="336" cy="335"/>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3495" name="Oval 9"/>
            <p:cNvSpPr>
              <a:spLocks noChangeArrowheads="1"/>
            </p:cNvSpPr>
            <p:nvPr/>
          </p:nvSpPr>
          <p:spPr bwMode="auto">
            <a:xfrm>
              <a:off x="3553" y="2784"/>
              <a:ext cx="336" cy="336"/>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3496" name="Line 10"/>
            <p:cNvSpPr>
              <a:spLocks noChangeShapeType="1"/>
            </p:cNvSpPr>
            <p:nvPr/>
          </p:nvSpPr>
          <p:spPr bwMode="auto">
            <a:xfrm>
              <a:off x="2497" y="1441"/>
              <a:ext cx="1007" cy="14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497" name="Line 11"/>
            <p:cNvSpPr>
              <a:spLocks noChangeShapeType="1"/>
            </p:cNvSpPr>
            <p:nvPr/>
          </p:nvSpPr>
          <p:spPr bwMode="auto">
            <a:xfrm flipV="1">
              <a:off x="2497" y="2209"/>
              <a:ext cx="1056" cy="4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498" name="Line 12"/>
            <p:cNvSpPr>
              <a:spLocks noChangeShapeType="1"/>
            </p:cNvSpPr>
            <p:nvPr/>
          </p:nvSpPr>
          <p:spPr bwMode="auto">
            <a:xfrm>
              <a:off x="2497" y="1488"/>
              <a:ext cx="1007" cy="67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499" name="Line 13"/>
            <p:cNvSpPr>
              <a:spLocks noChangeShapeType="1"/>
            </p:cNvSpPr>
            <p:nvPr/>
          </p:nvSpPr>
          <p:spPr bwMode="auto">
            <a:xfrm>
              <a:off x="2497" y="1536"/>
              <a:ext cx="1056" cy="139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0" name="Line 14"/>
            <p:cNvSpPr>
              <a:spLocks noChangeShapeType="1"/>
            </p:cNvSpPr>
            <p:nvPr/>
          </p:nvSpPr>
          <p:spPr bwMode="auto">
            <a:xfrm flipV="1">
              <a:off x="2497" y="1584"/>
              <a:ext cx="1007" cy="67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1" name="Line 15"/>
            <p:cNvSpPr>
              <a:spLocks noChangeShapeType="1"/>
            </p:cNvSpPr>
            <p:nvPr/>
          </p:nvSpPr>
          <p:spPr bwMode="auto">
            <a:xfrm flipV="1">
              <a:off x="2497" y="2304"/>
              <a:ext cx="1007" cy="81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2" name="Line 16"/>
            <p:cNvSpPr>
              <a:spLocks noChangeShapeType="1"/>
            </p:cNvSpPr>
            <p:nvPr/>
          </p:nvSpPr>
          <p:spPr bwMode="auto">
            <a:xfrm>
              <a:off x="2497" y="2352"/>
              <a:ext cx="960" cy="57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3" name="Line 17"/>
            <p:cNvSpPr>
              <a:spLocks noChangeShapeType="1"/>
            </p:cNvSpPr>
            <p:nvPr/>
          </p:nvSpPr>
          <p:spPr bwMode="auto">
            <a:xfrm flipV="1">
              <a:off x="2544" y="1631"/>
              <a:ext cx="1009" cy="148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4" name="Line 18"/>
            <p:cNvSpPr>
              <a:spLocks noChangeShapeType="1"/>
            </p:cNvSpPr>
            <p:nvPr/>
          </p:nvSpPr>
          <p:spPr bwMode="auto">
            <a:xfrm flipV="1">
              <a:off x="2544" y="2977"/>
              <a:ext cx="960" cy="19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5" name="Line 19"/>
            <p:cNvSpPr>
              <a:spLocks noChangeShapeType="1"/>
            </p:cNvSpPr>
            <p:nvPr/>
          </p:nvSpPr>
          <p:spPr bwMode="auto">
            <a:xfrm>
              <a:off x="3889" y="2256"/>
              <a:ext cx="23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6" name="Line 20"/>
            <p:cNvSpPr>
              <a:spLocks noChangeShapeType="1"/>
            </p:cNvSpPr>
            <p:nvPr/>
          </p:nvSpPr>
          <p:spPr bwMode="auto">
            <a:xfrm>
              <a:off x="3889" y="1584"/>
              <a:ext cx="23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7" name="Line 21"/>
            <p:cNvSpPr>
              <a:spLocks noChangeShapeType="1"/>
            </p:cNvSpPr>
            <p:nvPr/>
          </p:nvSpPr>
          <p:spPr bwMode="auto">
            <a:xfrm>
              <a:off x="3889" y="2927"/>
              <a:ext cx="23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3508" name="Picture 22" descr="txp_fig"/>
            <p:cNvPicPr>
              <a:picLocks noChangeAspect="1" noChangeArrowheads="1"/>
            </p:cNvPicPr>
            <p:nvPr>
              <p:custDataLst>
                <p:tags r:id="rId1"/>
              </p:custDataLst>
            </p:nvPr>
          </p:nvPicPr>
          <p:blipFill>
            <a:blip r:embed="rId12" cstate="hqprint">
              <a:extLst>
                <a:ext uri="{28A0092B-C50C-407E-A947-70E740481C1C}">
                  <a14:useLocalDpi xmlns:a14="http://schemas.microsoft.com/office/drawing/2010/main" val="0"/>
                </a:ext>
              </a:extLst>
            </a:blip>
            <a:srcRect/>
            <a:stretch>
              <a:fillRect/>
            </a:stretch>
          </p:blipFill>
          <p:spPr bwMode="auto">
            <a:xfrm>
              <a:off x="2929" y="1343"/>
              <a:ext cx="167"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09" name="Picture 23" descr="txp_fig"/>
            <p:cNvPicPr>
              <a:picLocks noChangeAspect="1" noChangeArrowheads="1"/>
            </p:cNvPicPr>
            <p:nvPr>
              <p:custDataLst>
                <p:tags r:id="rId2"/>
              </p:custDataLst>
            </p:nvPr>
          </p:nvPicPr>
          <p:blipFill>
            <a:blip r:embed="rId13" cstate="hqprint">
              <a:extLst>
                <a:ext uri="{28A0092B-C50C-407E-A947-70E740481C1C}">
                  <a14:useLocalDpi xmlns:a14="http://schemas.microsoft.com/office/drawing/2010/main" val="0"/>
                </a:ext>
              </a:extLst>
            </a:blip>
            <a:srcRect/>
            <a:stretch>
              <a:fillRect/>
            </a:stretch>
          </p:blipFill>
          <p:spPr bwMode="auto">
            <a:xfrm>
              <a:off x="2781" y="1637"/>
              <a:ext cx="167" cy="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0" name="Picture 24" descr="txp_fig"/>
            <p:cNvPicPr>
              <a:picLocks noChangeAspect="1" noChangeArrowheads="1"/>
            </p:cNvPicPr>
            <p:nvPr>
              <p:custDataLst>
                <p:tags r:id="rId3"/>
              </p:custDataLst>
            </p:nvPr>
          </p:nvPicPr>
          <p:blipFill>
            <a:blip r:embed="rId14" cstate="hqprint">
              <a:extLst>
                <a:ext uri="{28A0092B-C50C-407E-A947-70E740481C1C}">
                  <a14:useLocalDpi xmlns:a14="http://schemas.microsoft.com/office/drawing/2010/main" val="0"/>
                </a:ext>
              </a:extLst>
            </a:blip>
            <a:srcRect/>
            <a:stretch>
              <a:fillRect/>
            </a:stretch>
          </p:blipFill>
          <p:spPr bwMode="auto">
            <a:xfrm>
              <a:off x="2540" y="1774"/>
              <a:ext cx="169"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1" name="Picture 25" descr="txp_fig"/>
            <p:cNvPicPr>
              <a:picLocks noChangeAspect="1" noChangeArrowheads="1"/>
            </p:cNvPicPr>
            <p:nvPr>
              <p:custDataLst>
                <p:tags r:id="rId4"/>
              </p:custDataLst>
            </p:nvPr>
          </p:nvPicPr>
          <p:blipFill>
            <a:blip r:embed="rId15">
              <a:extLst>
                <a:ext uri="{28A0092B-C50C-407E-A947-70E740481C1C}">
                  <a14:useLocalDpi xmlns:a14="http://schemas.microsoft.com/office/drawing/2010/main" val="0"/>
                </a:ext>
              </a:extLst>
            </a:blip>
            <a:srcRect/>
            <a:stretch>
              <a:fillRect/>
            </a:stretch>
          </p:blipFill>
          <p:spPr bwMode="auto">
            <a:xfrm>
              <a:off x="4295" y="1441"/>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2" name="Picture 26" descr="txp_fig"/>
            <p:cNvPicPr>
              <a:picLocks noChangeAspect="1" noChangeArrowheads="1"/>
            </p:cNvPicPr>
            <p:nvPr>
              <p:custDataLst>
                <p:tags r:id="rId5"/>
              </p:custDataLst>
            </p:nvPr>
          </p:nvPicPr>
          <p:blipFill>
            <a:blip r:embed="rId15">
              <a:extLst>
                <a:ext uri="{28A0092B-C50C-407E-A947-70E740481C1C}">
                  <a14:useLocalDpi xmlns:a14="http://schemas.microsoft.com/office/drawing/2010/main" val="0"/>
                </a:ext>
              </a:extLst>
            </a:blip>
            <a:srcRect/>
            <a:stretch>
              <a:fillRect/>
            </a:stretch>
          </p:blipFill>
          <p:spPr bwMode="auto">
            <a:xfrm>
              <a:off x="4321" y="2112"/>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3" name="Picture 27" descr="txp_fig"/>
            <p:cNvPicPr>
              <a:picLocks noChangeAspect="1" noChangeArrowheads="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4321" y="2784"/>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514" name="Line 30"/>
            <p:cNvSpPr>
              <a:spLocks noChangeShapeType="1"/>
            </p:cNvSpPr>
            <p:nvPr/>
          </p:nvSpPr>
          <p:spPr bwMode="auto">
            <a:xfrm>
              <a:off x="1680" y="1441"/>
              <a:ext cx="38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15" name="Line 31"/>
            <p:cNvSpPr>
              <a:spLocks noChangeShapeType="1"/>
            </p:cNvSpPr>
            <p:nvPr/>
          </p:nvSpPr>
          <p:spPr bwMode="auto">
            <a:xfrm>
              <a:off x="1631" y="2304"/>
              <a:ext cx="38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16" name="Line 32"/>
            <p:cNvSpPr>
              <a:spLocks noChangeShapeType="1"/>
            </p:cNvSpPr>
            <p:nvPr/>
          </p:nvSpPr>
          <p:spPr bwMode="auto">
            <a:xfrm>
              <a:off x="1680" y="3168"/>
              <a:ext cx="38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3517" name="Picture 33" descr="txp_fig"/>
            <p:cNvPicPr>
              <a:picLocks noChangeAspect="1" noChangeArrowheads="1"/>
            </p:cNvPicPr>
            <p:nvPr>
              <p:custDataLst>
                <p:tags r:id="rId7"/>
              </p:custDataLst>
            </p:nvPr>
          </p:nvPicPr>
          <p:blipFill>
            <a:blip r:embed="rId15">
              <a:extLst>
                <a:ext uri="{28A0092B-C50C-407E-A947-70E740481C1C}">
                  <a14:useLocalDpi xmlns:a14="http://schemas.microsoft.com/office/drawing/2010/main" val="0"/>
                </a:ext>
              </a:extLst>
            </a:blip>
            <a:srcRect/>
            <a:stretch>
              <a:fillRect/>
            </a:stretch>
          </p:blipFill>
          <p:spPr bwMode="auto">
            <a:xfrm>
              <a:off x="1056" y="1343"/>
              <a:ext cx="504"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8" name="Picture 34" descr="txp_fig"/>
            <p:cNvPicPr>
              <a:picLocks noChangeAspect="1" noChangeArrowheads="1"/>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56" y="2150"/>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9" name="Picture 35" descr="txp_fig"/>
            <p:cNvPicPr>
              <a:picLocks noChangeAspect="1" noChangeArrowheads="1"/>
            </p:cNvPicPr>
            <p:nvPr>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1056" y="2966"/>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89" name="Group 36"/>
          <p:cNvGrpSpPr>
            <a:grpSpLocks/>
          </p:cNvGrpSpPr>
          <p:nvPr/>
        </p:nvGrpSpPr>
        <p:grpSpPr bwMode="auto">
          <a:xfrm>
            <a:off x="1981200" y="381000"/>
            <a:ext cx="3048000" cy="1828800"/>
            <a:chOff x="1056" y="1248"/>
            <a:chExt cx="3769" cy="2112"/>
          </a:xfrm>
        </p:grpSpPr>
        <p:sp>
          <p:nvSpPr>
            <p:cNvPr id="63490" name="Oval 4"/>
            <p:cNvSpPr>
              <a:spLocks noChangeArrowheads="1"/>
            </p:cNvSpPr>
            <p:nvPr/>
          </p:nvSpPr>
          <p:spPr bwMode="auto">
            <a:xfrm>
              <a:off x="2063" y="1248"/>
              <a:ext cx="434" cy="433"/>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3491" name="Oval 5"/>
            <p:cNvSpPr>
              <a:spLocks noChangeArrowheads="1"/>
            </p:cNvSpPr>
            <p:nvPr/>
          </p:nvSpPr>
          <p:spPr bwMode="auto">
            <a:xfrm>
              <a:off x="2063" y="2064"/>
              <a:ext cx="434" cy="433"/>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3492" name="Oval 6"/>
            <p:cNvSpPr>
              <a:spLocks noChangeArrowheads="1"/>
            </p:cNvSpPr>
            <p:nvPr/>
          </p:nvSpPr>
          <p:spPr bwMode="auto">
            <a:xfrm>
              <a:off x="2063" y="2927"/>
              <a:ext cx="434" cy="433"/>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3493" name="Oval 7"/>
            <p:cNvSpPr>
              <a:spLocks noChangeArrowheads="1"/>
            </p:cNvSpPr>
            <p:nvPr/>
          </p:nvSpPr>
          <p:spPr bwMode="auto">
            <a:xfrm>
              <a:off x="3553" y="1393"/>
              <a:ext cx="336" cy="335"/>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3494" name="Oval 8"/>
            <p:cNvSpPr>
              <a:spLocks noChangeArrowheads="1"/>
            </p:cNvSpPr>
            <p:nvPr/>
          </p:nvSpPr>
          <p:spPr bwMode="auto">
            <a:xfrm>
              <a:off x="3553" y="2064"/>
              <a:ext cx="336" cy="335"/>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3495" name="Oval 9"/>
            <p:cNvSpPr>
              <a:spLocks noChangeArrowheads="1"/>
            </p:cNvSpPr>
            <p:nvPr/>
          </p:nvSpPr>
          <p:spPr bwMode="auto">
            <a:xfrm>
              <a:off x="3553" y="2784"/>
              <a:ext cx="336" cy="336"/>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3496" name="Line 10"/>
            <p:cNvSpPr>
              <a:spLocks noChangeShapeType="1"/>
            </p:cNvSpPr>
            <p:nvPr/>
          </p:nvSpPr>
          <p:spPr bwMode="auto">
            <a:xfrm>
              <a:off x="2497" y="1441"/>
              <a:ext cx="1007" cy="14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497" name="Line 11"/>
            <p:cNvSpPr>
              <a:spLocks noChangeShapeType="1"/>
            </p:cNvSpPr>
            <p:nvPr/>
          </p:nvSpPr>
          <p:spPr bwMode="auto">
            <a:xfrm flipV="1">
              <a:off x="2497" y="2209"/>
              <a:ext cx="1056" cy="4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498" name="Line 12"/>
            <p:cNvSpPr>
              <a:spLocks noChangeShapeType="1"/>
            </p:cNvSpPr>
            <p:nvPr/>
          </p:nvSpPr>
          <p:spPr bwMode="auto">
            <a:xfrm>
              <a:off x="2497" y="1488"/>
              <a:ext cx="1007" cy="67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499" name="Line 13"/>
            <p:cNvSpPr>
              <a:spLocks noChangeShapeType="1"/>
            </p:cNvSpPr>
            <p:nvPr/>
          </p:nvSpPr>
          <p:spPr bwMode="auto">
            <a:xfrm>
              <a:off x="2497" y="1536"/>
              <a:ext cx="1056" cy="139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0" name="Line 14"/>
            <p:cNvSpPr>
              <a:spLocks noChangeShapeType="1"/>
            </p:cNvSpPr>
            <p:nvPr/>
          </p:nvSpPr>
          <p:spPr bwMode="auto">
            <a:xfrm flipV="1">
              <a:off x="2497" y="1584"/>
              <a:ext cx="1007" cy="67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1" name="Line 15"/>
            <p:cNvSpPr>
              <a:spLocks noChangeShapeType="1"/>
            </p:cNvSpPr>
            <p:nvPr/>
          </p:nvSpPr>
          <p:spPr bwMode="auto">
            <a:xfrm flipV="1">
              <a:off x="2497" y="2304"/>
              <a:ext cx="1007" cy="81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2" name="Line 16"/>
            <p:cNvSpPr>
              <a:spLocks noChangeShapeType="1"/>
            </p:cNvSpPr>
            <p:nvPr/>
          </p:nvSpPr>
          <p:spPr bwMode="auto">
            <a:xfrm>
              <a:off x="2497" y="2352"/>
              <a:ext cx="960" cy="57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3" name="Line 17"/>
            <p:cNvSpPr>
              <a:spLocks noChangeShapeType="1"/>
            </p:cNvSpPr>
            <p:nvPr/>
          </p:nvSpPr>
          <p:spPr bwMode="auto">
            <a:xfrm flipV="1">
              <a:off x="2544" y="1631"/>
              <a:ext cx="1009" cy="148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4" name="Line 18"/>
            <p:cNvSpPr>
              <a:spLocks noChangeShapeType="1"/>
            </p:cNvSpPr>
            <p:nvPr/>
          </p:nvSpPr>
          <p:spPr bwMode="auto">
            <a:xfrm flipV="1">
              <a:off x="2544" y="2977"/>
              <a:ext cx="960" cy="19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5" name="Line 19"/>
            <p:cNvSpPr>
              <a:spLocks noChangeShapeType="1"/>
            </p:cNvSpPr>
            <p:nvPr/>
          </p:nvSpPr>
          <p:spPr bwMode="auto">
            <a:xfrm>
              <a:off x="3889" y="2256"/>
              <a:ext cx="23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6" name="Line 20"/>
            <p:cNvSpPr>
              <a:spLocks noChangeShapeType="1"/>
            </p:cNvSpPr>
            <p:nvPr/>
          </p:nvSpPr>
          <p:spPr bwMode="auto">
            <a:xfrm>
              <a:off x="3889" y="1584"/>
              <a:ext cx="23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07" name="Line 21"/>
            <p:cNvSpPr>
              <a:spLocks noChangeShapeType="1"/>
            </p:cNvSpPr>
            <p:nvPr/>
          </p:nvSpPr>
          <p:spPr bwMode="auto">
            <a:xfrm>
              <a:off x="3889" y="2927"/>
              <a:ext cx="23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3508" name="Picture 22" descr="txp_fig"/>
            <p:cNvPicPr>
              <a:picLocks noChangeAspect="1" noChangeArrowheads="1"/>
            </p:cNvPicPr>
            <p:nvPr>
              <p:custDataLst>
                <p:tags r:id="rId2"/>
              </p:custDataLst>
            </p:nvPr>
          </p:nvPicPr>
          <p:blipFill>
            <a:blip r:embed="rId13" cstate="hqprint">
              <a:extLst>
                <a:ext uri="{28A0092B-C50C-407E-A947-70E740481C1C}">
                  <a14:useLocalDpi xmlns:a14="http://schemas.microsoft.com/office/drawing/2010/main" val="0"/>
                </a:ext>
              </a:extLst>
            </a:blip>
            <a:srcRect/>
            <a:stretch>
              <a:fillRect/>
            </a:stretch>
          </p:blipFill>
          <p:spPr bwMode="auto">
            <a:xfrm>
              <a:off x="2929" y="1343"/>
              <a:ext cx="167"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09" name="Picture 23" descr="txp_fig"/>
            <p:cNvPicPr>
              <a:picLocks noChangeAspect="1" noChangeArrowheads="1"/>
            </p:cNvPicPr>
            <p:nvPr>
              <p:custDataLst>
                <p:tags r:id="rId3"/>
              </p:custDataLst>
            </p:nvPr>
          </p:nvPicPr>
          <p:blipFill>
            <a:blip r:embed="rId14" cstate="hqprint">
              <a:extLst>
                <a:ext uri="{28A0092B-C50C-407E-A947-70E740481C1C}">
                  <a14:useLocalDpi xmlns:a14="http://schemas.microsoft.com/office/drawing/2010/main" val="0"/>
                </a:ext>
              </a:extLst>
            </a:blip>
            <a:srcRect/>
            <a:stretch>
              <a:fillRect/>
            </a:stretch>
          </p:blipFill>
          <p:spPr bwMode="auto">
            <a:xfrm>
              <a:off x="2781" y="1637"/>
              <a:ext cx="167" cy="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0" name="Picture 24" descr="txp_fig"/>
            <p:cNvPicPr>
              <a:picLocks noChangeAspect="1" noChangeArrowheads="1"/>
            </p:cNvPicPr>
            <p:nvPr>
              <p:custDataLst>
                <p:tags r:id="rId4"/>
              </p:custDataLst>
            </p:nvPr>
          </p:nvPicPr>
          <p:blipFill>
            <a:blip r:embed="rId15" cstate="hqprint">
              <a:extLst>
                <a:ext uri="{28A0092B-C50C-407E-A947-70E740481C1C}">
                  <a14:useLocalDpi xmlns:a14="http://schemas.microsoft.com/office/drawing/2010/main" val="0"/>
                </a:ext>
              </a:extLst>
            </a:blip>
            <a:srcRect/>
            <a:stretch>
              <a:fillRect/>
            </a:stretch>
          </p:blipFill>
          <p:spPr bwMode="auto">
            <a:xfrm>
              <a:off x="2540" y="1774"/>
              <a:ext cx="169"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1" name="Picture 25" descr="txp_fig"/>
            <p:cNvPicPr>
              <a:picLocks noChangeAspect="1" noChangeArrowheads="1"/>
            </p:cNvPicPr>
            <p:nvPr>
              <p:custDataLst>
                <p:tags r:id="rId5"/>
              </p:custDataLst>
            </p:nvPr>
          </p:nvPicPr>
          <p:blipFill>
            <a:blip r:embed="rId16">
              <a:extLst>
                <a:ext uri="{28A0092B-C50C-407E-A947-70E740481C1C}">
                  <a14:useLocalDpi xmlns:a14="http://schemas.microsoft.com/office/drawing/2010/main" val="0"/>
                </a:ext>
              </a:extLst>
            </a:blip>
            <a:srcRect/>
            <a:stretch>
              <a:fillRect/>
            </a:stretch>
          </p:blipFill>
          <p:spPr bwMode="auto">
            <a:xfrm>
              <a:off x="4295" y="1441"/>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2" name="Picture 26" descr="txp_fig"/>
            <p:cNvPicPr>
              <a:picLocks noChangeAspect="1" noChangeArrowheads="1"/>
            </p:cNvPicPr>
            <p:nvPr>
              <p:custDataLst>
                <p:tags r:id="rId6"/>
              </p:custDataLst>
            </p:nvPr>
          </p:nvPicPr>
          <p:blipFill>
            <a:blip r:embed="rId16">
              <a:extLst>
                <a:ext uri="{28A0092B-C50C-407E-A947-70E740481C1C}">
                  <a14:useLocalDpi xmlns:a14="http://schemas.microsoft.com/office/drawing/2010/main" val="0"/>
                </a:ext>
              </a:extLst>
            </a:blip>
            <a:srcRect/>
            <a:stretch>
              <a:fillRect/>
            </a:stretch>
          </p:blipFill>
          <p:spPr bwMode="auto">
            <a:xfrm>
              <a:off x="4321" y="2112"/>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3" name="Picture 27" descr="txp_fig"/>
            <p:cNvPicPr>
              <a:picLocks noChangeAspect="1" noChangeArrowheads="1"/>
            </p:cNvPicPr>
            <p:nvPr>
              <p:custDataLst>
                <p:tags r:id="rId7"/>
              </p:custDataLst>
            </p:nvPr>
          </p:nvPicPr>
          <p:blipFill>
            <a:blip r:embed="rId16">
              <a:extLst>
                <a:ext uri="{28A0092B-C50C-407E-A947-70E740481C1C}">
                  <a14:useLocalDpi xmlns:a14="http://schemas.microsoft.com/office/drawing/2010/main" val="0"/>
                </a:ext>
              </a:extLst>
            </a:blip>
            <a:srcRect/>
            <a:stretch>
              <a:fillRect/>
            </a:stretch>
          </p:blipFill>
          <p:spPr bwMode="auto">
            <a:xfrm>
              <a:off x="4321" y="2784"/>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514" name="Line 30"/>
            <p:cNvSpPr>
              <a:spLocks noChangeShapeType="1"/>
            </p:cNvSpPr>
            <p:nvPr/>
          </p:nvSpPr>
          <p:spPr bwMode="auto">
            <a:xfrm>
              <a:off x="1680" y="1441"/>
              <a:ext cx="38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15" name="Line 31"/>
            <p:cNvSpPr>
              <a:spLocks noChangeShapeType="1"/>
            </p:cNvSpPr>
            <p:nvPr/>
          </p:nvSpPr>
          <p:spPr bwMode="auto">
            <a:xfrm>
              <a:off x="1631" y="2304"/>
              <a:ext cx="38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516" name="Line 32"/>
            <p:cNvSpPr>
              <a:spLocks noChangeShapeType="1"/>
            </p:cNvSpPr>
            <p:nvPr/>
          </p:nvSpPr>
          <p:spPr bwMode="auto">
            <a:xfrm>
              <a:off x="1680" y="3168"/>
              <a:ext cx="38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3517" name="Picture 33" descr="txp_fig"/>
            <p:cNvPicPr>
              <a:picLocks noChangeAspect="1" noChangeArrowheads="1"/>
            </p:cNvPicPr>
            <p:nvPr>
              <p:custDataLst>
                <p:tags r:id="rId8"/>
              </p:custDataLst>
            </p:nvPr>
          </p:nvPicPr>
          <p:blipFill>
            <a:blip r:embed="rId16">
              <a:extLst>
                <a:ext uri="{28A0092B-C50C-407E-A947-70E740481C1C}">
                  <a14:useLocalDpi xmlns:a14="http://schemas.microsoft.com/office/drawing/2010/main" val="0"/>
                </a:ext>
              </a:extLst>
            </a:blip>
            <a:srcRect/>
            <a:stretch>
              <a:fillRect/>
            </a:stretch>
          </p:blipFill>
          <p:spPr bwMode="auto">
            <a:xfrm>
              <a:off x="1056" y="1343"/>
              <a:ext cx="504"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8" name="Picture 34" descr="txp_fig"/>
            <p:cNvPicPr>
              <a:picLocks noChangeAspect="1" noChangeArrowheads="1"/>
            </p:cNvPicPr>
            <p:nvPr>
              <p:custDataLst>
                <p:tags r:id="rId9"/>
              </p:custDataLst>
            </p:nvPr>
          </p:nvPicPr>
          <p:blipFill>
            <a:blip r:embed="rId16">
              <a:extLst>
                <a:ext uri="{28A0092B-C50C-407E-A947-70E740481C1C}">
                  <a14:useLocalDpi xmlns:a14="http://schemas.microsoft.com/office/drawing/2010/main" val="0"/>
                </a:ext>
              </a:extLst>
            </a:blip>
            <a:srcRect/>
            <a:stretch>
              <a:fillRect/>
            </a:stretch>
          </p:blipFill>
          <p:spPr bwMode="auto">
            <a:xfrm>
              <a:off x="1056" y="2150"/>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519" name="Picture 35" descr="txp_fig"/>
            <p:cNvPicPr>
              <a:picLocks noChangeAspect="1" noChangeArrowheads="1"/>
            </p:cNvPicPr>
            <p:nvPr>
              <p:custDataLst>
                <p:tags r:id="rId10"/>
              </p:custDataLst>
            </p:nvPr>
          </p:nvPicPr>
          <p:blipFill>
            <a:blip r:embed="rId16">
              <a:extLst>
                <a:ext uri="{28A0092B-C50C-407E-A947-70E740481C1C}">
                  <a14:useLocalDpi xmlns:a14="http://schemas.microsoft.com/office/drawing/2010/main" val="0"/>
                </a:ext>
              </a:extLst>
            </a:blip>
            <a:srcRect/>
            <a:stretch>
              <a:fillRect/>
            </a:stretch>
          </p:blipFill>
          <p:spPr bwMode="auto">
            <a:xfrm>
              <a:off x="1056" y="2966"/>
              <a:ext cx="504"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3" name="Picture 2" descr="\documentclass{slides}\pagestyle{empty}&#10;\begin{document}&#10;Assignment Problem.&#10;$$&#10;\begin{array}{rlll}&#10;    {\rm min} &amp; 10x_{11} + 12x_{12}+\dots +6x_{33}&#10;\vspace{3pt} \\&#10;    \vspace{3pt} {\rm s.t.} &#10;&amp;   x_{11} + x_{12} + x_{13} =1 &amp; \mbox{: Job 1 assigned a comp.}\\&#10;&amp;   x_{21} + x_{22} + x_{23} =1 &amp; \mbox{: Job 2 assigned a comp.}\\&#10;&amp;   x_{31} + x_{32} + x_{33} =1 &amp; \mbox{: Job 3 assigned a comp.}\\&#10;&amp;   x_{11} + x_{21} + x_{31} =1 &amp; \mbox{: Comp 1 assigned a job.}\\&#10;&amp;   x_{12} + x_{22} + x_{32} =1 &amp; \mbox{: Comp 2 assigned a job.}\\&#10;&amp;   x_{13} + x_{23} + x_{33} =1 &amp; \mbox{: Comp 3 assigned a job.}\\&#10;&amp;  x_{ij} \geq 0 \quad \forall (i,j) \in A&#10;\end{array}&#10;$$&#10;\end{document}&#10;" title="IguanaTex Bitmap Display">
            <a:extLst>
              <a:ext uri="{FF2B5EF4-FFF2-40B4-BE49-F238E27FC236}">
                <a16:creationId xmlns:a16="http://schemas.microsoft.com/office/drawing/2014/main" id="{DFFBBE64-AE88-40AE-939F-ADFAB43FAC0A}"/>
              </a:ext>
            </a:extLst>
          </p:cNvPr>
          <p:cNvPicPr>
            <a:picLocks noChangeAspect="1"/>
          </p:cNvPicPr>
          <p:nvPr>
            <p:custDataLst>
              <p:tags r:id="rId1"/>
            </p:custDataLst>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51731" y="2873085"/>
            <a:ext cx="8421023" cy="3229120"/>
          </a:xfrm>
          <a:prstGeom prst="rect">
            <a:avLst/>
          </a:prstGeom>
          <a:noFill/>
          <a:ln>
            <a:noFill/>
          </a:ln>
        </p:spPr>
      </p:pic>
    </p:spTree>
    <p:extLst>
      <p:ext uri="{BB962C8B-B14F-4D97-AF65-F5344CB8AC3E}">
        <p14:creationId xmlns:p14="http://schemas.microsoft.com/office/powerpoint/2010/main" val="2204870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Shortest Path Problem</a:t>
            </a:r>
          </a:p>
        </p:txBody>
      </p:sp>
      <p:sp>
        <p:nvSpPr>
          <p:cNvPr id="65538" name="Rectangle 25"/>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Shortest path problem can be formulated as a network flow problem</a:t>
            </a:r>
          </a:p>
          <a:p>
            <a:pPr lvl="1"/>
            <a:r>
              <a:rPr lang="en-US" altLang="en-US"/>
              <a:t>Source node: Start of City. 1 unit of in flow</a:t>
            </a:r>
          </a:p>
          <a:p>
            <a:pPr lvl="1"/>
            <a:r>
              <a:rPr lang="en-US" altLang="en-US"/>
              <a:t>Sink node: End of City. 1 unit of out flow</a:t>
            </a:r>
          </a:p>
          <a:p>
            <a:pPr lvl="1"/>
            <a:r>
              <a:rPr lang="en-US" altLang="en-US"/>
              <a:t>Cost of Arc: distance of arc linking the cities</a:t>
            </a: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p:txBody>
      </p:sp>
      <p:sp>
        <p:nvSpPr>
          <p:cNvPr id="65539" name="Oval 33"/>
          <p:cNvSpPr>
            <a:spLocks noChangeArrowheads="1"/>
          </p:cNvSpPr>
          <p:nvPr/>
        </p:nvSpPr>
        <p:spPr bwMode="auto">
          <a:xfrm>
            <a:off x="5257800" y="4343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5540" name="Oval 34"/>
          <p:cNvSpPr>
            <a:spLocks noChangeArrowheads="1"/>
          </p:cNvSpPr>
          <p:nvPr/>
        </p:nvSpPr>
        <p:spPr bwMode="auto">
          <a:xfrm>
            <a:off x="6705600" y="4343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65541" name="Oval 35"/>
          <p:cNvSpPr>
            <a:spLocks noChangeArrowheads="1"/>
          </p:cNvSpPr>
          <p:nvPr/>
        </p:nvSpPr>
        <p:spPr bwMode="auto">
          <a:xfrm>
            <a:off x="7543800" y="487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65542" name="Oval 36"/>
          <p:cNvSpPr>
            <a:spLocks noChangeArrowheads="1"/>
          </p:cNvSpPr>
          <p:nvPr/>
        </p:nvSpPr>
        <p:spPr bwMode="auto">
          <a:xfrm>
            <a:off x="6781800" y="556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65543" name="Oval 37"/>
          <p:cNvSpPr>
            <a:spLocks noChangeArrowheads="1"/>
          </p:cNvSpPr>
          <p:nvPr/>
        </p:nvSpPr>
        <p:spPr bwMode="auto">
          <a:xfrm>
            <a:off x="5257800" y="556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5544" name="Oval 38"/>
          <p:cNvSpPr>
            <a:spLocks noChangeArrowheads="1"/>
          </p:cNvSpPr>
          <p:nvPr/>
        </p:nvSpPr>
        <p:spPr bwMode="auto">
          <a:xfrm>
            <a:off x="4191000" y="4953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5545" name="Line 39"/>
          <p:cNvSpPr>
            <a:spLocks noChangeShapeType="1"/>
          </p:cNvSpPr>
          <p:nvPr/>
        </p:nvSpPr>
        <p:spPr bwMode="auto">
          <a:xfrm flipV="1">
            <a:off x="4495800" y="45720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546" name="Line 40"/>
          <p:cNvSpPr>
            <a:spLocks noChangeShapeType="1"/>
          </p:cNvSpPr>
          <p:nvPr/>
        </p:nvSpPr>
        <p:spPr bwMode="auto">
          <a:xfrm>
            <a:off x="5562600" y="47244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547" name="Line 41"/>
          <p:cNvSpPr>
            <a:spLocks noChangeShapeType="1"/>
          </p:cNvSpPr>
          <p:nvPr/>
        </p:nvSpPr>
        <p:spPr bwMode="auto">
          <a:xfrm flipV="1">
            <a:off x="5638800" y="4495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548" name="Line 42"/>
          <p:cNvSpPr>
            <a:spLocks noChangeShapeType="1"/>
          </p:cNvSpPr>
          <p:nvPr/>
        </p:nvSpPr>
        <p:spPr bwMode="auto">
          <a:xfrm>
            <a:off x="3276600" y="5181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549" name="Line 43"/>
          <p:cNvSpPr>
            <a:spLocks noChangeShapeType="1"/>
          </p:cNvSpPr>
          <p:nvPr/>
        </p:nvSpPr>
        <p:spPr bwMode="auto">
          <a:xfrm>
            <a:off x="4495800" y="52578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550" name="Line 44"/>
          <p:cNvSpPr>
            <a:spLocks noChangeShapeType="1"/>
          </p:cNvSpPr>
          <p:nvPr/>
        </p:nvSpPr>
        <p:spPr bwMode="auto">
          <a:xfrm>
            <a:off x="5638800" y="57912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551" name="Line 45"/>
          <p:cNvSpPr>
            <a:spLocks noChangeShapeType="1"/>
          </p:cNvSpPr>
          <p:nvPr/>
        </p:nvSpPr>
        <p:spPr bwMode="auto">
          <a:xfrm>
            <a:off x="7086600" y="4495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552" name="Line 46"/>
          <p:cNvSpPr>
            <a:spLocks noChangeShapeType="1"/>
          </p:cNvSpPr>
          <p:nvPr/>
        </p:nvSpPr>
        <p:spPr bwMode="auto">
          <a:xfrm flipV="1">
            <a:off x="7086600" y="5257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553" name="Line 47"/>
          <p:cNvSpPr>
            <a:spLocks noChangeShapeType="1"/>
          </p:cNvSpPr>
          <p:nvPr/>
        </p:nvSpPr>
        <p:spPr bwMode="auto">
          <a:xfrm>
            <a:off x="8001000" y="50292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5554" name="Picture 59" descr="txp_fig"/>
          <p:cNvPicPr>
            <a:picLocks noChangeAspect="1" noChangeArrowheads="1"/>
          </p:cNvPicPr>
          <p:nvPr>
            <p:custDataLst>
              <p:tags r:id="rId1"/>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47950" y="5032375"/>
            <a:ext cx="368300"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555" name="Picture 60" descr="txp_fig"/>
          <p:cNvPicPr>
            <a:picLocks noChangeAspect="1" noChangeArrowheads="1"/>
          </p:cNvPicPr>
          <p:nvPr>
            <p:custDataLst>
              <p:tags r:id="rId2"/>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2588" y="4954589"/>
            <a:ext cx="368300"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556" name="Picture 61" descr="txp_fig"/>
          <p:cNvPicPr>
            <a:picLocks noChangeAspect="1" noChangeArrowheads="1"/>
          </p:cNvPicPr>
          <p:nvPr>
            <p:custDataLst>
              <p:tags r:id="rId3"/>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57900" y="4138613"/>
            <a:ext cx="254000" cy="157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557" name="Picture 62" descr="txp_fig"/>
          <p:cNvPicPr>
            <a:picLocks noChangeAspect="1" noChangeArrowheads="1"/>
          </p:cNvPicPr>
          <p:nvPr>
            <p:custDataLst>
              <p:tags r:id="rId4"/>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9050" y="4445000"/>
            <a:ext cx="127000"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558" name="Picture 63" descr="txp_fig"/>
          <p:cNvPicPr>
            <a:picLocks noChangeAspect="1" noChangeArrowheads="1"/>
          </p:cNvPicPr>
          <p:nvPr>
            <p:custDataLst>
              <p:tags r:id="rId5"/>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68850" y="4594225"/>
            <a:ext cx="11430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559" name="Picture 64" descr="txp_fig"/>
          <p:cNvPicPr>
            <a:picLocks noChangeAspect="1" noChangeArrowheads="1"/>
          </p:cNvPicPr>
          <p:nvPr>
            <p:custDataLst>
              <p:tags r:id="rId6"/>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2350" y="5210175"/>
            <a:ext cx="241300"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560" name="Picture 65" descr="txp_fig"/>
          <p:cNvPicPr>
            <a:picLocks noChangeAspect="1" noChangeArrowheads="1"/>
          </p:cNvPicPr>
          <p:nvPr>
            <p:custDataLst>
              <p:tags r:id="rId7"/>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88050" y="5591175"/>
            <a:ext cx="241300"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561" name="Picture 66" descr="txp_fig"/>
          <p:cNvPicPr>
            <a:picLocks noChangeAspect="1" noChangeArrowheads="1"/>
          </p:cNvPicPr>
          <p:nvPr>
            <p:custDataLst>
              <p:tags r:id="rId8"/>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5181600"/>
            <a:ext cx="11430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562" name="Picture 67" descr="txp_fig"/>
          <p:cNvPicPr>
            <a:picLocks noChangeAspect="1" noChangeArrowheads="1"/>
          </p:cNvPicPr>
          <p:nvPr>
            <p:custDataLst>
              <p:tags r:id="rId9"/>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8400" y="5029200"/>
            <a:ext cx="11430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563" name="Line 68"/>
          <p:cNvSpPr>
            <a:spLocks noChangeShapeType="1"/>
          </p:cNvSpPr>
          <p:nvPr/>
        </p:nvSpPr>
        <p:spPr bwMode="auto">
          <a:xfrm>
            <a:off x="2514600" y="57912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5564" name="Picture 70" descr="txp_fig"/>
          <p:cNvPicPr>
            <a:picLocks noChangeAspect="1" noChangeArrowheads="1"/>
          </p:cNvPicPr>
          <p:nvPr>
            <p:custDataLst>
              <p:tags r:id="rId10"/>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2539" y="5502276"/>
            <a:ext cx="827087"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Shortest Path Problem</a:t>
            </a:r>
          </a:p>
        </p:txBody>
      </p:sp>
      <p:sp>
        <p:nvSpPr>
          <p:cNvPr id="67586" name="Rectangle 25"/>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Network flow formation</a:t>
            </a:r>
          </a:p>
          <a:p>
            <a:pPr lvl="1"/>
            <a:r>
              <a:rPr lang="en-US" altLang="en-US"/>
              <a:t>Costs must be positive</a:t>
            </a: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p:txBody>
      </p:sp>
      <p:pic>
        <p:nvPicPr>
          <p:cNvPr id="67587"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971800"/>
            <a:ext cx="7196138"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Oval 4"/>
          <p:cNvSpPr>
            <a:spLocks noChangeArrowheads="1"/>
          </p:cNvSpPr>
          <p:nvPr/>
        </p:nvSpPr>
        <p:spPr bwMode="auto">
          <a:xfrm>
            <a:off x="5218112" y="381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9634" name="Oval 5"/>
          <p:cNvSpPr>
            <a:spLocks noChangeArrowheads="1"/>
          </p:cNvSpPr>
          <p:nvPr/>
        </p:nvSpPr>
        <p:spPr bwMode="auto">
          <a:xfrm>
            <a:off x="6665912" y="381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69635" name="Oval 6"/>
          <p:cNvSpPr>
            <a:spLocks noChangeArrowheads="1"/>
          </p:cNvSpPr>
          <p:nvPr/>
        </p:nvSpPr>
        <p:spPr bwMode="auto">
          <a:xfrm>
            <a:off x="7504112" y="914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69636" name="Oval 7"/>
          <p:cNvSpPr>
            <a:spLocks noChangeArrowheads="1"/>
          </p:cNvSpPr>
          <p:nvPr/>
        </p:nvSpPr>
        <p:spPr bwMode="auto">
          <a:xfrm>
            <a:off x="6742112"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69637" name="Oval 8"/>
          <p:cNvSpPr>
            <a:spLocks noChangeArrowheads="1"/>
          </p:cNvSpPr>
          <p:nvPr/>
        </p:nvSpPr>
        <p:spPr bwMode="auto">
          <a:xfrm>
            <a:off x="5218112"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9638" name="Oval 9"/>
          <p:cNvSpPr>
            <a:spLocks noChangeArrowheads="1"/>
          </p:cNvSpPr>
          <p:nvPr/>
        </p:nvSpPr>
        <p:spPr bwMode="auto">
          <a:xfrm>
            <a:off x="4151312" y="990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9639" name="Line 10"/>
          <p:cNvSpPr>
            <a:spLocks noChangeShapeType="1"/>
          </p:cNvSpPr>
          <p:nvPr/>
        </p:nvSpPr>
        <p:spPr bwMode="auto">
          <a:xfrm flipV="1">
            <a:off x="4456112" y="6096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0" name="Line 11"/>
          <p:cNvSpPr>
            <a:spLocks noChangeShapeType="1"/>
          </p:cNvSpPr>
          <p:nvPr/>
        </p:nvSpPr>
        <p:spPr bwMode="auto">
          <a:xfrm>
            <a:off x="5522912" y="7620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1" name="Line 12"/>
          <p:cNvSpPr>
            <a:spLocks noChangeShapeType="1"/>
          </p:cNvSpPr>
          <p:nvPr/>
        </p:nvSpPr>
        <p:spPr bwMode="auto">
          <a:xfrm flipV="1">
            <a:off x="5599112" y="533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2" name="Line 13"/>
          <p:cNvSpPr>
            <a:spLocks noChangeShapeType="1"/>
          </p:cNvSpPr>
          <p:nvPr/>
        </p:nvSpPr>
        <p:spPr bwMode="auto">
          <a:xfrm>
            <a:off x="3236912" y="12192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3" name="Line 14"/>
          <p:cNvSpPr>
            <a:spLocks noChangeShapeType="1"/>
          </p:cNvSpPr>
          <p:nvPr/>
        </p:nvSpPr>
        <p:spPr bwMode="auto">
          <a:xfrm>
            <a:off x="4456112" y="12954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4" name="Line 15"/>
          <p:cNvSpPr>
            <a:spLocks noChangeShapeType="1"/>
          </p:cNvSpPr>
          <p:nvPr/>
        </p:nvSpPr>
        <p:spPr bwMode="auto">
          <a:xfrm>
            <a:off x="5599112" y="1828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5" name="Line 16"/>
          <p:cNvSpPr>
            <a:spLocks noChangeShapeType="1"/>
          </p:cNvSpPr>
          <p:nvPr/>
        </p:nvSpPr>
        <p:spPr bwMode="auto">
          <a:xfrm>
            <a:off x="7046912" y="533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6" name="Line 17"/>
          <p:cNvSpPr>
            <a:spLocks noChangeShapeType="1"/>
          </p:cNvSpPr>
          <p:nvPr/>
        </p:nvSpPr>
        <p:spPr bwMode="auto">
          <a:xfrm flipV="1">
            <a:off x="7046912" y="1295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7" name="Line 18"/>
          <p:cNvSpPr>
            <a:spLocks noChangeShapeType="1"/>
          </p:cNvSpPr>
          <p:nvPr/>
        </p:nvSpPr>
        <p:spPr bwMode="auto">
          <a:xfrm>
            <a:off x="7961312" y="1066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9648" name="Picture 19" descr="txp_fig"/>
          <p:cNvPicPr>
            <a:picLocks noChangeAspect="1" noChangeArrowheads="1"/>
          </p:cNvPicPr>
          <p:nvPr>
            <p:custDataLst>
              <p:tags r:id="rId1"/>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08262" y="1069976"/>
            <a:ext cx="368300"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49" name="Picture 20" descr="txp_fig"/>
          <p:cNvPicPr>
            <a:picLocks noChangeAspect="1" noChangeArrowheads="1"/>
          </p:cNvPicPr>
          <p:nvPr>
            <p:custDataLst>
              <p:tags r:id="rId2"/>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32900" y="992187"/>
            <a:ext cx="368300"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0" name="Picture 21" descr="txp_fig"/>
          <p:cNvPicPr>
            <a:picLocks noChangeAspect="1" noChangeArrowheads="1"/>
          </p:cNvPicPr>
          <p:nvPr>
            <p:custDataLst>
              <p:tags r:id="rId3"/>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8212" y="176213"/>
            <a:ext cx="254000"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1" name="Picture 22" descr="txp_fig"/>
          <p:cNvPicPr>
            <a:picLocks noChangeAspect="1" noChangeArrowheads="1"/>
          </p:cNvPicPr>
          <p:nvPr>
            <p:custDataLst>
              <p:tags r:id="rId4"/>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99362" y="482601"/>
            <a:ext cx="127000"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2" name="Picture 23" descr="txp_fig"/>
          <p:cNvPicPr>
            <a:picLocks noChangeAspect="1" noChangeArrowheads="1"/>
          </p:cNvPicPr>
          <p:nvPr>
            <p:custDataLst>
              <p:tags r:id="rId5"/>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9162" y="631825"/>
            <a:ext cx="11430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3" name="Picture 24" descr="txp_fig"/>
          <p:cNvPicPr>
            <a:picLocks noChangeAspect="1" noChangeArrowheads="1"/>
          </p:cNvPicPr>
          <p:nvPr>
            <p:custDataLst>
              <p:tags r:id="rId6"/>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2662" y="1247776"/>
            <a:ext cx="241300"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4" name="Picture 25" descr="txp_fig"/>
          <p:cNvPicPr>
            <a:picLocks noChangeAspect="1" noChangeArrowheads="1"/>
          </p:cNvPicPr>
          <p:nvPr>
            <p:custDataLst>
              <p:tags r:id="rId7"/>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8362" y="1628776"/>
            <a:ext cx="241300"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5" name="Picture 26" descr="txp_fig"/>
          <p:cNvPicPr>
            <a:picLocks noChangeAspect="1" noChangeArrowheads="1"/>
          </p:cNvPicPr>
          <p:nvPr>
            <p:custDataLst>
              <p:tags r:id="rId8"/>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23112" y="1219200"/>
            <a:ext cx="11430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6" name="Picture 27" descr="txp_fig"/>
          <p:cNvPicPr>
            <a:picLocks noChangeAspect="1" noChangeArrowheads="1"/>
          </p:cNvPicPr>
          <p:nvPr>
            <p:custDataLst>
              <p:tags r:id="rId9"/>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08712" y="1066800"/>
            <a:ext cx="11430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57" name="Line 28"/>
          <p:cNvSpPr>
            <a:spLocks noChangeShapeType="1"/>
          </p:cNvSpPr>
          <p:nvPr/>
        </p:nvSpPr>
        <p:spPr bwMode="auto">
          <a:xfrm>
            <a:off x="2474912" y="1828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9658" name="Picture 29" descr="txp_fig"/>
          <p:cNvPicPr>
            <a:picLocks noChangeAspect="1" noChangeArrowheads="1"/>
          </p:cNvPicPr>
          <p:nvPr>
            <p:custDataLst>
              <p:tags r:id="rId10"/>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2851" y="1539875"/>
            <a:ext cx="827087" cy="157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Oval 4"/>
          <p:cNvSpPr>
            <a:spLocks noChangeArrowheads="1"/>
          </p:cNvSpPr>
          <p:nvPr/>
        </p:nvSpPr>
        <p:spPr bwMode="auto">
          <a:xfrm>
            <a:off x="5218112" y="381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9634" name="Oval 5"/>
          <p:cNvSpPr>
            <a:spLocks noChangeArrowheads="1"/>
          </p:cNvSpPr>
          <p:nvPr/>
        </p:nvSpPr>
        <p:spPr bwMode="auto">
          <a:xfrm>
            <a:off x="6665912" y="381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69635" name="Oval 6"/>
          <p:cNvSpPr>
            <a:spLocks noChangeArrowheads="1"/>
          </p:cNvSpPr>
          <p:nvPr/>
        </p:nvSpPr>
        <p:spPr bwMode="auto">
          <a:xfrm>
            <a:off x="7504112" y="914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69636" name="Oval 7"/>
          <p:cNvSpPr>
            <a:spLocks noChangeArrowheads="1"/>
          </p:cNvSpPr>
          <p:nvPr/>
        </p:nvSpPr>
        <p:spPr bwMode="auto">
          <a:xfrm>
            <a:off x="6742112"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69637" name="Oval 8"/>
          <p:cNvSpPr>
            <a:spLocks noChangeArrowheads="1"/>
          </p:cNvSpPr>
          <p:nvPr/>
        </p:nvSpPr>
        <p:spPr bwMode="auto">
          <a:xfrm>
            <a:off x="5218112"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9638" name="Oval 9"/>
          <p:cNvSpPr>
            <a:spLocks noChangeArrowheads="1"/>
          </p:cNvSpPr>
          <p:nvPr/>
        </p:nvSpPr>
        <p:spPr bwMode="auto">
          <a:xfrm>
            <a:off x="4151312" y="990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9639" name="Line 10"/>
          <p:cNvSpPr>
            <a:spLocks noChangeShapeType="1"/>
          </p:cNvSpPr>
          <p:nvPr/>
        </p:nvSpPr>
        <p:spPr bwMode="auto">
          <a:xfrm flipV="1">
            <a:off x="4456112" y="6096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0" name="Line 11"/>
          <p:cNvSpPr>
            <a:spLocks noChangeShapeType="1"/>
          </p:cNvSpPr>
          <p:nvPr/>
        </p:nvSpPr>
        <p:spPr bwMode="auto">
          <a:xfrm>
            <a:off x="5522912" y="7620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1" name="Line 12"/>
          <p:cNvSpPr>
            <a:spLocks noChangeShapeType="1"/>
          </p:cNvSpPr>
          <p:nvPr/>
        </p:nvSpPr>
        <p:spPr bwMode="auto">
          <a:xfrm flipV="1">
            <a:off x="5599112" y="533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2" name="Line 13"/>
          <p:cNvSpPr>
            <a:spLocks noChangeShapeType="1"/>
          </p:cNvSpPr>
          <p:nvPr/>
        </p:nvSpPr>
        <p:spPr bwMode="auto">
          <a:xfrm>
            <a:off x="3236912" y="12192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3" name="Line 14"/>
          <p:cNvSpPr>
            <a:spLocks noChangeShapeType="1"/>
          </p:cNvSpPr>
          <p:nvPr/>
        </p:nvSpPr>
        <p:spPr bwMode="auto">
          <a:xfrm>
            <a:off x="4456112" y="12954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4" name="Line 15"/>
          <p:cNvSpPr>
            <a:spLocks noChangeShapeType="1"/>
          </p:cNvSpPr>
          <p:nvPr/>
        </p:nvSpPr>
        <p:spPr bwMode="auto">
          <a:xfrm>
            <a:off x="5599112" y="1828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5" name="Line 16"/>
          <p:cNvSpPr>
            <a:spLocks noChangeShapeType="1"/>
          </p:cNvSpPr>
          <p:nvPr/>
        </p:nvSpPr>
        <p:spPr bwMode="auto">
          <a:xfrm>
            <a:off x="7046912" y="533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6" name="Line 17"/>
          <p:cNvSpPr>
            <a:spLocks noChangeShapeType="1"/>
          </p:cNvSpPr>
          <p:nvPr/>
        </p:nvSpPr>
        <p:spPr bwMode="auto">
          <a:xfrm flipV="1">
            <a:off x="7046912" y="1295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9647" name="Line 18"/>
          <p:cNvSpPr>
            <a:spLocks noChangeShapeType="1"/>
          </p:cNvSpPr>
          <p:nvPr/>
        </p:nvSpPr>
        <p:spPr bwMode="auto">
          <a:xfrm>
            <a:off x="7961312" y="1066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9648" name="Picture 19" descr="txp_fig"/>
          <p:cNvPicPr>
            <a:picLocks noChangeAspect="1" noChangeArrowheads="1"/>
          </p:cNvPicPr>
          <p:nvPr>
            <p:custDataLst>
              <p:tags r:id="rId1"/>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08262" y="1069976"/>
            <a:ext cx="368300"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49" name="Picture 20" descr="txp_fig"/>
          <p:cNvPicPr>
            <a:picLocks noChangeAspect="1" noChangeArrowheads="1"/>
          </p:cNvPicPr>
          <p:nvPr>
            <p:custDataLst>
              <p:tags r:id="rId2"/>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32900" y="992187"/>
            <a:ext cx="368300"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0" name="Picture 21" descr="txp_fig"/>
          <p:cNvPicPr>
            <a:picLocks noChangeAspect="1" noChangeArrowheads="1"/>
          </p:cNvPicPr>
          <p:nvPr>
            <p:custDataLst>
              <p:tags r:id="rId3"/>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8212" y="176213"/>
            <a:ext cx="254000"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1" name="Picture 22" descr="txp_fig"/>
          <p:cNvPicPr>
            <a:picLocks noChangeAspect="1" noChangeArrowheads="1"/>
          </p:cNvPicPr>
          <p:nvPr>
            <p:custDataLst>
              <p:tags r:id="rId4"/>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99362" y="482601"/>
            <a:ext cx="127000"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2" name="Picture 23" descr="txp_fig"/>
          <p:cNvPicPr>
            <a:picLocks noChangeAspect="1" noChangeArrowheads="1"/>
          </p:cNvPicPr>
          <p:nvPr>
            <p:custDataLst>
              <p:tags r:id="rId5"/>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9162" y="631825"/>
            <a:ext cx="11430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3" name="Picture 24" descr="txp_fig"/>
          <p:cNvPicPr>
            <a:picLocks noChangeAspect="1" noChangeArrowheads="1"/>
          </p:cNvPicPr>
          <p:nvPr>
            <p:custDataLst>
              <p:tags r:id="rId6"/>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2662" y="1247776"/>
            <a:ext cx="241300"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4" name="Picture 25" descr="txp_fig"/>
          <p:cNvPicPr>
            <a:picLocks noChangeAspect="1" noChangeArrowheads="1"/>
          </p:cNvPicPr>
          <p:nvPr>
            <p:custDataLst>
              <p:tags r:id="rId7"/>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8362" y="1628776"/>
            <a:ext cx="241300"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5" name="Picture 26" descr="txp_fig"/>
          <p:cNvPicPr>
            <a:picLocks noChangeAspect="1" noChangeArrowheads="1"/>
          </p:cNvPicPr>
          <p:nvPr>
            <p:custDataLst>
              <p:tags r:id="rId8"/>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23112" y="1219200"/>
            <a:ext cx="11430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656" name="Picture 27 1" descr="txp_fig"/>
          <p:cNvPicPr>
            <a:picLocks noChangeAspect="1" noChangeArrowheads="1"/>
          </p:cNvPicPr>
          <p:nvPr>
            <p:custDataLst>
              <p:tags r:id="rId9"/>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08712" y="1066800"/>
            <a:ext cx="11430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57" name="Line 28"/>
          <p:cNvSpPr>
            <a:spLocks noChangeShapeType="1"/>
          </p:cNvSpPr>
          <p:nvPr/>
        </p:nvSpPr>
        <p:spPr bwMode="auto">
          <a:xfrm>
            <a:off x="2474912" y="1828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69658" name="Picture 29" descr="txp_fig"/>
          <p:cNvPicPr>
            <a:picLocks noChangeAspect="1" noChangeArrowheads="1"/>
          </p:cNvPicPr>
          <p:nvPr>
            <p:custDataLst>
              <p:tags r:id="rId10"/>
            </p:custDataLst>
          </p:nvPr>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2851" y="1539875"/>
            <a:ext cx="827087" cy="157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min\ &amp; 12x_{12} + 8x_{13} + 12x_{25} + 20x_{34} + &amp; 9x_{35} + 4x_{46} + 9x_{56} \\&#10;&amp; 1 = x_{13} + x_{12}          &amp;\mbox{:Node 1}\\&#10;&amp; x_{12} = x_{25}                &amp;\mbox{:Node 2}\\&#10;&amp; x_{13} = x_{34} + x_{35}       &amp;\mbox{:Node 3}\\&#10;&amp; x_{34} = x_{46}                &amp;\mbox{:Node 4}\\&#10;&amp; x_{25} + x_{35} = x_{56}       &amp;\mbox{:Node 5}\\&#10;&amp; x_{46} + x_{56} = 1            &amp;\mbox{:Node 6}\\&#10;&amp; x_{ij} \geq 0 \quad \forall (i,j) \in A                 &amp;\mbox{:Non negativity}&#10;\end{array}&#10;$$&#10;\end{document}&#10;" title="IguanaTex Bitmap Display">
            <a:extLst>
              <a:ext uri="{FF2B5EF4-FFF2-40B4-BE49-F238E27FC236}">
                <a16:creationId xmlns:a16="http://schemas.microsoft.com/office/drawing/2014/main" id="{8C5BC7D9-0B11-4240-82F2-82D89592BB64}"/>
              </a:ext>
            </a:extLst>
          </p:cNvPr>
          <p:cNvPicPr>
            <a:picLocks noChangeAspect="1"/>
          </p:cNvPicPr>
          <p:nvPr>
            <p:custDataLst>
              <p:tags r:id="rId11"/>
            </p:custDataLst>
          </p:nvPr>
        </p:nvPicPr>
        <p:blipFill>
          <a:blip r:embed="rId2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35368" y="2890119"/>
            <a:ext cx="9575287" cy="3053481"/>
          </a:xfrm>
          <a:prstGeom prst="rect">
            <a:avLst/>
          </a:prstGeom>
          <a:noFill/>
          <a:ln>
            <a:noFill/>
          </a:ln>
        </p:spPr>
      </p:pic>
    </p:spTree>
    <p:extLst>
      <p:ext uri="{BB962C8B-B14F-4D97-AF65-F5344CB8AC3E}">
        <p14:creationId xmlns:p14="http://schemas.microsoft.com/office/powerpoint/2010/main" val="1206468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Longest Path Problem?</a:t>
            </a:r>
          </a:p>
        </p:txBody>
      </p:sp>
      <p:sp>
        <p:nvSpPr>
          <p:cNvPr id="71682" name="Rectangle 25"/>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Can this be used to find the longest path?</a:t>
            </a:r>
          </a:p>
          <a:p>
            <a:pPr lvl="1"/>
            <a:r>
              <a:rPr lang="en-US" altLang="en-US"/>
              <a:t>Generally no. If the network contains a cycle, the objective will be infinite!</a:t>
            </a:r>
          </a:p>
          <a:p>
            <a:pPr lvl="1"/>
            <a:endParaRPr lang="en-US" altLang="en-US"/>
          </a:p>
          <a:p>
            <a:pPr lvl="1"/>
            <a:endParaRPr lang="en-US" altLang="en-US"/>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p:txBody>
      </p:sp>
      <p:pic>
        <p:nvPicPr>
          <p:cNvPr id="71683"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505201"/>
            <a:ext cx="7288213" cy="1839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Longest Path ?</a:t>
            </a:r>
          </a:p>
        </p:txBody>
      </p:sp>
      <p:sp>
        <p:nvSpPr>
          <p:cNvPr id="73730"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hlinkClick r:id="rId3"/>
              </a:rPr>
              <a:t>The longest Time – Dan </a:t>
            </a:r>
            <a:r>
              <a:rPr lang="en-US" altLang="en-US" dirty="0" err="1">
                <a:ea typeface="ＭＳ Ｐゴシック" charset="-128"/>
                <a:hlinkClick r:id="rId3"/>
              </a:rPr>
              <a:t>Barett</a:t>
            </a:r>
            <a:endParaRPr lang="en-US" altLang="en-US" dirty="0">
              <a:ea typeface="ＭＳ Ｐゴシック" charset="-128"/>
            </a:endParaRPr>
          </a:p>
          <a:p>
            <a:pPr>
              <a:buFont typeface="Wingdings" charset="2"/>
              <a:buNone/>
            </a:pPr>
            <a:endParaRPr lang="en-US" altLang="en-US" dirty="0">
              <a:ea typeface="ＭＳ Ｐゴシック" charset="-128"/>
            </a:endParaRPr>
          </a:p>
        </p:txBody>
      </p:sp>
      <p:sp>
        <p:nvSpPr>
          <p:cNvPr id="73731" name="Rectangle 6"/>
          <p:cNvSpPr>
            <a:spLocks noChangeArrowheads="1"/>
          </p:cNvSpPr>
          <p:nvPr/>
        </p:nvSpPr>
        <p:spPr bwMode="auto">
          <a:xfrm>
            <a:off x="1767840" y="1865883"/>
            <a:ext cx="9144000" cy="4862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2">
            <a:spAutoFit/>
          </a:bodyPr>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lvl="1" eaLnBrk="1" hangingPunct="1"/>
            <a:r>
              <a:rPr lang="en-US" altLang="en-US" sz="1600" dirty="0">
                <a:latin typeface="+mn-lt"/>
              </a:rPr>
              <a:t>Woh, oh-oh-oh </a:t>
            </a:r>
          </a:p>
          <a:p>
            <a:pPr lvl="1" eaLnBrk="1" hangingPunct="1"/>
            <a:r>
              <a:rPr lang="en-US" altLang="en-US" sz="1600" dirty="0">
                <a:latin typeface="+mn-lt"/>
              </a:rPr>
              <a:t>Find the Longest Path</a:t>
            </a:r>
          </a:p>
          <a:p>
            <a:pPr lvl="1" eaLnBrk="1" hangingPunct="1"/>
            <a:r>
              <a:rPr lang="en-US" altLang="en-US" sz="1600" dirty="0">
                <a:latin typeface="+mn-lt"/>
              </a:rPr>
              <a:t>Woh oh-oh </a:t>
            </a:r>
          </a:p>
          <a:p>
            <a:pPr lvl="1" eaLnBrk="1" hangingPunct="1"/>
            <a:r>
              <a:rPr lang="en-US" altLang="en-US" sz="1600" dirty="0">
                <a:latin typeface="+mn-lt"/>
              </a:rPr>
              <a:t>Find the Longest Path </a:t>
            </a:r>
          </a:p>
          <a:p>
            <a:pPr lvl="1" eaLnBrk="1" hangingPunct="1"/>
            <a:r>
              <a:rPr lang="en-US" altLang="en-US" sz="1600" dirty="0">
                <a:latin typeface="+mn-lt"/>
              </a:rPr>
              <a:t>If you said P is NP tonight </a:t>
            </a:r>
          </a:p>
          <a:p>
            <a:pPr lvl="1" eaLnBrk="1" hangingPunct="1"/>
            <a:r>
              <a:rPr lang="en-US" altLang="en-US" sz="1600" dirty="0">
                <a:latin typeface="+mn-lt"/>
              </a:rPr>
              <a:t>There would still be papers left to write </a:t>
            </a:r>
          </a:p>
          <a:p>
            <a:pPr lvl="1" eaLnBrk="1" hangingPunct="1"/>
            <a:r>
              <a:rPr lang="en-US" altLang="en-US" sz="1600" dirty="0">
                <a:latin typeface="+mn-lt"/>
              </a:rPr>
              <a:t>I have a weakness I'm addicted to completeness </a:t>
            </a:r>
          </a:p>
          <a:p>
            <a:pPr lvl="1" eaLnBrk="1" hangingPunct="1"/>
            <a:r>
              <a:rPr lang="en-US" altLang="en-US" sz="1600" dirty="0">
                <a:latin typeface="+mn-lt"/>
              </a:rPr>
              <a:t>And I keep searching for the longest Path </a:t>
            </a:r>
          </a:p>
          <a:p>
            <a:pPr lvl="1" eaLnBrk="1" hangingPunct="1"/>
            <a:r>
              <a:rPr lang="en-US" altLang="en-US" sz="1600" dirty="0">
                <a:latin typeface="+mn-lt"/>
              </a:rPr>
              <a:t>The algorithm I would like to see </a:t>
            </a:r>
          </a:p>
          <a:p>
            <a:pPr lvl="1" eaLnBrk="1" hangingPunct="1"/>
            <a:r>
              <a:rPr lang="en-US" altLang="en-US" sz="1600" dirty="0">
                <a:latin typeface="+mn-lt"/>
              </a:rPr>
              <a:t>Is of </a:t>
            </a:r>
            <a:r>
              <a:rPr lang="en-US" altLang="en-US" sz="1600" dirty="0" err="1">
                <a:latin typeface="+mn-lt"/>
              </a:rPr>
              <a:t>Polynoimal</a:t>
            </a:r>
            <a:r>
              <a:rPr lang="en-US" altLang="en-US" sz="1600" dirty="0">
                <a:latin typeface="+mn-lt"/>
              </a:rPr>
              <a:t> Degree </a:t>
            </a:r>
          </a:p>
          <a:p>
            <a:pPr lvl="1" eaLnBrk="1" hangingPunct="1"/>
            <a:r>
              <a:rPr lang="en-US" altLang="en-US" sz="1600" dirty="0">
                <a:latin typeface="+mn-lt"/>
              </a:rPr>
              <a:t>Buts its elusive, </a:t>
            </a:r>
          </a:p>
          <a:p>
            <a:pPr lvl="1" eaLnBrk="1" hangingPunct="1"/>
            <a:r>
              <a:rPr lang="en-US" altLang="en-US" sz="1600" dirty="0">
                <a:latin typeface="+mn-lt"/>
              </a:rPr>
              <a:t>Nobody has found conclusive </a:t>
            </a:r>
          </a:p>
          <a:p>
            <a:pPr lvl="1" eaLnBrk="1" hangingPunct="1"/>
            <a:r>
              <a:rPr lang="en-US" altLang="en-US" sz="1600" dirty="0">
                <a:latin typeface="+mn-lt"/>
              </a:rPr>
              <a:t>Evidence that we can find the Longest Path </a:t>
            </a:r>
          </a:p>
          <a:p>
            <a:pPr lvl="1" eaLnBrk="1" hangingPunct="1"/>
            <a:r>
              <a:rPr lang="en-US" altLang="en-US" sz="1600" dirty="0">
                <a:latin typeface="+mn-lt"/>
              </a:rPr>
              <a:t>I have been hard Working for so long I swear its right, </a:t>
            </a:r>
          </a:p>
          <a:p>
            <a:pPr lvl="1" eaLnBrk="1" hangingPunct="1"/>
            <a:r>
              <a:rPr lang="en-US" altLang="en-US" sz="1600" dirty="0">
                <a:latin typeface="+mn-lt"/>
              </a:rPr>
              <a:t>But he marks it wrong </a:t>
            </a:r>
          </a:p>
          <a:p>
            <a:pPr lvl="1" eaLnBrk="1" hangingPunct="1"/>
            <a:r>
              <a:rPr lang="en-US" altLang="en-US" sz="1600" dirty="0">
                <a:latin typeface="+mn-lt"/>
              </a:rPr>
              <a:t>Somehow I'll feel sorry when its done GPA 2.1, </a:t>
            </a:r>
          </a:p>
          <a:p>
            <a:pPr lvl="1" eaLnBrk="1" hangingPunct="1"/>
            <a:r>
              <a:rPr lang="en-US" altLang="en-US" sz="1600" dirty="0">
                <a:latin typeface="+mn-lt"/>
              </a:rPr>
              <a:t>Is more than I hoped for </a:t>
            </a:r>
          </a:p>
          <a:p>
            <a:pPr lvl="1" eaLnBrk="1" hangingPunct="1"/>
            <a:r>
              <a:rPr lang="en-US" altLang="en-US" sz="1600" dirty="0" err="1">
                <a:latin typeface="+mn-lt"/>
              </a:rPr>
              <a:t>Garey</a:t>
            </a:r>
            <a:r>
              <a:rPr lang="en-US" altLang="en-US" sz="1600" dirty="0">
                <a:latin typeface="+mn-lt"/>
              </a:rPr>
              <a:t>, Johnson, Karp and other Men (and Women) </a:t>
            </a:r>
          </a:p>
          <a:p>
            <a:pPr lvl="1" eaLnBrk="1" hangingPunct="1"/>
            <a:r>
              <a:rPr lang="en-US" altLang="en-US" sz="1600" dirty="0">
                <a:latin typeface="+mn-lt"/>
              </a:rPr>
              <a:t>Try to make it Order n log n. </a:t>
            </a:r>
          </a:p>
          <a:p>
            <a:pPr lvl="1" eaLnBrk="1" hangingPunct="1"/>
            <a:r>
              <a:rPr lang="en-US" altLang="en-US" sz="1600" dirty="0">
                <a:latin typeface="+mn-lt"/>
              </a:rPr>
              <a:t>Am I a math fool </a:t>
            </a:r>
          </a:p>
          <a:p>
            <a:pPr lvl="1" eaLnBrk="1" hangingPunct="1"/>
            <a:r>
              <a:rPr lang="en-US" altLang="en-US" sz="1600" dirty="0">
                <a:latin typeface="+mn-lt"/>
              </a:rPr>
              <a:t>If I spend my life in Grad School </a:t>
            </a:r>
          </a:p>
          <a:p>
            <a:pPr lvl="1" eaLnBrk="1" hangingPunct="1"/>
            <a:r>
              <a:rPr lang="en-US" altLang="en-US" sz="1600" dirty="0">
                <a:latin typeface="+mn-lt"/>
              </a:rPr>
              <a:t>Forever following the Longest Path. </a:t>
            </a:r>
          </a:p>
          <a:p>
            <a:pPr lvl="1" eaLnBrk="1" hangingPunct="1"/>
            <a:r>
              <a:rPr lang="en-US" altLang="en-US" sz="1600" dirty="0">
                <a:latin typeface="+mn-lt"/>
              </a:rPr>
              <a:t>Woh oh-oh-oh Find the longest path </a:t>
            </a:r>
          </a:p>
          <a:p>
            <a:pPr lvl="1" eaLnBrk="1" hangingPunct="1"/>
            <a:r>
              <a:rPr lang="en-US" altLang="en-US" sz="1600" dirty="0">
                <a:latin typeface="+mn-lt"/>
              </a:rPr>
              <a:t>Woh oh-oh-oh Find the longest path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p:sp>
        <p:nvSpPr>
          <p:cNvPr id="2" name="Content Placeholder 1">
            <a:extLst>
              <a:ext uri="{FF2B5EF4-FFF2-40B4-BE49-F238E27FC236}">
                <a16:creationId xmlns:a16="http://schemas.microsoft.com/office/drawing/2014/main" id="{3C40821F-C6D7-4F56-BCB2-2080FB5704A9}"/>
              </a:ext>
            </a:extLst>
          </p:cNvPr>
          <p:cNvSpPr>
            <a:spLocks noGrp="1"/>
          </p:cNvSpPr>
          <p:nvPr>
            <p:ph idx="1"/>
          </p:nvPr>
        </p:nvSpPr>
        <p:spPr/>
        <p:txBody>
          <a:bodyPr/>
          <a:lstStyle/>
          <a:p>
            <a:r>
              <a:rPr lang="en-SG" dirty="0"/>
              <a:t>A project consists of a set of jobs and a set of precedence relations</a:t>
            </a:r>
          </a:p>
          <a:p>
            <a:r>
              <a:rPr lang="en-SG" dirty="0"/>
              <a:t>Given a set </a:t>
            </a:r>
            <a:r>
              <a:rPr lang="en-SG" i="1" dirty="0">
                <a:latin typeface="Times New Roman" panose="02020603050405020304" pitchFamily="18" charset="0"/>
                <a:cs typeface="Times New Roman" panose="02020603050405020304" pitchFamily="18" charset="0"/>
              </a:rPr>
              <a:t>A</a:t>
            </a:r>
            <a:r>
              <a:rPr lang="en-SG" dirty="0"/>
              <a:t> of job pairs </a:t>
            </a:r>
            <a:r>
              <a:rPr lang="en-SG" dirty="0">
                <a:latin typeface="Times New Roman" panose="02020603050405020304" pitchFamily="18" charset="0"/>
                <a:cs typeface="Times New Roman" panose="02020603050405020304" pitchFamily="18" charset="0"/>
              </a:rPr>
              <a:t>(</a:t>
            </a:r>
            <a:r>
              <a:rPr lang="en-SG" i="1" dirty="0" err="1">
                <a:latin typeface="Times New Roman" panose="02020603050405020304" pitchFamily="18" charset="0"/>
                <a:cs typeface="Times New Roman" panose="02020603050405020304" pitchFamily="18" charset="0"/>
              </a:rPr>
              <a:t>i</a:t>
            </a:r>
            <a:r>
              <a:rPr lang="en-SG" dirty="0" err="1">
                <a:latin typeface="Times New Roman" panose="02020603050405020304" pitchFamily="18" charset="0"/>
                <a:cs typeface="Times New Roman" panose="02020603050405020304" pitchFamily="18" charset="0"/>
              </a:rPr>
              <a:t>,</a:t>
            </a:r>
            <a:r>
              <a:rPr lang="en-SG" i="1" dirty="0" err="1">
                <a:latin typeface="Times New Roman" panose="02020603050405020304" pitchFamily="18" charset="0"/>
                <a:cs typeface="Times New Roman" panose="02020603050405020304" pitchFamily="18" charset="0"/>
              </a:rPr>
              <a:t>j</a:t>
            </a:r>
            <a:r>
              <a:rPr lang="en-SG" dirty="0">
                <a:latin typeface="Times New Roman" panose="02020603050405020304" pitchFamily="18" charset="0"/>
                <a:cs typeface="Times New Roman" panose="02020603050405020304" pitchFamily="18" charset="0"/>
              </a:rPr>
              <a:t>)</a:t>
            </a:r>
            <a:r>
              <a:rPr lang="en-SG" dirty="0"/>
              <a:t> indicating that job </a:t>
            </a:r>
            <a:r>
              <a:rPr lang="en-SG" i="1" dirty="0">
                <a:latin typeface="Times New Roman" panose="02020603050405020304" pitchFamily="18" charset="0"/>
                <a:cs typeface="Times New Roman" panose="02020603050405020304" pitchFamily="18" charset="0"/>
              </a:rPr>
              <a:t>j</a:t>
            </a:r>
            <a:r>
              <a:rPr lang="en-SG" dirty="0"/>
              <a:t> cannot start before job </a:t>
            </a:r>
            <a:r>
              <a:rPr lang="en-SG" i="1" dirty="0" err="1">
                <a:latin typeface="Times New Roman" panose="02020603050405020304" pitchFamily="18" charset="0"/>
                <a:cs typeface="Times New Roman" panose="02020603050405020304" pitchFamily="18" charset="0"/>
              </a:rPr>
              <a:t>i</a:t>
            </a:r>
            <a:r>
              <a:rPr lang="en-SG" dirty="0"/>
              <a:t> is completed. </a:t>
            </a:r>
          </a:p>
          <a:p>
            <a:r>
              <a:rPr lang="en-SG" i="1" dirty="0">
                <a:latin typeface="Times New Roman" panose="02020603050405020304" pitchFamily="18" charset="0"/>
                <a:cs typeface="Times New Roman" panose="02020603050405020304" pitchFamily="18" charset="0"/>
              </a:rPr>
              <a:t>c</a:t>
            </a:r>
            <a:r>
              <a:rPr lang="en-SG" i="1" baseline="-25000" dirty="0">
                <a:latin typeface="Times New Roman" panose="02020603050405020304" pitchFamily="18" charset="0"/>
                <a:cs typeface="Times New Roman" panose="02020603050405020304" pitchFamily="18" charset="0"/>
              </a:rPr>
              <a:t>i</a:t>
            </a:r>
            <a:r>
              <a:rPr lang="en-SG" dirty="0"/>
              <a:t> duration of job </a:t>
            </a:r>
            <a:r>
              <a:rPr lang="en-SG" i="1" dirty="0" err="1">
                <a:latin typeface="Times New Roman" panose="02020603050405020304" pitchFamily="18" charset="0"/>
                <a:cs typeface="Times New Roman" panose="02020603050405020304" pitchFamily="18" charset="0"/>
              </a:rPr>
              <a:t>i</a:t>
            </a:r>
            <a:endParaRPr lang="en-SG" i="1" dirty="0">
              <a:latin typeface="Times New Roman" panose="02020603050405020304" pitchFamily="18" charset="0"/>
              <a:cs typeface="Times New Roman" panose="02020603050405020304" pitchFamily="18" charset="0"/>
            </a:endParaRPr>
          </a:p>
          <a:p>
            <a:r>
              <a:rPr lang="en-SG" dirty="0"/>
              <a:t>Find the least possible duration of the project.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C40821F-C6D7-4F56-BCB2-2080FB5704A9}"/>
                  </a:ext>
                </a:extLst>
              </p:cNvPr>
              <p:cNvSpPr>
                <a:spLocks noGrp="1"/>
              </p:cNvSpPr>
              <p:nvPr>
                <p:ph idx="1"/>
              </p:nvPr>
            </p:nvSpPr>
            <p:spPr/>
            <p:txBody>
              <a:bodyPr/>
              <a:lstStyle/>
              <a:p>
                <a:r>
                  <a:rPr lang="en-SG" dirty="0"/>
                  <a:t>Introduce two artificial job </a:t>
                </a:r>
                <a:r>
                  <a:rPr lang="en-SG" i="1" dirty="0">
                    <a:latin typeface="Times New Roman" panose="02020603050405020304" pitchFamily="18" charset="0"/>
                    <a:cs typeface="Times New Roman" panose="02020603050405020304" pitchFamily="18" charset="0"/>
                  </a:rPr>
                  <a:t>s</a:t>
                </a:r>
                <a:r>
                  <a:rPr lang="en-SG" dirty="0"/>
                  <a:t> and </a:t>
                </a:r>
                <a:r>
                  <a:rPr lang="en-SG" i="1" dirty="0">
                    <a:latin typeface="Times New Roman" panose="02020603050405020304" pitchFamily="18" charset="0"/>
                    <a:cs typeface="Times New Roman" panose="02020603050405020304" pitchFamily="18" charset="0"/>
                  </a:rPr>
                  <a:t>t</a:t>
                </a:r>
                <a:r>
                  <a:rPr lang="en-SG" dirty="0"/>
                  <a:t>, of zero duration, that signify the beginning and completion of the project. Add </a:t>
                </a:r>
                <a:r>
                  <a:rPr lang="en-SG" dirty="0">
                    <a:latin typeface="Times New Roman" panose="02020603050405020304" pitchFamily="18" charset="0"/>
                    <a:cs typeface="Times New Roman" panose="02020603050405020304" pitchFamily="18" charset="0"/>
                  </a:rPr>
                  <a:t>(</a:t>
                </a:r>
                <a:r>
                  <a:rPr lang="en-SG" i="1" dirty="0">
                    <a:latin typeface="Times New Roman" panose="02020603050405020304" pitchFamily="18" charset="0"/>
                    <a:cs typeface="Times New Roman" panose="02020603050405020304" pitchFamily="18" charset="0"/>
                  </a:rPr>
                  <a:t>s</a:t>
                </a:r>
                <a:r>
                  <a:rPr lang="en-SG"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i</a:t>
                </a:r>
                <a:r>
                  <a:rPr lang="en-SG" dirty="0">
                    <a:latin typeface="Times New Roman" panose="02020603050405020304" pitchFamily="18" charset="0"/>
                    <a:cs typeface="Times New Roman" panose="02020603050405020304" pitchFamily="18" charset="0"/>
                  </a:rPr>
                  <a:t>) </a:t>
                </a:r>
                <a:r>
                  <a:rPr lang="en-SG" dirty="0"/>
                  <a:t>and </a:t>
                </a:r>
                <a:r>
                  <a:rPr lang="en-SG" dirty="0">
                    <a:latin typeface="Times New Roman" panose="02020603050405020304" pitchFamily="18" charset="0"/>
                    <a:cs typeface="Times New Roman" panose="02020603050405020304" pitchFamily="18" charset="0"/>
                  </a:rPr>
                  <a:t>(</a:t>
                </a:r>
                <a:r>
                  <a:rPr lang="en-SG" i="1" dirty="0" err="1">
                    <a:latin typeface="Times New Roman" panose="02020603050405020304" pitchFamily="18" charset="0"/>
                    <a:cs typeface="Times New Roman" panose="02020603050405020304" pitchFamily="18" charset="0"/>
                  </a:rPr>
                  <a:t>i</a:t>
                </a:r>
                <a:r>
                  <a:rPr lang="en-SG" dirty="0">
                    <a:latin typeface="Times New Roman" panose="02020603050405020304" pitchFamily="18" charset="0"/>
                    <a:cs typeface="Times New Roman" panose="02020603050405020304" pitchFamily="18" charset="0"/>
                  </a:rPr>
                  <a:t>, </a:t>
                </a:r>
                <a:r>
                  <a:rPr lang="en-SG" i="1" dirty="0">
                    <a:latin typeface="Times New Roman" panose="02020603050405020304" pitchFamily="18" charset="0"/>
                    <a:cs typeface="Times New Roman" panose="02020603050405020304" pitchFamily="18" charset="0"/>
                  </a:rPr>
                  <a:t>t</a:t>
                </a:r>
                <a:r>
                  <a:rPr lang="en-SG" dirty="0">
                    <a:latin typeface="Times New Roman" panose="02020603050405020304" pitchFamily="18" charset="0"/>
                    <a:cs typeface="Times New Roman" panose="02020603050405020304" pitchFamily="18" charset="0"/>
                  </a:rPr>
                  <a:t>) </a:t>
                </a:r>
                <a:r>
                  <a:rPr lang="en-SG" dirty="0"/>
                  <a:t>to </a:t>
                </a:r>
                <a:r>
                  <a:rPr lang="en-SG" i="1" dirty="0">
                    <a:latin typeface="Times New Roman" panose="02020603050405020304" pitchFamily="18" charset="0"/>
                    <a:cs typeface="Times New Roman" panose="02020603050405020304" pitchFamily="18" charset="0"/>
                  </a:rPr>
                  <a:t>A</a:t>
                </a:r>
              </a:p>
              <a:p>
                <a14:m>
                  <m:oMath xmlns:m="http://schemas.openxmlformats.org/officeDocument/2006/math">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𝑝</m:t>
                        </m:r>
                      </m:e>
                      <m:sub>
                        <m:r>
                          <a:rPr lang="en-SG" b="0" i="1" smtClean="0">
                            <a:latin typeface="Cambria Math" panose="02040503050406030204" pitchFamily="18" charset="0"/>
                            <a:ea typeface="Cambria Math" panose="02040503050406030204" pitchFamily="18" charset="0"/>
                          </a:rPr>
                          <m:t>𝑖</m:t>
                        </m:r>
                      </m:sub>
                    </m:sSub>
                  </m:oMath>
                </a14:m>
                <a:r>
                  <a:rPr lang="en-SG" dirty="0"/>
                  <a:t> time at job </a:t>
                </a:r>
                <a:r>
                  <a:rPr lang="en-SG" i="1" dirty="0" err="1">
                    <a:latin typeface="Times New Roman" panose="02020603050405020304" pitchFamily="18" charset="0"/>
                    <a:cs typeface="Times New Roman" panose="02020603050405020304" pitchFamily="18" charset="0"/>
                  </a:rPr>
                  <a:t>i</a:t>
                </a:r>
                <a:r>
                  <a:rPr lang="en-SG" dirty="0"/>
                  <a:t> begins</a:t>
                </a:r>
              </a:p>
              <a:p>
                <a14:m>
                  <m:oMath xmlns:m="http://schemas.openxmlformats.org/officeDocument/2006/math">
                    <m:d>
                      <m:dPr>
                        <m:ctrlPr>
                          <a:rPr lang="en-SG" i="1" smtClean="0">
                            <a:latin typeface="Cambria Math" panose="02040503050406030204" pitchFamily="18" charset="0"/>
                          </a:rPr>
                        </m:ctrlPr>
                      </m:dPr>
                      <m:e>
                        <m:r>
                          <a:rPr lang="en-SG" b="0" i="1" smtClean="0">
                            <a:latin typeface="Cambria Math" panose="02040503050406030204" pitchFamily="18" charset="0"/>
                          </a:rPr>
                          <m:t>𝑖</m:t>
                        </m:r>
                        <m:r>
                          <a:rPr lang="en-SG" b="0" i="1" smtClean="0">
                            <a:latin typeface="Cambria Math" panose="02040503050406030204" pitchFamily="18" charset="0"/>
                          </a:rPr>
                          <m:t>, </m:t>
                        </m:r>
                        <m:r>
                          <a:rPr lang="en-SG" b="0" i="1" smtClean="0">
                            <a:latin typeface="Cambria Math" panose="02040503050406030204" pitchFamily="18" charset="0"/>
                          </a:rPr>
                          <m:t>𝑗</m:t>
                        </m:r>
                      </m:e>
                    </m:d>
                    <m:r>
                      <a:rPr lang="en-SG"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𝑝</m:t>
                        </m:r>
                      </m:e>
                      <m:sub>
                        <m:r>
                          <a:rPr lang="en-SG" b="0" i="1" smtClean="0">
                            <a:latin typeface="Cambria Math" panose="02040503050406030204" pitchFamily="18" charset="0"/>
                            <a:ea typeface="Cambria Math" panose="02040503050406030204" pitchFamily="18" charset="0"/>
                          </a:rPr>
                          <m:t>𝑗</m:t>
                        </m:r>
                      </m:sub>
                    </m:sSub>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𝑝</m:t>
                        </m:r>
                      </m:e>
                      <m:sub>
                        <m:r>
                          <a:rPr lang="en-SG" b="0" i="1" smtClean="0">
                            <a:latin typeface="Cambria Math" panose="02040503050406030204" pitchFamily="18" charset="0"/>
                            <a:ea typeface="Cambria Math" panose="02040503050406030204" pitchFamily="18" charset="0"/>
                          </a:rPr>
                          <m:t>𝑖</m:t>
                        </m:r>
                      </m:sub>
                    </m:sSub>
                    <m:r>
                      <a:rPr lang="en-SG" b="0" i="1" smtClean="0">
                        <a:latin typeface="Cambria Math" panose="02040503050406030204" pitchFamily="18" charset="0"/>
                        <a:ea typeface="Cambria Math" panose="02040503050406030204" pitchFamily="18" charset="0"/>
                      </a:rPr>
                      <m:t>+ </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𝑐</m:t>
                        </m:r>
                      </m:e>
                      <m:sub>
                        <m:r>
                          <a:rPr lang="en-SG" b="0" i="1" smtClean="0">
                            <a:latin typeface="Cambria Math" panose="02040503050406030204" pitchFamily="18" charset="0"/>
                            <a:ea typeface="Cambria Math" panose="02040503050406030204" pitchFamily="18" charset="0"/>
                          </a:rPr>
                          <m:t>𝑖</m:t>
                        </m:r>
                      </m:sub>
                    </m:sSub>
                    <m:r>
                      <a:rPr lang="en-SG" b="0" i="1" smtClean="0">
                        <a:latin typeface="Cambria Math" panose="02040503050406030204" pitchFamily="18" charset="0"/>
                        <a:ea typeface="Cambria Math" panose="02040503050406030204" pitchFamily="18" charset="0"/>
                      </a:rPr>
                      <m:t> </m:t>
                    </m:r>
                  </m:oMath>
                </a14:m>
                <a:endParaRPr lang="en-SG" dirty="0"/>
              </a:p>
              <a:p>
                <a:r>
                  <a:rPr lang="en-SG" dirty="0"/>
                  <a:t>Project duration: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𝑡</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𝑠</m:t>
                        </m:r>
                      </m:sub>
                    </m:sSub>
                  </m:oMath>
                </a14:m>
                <a:endParaRPr lang="en-SG" dirty="0"/>
              </a:p>
            </p:txBody>
          </p:sp>
        </mc:Choice>
        <mc:Fallback xmlns="">
          <p:sp>
            <p:nvSpPr>
              <p:cNvPr id="2" name="Content Placeholder 1">
                <a:extLst>
                  <a:ext uri="{FF2B5EF4-FFF2-40B4-BE49-F238E27FC236}">
                    <a16:creationId xmlns:a16="http://schemas.microsoft.com/office/drawing/2014/main" id="{3C40821F-C6D7-4F56-BCB2-2080FB5704A9}"/>
                  </a:ext>
                </a:extLst>
              </p:cNvPr>
              <p:cNvSpPr>
                <a:spLocks noGrp="1" noRot="1" noChangeAspect="1" noMove="1" noResize="1" noEditPoints="1" noAdjustHandles="1" noChangeArrowheads="1" noChangeShapeType="1" noTextEdit="1"/>
              </p:cNvSpPr>
              <p:nvPr>
                <p:ph idx="1"/>
              </p:nvPr>
            </p:nvSpPr>
            <p:spPr>
              <a:blipFill>
                <a:blip r:embed="rId3"/>
                <a:stretch>
                  <a:fillRect l="-1043" t="-2278"/>
                </a:stretch>
              </a:blipFill>
            </p:spPr>
            <p:txBody>
              <a:bodyPr/>
              <a:lstStyle/>
              <a:p>
                <a:r>
                  <a:rPr lang="en-SG">
                    <a:noFill/>
                  </a:rPr>
                  <a:t> </a:t>
                </a:r>
              </a:p>
            </p:txBody>
          </p:sp>
        </mc:Fallback>
      </mc:AlternateContent>
    </p:spTree>
    <p:extLst>
      <p:ext uri="{BB962C8B-B14F-4D97-AF65-F5344CB8AC3E}">
        <p14:creationId xmlns:p14="http://schemas.microsoft.com/office/powerpoint/2010/main" val="205773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Network </a:t>
            </a:r>
            <a:r>
              <a:rPr lang="en-US" altLang="zh-CN" dirty="0">
                <a:ea typeface="ＭＳ Ｐゴシック" charset="-128"/>
              </a:rPr>
              <a:t>F</a:t>
            </a:r>
            <a:r>
              <a:rPr lang="en-US" altLang="en-US" dirty="0">
                <a:ea typeface="ＭＳ Ｐゴシック" charset="-128"/>
              </a:rPr>
              <a:t>low Models</a:t>
            </a:r>
          </a:p>
        </p:txBody>
      </p:sp>
      <p:sp>
        <p:nvSpPr>
          <p:cNvPr id="10242" name="Rectangle 11"/>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sz="2600" dirty="0">
                <a:ea typeface="ＭＳ Ｐゴシック" charset="-128"/>
              </a:rPr>
              <a:t>A network comprises of </a:t>
            </a:r>
            <a:r>
              <a:rPr lang="en-GB" altLang="en-US" sz="2600" dirty="0">
                <a:solidFill>
                  <a:srgbClr val="FF0000"/>
                </a:solidFill>
                <a:ea typeface="ＭＳ Ｐゴシック" charset="-128"/>
              </a:rPr>
              <a:t>Nodes</a:t>
            </a:r>
            <a:r>
              <a:rPr lang="en-GB" altLang="en-US" sz="2600" dirty="0">
                <a:ea typeface="ＭＳ Ｐゴシック" charset="-128"/>
              </a:rPr>
              <a:t> representing junction points which are linked together by </a:t>
            </a:r>
            <a:r>
              <a:rPr lang="en-GB" altLang="en-US" sz="2600" dirty="0">
                <a:solidFill>
                  <a:srgbClr val="FF0000"/>
                </a:solidFill>
                <a:ea typeface="ＭＳ Ｐゴシック" charset="-128"/>
              </a:rPr>
              <a:t>Arcs</a:t>
            </a:r>
            <a:r>
              <a:rPr lang="en-GB" altLang="en-US" sz="2600" dirty="0">
                <a:ea typeface="ＭＳ Ｐゴシック" charset="-128"/>
              </a:rPr>
              <a:t>.</a:t>
            </a:r>
          </a:p>
          <a:p>
            <a:r>
              <a:rPr lang="en-GB" altLang="en-US" sz="2600" dirty="0">
                <a:ea typeface="ＭＳ Ｐゴシック" charset="-128"/>
              </a:rPr>
              <a:t>The </a:t>
            </a:r>
            <a:r>
              <a:rPr lang="en-GB" altLang="en-US" sz="2600" dirty="0">
                <a:solidFill>
                  <a:srgbClr val="FF0000"/>
                </a:solidFill>
                <a:ea typeface="ＭＳ Ｐゴシック" charset="-128"/>
              </a:rPr>
              <a:t>arcs</a:t>
            </a:r>
            <a:r>
              <a:rPr lang="en-GB" altLang="en-US" sz="2600" dirty="0">
                <a:ea typeface="ＭＳ Ｐゴシック" charset="-128"/>
              </a:rPr>
              <a:t> represents the direction of flow (cf. non negative constraints) across two nodes.  </a:t>
            </a:r>
          </a:p>
          <a:p>
            <a:pPr lvl="1"/>
            <a:endParaRPr lang="en-GB" altLang="en-US" sz="2200" dirty="0"/>
          </a:p>
          <a:p>
            <a:endParaRPr lang="en-GB" altLang="en-US" sz="2600" dirty="0">
              <a:ea typeface="ＭＳ Ｐゴシック" charset="-128"/>
            </a:endParaRPr>
          </a:p>
          <a:p>
            <a:pPr lvl="1"/>
            <a:endParaRPr lang="en-GB" altLang="en-US" sz="2200" dirty="0"/>
          </a:p>
          <a:p>
            <a:pPr>
              <a:buFont typeface="Wingdings" charset="2"/>
              <a:buNone/>
            </a:pPr>
            <a:endParaRPr lang="en-US" altLang="en-US" sz="2600" dirty="0">
              <a:ea typeface="ＭＳ Ｐゴシック" charset="-128"/>
            </a:endParaRPr>
          </a:p>
        </p:txBody>
      </p:sp>
      <p:sp>
        <p:nvSpPr>
          <p:cNvPr id="10243" name="Oval 26"/>
          <p:cNvSpPr>
            <a:spLocks noChangeArrowheads="1"/>
          </p:cNvSpPr>
          <p:nvPr/>
        </p:nvSpPr>
        <p:spPr bwMode="auto">
          <a:xfrm>
            <a:off x="4191000" y="32766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10244" name="Line 27"/>
          <p:cNvSpPr>
            <a:spLocks noChangeShapeType="1"/>
          </p:cNvSpPr>
          <p:nvPr/>
        </p:nvSpPr>
        <p:spPr bwMode="auto">
          <a:xfrm>
            <a:off x="4724400" y="3581400"/>
            <a:ext cx="2362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45" name="Oval 29"/>
          <p:cNvSpPr>
            <a:spLocks noChangeArrowheads="1"/>
          </p:cNvSpPr>
          <p:nvPr/>
        </p:nvSpPr>
        <p:spPr bwMode="auto">
          <a:xfrm>
            <a:off x="7086600" y="32766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10246" name="Text Box 33"/>
          <p:cNvSpPr txBox="1">
            <a:spLocks noChangeArrowheads="1"/>
          </p:cNvSpPr>
          <p:nvPr/>
        </p:nvSpPr>
        <p:spPr bwMode="auto">
          <a:xfrm>
            <a:off x="5257800" y="4038601"/>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10247" name="Text Box 34"/>
          <p:cNvSpPr txBox="1">
            <a:spLocks noChangeArrowheads="1"/>
          </p:cNvSpPr>
          <p:nvPr/>
        </p:nvSpPr>
        <p:spPr bwMode="auto">
          <a:xfrm>
            <a:off x="5257801" y="3657600"/>
            <a:ext cx="11461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a:t>Arc, (1,2)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p:sp>
        <p:nvSpPr>
          <p:cNvPr id="2" name="Content Placeholder 1">
            <a:extLst>
              <a:ext uri="{FF2B5EF4-FFF2-40B4-BE49-F238E27FC236}">
                <a16:creationId xmlns:a16="http://schemas.microsoft.com/office/drawing/2014/main" id="{24697912-2D3C-4D97-9406-256E7D8D719D}"/>
              </a:ext>
            </a:extLst>
          </p:cNvPr>
          <p:cNvSpPr>
            <a:spLocks noGrp="1"/>
          </p:cNvSpPr>
          <p:nvPr>
            <p:ph idx="1"/>
          </p:nvPr>
        </p:nvSpPr>
        <p:spPr>
          <a:xfrm>
            <a:off x="838200" y="1313895"/>
            <a:ext cx="10515600" cy="990600"/>
          </a:xfrm>
        </p:spPr>
        <p:txBody>
          <a:bodyPr/>
          <a:lstStyle/>
          <a:p>
            <a:r>
              <a:rPr lang="en-SG" dirty="0"/>
              <a:t>Completion time of project</a:t>
            </a:r>
          </a:p>
          <a:p>
            <a:endParaRPr lang="en-SG" dirty="0"/>
          </a:p>
        </p:txBody>
      </p:sp>
      <p:pic>
        <p:nvPicPr>
          <p:cNvPr id="79875"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743200"/>
            <a:ext cx="60452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Project Management</a:t>
            </a:r>
          </a:p>
        </p:txBody>
      </p:sp>
      <p:pic>
        <p:nvPicPr>
          <p:cNvPr id="81922" name="Picture 8" descr="txp_fig"/>
          <p:cNvPicPr>
            <a:picLocks noChangeAspect="1" noChangeArrowheads="1"/>
          </p:cNvPicPr>
          <p:nvPr>
            <p:custDataLst>
              <p:tags r:id="rId1"/>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0" y="1600201"/>
            <a:ext cx="5708650" cy="236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23" name="Oval 9"/>
          <p:cNvSpPr>
            <a:spLocks noChangeArrowheads="1"/>
          </p:cNvSpPr>
          <p:nvPr/>
        </p:nvSpPr>
        <p:spPr bwMode="auto">
          <a:xfrm>
            <a:off x="5105400" y="4343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A</a:t>
            </a:r>
          </a:p>
        </p:txBody>
      </p:sp>
      <p:sp>
        <p:nvSpPr>
          <p:cNvPr id="81924" name="Oval 10"/>
          <p:cNvSpPr>
            <a:spLocks noChangeArrowheads="1"/>
          </p:cNvSpPr>
          <p:nvPr/>
        </p:nvSpPr>
        <p:spPr bwMode="auto">
          <a:xfrm>
            <a:off x="6553200" y="4343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D</a:t>
            </a:r>
          </a:p>
        </p:txBody>
      </p:sp>
      <p:sp>
        <p:nvSpPr>
          <p:cNvPr id="81925" name="Oval 11"/>
          <p:cNvSpPr>
            <a:spLocks noChangeArrowheads="1"/>
          </p:cNvSpPr>
          <p:nvPr/>
        </p:nvSpPr>
        <p:spPr bwMode="auto">
          <a:xfrm>
            <a:off x="7391400" y="487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E</a:t>
            </a:r>
          </a:p>
        </p:txBody>
      </p:sp>
      <p:sp>
        <p:nvSpPr>
          <p:cNvPr id="81926" name="Oval 12"/>
          <p:cNvSpPr>
            <a:spLocks noChangeArrowheads="1"/>
          </p:cNvSpPr>
          <p:nvPr/>
        </p:nvSpPr>
        <p:spPr bwMode="auto">
          <a:xfrm>
            <a:off x="6629400" y="556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C</a:t>
            </a:r>
          </a:p>
        </p:txBody>
      </p:sp>
      <p:sp>
        <p:nvSpPr>
          <p:cNvPr id="81927" name="Oval 13"/>
          <p:cNvSpPr>
            <a:spLocks noChangeArrowheads="1"/>
          </p:cNvSpPr>
          <p:nvPr/>
        </p:nvSpPr>
        <p:spPr bwMode="auto">
          <a:xfrm>
            <a:off x="5105400" y="556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B</a:t>
            </a:r>
          </a:p>
        </p:txBody>
      </p:sp>
      <p:sp>
        <p:nvSpPr>
          <p:cNvPr id="81928" name="Oval 14"/>
          <p:cNvSpPr>
            <a:spLocks noChangeArrowheads="1"/>
          </p:cNvSpPr>
          <p:nvPr/>
        </p:nvSpPr>
        <p:spPr bwMode="auto">
          <a:xfrm>
            <a:off x="4038600" y="4953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s</a:t>
            </a:r>
          </a:p>
        </p:txBody>
      </p:sp>
      <p:sp>
        <p:nvSpPr>
          <p:cNvPr id="81929" name="Line 15"/>
          <p:cNvSpPr>
            <a:spLocks noChangeShapeType="1"/>
          </p:cNvSpPr>
          <p:nvPr/>
        </p:nvSpPr>
        <p:spPr bwMode="auto">
          <a:xfrm flipV="1">
            <a:off x="4343400" y="45720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30" name="Line 16"/>
          <p:cNvSpPr>
            <a:spLocks noChangeShapeType="1"/>
          </p:cNvSpPr>
          <p:nvPr/>
        </p:nvSpPr>
        <p:spPr bwMode="auto">
          <a:xfrm>
            <a:off x="5410200" y="47244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31" name="Line 17"/>
          <p:cNvSpPr>
            <a:spLocks noChangeShapeType="1"/>
          </p:cNvSpPr>
          <p:nvPr/>
        </p:nvSpPr>
        <p:spPr bwMode="auto">
          <a:xfrm flipV="1">
            <a:off x="5486400" y="4495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32" name="Line 19"/>
          <p:cNvSpPr>
            <a:spLocks noChangeShapeType="1"/>
          </p:cNvSpPr>
          <p:nvPr/>
        </p:nvSpPr>
        <p:spPr bwMode="auto">
          <a:xfrm>
            <a:off x="4343400" y="52578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33" name="Line 20"/>
          <p:cNvSpPr>
            <a:spLocks noChangeShapeType="1"/>
          </p:cNvSpPr>
          <p:nvPr/>
        </p:nvSpPr>
        <p:spPr bwMode="auto">
          <a:xfrm>
            <a:off x="5486400" y="57912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34" name="Line 21"/>
          <p:cNvSpPr>
            <a:spLocks noChangeShapeType="1"/>
          </p:cNvSpPr>
          <p:nvPr/>
        </p:nvSpPr>
        <p:spPr bwMode="auto">
          <a:xfrm>
            <a:off x="6934200" y="4495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35" name="Line 22"/>
          <p:cNvSpPr>
            <a:spLocks noChangeShapeType="1"/>
          </p:cNvSpPr>
          <p:nvPr/>
        </p:nvSpPr>
        <p:spPr bwMode="auto">
          <a:xfrm flipV="1">
            <a:off x="6934200" y="5257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36" name="Line 23"/>
          <p:cNvSpPr>
            <a:spLocks noChangeShapeType="1"/>
          </p:cNvSpPr>
          <p:nvPr/>
        </p:nvSpPr>
        <p:spPr bwMode="auto">
          <a:xfrm>
            <a:off x="7848600" y="50292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81937" name="Picture 38" descr="txp_fig"/>
          <p:cNvPicPr>
            <a:picLocks noChangeAspect="1" noChangeArrowheads="1"/>
          </p:cNvPicPr>
          <p:nvPr>
            <p:custDataLst>
              <p:tags r:id="rId2"/>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4267200"/>
            <a:ext cx="242888"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38" name="Picture 42" descr="txp_fig"/>
          <p:cNvPicPr>
            <a:picLocks noChangeAspect="1" noChangeArrowheads="1"/>
          </p:cNvPicPr>
          <p:nvPr>
            <p:custDataLst>
              <p:tags r:id="rId3"/>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45350" y="4495800"/>
            <a:ext cx="115888"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39" name="Picture 36" descr="txp_fig"/>
          <p:cNvPicPr>
            <a:picLocks noChangeAspect="1" noChangeArrowheads="1"/>
          </p:cNvPicPr>
          <p:nvPr>
            <p:custDataLst>
              <p:tags r:id="rId4"/>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6450" y="4594225"/>
            <a:ext cx="1143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40" name="Picture 37" descr="txp_fig"/>
          <p:cNvPicPr>
            <a:picLocks noChangeAspect="1" noChangeArrowheads="1"/>
          </p:cNvPicPr>
          <p:nvPr>
            <p:custDataLst>
              <p:tags r:id="rId5"/>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43450" y="5210176"/>
            <a:ext cx="11588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41" name="Picture 40" descr="txp_fig"/>
          <p:cNvPicPr>
            <a:picLocks noChangeAspect="1" noChangeArrowheads="1"/>
          </p:cNvPicPr>
          <p:nvPr>
            <p:custDataLst>
              <p:tags r:id="rId6"/>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99150" y="5591176"/>
            <a:ext cx="11588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42" name="Picture 43" descr="txp_fig"/>
          <p:cNvPicPr>
            <a:picLocks noChangeAspect="1" noChangeArrowheads="1"/>
          </p:cNvPicPr>
          <p:nvPr>
            <p:custDataLst>
              <p:tags r:id="rId7"/>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10400" y="5181600"/>
            <a:ext cx="1143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43" name="Line 33"/>
          <p:cNvSpPr>
            <a:spLocks noChangeShapeType="1"/>
          </p:cNvSpPr>
          <p:nvPr/>
        </p:nvSpPr>
        <p:spPr bwMode="auto">
          <a:xfrm>
            <a:off x="2362200" y="57912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81944" name="Picture 35" descr="txp_fig"/>
          <p:cNvPicPr>
            <a:picLocks noChangeAspect="1" noChangeArrowheads="1"/>
          </p:cNvPicPr>
          <p:nvPr>
            <p:custDataLst>
              <p:tags r:id="rId8"/>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4764" y="5502276"/>
            <a:ext cx="477837"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45" name="Picture 39" descr="txp_fig"/>
          <p:cNvPicPr>
            <a:picLocks noChangeAspect="1" noChangeArrowheads="1"/>
          </p:cNvPicPr>
          <p:nvPr>
            <p:custDataLst>
              <p:tags r:id="rId9"/>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4953000"/>
            <a:ext cx="242888"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46" name="Oval 41"/>
          <p:cNvSpPr>
            <a:spLocks noChangeArrowheads="1"/>
          </p:cNvSpPr>
          <p:nvPr/>
        </p:nvSpPr>
        <p:spPr bwMode="auto">
          <a:xfrm>
            <a:off x="8763000" y="487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t</a:t>
            </a:r>
          </a:p>
        </p:txBody>
      </p:sp>
      <p:pic>
        <p:nvPicPr>
          <p:cNvPr id="81947" name="Picture 45" descr="txp_fig"/>
          <p:cNvPicPr>
            <a:picLocks noChangeAspect="1" noChangeArrowheads="1"/>
          </p:cNvPicPr>
          <p:nvPr>
            <p:custDataLst>
              <p:tags r:id="rId10"/>
            </p:custDataLst>
          </p:nvPr>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53400" y="4800601"/>
            <a:ext cx="24288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Project Management</a:t>
            </a:r>
          </a:p>
        </p:txBody>
      </p:sp>
      <p:sp>
        <p:nvSpPr>
          <p:cNvPr id="83970" name="Oval 9"/>
          <p:cNvSpPr>
            <a:spLocks noChangeArrowheads="1"/>
          </p:cNvSpPr>
          <p:nvPr/>
        </p:nvSpPr>
        <p:spPr bwMode="auto">
          <a:xfrm>
            <a:off x="5181600" y="106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A</a:t>
            </a:r>
          </a:p>
        </p:txBody>
      </p:sp>
      <p:sp>
        <p:nvSpPr>
          <p:cNvPr id="83971" name="Oval 10"/>
          <p:cNvSpPr>
            <a:spLocks noChangeArrowheads="1"/>
          </p:cNvSpPr>
          <p:nvPr/>
        </p:nvSpPr>
        <p:spPr bwMode="auto">
          <a:xfrm>
            <a:off x="6629400" y="106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D</a:t>
            </a:r>
          </a:p>
        </p:txBody>
      </p:sp>
      <p:sp>
        <p:nvSpPr>
          <p:cNvPr id="83972" name="Oval 11"/>
          <p:cNvSpPr>
            <a:spLocks noChangeArrowheads="1"/>
          </p:cNvSpPr>
          <p:nvPr/>
        </p:nvSpPr>
        <p:spPr bwMode="auto">
          <a:xfrm>
            <a:off x="7467600"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E</a:t>
            </a:r>
          </a:p>
        </p:txBody>
      </p:sp>
      <p:sp>
        <p:nvSpPr>
          <p:cNvPr id="83973" name="Oval 12"/>
          <p:cNvSpPr>
            <a:spLocks noChangeArrowheads="1"/>
          </p:cNvSpPr>
          <p:nvPr/>
        </p:nvSpPr>
        <p:spPr bwMode="auto">
          <a:xfrm>
            <a:off x="6705600" y="2286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C</a:t>
            </a:r>
          </a:p>
        </p:txBody>
      </p:sp>
      <p:sp>
        <p:nvSpPr>
          <p:cNvPr id="83974" name="Oval 13"/>
          <p:cNvSpPr>
            <a:spLocks noChangeArrowheads="1"/>
          </p:cNvSpPr>
          <p:nvPr/>
        </p:nvSpPr>
        <p:spPr bwMode="auto">
          <a:xfrm>
            <a:off x="5181600" y="2286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B</a:t>
            </a:r>
          </a:p>
        </p:txBody>
      </p:sp>
      <p:sp>
        <p:nvSpPr>
          <p:cNvPr id="83975" name="Oval 14"/>
          <p:cNvSpPr>
            <a:spLocks noChangeArrowheads="1"/>
          </p:cNvSpPr>
          <p:nvPr/>
        </p:nvSpPr>
        <p:spPr bwMode="auto">
          <a:xfrm>
            <a:off x="4114800" y="1676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s</a:t>
            </a:r>
          </a:p>
        </p:txBody>
      </p:sp>
      <p:sp>
        <p:nvSpPr>
          <p:cNvPr id="83976" name="Line 15"/>
          <p:cNvSpPr>
            <a:spLocks noChangeShapeType="1"/>
          </p:cNvSpPr>
          <p:nvPr/>
        </p:nvSpPr>
        <p:spPr bwMode="auto">
          <a:xfrm flipV="1">
            <a:off x="44196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77" name="Line 16"/>
          <p:cNvSpPr>
            <a:spLocks noChangeShapeType="1"/>
          </p:cNvSpPr>
          <p:nvPr/>
        </p:nvSpPr>
        <p:spPr bwMode="auto">
          <a:xfrm>
            <a:off x="5486400" y="14478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78" name="Line 17"/>
          <p:cNvSpPr>
            <a:spLocks noChangeShapeType="1"/>
          </p:cNvSpPr>
          <p:nvPr/>
        </p:nvSpPr>
        <p:spPr bwMode="auto">
          <a:xfrm flipV="1">
            <a:off x="5562600" y="1219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79" name="Line 19"/>
          <p:cNvSpPr>
            <a:spLocks noChangeShapeType="1"/>
          </p:cNvSpPr>
          <p:nvPr/>
        </p:nvSpPr>
        <p:spPr bwMode="auto">
          <a:xfrm>
            <a:off x="4419600" y="19812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0" name="Line 20"/>
          <p:cNvSpPr>
            <a:spLocks noChangeShapeType="1"/>
          </p:cNvSpPr>
          <p:nvPr/>
        </p:nvSpPr>
        <p:spPr bwMode="auto">
          <a:xfrm>
            <a:off x="5562600" y="25146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1" name="Line 21"/>
          <p:cNvSpPr>
            <a:spLocks noChangeShapeType="1"/>
          </p:cNvSpPr>
          <p:nvPr/>
        </p:nvSpPr>
        <p:spPr bwMode="auto">
          <a:xfrm>
            <a:off x="7010400" y="1219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2" name="Line 22"/>
          <p:cNvSpPr>
            <a:spLocks noChangeShapeType="1"/>
          </p:cNvSpPr>
          <p:nvPr/>
        </p:nvSpPr>
        <p:spPr bwMode="auto">
          <a:xfrm flipV="1">
            <a:off x="7010400" y="1981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3" name="Line 23"/>
          <p:cNvSpPr>
            <a:spLocks noChangeShapeType="1"/>
          </p:cNvSpPr>
          <p:nvPr/>
        </p:nvSpPr>
        <p:spPr bwMode="auto">
          <a:xfrm>
            <a:off x="7924800" y="1752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83984" name="Picture 38" descr="txp_fig"/>
          <p:cNvPicPr>
            <a:picLocks noChangeAspect="1" noChangeArrowheads="1"/>
          </p:cNvPicPr>
          <p:nvPr>
            <p:custDataLst>
              <p:tags r:id="rId1"/>
            </p:custDataLst>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990600"/>
            <a:ext cx="242888"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5" name="Picture 42" descr="txp_fig"/>
          <p:cNvPicPr>
            <a:picLocks noChangeAspect="1" noChangeArrowheads="1"/>
          </p:cNvPicPr>
          <p:nvPr>
            <p:custDataLst>
              <p:tags r:id="rId2"/>
            </p:custDataLst>
          </p:nvPr>
        </p:nvPicPr>
        <p:blipFill>
          <a:blip r:embed="rId1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1550" y="1219200"/>
            <a:ext cx="115888"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6" name="Picture 36" descr="txp_fig"/>
          <p:cNvPicPr>
            <a:picLocks noChangeAspect="1" noChangeArrowheads="1"/>
          </p:cNvPicPr>
          <p:nvPr>
            <p:custDataLst>
              <p:tags r:id="rId3"/>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92650" y="1317625"/>
            <a:ext cx="1143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7" name="Picture 37" descr="txp_fig"/>
          <p:cNvPicPr>
            <a:picLocks noChangeAspect="1" noChangeArrowheads="1"/>
          </p:cNvPicPr>
          <p:nvPr>
            <p:custDataLst>
              <p:tags r:id="rId4"/>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19650" y="1933576"/>
            <a:ext cx="11588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8" name="Picture 40" descr="txp_fig"/>
          <p:cNvPicPr>
            <a:picLocks noChangeAspect="1" noChangeArrowheads="1"/>
          </p:cNvPicPr>
          <p:nvPr>
            <p:custDataLst>
              <p:tags r:id="rId5"/>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75350" y="2314576"/>
            <a:ext cx="11588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9" name="Picture 43" descr="txp_fig"/>
          <p:cNvPicPr>
            <a:picLocks noChangeAspect="1" noChangeArrowheads="1"/>
          </p:cNvPicPr>
          <p:nvPr>
            <p:custDataLst>
              <p:tags r:id="rId6"/>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1905000"/>
            <a:ext cx="1143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90" name="Picture 39" descr="txp_fig"/>
          <p:cNvPicPr>
            <a:picLocks noChangeAspect="1" noChangeArrowheads="1"/>
          </p:cNvPicPr>
          <p:nvPr>
            <p:custDataLst>
              <p:tags r:id="rId7"/>
            </p:custDataLst>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1676400"/>
            <a:ext cx="242888"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991" name="Oval 41"/>
          <p:cNvSpPr>
            <a:spLocks noChangeArrowheads="1"/>
          </p:cNvSpPr>
          <p:nvPr/>
        </p:nvSpPr>
        <p:spPr bwMode="auto">
          <a:xfrm>
            <a:off x="8839200"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t</a:t>
            </a:r>
          </a:p>
        </p:txBody>
      </p:sp>
      <p:pic>
        <p:nvPicPr>
          <p:cNvPr id="83992" name="Picture 45" descr="txp_fig"/>
          <p:cNvPicPr>
            <a:picLocks noChangeAspect="1" noChangeArrowheads="1"/>
          </p:cNvPicPr>
          <p:nvPr>
            <p:custDataLst>
              <p:tags r:id="rId8"/>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9600" y="1524001"/>
            <a:ext cx="24288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93" name="Picture 29" descr="latex-image-1.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6553200" y="6157914"/>
            <a:ext cx="4114800" cy="67468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7625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Project Management</a:t>
            </a:r>
          </a:p>
        </p:txBody>
      </p:sp>
      <p:sp>
        <p:nvSpPr>
          <p:cNvPr id="83970" name="Oval 9"/>
          <p:cNvSpPr>
            <a:spLocks noChangeArrowheads="1"/>
          </p:cNvSpPr>
          <p:nvPr/>
        </p:nvSpPr>
        <p:spPr bwMode="auto">
          <a:xfrm>
            <a:off x="5181600" y="106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A</a:t>
            </a:r>
          </a:p>
        </p:txBody>
      </p:sp>
      <p:sp>
        <p:nvSpPr>
          <p:cNvPr id="83971" name="Oval 10"/>
          <p:cNvSpPr>
            <a:spLocks noChangeArrowheads="1"/>
          </p:cNvSpPr>
          <p:nvPr/>
        </p:nvSpPr>
        <p:spPr bwMode="auto">
          <a:xfrm>
            <a:off x="6629400" y="106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D</a:t>
            </a:r>
          </a:p>
        </p:txBody>
      </p:sp>
      <p:sp>
        <p:nvSpPr>
          <p:cNvPr id="83972" name="Oval 11"/>
          <p:cNvSpPr>
            <a:spLocks noChangeArrowheads="1"/>
          </p:cNvSpPr>
          <p:nvPr/>
        </p:nvSpPr>
        <p:spPr bwMode="auto">
          <a:xfrm>
            <a:off x="7467600"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E</a:t>
            </a:r>
          </a:p>
        </p:txBody>
      </p:sp>
      <p:sp>
        <p:nvSpPr>
          <p:cNvPr id="83973" name="Oval 12"/>
          <p:cNvSpPr>
            <a:spLocks noChangeArrowheads="1"/>
          </p:cNvSpPr>
          <p:nvPr/>
        </p:nvSpPr>
        <p:spPr bwMode="auto">
          <a:xfrm>
            <a:off x="6705600" y="2286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C</a:t>
            </a:r>
          </a:p>
        </p:txBody>
      </p:sp>
      <p:sp>
        <p:nvSpPr>
          <p:cNvPr id="83974" name="Oval 13"/>
          <p:cNvSpPr>
            <a:spLocks noChangeArrowheads="1"/>
          </p:cNvSpPr>
          <p:nvPr/>
        </p:nvSpPr>
        <p:spPr bwMode="auto">
          <a:xfrm>
            <a:off x="5181600" y="2286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B</a:t>
            </a:r>
          </a:p>
        </p:txBody>
      </p:sp>
      <p:sp>
        <p:nvSpPr>
          <p:cNvPr id="83975" name="Oval 14"/>
          <p:cNvSpPr>
            <a:spLocks noChangeArrowheads="1"/>
          </p:cNvSpPr>
          <p:nvPr/>
        </p:nvSpPr>
        <p:spPr bwMode="auto">
          <a:xfrm>
            <a:off x="4114800" y="1676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s</a:t>
            </a:r>
          </a:p>
        </p:txBody>
      </p:sp>
      <p:sp>
        <p:nvSpPr>
          <p:cNvPr id="83976" name="Line 15"/>
          <p:cNvSpPr>
            <a:spLocks noChangeShapeType="1"/>
          </p:cNvSpPr>
          <p:nvPr/>
        </p:nvSpPr>
        <p:spPr bwMode="auto">
          <a:xfrm flipV="1">
            <a:off x="4419600" y="12954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77" name="Line 16"/>
          <p:cNvSpPr>
            <a:spLocks noChangeShapeType="1"/>
          </p:cNvSpPr>
          <p:nvPr/>
        </p:nvSpPr>
        <p:spPr bwMode="auto">
          <a:xfrm>
            <a:off x="5486400" y="14478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78" name="Line 17"/>
          <p:cNvSpPr>
            <a:spLocks noChangeShapeType="1"/>
          </p:cNvSpPr>
          <p:nvPr/>
        </p:nvSpPr>
        <p:spPr bwMode="auto">
          <a:xfrm flipV="1">
            <a:off x="5562600" y="1219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79" name="Line 19"/>
          <p:cNvSpPr>
            <a:spLocks noChangeShapeType="1"/>
          </p:cNvSpPr>
          <p:nvPr/>
        </p:nvSpPr>
        <p:spPr bwMode="auto">
          <a:xfrm>
            <a:off x="4419600" y="19812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0" name="Line 20"/>
          <p:cNvSpPr>
            <a:spLocks noChangeShapeType="1"/>
          </p:cNvSpPr>
          <p:nvPr/>
        </p:nvSpPr>
        <p:spPr bwMode="auto">
          <a:xfrm>
            <a:off x="5562600" y="25146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1" name="Line 21"/>
          <p:cNvSpPr>
            <a:spLocks noChangeShapeType="1"/>
          </p:cNvSpPr>
          <p:nvPr/>
        </p:nvSpPr>
        <p:spPr bwMode="auto">
          <a:xfrm>
            <a:off x="7010400" y="1219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2" name="Line 22"/>
          <p:cNvSpPr>
            <a:spLocks noChangeShapeType="1"/>
          </p:cNvSpPr>
          <p:nvPr/>
        </p:nvSpPr>
        <p:spPr bwMode="auto">
          <a:xfrm flipV="1">
            <a:off x="7010400" y="1981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3" name="Line 23"/>
          <p:cNvSpPr>
            <a:spLocks noChangeShapeType="1"/>
          </p:cNvSpPr>
          <p:nvPr/>
        </p:nvSpPr>
        <p:spPr bwMode="auto">
          <a:xfrm>
            <a:off x="7924800" y="1752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83984" name="Picture 38" descr="txp_fig"/>
          <p:cNvPicPr>
            <a:picLocks noChangeAspect="1" noChangeArrowheads="1"/>
          </p:cNvPicPr>
          <p:nvPr>
            <p:custDataLst>
              <p:tags r:id="rId1"/>
            </p:custDataLst>
          </p:nvPr>
        </p:nvPicPr>
        <p:blipFill>
          <a:blip r:embed="rId1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990600"/>
            <a:ext cx="242888"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5" name="Picture 42" descr="txp_fig"/>
          <p:cNvPicPr>
            <a:picLocks noChangeAspect="1" noChangeArrowheads="1"/>
          </p:cNvPicPr>
          <p:nvPr>
            <p:custDataLst>
              <p:tags r:id="rId2"/>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1550" y="1219200"/>
            <a:ext cx="115888"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6" name="Picture 36" descr="txp_fig"/>
          <p:cNvPicPr>
            <a:picLocks noChangeAspect="1" noChangeArrowheads="1"/>
          </p:cNvPicPr>
          <p:nvPr>
            <p:custDataLst>
              <p:tags r:id="rId3"/>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92650" y="1317625"/>
            <a:ext cx="1143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7" name="Picture 37" descr="txp_fig"/>
          <p:cNvPicPr>
            <a:picLocks noChangeAspect="1" noChangeArrowheads="1"/>
          </p:cNvPicPr>
          <p:nvPr>
            <p:custDataLst>
              <p:tags r:id="rId4"/>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19650" y="1933576"/>
            <a:ext cx="11588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8" name="Picture 40" descr="txp_fig"/>
          <p:cNvPicPr>
            <a:picLocks noChangeAspect="1" noChangeArrowheads="1"/>
          </p:cNvPicPr>
          <p:nvPr>
            <p:custDataLst>
              <p:tags r:id="rId5"/>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75350" y="2314576"/>
            <a:ext cx="11588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9" name="Picture 43" descr="txp_fig"/>
          <p:cNvPicPr>
            <a:picLocks noChangeAspect="1" noChangeArrowheads="1"/>
          </p:cNvPicPr>
          <p:nvPr>
            <p:custDataLst>
              <p:tags r:id="rId6"/>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1905000"/>
            <a:ext cx="1143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90" name="Picture 39" descr="txp_fig"/>
          <p:cNvPicPr>
            <a:picLocks noChangeAspect="1" noChangeArrowheads="1"/>
          </p:cNvPicPr>
          <p:nvPr>
            <p:custDataLst>
              <p:tags r:id="rId7"/>
            </p:custDataLst>
          </p:nvPr>
        </p:nvPicPr>
        <p:blipFill>
          <a:blip r:embed="rId1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1676400"/>
            <a:ext cx="242888"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991" name="Oval 41"/>
          <p:cNvSpPr>
            <a:spLocks noChangeArrowheads="1"/>
          </p:cNvSpPr>
          <p:nvPr/>
        </p:nvSpPr>
        <p:spPr bwMode="auto">
          <a:xfrm>
            <a:off x="8839200"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t</a:t>
            </a:r>
          </a:p>
        </p:txBody>
      </p:sp>
      <p:pic>
        <p:nvPicPr>
          <p:cNvPr id="83992" name="Picture 45" descr="txp_fig"/>
          <p:cNvPicPr>
            <a:picLocks noChangeAspect="1" noChangeArrowheads="1"/>
          </p:cNvPicPr>
          <p:nvPr>
            <p:custDataLst>
              <p:tags r:id="rId8"/>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9600" y="1524001"/>
            <a:ext cx="24288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93" name="Picture 29" descr="latex-image-1.pdf"/>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553200" y="6157914"/>
            <a:ext cx="4114800" cy="67468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min\ &amp; p_t - p_s \\&#10;&amp; p_A - p_s \geq 0       &amp;\mbox{:Arc (s,A)}\\&#10;&amp; p_B - p_s \geq 0       &amp;\mbox{:Arc (s,B)}\\&#10;&amp; p_C - p_A \geq 14      &amp;\mbox{:Arc (A,C)}\\&#10;&amp; p_C - p_B \geq 3       &amp;\mbox{:Arc (B,C)}\\&#10;&amp; p_D - p_A \geq 14      &amp;\mbox{:Arc (A,D)}\\&#10;&amp; p_E - p_C \geq 5       &amp;\mbox{:Arc (C,E)}\\&#10;&amp; p_E - p_D \geq 7       &amp;\mbox{:Arc (D,E)}\\&#10;&amp; p_t - p_E \geq 10      &amp;\mbox{:Arc (E,t)}\\&#10;\end{array}&#10;$$&#10;\end{document}&#10;" title="IguanaTex Bitmap Display">
            <a:extLst>
              <a:ext uri="{FF2B5EF4-FFF2-40B4-BE49-F238E27FC236}">
                <a16:creationId xmlns:a16="http://schemas.microsoft.com/office/drawing/2014/main" id="{A05BCFD4-6548-4698-BA43-2C9C46C01370}"/>
              </a:ext>
            </a:extLst>
          </p:cNvPr>
          <p:cNvPicPr>
            <a:picLocks noChangeAspect="1"/>
          </p:cNvPicPr>
          <p:nvPr>
            <p:custDataLst>
              <p:tags r:id="rId9"/>
            </p:custDataLst>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35368" y="2890120"/>
            <a:ext cx="5056754" cy="33925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Project Management</a:t>
            </a:r>
          </a:p>
        </p:txBody>
      </p:sp>
      <p:sp>
        <p:nvSpPr>
          <p:cNvPr id="3" name="Content Placeholder 2">
            <a:extLst>
              <a:ext uri="{FF2B5EF4-FFF2-40B4-BE49-F238E27FC236}">
                <a16:creationId xmlns:a16="http://schemas.microsoft.com/office/drawing/2014/main" id="{24ECDFE6-6A8B-4F53-BA30-8C53FE476D17}"/>
              </a:ext>
            </a:extLst>
          </p:cNvPr>
          <p:cNvSpPr>
            <a:spLocks noGrp="1"/>
          </p:cNvSpPr>
          <p:nvPr>
            <p:ph idx="1"/>
          </p:nvPr>
        </p:nvSpPr>
        <p:spPr/>
        <p:txBody>
          <a:bodyPr/>
          <a:lstStyle/>
          <a:p>
            <a:r>
              <a:rPr lang="en-SG" dirty="0"/>
              <a:t>Completion time of project</a:t>
            </a:r>
          </a:p>
          <a:p>
            <a:pPr lvl="1"/>
            <a:r>
              <a:rPr lang="en-SG" dirty="0"/>
              <a:t>Primal formulation</a:t>
            </a:r>
          </a:p>
          <a:p>
            <a:pPr lvl="1"/>
            <a:endParaRPr lang="en-SG" dirty="0"/>
          </a:p>
          <a:p>
            <a:pPr lvl="1"/>
            <a:endParaRPr lang="en-SG" dirty="0"/>
          </a:p>
          <a:p>
            <a:pPr lvl="1"/>
            <a:endParaRPr lang="en-SG" dirty="0"/>
          </a:p>
          <a:p>
            <a:pPr lvl="1"/>
            <a:r>
              <a:rPr lang="en-SG" dirty="0"/>
              <a:t>Dual formulation</a:t>
            </a:r>
          </a:p>
        </p:txBody>
      </p:sp>
      <p:pic>
        <p:nvPicPr>
          <p:cNvPr id="86019"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362200"/>
            <a:ext cx="4800600" cy="7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020" name="Picture 3"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962401"/>
            <a:ext cx="7086600" cy="178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p:sp>
        <p:nvSpPr>
          <p:cNvPr id="3" name="Content Placeholder 2">
            <a:extLst>
              <a:ext uri="{FF2B5EF4-FFF2-40B4-BE49-F238E27FC236}">
                <a16:creationId xmlns:a16="http://schemas.microsoft.com/office/drawing/2014/main" id="{E7E89655-7C36-4835-81C7-D48C250B35D4}"/>
              </a:ext>
            </a:extLst>
          </p:cNvPr>
          <p:cNvSpPr>
            <a:spLocks noGrp="1"/>
          </p:cNvSpPr>
          <p:nvPr>
            <p:ph idx="1"/>
          </p:nvPr>
        </p:nvSpPr>
        <p:spPr/>
        <p:txBody>
          <a:bodyPr/>
          <a:lstStyle/>
          <a:p>
            <a:r>
              <a:rPr lang="en-US" dirty="0"/>
              <a:t>The dual problem corresponds to a longest path problem</a:t>
            </a:r>
          </a:p>
          <a:p>
            <a:pPr lvl="1"/>
            <a:r>
              <a:rPr lang="en-US" dirty="0"/>
              <a:t>It works here because the network is acyclic!! Why?</a:t>
            </a:r>
          </a:p>
        </p:txBody>
      </p:sp>
      <p:pic>
        <p:nvPicPr>
          <p:cNvPr id="88067" name="Picture 5"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2361" y="2727960"/>
            <a:ext cx="8150225"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905000" y="1143001"/>
            <a:ext cx="8229600" cy="4530725"/>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defRPr/>
            </a:pPr>
            <a:endParaRPr lang="en-US" dirty="0"/>
          </a:p>
          <a:p>
            <a:pPr marL="0" indent="0">
              <a:buNone/>
              <a:defRPr/>
            </a:pPr>
            <a:endParaRPr lang="en-US" dirty="0"/>
          </a:p>
          <a:p>
            <a:pPr marL="0" indent="0">
              <a:buNone/>
              <a:defRPr/>
            </a:pPr>
            <a:endParaRPr lang="en-US" dirty="0"/>
          </a:p>
          <a:p>
            <a:pPr>
              <a:buFont typeface="Wingdings" charset="0"/>
              <a:buNone/>
              <a:defRPr/>
            </a:pPr>
            <a:endParaRPr lang="en-US" dirty="0"/>
          </a:p>
        </p:txBody>
      </p:sp>
      <p:sp>
        <p:nvSpPr>
          <p:cNvPr id="90114"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p:sp>
        <p:nvSpPr>
          <p:cNvPr id="3" name="Content Placeholder 2">
            <a:extLst>
              <a:ext uri="{FF2B5EF4-FFF2-40B4-BE49-F238E27FC236}">
                <a16:creationId xmlns:a16="http://schemas.microsoft.com/office/drawing/2014/main" id="{EE965EFC-CE6A-4FAF-8337-C9CC72A6A1BE}"/>
              </a:ext>
            </a:extLst>
          </p:cNvPr>
          <p:cNvSpPr>
            <a:spLocks noGrp="1"/>
          </p:cNvSpPr>
          <p:nvPr>
            <p:ph idx="1"/>
          </p:nvPr>
        </p:nvSpPr>
        <p:spPr/>
        <p:txBody>
          <a:bodyPr/>
          <a:lstStyle/>
          <a:p>
            <a:r>
              <a:rPr lang="en-US" dirty="0"/>
              <a:t>The longest path is important because it reveals the set of activities that are critical to project. </a:t>
            </a:r>
          </a:p>
          <a:p>
            <a:pPr lvl="1"/>
            <a:r>
              <a:rPr lang="en-US" dirty="0"/>
              <a:t>Any delay to an activity in the critical path may increase the completion time of the project. </a:t>
            </a:r>
            <a:endParaRPr lang="en-S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Network Flow Models</a:t>
            </a:r>
          </a:p>
        </p:txBody>
      </p:sp>
      <p:sp>
        <p:nvSpPr>
          <p:cNvPr id="12290" name="Rectangle 3"/>
          <p:cNvSpPr>
            <a:spLocks noGrp="1" noChangeArrowheads="1"/>
          </p:cNvSpPr>
          <p:nvPr>
            <p:ph idx="1"/>
          </p:nvPr>
        </p:nvSpPr>
        <p:spPr bwMode="auto">
          <a:xfrm>
            <a:off x="838199" y="1313894"/>
            <a:ext cx="10648167" cy="508690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dirty="0">
                <a:ea typeface="ＭＳ Ｐゴシック" charset="-128"/>
              </a:rPr>
              <a:t>Arcs on network usually represents decision variables. Common network decision variables:</a:t>
            </a:r>
          </a:p>
          <a:p>
            <a:pPr lvl="1"/>
            <a:r>
              <a:rPr lang="en-GB" altLang="en-US" dirty="0"/>
              <a:t>Quantity of goods through the transportation network</a:t>
            </a:r>
          </a:p>
          <a:p>
            <a:pPr lvl="1"/>
            <a:r>
              <a:rPr lang="en-GB" altLang="en-US" dirty="0"/>
              <a:t>Information (voice, video, data) through information network (cable, wireless).</a:t>
            </a:r>
          </a:p>
          <a:p>
            <a:pPr lvl="1"/>
            <a:r>
              <a:rPr lang="en-GB" altLang="en-US" dirty="0"/>
              <a:t>Binary decisions (as in Assignment and Shortest Path Problems)</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Notations</a:t>
            </a:r>
          </a:p>
        </p:txBody>
      </p:sp>
      <p:sp>
        <p:nvSpPr>
          <p:cNvPr id="14338" name="Text Box 38"/>
          <p:cNvSpPr txBox="1">
            <a:spLocks noChangeArrowheads="1"/>
          </p:cNvSpPr>
          <p:nvPr/>
        </p:nvSpPr>
        <p:spPr bwMode="auto">
          <a:xfrm>
            <a:off x="5105400" y="5943601"/>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14339" name="Oval 18"/>
          <p:cNvSpPr>
            <a:spLocks noChangeArrowheads="1"/>
          </p:cNvSpPr>
          <p:nvPr/>
        </p:nvSpPr>
        <p:spPr bwMode="auto">
          <a:xfrm>
            <a:off x="5181600" y="1143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14340" name="Oval 19"/>
          <p:cNvSpPr>
            <a:spLocks noChangeArrowheads="1"/>
          </p:cNvSpPr>
          <p:nvPr/>
        </p:nvSpPr>
        <p:spPr bwMode="auto">
          <a:xfrm>
            <a:off x="6629400" y="1143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14341" name="Oval 20"/>
          <p:cNvSpPr>
            <a:spLocks noChangeArrowheads="1"/>
          </p:cNvSpPr>
          <p:nvPr/>
        </p:nvSpPr>
        <p:spPr bwMode="auto">
          <a:xfrm>
            <a:off x="7467600" y="1676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14342" name="Oval 21"/>
          <p:cNvSpPr>
            <a:spLocks noChangeArrowheads="1"/>
          </p:cNvSpPr>
          <p:nvPr/>
        </p:nvSpPr>
        <p:spPr bwMode="auto">
          <a:xfrm>
            <a:off x="6705600" y="2362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14343" name="Oval 22"/>
          <p:cNvSpPr>
            <a:spLocks noChangeArrowheads="1"/>
          </p:cNvSpPr>
          <p:nvPr/>
        </p:nvSpPr>
        <p:spPr bwMode="auto">
          <a:xfrm>
            <a:off x="5181600" y="2362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14344" name="Oval 23"/>
          <p:cNvSpPr>
            <a:spLocks noChangeArrowheads="1"/>
          </p:cNvSpPr>
          <p:nvPr/>
        </p:nvSpPr>
        <p:spPr bwMode="auto">
          <a:xfrm>
            <a:off x="4114800" y="175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14345" name="Line 24"/>
          <p:cNvSpPr>
            <a:spLocks noChangeShapeType="1"/>
          </p:cNvSpPr>
          <p:nvPr/>
        </p:nvSpPr>
        <p:spPr bwMode="auto">
          <a:xfrm flipV="1">
            <a:off x="4419600" y="13716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46" name="Line 25"/>
          <p:cNvSpPr>
            <a:spLocks noChangeShapeType="1"/>
          </p:cNvSpPr>
          <p:nvPr/>
        </p:nvSpPr>
        <p:spPr bwMode="auto">
          <a:xfrm>
            <a:off x="5486400" y="1447800"/>
            <a:ext cx="1219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47" name="Line 26"/>
          <p:cNvSpPr>
            <a:spLocks noChangeShapeType="1"/>
          </p:cNvSpPr>
          <p:nvPr/>
        </p:nvSpPr>
        <p:spPr bwMode="auto">
          <a:xfrm flipV="1">
            <a:off x="5562600" y="1295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48" name="Line 28"/>
          <p:cNvSpPr>
            <a:spLocks noChangeShapeType="1"/>
          </p:cNvSpPr>
          <p:nvPr/>
        </p:nvSpPr>
        <p:spPr bwMode="auto">
          <a:xfrm>
            <a:off x="4419600" y="20574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49" name="Line 29"/>
          <p:cNvSpPr>
            <a:spLocks noChangeShapeType="1"/>
          </p:cNvSpPr>
          <p:nvPr/>
        </p:nvSpPr>
        <p:spPr bwMode="auto">
          <a:xfrm>
            <a:off x="55626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50" name="Line 30"/>
          <p:cNvSpPr>
            <a:spLocks noChangeShapeType="1"/>
          </p:cNvSpPr>
          <p:nvPr/>
        </p:nvSpPr>
        <p:spPr bwMode="auto">
          <a:xfrm>
            <a:off x="7010400" y="1295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51" name="Line 31"/>
          <p:cNvSpPr>
            <a:spLocks noChangeShapeType="1"/>
          </p:cNvSpPr>
          <p:nvPr/>
        </p:nvSpPr>
        <p:spPr bwMode="auto">
          <a:xfrm flipV="1">
            <a:off x="7010400" y="2057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2" name="Picture 1">
            <a:extLst>
              <a:ext uri="{FF2B5EF4-FFF2-40B4-BE49-F238E27FC236}">
                <a16:creationId xmlns:a16="http://schemas.microsoft.com/office/drawing/2014/main" id="{B0AEBDFC-A16C-6442-84C7-8CF555993682}"/>
              </a:ext>
            </a:extLst>
          </p:cNvPr>
          <p:cNvPicPr>
            <a:picLocks noChangeAspect="1"/>
          </p:cNvPicPr>
          <p:nvPr/>
        </p:nvPicPr>
        <p:blipFill>
          <a:blip r:embed="rId3"/>
          <a:stretch>
            <a:fillRect/>
          </a:stretch>
        </p:blipFill>
        <p:spPr>
          <a:xfrm>
            <a:off x="2514600" y="3533501"/>
            <a:ext cx="7543800" cy="17037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Network </a:t>
            </a:r>
            <a:r>
              <a:rPr lang="en-US" altLang="zh-CN" dirty="0">
                <a:ea typeface="ＭＳ Ｐゴシック" charset="-128"/>
              </a:rPr>
              <a:t>C</a:t>
            </a:r>
            <a:r>
              <a:rPr lang="en-US" altLang="en-US" dirty="0">
                <a:ea typeface="ＭＳ Ｐゴシック" charset="-128"/>
              </a:rPr>
              <a:t>osts and Capacities</a:t>
            </a:r>
          </a:p>
        </p:txBody>
      </p:sp>
      <p:sp>
        <p:nvSpPr>
          <p:cNvPr id="16386"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Arcs are characterized by the Capacity and/or Costs. Eg:</a:t>
            </a:r>
          </a:p>
          <a:p>
            <a:pPr lvl="1"/>
            <a:r>
              <a:rPr lang="en-GB" altLang="en-US"/>
              <a:t>Arcs 12: Cost =$2, Capacity =10. That is, each unit of flow through node 1 to node 2 costs  $2, and the maximum flow is 10 units.</a:t>
            </a:r>
          </a:p>
          <a:p>
            <a:pPr>
              <a:buFont typeface="Wingdings" charset="2"/>
              <a:buNone/>
            </a:pPr>
            <a:endParaRPr lang="en-US" altLang="en-US">
              <a:ea typeface="ＭＳ Ｐゴシック" charset="-128"/>
            </a:endParaRPr>
          </a:p>
        </p:txBody>
      </p:sp>
      <p:sp>
        <p:nvSpPr>
          <p:cNvPr id="16387" name="Oval 4"/>
          <p:cNvSpPr>
            <a:spLocks noChangeArrowheads="1"/>
          </p:cNvSpPr>
          <p:nvPr/>
        </p:nvSpPr>
        <p:spPr bwMode="auto">
          <a:xfrm>
            <a:off x="2514600" y="4495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16388" name="Line 5"/>
          <p:cNvSpPr>
            <a:spLocks noChangeShapeType="1"/>
          </p:cNvSpPr>
          <p:nvPr/>
        </p:nvSpPr>
        <p:spPr bwMode="auto">
          <a:xfrm>
            <a:off x="3048000" y="4800600"/>
            <a:ext cx="2362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6389" name="Oval 6"/>
          <p:cNvSpPr>
            <a:spLocks noChangeArrowheads="1"/>
          </p:cNvSpPr>
          <p:nvPr/>
        </p:nvSpPr>
        <p:spPr bwMode="auto">
          <a:xfrm>
            <a:off x="5410200" y="4495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16390" name="Text Box 7"/>
          <p:cNvSpPr txBox="1">
            <a:spLocks noChangeArrowheads="1"/>
          </p:cNvSpPr>
          <p:nvPr/>
        </p:nvSpPr>
        <p:spPr bwMode="auto">
          <a:xfrm>
            <a:off x="3108325" y="4303713"/>
            <a:ext cx="1835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a:t>Cost: 2, Cap: 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Network Costs and Capacities</a:t>
            </a:r>
          </a:p>
        </p:txBody>
      </p:sp>
      <p:sp>
        <p:nvSpPr>
          <p:cNvPr id="18434"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Total cost of flows:</a:t>
            </a:r>
          </a:p>
          <a:p>
            <a:endParaRPr lang="en-GB" altLang="en-US">
              <a:ea typeface="ＭＳ Ｐゴシック" charset="-128"/>
            </a:endParaRPr>
          </a:p>
          <a:p>
            <a:endParaRPr lang="en-GB" altLang="en-US">
              <a:ea typeface="ＭＳ Ｐゴシック" charset="-128"/>
            </a:endParaRPr>
          </a:p>
          <a:p>
            <a:r>
              <a:rPr lang="en-GB" altLang="en-US">
                <a:ea typeface="ＭＳ Ｐゴシック" charset="-128"/>
              </a:rPr>
              <a:t>Capacity constraints: </a:t>
            </a:r>
          </a:p>
          <a:p>
            <a:pPr>
              <a:buFont typeface="Wingdings" charset="2"/>
              <a:buNone/>
            </a:pPr>
            <a:endParaRPr lang="en-US" altLang="en-US">
              <a:ea typeface="ＭＳ Ｐゴシック" charset="-128"/>
            </a:endParaRPr>
          </a:p>
        </p:txBody>
      </p:sp>
      <p:pic>
        <p:nvPicPr>
          <p:cNvPr id="18435"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981200"/>
            <a:ext cx="1989138"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6"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191000"/>
            <a:ext cx="49657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 name="Content Placeholder 1">
            <a:extLst>
              <a:ext uri="{FF2B5EF4-FFF2-40B4-BE49-F238E27FC236}">
                <a16:creationId xmlns:a16="http://schemas.microsoft.com/office/drawing/2014/main" id="{138EE8A4-F2E3-474F-A998-46024008B568}"/>
              </a:ext>
            </a:extLst>
          </p:cNvPr>
          <p:cNvSpPr>
            <a:spLocks noGrp="1"/>
          </p:cNvSpPr>
          <p:nvPr>
            <p:ph idx="1"/>
          </p:nvPr>
        </p:nvSpPr>
        <p:spPr/>
        <p:txBody>
          <a:bodyPr/>
          <a:lstStyle/>
          <a:p>
            <a:r>
              <a:rPr lang="en-US" altLang="zh-CN" dirty="0"/>
              <a:t>Flow going in from other nodes to node </a:t>
            </a:r>
            <a:r>
              <a:rPr lang="en-US" altLang="zh-CN" i="1" dirty="0">
                <a:latin typeface="Times New Roman" panose="02020603050405020304" pitchFamily="18" charset="0"/>
                <a:cs typeface="Times New Roman" panose="02020603050405020304" pitchFamily="18" charset="0"/>
              </a:rPr>
              <a:t>i</a:t>
            </a:r>
            <a:r>
              <a:rPr lang="en-US" altLang="zh-CN" dirty="0"/>
              <a:t>: </a:t>
            </a:r>
          </a:p>
          <a:p>
            <a:endParaRPr lang="en-US" dirty="0"/>
          </a:p>
          <a:p>
            <a:endParaRPr lang="en-US" dirty="0"/>
          </a:p>
          <a:p>
            <a:r>
              <a:rPr lang="en-US" dirty="0"/>
              <a:t>Flow going out from node </a:t>
            </a:r>
            <a:r>
              <a:rPr lang="en-US" i="1" dirty="0" err="1">
                <a:latin typeface="Times New Roman" panose="02020603050405020304" pitchFamily="18" charset="0"/>
                <a:cs typeface="Times New Roman" panose="02020603050405020304" pitchFamily="18" charset="0"/>
              </a:rPr>
              <a:t>i</a:t>
            </a:r>
            <a:r>
              <a:rPr lang="en-US" dirty="0"/>
              <a:t> to other nodes:</a:t>
            </a:r>
          </a:p>
          <a:p>
            <a:endParaRPr lang="en-US" dirty="0"/>
          </a:p>
          <a:p>
            <a:endParaRPr lang="en-US" dirty="0"/>
          </a:p>
          <a:p>
            <a:r>
              <a:rPr lang="en-US" dirty="0"/>
              <a:t>Net flow conservation:</a:t>
            </a:r>
            <a:endParaRPr lang="en-SG" dirty="0"/>
          </a:p>
        </p:txBody>
      </p:sp>
      <p:pic>
        <p:nvPicPr>
          <p:cNvPr id="20482" name="Picture 2" descr="latex-image-1.pdf"/>
          <p:cNvPicPr>
            <a:picLocks noChangeAspect="1"/>
          </p:cNvPicPr>
          <p:nvPr/>
        </p:nvPicPr>
        <p:blipFill rotWithShape="1">
          <a:blip r:embed="rId3">
            <a:extLst>
              <a:ext uri="{28A0092B-C50C-407E-A947-70E740481C1C}">
                <a14:useLocalDpi xmlns:a14="http://schemas.microsoft.com/office/drawing/2010/main" val="0"/>
              </a:ext>
            </a:extLst>
          </a:blip>
          <a:srcRect l="33273" t="74449"/>
          <a:stretch/>
        </p:blipFill>
        <p:spPr bwMode="auto">
          <a:xfrm>
            <a:off x="4409440" y="4291277"/>
            <a:ext cx="5032694" cy="856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2" descr="latex-image-1.pdf">
            <a:extLst>
              <a:ext uri="{FF2B5EF4-FFF2-40B4-BE49-F238E27FC236}">
                <a16:creationId xmlns:a16="http://schemas.microsoft.com/office/drawing/2014/main" id="{DA8B3273-D432-4157-87BE-EB6580ABB3E3}"/>
              </a:ext>
            </a:extLst>
          </p:cNvPr>
          <p:cNvPicPr>
            <a:picLocks noChangeAspect="1"/>
          </p:cNvPicPr>
          <p:nvPr/>
        </p:nvPicPr>
        <p:blipFill rotWithShape="1">
          <a:blip r:embed="rId3">
            <a:extLst>
              <a:ext uri="{28A0092B-C50C-407E-A947-70E740481C1C}">
                <a14:useLocalDpi xmlns:a14="http://schemas.microsoft.com/office/drawing/2010/main" val="0"/>
              </a:ext>
            </a:extLst>
          </a:blip>
          <a:srcRect l="77727" b="75409"/>
          <a:stretch/>
        </p:blipFill>
        <p:spPr bwMode="auto">
          <a:xfrm>
            <a:off x="7132320" y="1313894"/>
            <a:ext cx="1679894" cy="8244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2" descr="latex-image-1.pdf">
            <a:extLst>
              <a:ext uri="{FF2B5EF4-FFF2-40B4-BE49-F238E27FC236}">
                <a16:creationId xmlns:a16="http://schemas.microsoft.com/office/drawing/2014/main" id="{9B90E59B-95AB-48EF-9BFF-2E30661405FC}"/>
              </a:ext>
            </a:extLst>
          </p:cNvPr>
          <p:cNvPicPr>
            <a:picLocks noChangeAspect="1"/>
          </p:cNvPicPr>
          <p:nvPr/>
        </p:nvPicPr>
        <p:blipFill rotWithShape="1">
          <a:blip r:embed="rId3">
            <a:extLst>
              <a:ext uri="{28A0092B-C50C-407E-A947-70E740481C1C}">
                <a14:useLocalDpi xmlns:a14="http://schemas.microsoft.com/office/drawing/2010/main" val="0"/>
              </a:ext>
            </a:extLst>
          </a:blip>
          <a:srcRect l="79177" t="27273" b="45151"/>
          <a:stretch/>
        </p:blipFill>
        <p:spPr bwMode="auto">
          <a:xfrm>
            <a:off x="7241701" y="2734178"/>
            <a:ext cx="1570513" cy="924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Cap)$&#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8"/>
  <p:tag name="PICTUREFILESIZE" val="2086"/>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9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69"/>
</p:tagLst>
</file>

<file path=ppt/tags/tag10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10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10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distance$&#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8"/>
  <p:tag name="PICTUREFILESIZE" val="1522"/>
</p:tagLst>
</file>

<file path=ppt/tags/tag10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10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10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4"/>
  <p:tag name="PICTUREFILESIZE" val="662"/>
</p:tagLst>
</file>

<file path=ppt/tags/tag10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2"/>
  <p:tag name="PICTUREFILESIZE" val="401"/>
</p:tagLst>
</file>

<file path=ppt/tags/tag10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75"/>
</p:tagLst>
</file>

<file path=ppt/tags/tag10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ags/tag10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11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11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11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distance$&#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8"/>
  <p:tag name="PICTUREFILESIZE" val="1522"/>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356.955"/>
  <p:tag name="ORIGINALWIDTH" val="7391.076"/>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min\ &amp; 12x_{12} + 8x_{13} + 12x_{25} + 20x_{34} + &amp; 9x_{35} + 4x_{46} + 9x_{56} \\&#10;&amp; 1 = x_{13} + x_{12}          &amp;\mbox{:Node 1}\\&#10;&amp; x_{12} = x_{25}                &amp;\mbox{:Node 2}\\&#10;&amp; x_{13} = x_{34} + x_{35}       &amp;\mbox{:Node 3}\\&#10;&amp; x_{34} = x_{46}                &amp;\mbox{:Node 4}\\&#10;&amp; x_{25} + x_{35} = x_{56}       &amp;\mbox{:Node 5}\\&#10;&amp; x_{46} + x_{56} = 1            &amp;\mbox{:Node 6}\\&#10;&amp; x_{ij} \geq 0 \quad \forall (i,j) \in A                 &amp;\mbox{:Non negativity}&#10;\end{array}&#10;$$&#10;\end{document}&#10;"/>
  <p:tag name="IGUANATEXSIZE" val="28"/>
  <p:tag name="IGUANATEXCURSOR" val="803"/>
  <p:tag name="TRANSPARENCY" val="True"/>
  <p:tag name="LATEXENGINEID" val="0"/>
  <p:tag name="TEMPFOLDER" val="c:\temp\"/>
  <p:tag name="LATEXFORMHEIGHT" val="404"/>
  <p:tag name="LATEXFORMWIDTH" val="697"/>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amssymb,amsbsy}&#10;\usepackage{color}&#10;\newcommand{\mb}[1]{\mbox{\boldmath $#1$}}&#10;\newcommand{\mbs}[1]{{\mbox{\boldmath \scriptsize{$#1$}}}}&#10;\newcommand{\mbt}[1]{\mbox{\boldmath $\tilde{#1}$}}&#10;\newcommand{\mbst}[1]{{\mbox{\boldmath \scriptsize{$\tilde{#1}$}}}}&#10;\newcommand{\mbss}[1]{{\mbox{\boldmath \tiny{$#1$}}}}&#10;\newcommand{\defi}{\stackrel{\Delta}{=}}&#10;\newtheorem{theorem}{Theorem}&#10;\begin{document}&#10;\begin{tabular}{|c|c|c|}&#10;\hline&#10;Activity &amp; Immediate Predecessor &amp; Time ($c_i$)  \\ \hline&#10;s &amp; &amp; 0\\&#10;A&amp;s&amp;14\\&#10;B&amp;s&amp;3\\&#10;C&amp;A,B&amp;5\\&#10;D&amp;A&amp;7\\&#10;E&amp;C,D&amp;10\\&#10;t&amp;E&amp;0 \\&#10;\hline&#10;\end{tabular}&#10;\end{document}&#10;"/>
  <p:tag name="FILENAME" val="txp_fig"/>
  <p:tag name="FORMAT" val="png16m"/>
  <p:tag name="RES" val="600"/>
  <p:tag name="BLEND" val="0"/>
  <p:tag name="TRANSPARENT" val="1"/>
  <p:tag name="TBUG" val="0"/>
  <p:tag name="ALLOWFS" val="0"/>
  <p:tag name="MAGNIFICATION" val="960"/>
  <p:tag name="ORIGWIDTH" val="468"/>
  <p:tag name="PICTUREFILESIZE" val="43143"/>
</p:tagLst>
</file>

<file path=ppt/tags/tag1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1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7$&#10;\end{document}&#10;"/>
  <p:tag name="FILENAME" val="txp_fig"/>
  <p:tag name="FORMAT" val="png16m"/>
  <p:tag name="RES" val="300"/>
  <p:tag name="BLEND" val="0"/>
  <p:tag name="TRANSPARENT" val="1"/>
  <p:tag name="TBUG" val="0"/>
  <p:tag name="ALLOWFS" val="0"/>
  <p:tag name="MAGNIFICATION" val="833"/>
  <p:tag name="ORIGWIDTH" val="11"/>
  <p:tag name="PICTUREFILESIZE" val="373"/>
</p:tagLst>
</file>

<file path=ppt/tags/tag1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18"/>
  <p:tag name="ORIGWIDTH" val="11"/>
  <p:tag name="PICTUREFILESIZE" val="412"/>
</p:tagLst>
</file>

<file path=ppt/tags/tag1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26"/>
  <p:tag name="ORIGWIDTH" val="11"/>
  <p:tag name="PICTUREFILESIZE" val="412"/>
</p:tagLst>
</file>

<file path=ppt/tags/tag1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3$&#10;\end{document}&#10;"/>
  <p:tag name="FILENAME" val="txp_fig"/>
  <p:tag name="FORMAT" val="png16m"/>
  <p:tag name="RES" val="300"/>
  <p:tag name="BLEND" val="0"/>
  <p:tag name="TRANSPARENT" val="1"/>
  <p:tag name="TBUG" val="0"/>
  <p:tag name="ALLOWFS" val="0"/>
  <p:tag name="MAGNIFICATION" val="826"/>
  <p:tag name="ORIGWIDTH" val="11"/>
  <p:tag name="PICTUREFILESIZE" val="488"/>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783"/>
</p:tagLst>
</file>

<file path=ppt/tags/tag1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5$&#10;\end{document}&#10;"/>
  <p:tag name="FILENAME" val="txp_fig"/>
  <p:tag name="FORMAT" val="png16m"/>
  <p:tag name="RES" val="300"/>
  <p:tag name="BLEND" val="0"/>
  <p:tag name="TRANSPARENT" val="1"/>
  <p:tag name="TBUG" val="0"/>
  <p:tag name="ALLOWFS" val="0"/>
  <p:tag name="MAGNIFICATION" val="818"/>
  <p:tag name="ORIGWIDTH" val="11"/>
  <p:tag name="PICTUREFILESIZE" val="415"/>
</p:tagLst>
</file>

<file path=ppt/tags/tag1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time&#10;\end{document}&#10;"/>
  <p:tag name="FILENAME" val="txp_fig"/>
  <p:tag name="FORMAT" val="png16m"/>
  <p:tag name="RES" val="300"/>
  <p:tag name="BLEND" val="0"/>
  <p:tag name="TRANSPARENT" val="1"/>
  <p:tag name="TBUG" val="0"/>
  <p:tag name="ALLOWFS" val="0"/>
  <p:tag name="MAGNIFICATION" val="835"/>
  <p:tag name="ORIGWIDTH" val="45"/>
  <p:tag name="PICTUREFILESIZE" val="786"/>
</p:tagLst>
</file>

<file path=ppt/tags/tag1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1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10;\end{document}&#10;"/>
  <p:tag name="FILENAME" val="txp_fig"/>
  <p:tag name="FORMAT" val="png16m"/>
  <p:tag name="RES" val="300"/>
  <p:tag name="BLEND" val="0"/>
  <p:tag name="TRANSPARENT" val="1"/>
  <p:tag name="TBUG" val="0"/>
  <p:tag name="ALLOWFS" val="0"/>
  <p:tag name="MAGNIFICATION" val="832"/>
  <p:tag name="ORIGWIDTH" val="23"/>
  <p:tag name="PICTUREFILESIZE" val="542"/>
</p:tagLst>
</file>

<file path=ppt/tags/tag1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12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7$&#10;\end{document}&#10;"/>
  <p:tag name="FILENAME" val="txp_fig"/>
  <p:tag name="FORMAT" val="png16m"/>
  <p:tag name="RES" val="300"/>
  <p:tag name="BLEND" val="0"/>
  <p:tag name="TRANSPARENT" val="1"/>
  <p:tag name="TBUG" val="0"/>
  <p:tag name="ALLOWFS" val="0"/>
  <p:tag name="MAGNIFICATION" val="833"/>
  <p:tag name="ORIGWIDTH" val="11"/>
  <p:tag name="PICTUREFILESIZE" val="373"/>
</p:tagLst>
</file>

<file path=ppt/tags/tag1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18"/>
  <p:tag name="ORIGWIDTH" val="11"/>
  <p:tag name="PICTUREFILESIZE" val="412"/>
</p:tagLst>
</file>

<file path=ppt/tags/tag1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26"/>
  <p:tag name="ORIGWIDTH" val="11"/>
  <p:tag name="PICTUREFILESIZE" val="412"/>
</p:tagLst>
</file>

<file path=ppt/tags/tag1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3$&#10;\end{document}&#10;"/>
  <p:tag name="FILENAME" val="txp_fig"/>
  <p:tag name="FORMAT" val="png16m"/>
  <p:tag name="RES" val="300"/>
  <p:tag name="BLEND" val="0"/>
  <p:tag name="TRANSPARENT" val="1"/>
  <p:tag name="TBUG" val="0"/>
  <p:tag name="ALLOWFS" val="0"/>
  <p:tag name="MAGNIFICATION" val="826"/>
  <p:tag name="ORIGWIDTH" val="11"/>
  <p:tag name="PICTUREFILESIZE" val="488"/>
</p:tagLst>
</file>

<file path=ppt/tags/tag1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5$&#10;\end{document}&#10;"/>
  <p:tag name="FILENAME" val="txp_fig"/>
  <p:tag name="FORMAT" val="png16m"/>
  <p:tag name="RES" val="300"/>
  <p:tag name="BLEND" val="0"/>
  <p:tag name="TRANSPARENT" val="1"/>
  <p:tag name="TBUG" val="0"/>
  <p:tag name="ALLOWFS" val="0"/>
  <p:tag name="MAGNIFICATION" val="818"/>
  <p:tag name="ORIGWIDTH" val="11"/>
  <p:tag name="PICTUREFILESIZE" val="415"/>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826"/>
</p:tagLst>
</file>

<file path=ppt/tags/tag1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1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10;\end{document}&#10;"/>
  <p:tag name="FILENAME" val="txp_fig"/>
  <p:tag name="FORMAT" val="png16m"/>
  <p:tag name="RES" val="300"/>
  <p:tag name="BLEND" val="0"/>
  <p:tag name="TRANSPARENT" val="1"/>
  <p:tag name="TBUG" val="0"/>
  <p:tag name="ALLOWFS" val="0"/>
  <p:tag name="MAGNIFICATION" val="832"/>
  <p:tag name="ORIGWIDTH" val="23"/>
  <p:tag name="PICTUREFILESIZE" val="542"/>
</p:tagLst>
</file>

<file path=ppt/tags/tag13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13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7$&#10;\end{document}&#10;"/>
  <p:tag name="FILENAME" val="txp_fig"/>
  <p:tag name="FORMAT" val="png16m"/>
  <p:tag name="RES" val="300"/>
  <p:tag name="BLEND" val="0"/>
  <p:tag name="TRANSPARENT" val="1"/>
  <p:tag name="TBUG" val="0"/>
  <p:tag name="ALLOWFS" val="0"/>
  <p:tag name="MAGNIFICATION" val="833"/>
  <p:tag name="ORIGWIDTH" val="11"/>
  <p:tag name="PICTUREFILESIZE" val="373"/>
</p:tagLst>
</file>

<file path=ppt/tags/tag13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18"/>
  <p:tag name="ORIGWIDTH" val="11"/>
  <p:tag name="PICTUREFILESIZE" val="412"/>
</p:tagLst>
</file>

<file path=ppt/tags/tag13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26"/>
  <p:tag name="ORIGWIDTH" val="11"/>
  <p:tag name="PICTUREFILESIZE" val="412"/>
</p:tagLst>
</file>

<file path=ppt/tags/tag1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3$&#10;\end{document}&#10;"/>
  <p:tag name="FILENAME" val="txp_fig"/>
  <p:tag name="FORMAT" val="png16m"/>
  <p:tag name="RES" val="300"/>
  <p:tag name="BLEND" val="0"/>
  <p:tag name="TRANSPARENT" val="1"/>
  <p:tag name="TBUG" val="0"/>
  <p:tag name="ALLOWFS" val="0"/>
  <p:tag name="MAGNIFICATION" val="826"/>
  <p:tag name="ORIGWIDTH" val="11"/>
  <p:tag name="PICTUREFILESIZE" val="488"/>
</p:tagLst>
</file>

<file path=ppt/tags/tag13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5$&#10;\end{document}&#10;"/>
  <p:tag name="FILENAME" val="txp_fig"/>
  <p:tag name="FORMAT" val="png16m"/>
  <p:tag name="RES" val="300"/>
  <p:tag name="BLEND" val="0"/>
  <p:tag name="TRANSPARENT" val="1"/>
  <p:tag name="TBUG" val="0"/>
  <p:tag name="ALLOWFS" val="0"/>
  <p:tag name="MAGNIFICATION" val="818"/>
  <p:tag name="ORIGWIDTH" val="11"/>
  <p:tag name="PICTUREFILESIZE" val="415"/>
</p:tagLst>
</file>

<file path=ppt/tags/tag1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13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10;\end{document}&#10;"/>
  <p:tag name="FILENAME" val="txp_fig"/>
  <p:tag name="FORMAT" val="png16m"/>
  <p:tag name="RES" val="300"/>
  <p:tag name="BLEND" val="0"/>
  <p:tag name="TRANSPARENT" val="1"/>
  <p:tag name="TBUG" val="0"/>
  <p:tag name="ALLOWFS" val="0"/>
  <p:tag name="MAGNIFICATION" val="832"/>
  <p:tag name="ORIGWIDTH" val="23"/>
  <p:tag name="PICTUREFILESIZE" val="542"/>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9.875"/>
  <p:tag name="PICTUREFILESIZE" val="377"/>
</p:tagLst>
</file>

<file path=ppt/tags/tag140.xml><?xml version="1.0" encoding="utf-8"?>
<p:tagLst xmlns:a="http://schemas.openxmlformats.org/drawingml/2006/main" xmlns:r="http://schemas.openxmlformats.org/officeDocument/2006/relationships" xmlns:p="http://schemas.openxmlformats.org/presentationml/2006/main">
  <p:tag name="OUTPUTDPI" val="1200"/>
  <p:tag name="ORIGINALHEIGHT" val="2618.673"/>
  <p:tag name="ORIGINALWIDTH" val="3903.262"/>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min\ &amp; p_t - p_s \\&#10;&amp; p_A - p_s \geq 0       &amp;\mbox{:Arc (s,A)}\\&#10;&amp; p_B - p_s \geq 0       &amp;\mbox{:Arc (s,B)}\\&#10;&amp; p_C - p_A \geq 14      &amp;\mbox{:Arc (A,C)}\\&#10;&amp; p_C - p_B \geq 3       &amp;\mbox{:Arc (B,C)}\\&#10;&amp; p_D - p_A \geq 14      &amp;\mbox{:Arc (A,D)}\\&#10;&amp; p_E - p_C \geq 5       &amp;\mbox{:Arc (C,E)}\\&#10;&amp; p_E - p_D \geq 7       &amp;\mbox{:Arc (D,E)}\\&#10;&amp; p_t - p_E \geq 10      &amp;\mbox{:Arc (E,t)}\\&#10;\end{array}&#10;$$&#10;\end{document}&#10;"/>
  <p:tag name="IGUANATEXSIZE" val="28"/>
  <p:tag name="IGUANATEXCURSOR" val="801"/>
  <p:tag name="TRANSPARENCY" val="True"/>
  <p:tag name="LATEXENGINEID" val="0"/>
  <p:tag name="TEMPFOLDER" val="c:\temp\"/>
  <p:tag name="LATEXFORMHEIGHT" val="404"/>
  <p:tag name="LATEXFORMWIDTH" val="697"/>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87.875"/>
  <p:tag name="PICTUREFILESIZE" val="1479"/>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5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15"/>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2.875"/>
  <p:tag name="PICTUREFILESIZE" val="1432"/>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3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783"/>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9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69"/>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Cap)$&#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8"/>
  <p:tag name="PICTUREFILESIZE" val="2086"/>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 &amp; \qquad \qquad \qquad \qquad&#10;\vspace{3pt} \\&#10;    \vspace{3pt} {\rm s.t.} &#10;&amp;   &amp;\mbox{:Node 1}\\&#10;&amp;   &amp;\mbox{:Node 2}\\&#10;&amp;   &amp;\mbox{:Node 3}\\&#10;&amp; ...&#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4.875"/>
  <p:tag name="PICTUREFILESIZE" val="7140"/>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783"/>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826"/>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9.875"/>
  <p:tag name="PICTUREFILESIZE" val="377"/>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87.875"/>
  <p:tag name="PICTUREFILESIZE" val="1479"/>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5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1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826"/>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2.875"/>
  <p:tag name="PICTUREFILESIZE" val="1432"/>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31"/>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9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69"/>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Cap)$&#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8"/>
  <p:tag name="PICTUREFILESIZE" val="2086"/>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qquad \qquad \qquad \qquad&#10;    &amp;\mbox{:Node 4}\\&#10;&amp;   &amp;\mbox{:Node 5}\\&#10;&amp;   &amp;\mbox{:Node 6}\\&#10;&amp;   &amp;\mbox{:Arcs capacities}\\&#10;&amp;   &amp;\mbox{:Non negativity}\\&#10;&amp; ...&#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70.75"/>
  <p:tag name="PICTUREFILESIZE" val="10709"/>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3850.769"/>
  <p:tag name="ORIGINALWIDTH" val="7081.364"/>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min\ &amp; 4x_{12} + 4x_{13} + 4x_{25} + 10x_{34} + &amp; 8x_{35} + 4x_{46} + 9x_{56} \\&#10;&amp; 400 = x_{13} + x_{12}          &amp;\mbox{:Node 1}\\&#10;&amp; x_{12} = x_{25}                &amp;\mbox{:Node 2}\\&#10;&amp; x_{13} = x_{34} + x_{35}       &amp;\mbox{:Node 3}\\&#10;&amp; x_{34} = x_{46}                &amp;\mbox{:Node 4}\\&#10;&amp; x_{25} + x_{35} = x_{56} + 200 &amp;\mbox{:Node 5}\\&#10;&amp; x_{46} + x_{56} = 200          &amp;\mbox{:Node 6}\\&#10;&amp; x_{13} \leq 500                &amp;\mbox{:Arcs capacities}\\&#10;&amp; x_{25} \leq 200                &amp;\mbox{:Arcs capacities}\\&#10;&amp; x_{34} \leq 200                &amp;\mbox{:Arcs capacities}\\&#10;&amp; x_{35} \leq 20                 &amp;\mbox{:Arcs capacities}\\&#10;&amp; x_{56} \leq 900                &amp;\mbox{:Arcs capacities}\\&#10;&amp; x_{ij} \geq 0 \quad \forall (i,j) \in A                 &amp;\mbox{:Non negativity}&#10;\end{array}&#10;$$&#10;\end{document}&#10;"/>
  <p:tag name="IGUANATEXSIZE" val="28"/>
  <p:tag name="IGUANATEXCURSOR" val="467"/>
  <p:tag name="TRANSPARENCY" val="True"/>
  <p:tag name="LATEXENGINEID" val="0"/>
  <p:tag name="TEMPFOLDER" val="c:\temp\"/>
  <p:tag name="LATEXFORMHEIGHT" val="404"/>
  <p:tag name="LATEXFORMWIDTH" val="697"/>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9.875"/>
  <p:tag name="PICTUREFILESIZE" val="615"/>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1700&#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70"/>
  <p:tag name="PICTUREFILESIZE" val="1274"/>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2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9.875"/>
  <p:tag name="PICTUREFILESIZE" val="625"/>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9.875"/>
  <p:tag name="PICTUREFILESIZE" val="377"/>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1A}&#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31.875"/>
  <p:tag name="PICTUREFILESIZE" val="737"/>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97"/>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cision Variables\\&#10;$x_{ij}=$ number of units to send $i\rightarrow j$&#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361.875"/>
  <p:tag name="PICTUREFILESIZE" val="10440"/>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393"/>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97"/>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39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Cap)$&#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8"/>
  <p:tag name="PICTUREFILESIZE" val="2086"/>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ariables: $x_{ij}$, $i=1,2,3$ and $j=1,2,3$\\&#10;$x_{ij}=1$ denotes job $i$ assigned to computer $j$\\&#10;$x_{ij}=0$ means otherwise\\&#10;Objective: Minimize total cost\\&#10;Constraint: Each job gets one and each computer is assigned to a job.\\&#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5.875"/>
  <p:tag name="PICTUREFILESIZE" val="15976"/>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ny problem with this model?&#10;$$&#10;\begin{array}{rlll}&#10;    {\rm min} &amp; 10x_{11} + 12x_{12}+\dots +6x_{33}&#10;\vspace{3pt} \\&#10;    \vspace{3pt} {\rm s.t.} &#10;&amp;   x_{11} + x_{12} + x_{13} =1 &amp; \mbox{: Job 1 assigned a comp.}\\&#10;&amp;   x_{21} + x_{22} + x_{23} =1 &amp; \mbox{: Job 2 assigned a comp.}\\&#10;&amp;   x_{31} + x_{32} + x_{33} =1 &amp; \mbox{: Job 3 assigned a comp.}\\&#10;&amp;  x_{ij} ~\mbox{binary}&#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03.875"/>
  <p:tag name="PICTUREFILESIZE" val="14106"/>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ssignment Problem.&#10;$$&#10;\begin{array}{rlll}&#10;    {\rm min} &amp; 10x_{11} + 12x_{12}+\dots +6x_{33}&#10;\vspace{3pt} \\&#10;    \vspace{3pt} {\rm s.t.} &#10;&amp;   x_{11} + x_{12} + x_{13} =1 &amp; \mbox{: Job 1 assigned a comp.}\\&#10;&amp;   x_{21} + x_{22} + x_{23} =1 &amp; \mbox{: Job 2 assigned a comp.}\\&#10;&amp;   x_{31} + x_{32} + x_{33} =1 &amp; \mbox{: Job 3 assigned a comp.}\\&#10;&amp;   x_{11} + x_{21} + x_{31} =1 &amp; \mbox{: Comp 1 assigned a job.}\\&#10;&amp;   x_{12} + x_{22} + x_{32} =1 &amp; \mbox{: Comp 2 assigned a job.}\\&#10;&amp;   x_{13} + x_{23} + x_{33} =1 &amp; \mbox{: Comp 3 assigned a job.}\\&#10;&amp;  x_{ij} ~\mbox{binary}&#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03.875"/>
  <p:tag name="PICTUREFILESIZE" val="19292"/>
</p:tagLst>
</file>

<file path=ppt/tags/tag5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489"/>
</p:tagLst>
</file>

<file path=ppt/tags/tag5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600"/>
</p:tagLst>
</file>

<file path=ppt/tags/tag5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510"/>
</p:tagLst>
</file>

<file path=ppt/tags/tag5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5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5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87.875"/>
  <p:tag name="PICTUREFILESIZE" val="1479"/>
</p:tagLst>
</file>

<file path=ppt/tags/tag6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43"/>
  <p:tag name="PICTUREFILESIZE" val="1030"/>
</p:tagLst>
</file>

<file path=ppt/tags/tag6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489"/>
</p:tagLst>
</file>

<file path=ppt/tags/tag6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600"/>
</p:tagLst>
</file>

<file path=ppt/tags/tag6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510"/>
</p:tagLst>
</file>

<file path=ppt/tags/tag6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5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15"/>
</p:tagLst>
</file>

<file path=ppt/tags/tag7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7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7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2889.389"/>
  <p:tag name="ORIGINALWIDTH" val="7535.058"/>
  <p:tag name="LATEXADDIN" val="\documentclass{slides}\pagestyle{empty}&#10;\begin{document}&#10;Assignment Problem.&#10;$$&#10;\begin{array}{rlll}&#10;    {\rm min} &amp; 10x_{11} + 12x_{12}+\dots +6x_{33}&#10;\vspace{3pt} \\&#10;    \vspace{3pt} {\rm s.t.} &#10;&amp;   x_{11} + x_{12} + x_{13} =1 &amp; \mbox{: Job 1 assigned a comp.}\\&#10;&amp;   x_{21} + x_{22} + x_{23} =1 &amp; \mbox{: Job 2 assigned a comp.}\\&#10;&amp;   x_{31} + x_{32} + x_{33} =1 &amp; \mbox{: Job 3 assigned a comp.}\\&#10;&amp;   x_{11} + x_{21} + x_{31} =1 &amp; \mbox{: Comp 1 assigned a job.}\\&#10;&amp;   x_{12} + x_{22} + x_{32} =1 &amp; \mbox{: Comp 2 assigned a job.}\\&#10;&amp;   x_{13} + x_{23} + x_{33} =1 &amp; \mbox{: Comp 3 assigned a job.}\\&#10;&amp;  x_{ij} \geq 0 \quad \forall (i,j) \in A&#10;\end{array}&#10;$$&#10;\end{document}&#10;"/>
  <p:tag name="IGUANATEXSIZE" val="28"/>
  <p:tag name="IGUANATEXCURSOR" val="646"/>
  <p:tag name="TRANSPARENCY" val="True"/>
  <p:tag name="LATEXENGINEID" val="0"/>
  <p:tag name="TEMPFOLDER" val="c:\temp\"/>
  <p:tag name="LATEXFORMHEIGHT" val="404"/>
  <p:tag name="LATEXFORMWIDTH" val="697"/>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489"/>
</p:tagLst>
</file>

<file path=ppt/tags/tag7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600"/>
</p:tagLst>
</file>

<file path=ppt/tags/tag7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510"/>
</p:tagLst>
</file>

<file path=ppt/tags/tag7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7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7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2.875"/>
  <p:tag name="PICTUREFILESIZE" val="1432"/>
</p:tagLst>
</file>

<file path=ppt/tags/tag8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8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8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8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8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8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4"/>
  <p:tag name="PICTUREFILESIZE" val="662"/>
</p:tagLst>
</file>

<file path=ppt/tags/tag8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2"/>
  <p:tag name="PICTUREFILESIZE" val="401"/>
</p:tagLst>
</file>

<file path=ppt/tags/tag8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75"/>
</p:tagLst>
</file>

<file path=ppt/tags/tag8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ags/tag8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31"/>
</p:tagLst>
</file>

<file path=ppt/tags/tag9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9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9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distance$&#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8"/>
  <p:tag name="PICTUREFILESIZE" val="1522"/>
</p:tagLst>
</file>

<file path=ppt/tags/tag9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9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9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4"/>
  <p:tag name="PICTUREFILESIZE" val="662"/>
</p:tagLst>
</file>

<file path=ppt/tags/tag9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2"/>
  <p:tag name="PICTUREFILESIZE" val="401"/>
</p:tagLst>
</file>

<file path=ppt/tags/tag9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75"/>
</p:tagLst>
</file>

<file path=ppt/tags/tag9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ags/tag9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2267</TotalTime>
  <Words>1485</Words>
  <Application>Microsoft Office PowerPoint</Application>
  <PresentationFormat>Widescreen</PresentationFormat>
  <Paragraphs>367</Paragraphs>
  <Slides>46</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Times New Roman</vt:lpstr>
      <vt:lpstr>Wingdings</vt:lpstr>
      <vt:lpstr>Office Theme</vt:lpstr>
      <vt:lpstr>BC2410, Prescriptive Analytics  From Data to Decisions</vt:lpstr>
      <vt:lpstr>Schedule</vt:lpstr>
      <vt:lpstr>Schedule</vt:lpstr>
      <vt:lpstr>Network Flow Models</vt:lpstr>
      <vt:lpstr>Network Flow Models</vt:lpstr>
      <vt:lpstr>Notations</vt:lpstr>
      <vt:lpstr>Network Costs and Capacities</vt:lpstr>
      <vt:lpstr>Network Costs and Capacities</vt:lpstr>
      <vt:lpstr>Flow Conservation</vt:lpstr>
      <vt:lpstr>Flow Conservation</vt:lpstr>
      <vt:lpstr>Flow Conservation</vt:lpstr>
      <vt:lpstr>Flow Conservation</vt:lpstr>
      <vt:lpstr>Flow Conservation</vt:lpstr>
      <vt:lpstr>LOP of Network Flows</vt:lpstr>
      <vt:lpstr>Example</vt:lpstr>
      <vt:lpstr>PowerPoint Presentation</vt:lpstr>
      <vt:lpstr>PowerPoint Presentation</vt:lpstr>
      <vt:lpstr>A LOP Formulation</vt:lpstr>
      <vt:lpstr>Recall: Transportation Problem</vt:lpstr>
      <vt:lpstr>   </vt:lpstr>
      <vt:lpstr>   </vt:lpstr>
      <vt:lpstr>Integral Solutions in Network Flows Models </vt:lpstr>
      <vt:lpstr>Example: Passenger Routing</vt:lpstr>
      <vt:lpstr>Example: Passenger Routing</vt:lpstr>
      <vt:lpstr>Assignment Problems</vt:lpstr>
      <vt:lpstr>Assignment Problems</vt:lpstr>
      <vt:lpstr>Assignment Problems</vt:lpstr>
      <vt:lpstr>Assignment Problems</vt:lpstr>
      <vt:lpstr>Assignment Problems</vt:lpstr>
      <vt:lpstr>PowerPoint Presentation</vt:lpstr>
      <vt:lpstr>PowerPoint Presentation</vt:lpstr>
      <vt:lpstr>Shortest Path Problem</vt:lpstr>
      <vt:lpstr>Shortest Path Problem</vt:lpstr>
      <vt:lpstr>PowerPoint Presentation</vt:lpstr>
      <vt:lpstr>PowerPoint Presentation</vt:lpstr>
      <vt:lpstr>Longest Path Problem?</vt:lpstr>
      <vt:lpstr>Longest Path ?</vt:lpstr>
      <vt:lpstr>Project Management</vt:lpstr>
      <vt:lpstr>Project Management</vt:lpstr>
      <vt:lpstr>Project Management</vt:lpstr>
      <vt:lpstr>Example: Project Management</vt:lpstr>
      <vt:lpstr>Example: Project Management</vt:lpstr>
      <vt:lpstr>Example: Project Management</vt:lpstr>
      <vt:lpstr>Project Management</vt:lpstr>
      <vt:lpstr>Project Management</vt:lpstr>
      <vt:lpstr>Project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XXXX, Prescriptive Analytics</dc:title>
  <dc:creator>Qinshen Tang</dc:creator>
  <cp:lastModifiedBy>kingsen tang</cp:lastModifiedBy>
  <cp:revision>156</cp:revision>
  <dcterms:created xsi:type="dcterms:W3CDTF">2021-02-26T06:07:53Z</dcterms:created>
  <dcterms:modified xsi:type="dcterms:W3CDTF">2022-02-23T02:48:04Z</dcterms:modified>
</cp:coreProperties>
</file>