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8E861-EC85-47C4-8BCF-D3B27A403A50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02B97-44DB-4D14-BDFB-D094B5AE8E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553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0AE3C-ECBA-FC49-8389-52D1C1B4451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9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859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53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2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2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28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27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60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6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9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94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69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4E2A-0A29-41E6-82CE-59329173C257}" type="datetimeFigureOut">
              <a:rPr lang="en-SG" smtClean="0"/>
              <a:t>19/2/2021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5C05-E0B6-41F4-9AE8-58A1977DB4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7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 for the explanation of superscalar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89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13982"/>
            <a:ext cx="11964800" cy="2089003"/>
          </a:xfrm>
          <a:prstGeom prst="rect">
            <a:avLst/>
          </a:prstGeom>
          <a:noFill/>
        </p:spPr>
        <p:txBody>
          <a:bodyPr wrap="square" lIns="240000" tIns="120000" rIns="240000" bIns="120000" rtlCol="0" anchor="t" anchorCtr="0">
            <a:spAutoFit/>
          </a:bodyPr>
          <a:lstStyle/>
          <a:p>
            <a:pPr defTabSz="609585">
              <a:spcBef>
                <a:spcPct val="0"/>
              </a:spcBef>
            </a:pPr>
            <a:r>
              <a:rPr lang="en-SG" altLang="en-US" sz="2000" dirty="0">
                <a:solidFill>
                  <a:prstClr val="black"/>
                </a:solidFill>
              </a:rPr>
              <a:t>Loop: 	LDUR X0, [X1, #0] </a:t>
            </a:r>
          </a:p>
          <a:p>
            <a:pPr defTabSz="609585">
              <a:spcBef>
                <a:spcPct val="0"/>
              </a:spcBef>
            </a:pPr>
            <a:r>
              <a:rPr lang="en-SG" altLang="en-US" sz="2000" dirty="0">
                <a:solidFill>
                  <a:prstClr val="black"/>
                </a:solidFill>
              </a:rPr>
              <a:t>		ADDI X0, X0, #25 </a:t>
            </a:r>
          </a:p>
          <a:p>
            <a:pPr defTabSz="609585">
              <a:spcBef>
                <a:spcPct val="0"/>
              </a:spcBef>
            </a:pPr>
            <a:r>
              <a:rPr lang="en-SG" altLang="en-US" sz="2000" dirty="0">
                <a:solidFill>
                  <a:prstClr val="black"/>
                </a:solidFill>
              </a:rPr>
              <a:t>		STUR  X0, [X1, #0]</a:t>
            </a:r>
          </a:p>
          <a:p>
            <a:pPr defTabSz="609585">
              <a:spcBef>
                <a:spcPct val="0"/>
              </a:spcBef>
            </a:pPr>
            <a:r>
              <a:rPr lang="en-SG" altLang="en-US" sz="2000" dirty="0">
                <a:solidFill>
                  <a:prstClr val="black"/>
                </a:solidFill>
              </a:rPr>
              <a:t>		ADDI X1, X1, #8 </a:t>
            </a:r>
          </a:p>
          <a:p>
            <a:pPr defTabSz="609585">
              <a:spcBef>
                <a:spcPct val="0"/>
              </a:spcBef>
            </a:pPr>
            <a:r>
              <a:rPr lang="en-SG" altLang="en-US" sz="2000" dirty="0">
                <a:solidFill>
                  <a:prstClr val="black"/>
                </a:solidFill>
              </a:rPr>
              <a:t>		SUBI   X2, X2, #1 		</a:t>
            </a:r>
          </a:p>
          <a:p>
            <a:pPr defTabSz="609585">
              <a:spcBef>
                <a:spcPct val="0"/>
              </a:spcBef>
            </a:pPr>
            <a:r>
              <a:rPr lang="en-SG" altLang="en-US" sz="2000" dirty="0">
                <a:solidFill>
                  <a:prstClr val="black"/>
                </a:solidFill>
              </a:rPr>
              <a:t>		CBNZ X2,  Loop </a:t>
            </a:r>
            <a:r>
              <a:rPr lang="en-SG" altLang="en-US" sz="2000" dirty="0">
                <a:solidFill>
                  <a:srgbClr val="F79646"/>
                </a:solidFill>
              </a:rPr>
              <a:t>	</a:t>
            </a:r>
            <a:r>
              <a:rPr lang="en-SG" altLang="en-US" b="1" dirty="0">
                <a:solidFill>
                  <a:srgbClr val="C00000"/>
                </a:solidFill>
              </a:rPr>
              <a:t>(1 stall)</a:t>
            </a:r>
            <a:r>
              <a:rPr lang="en-SG" altLang="en-US" sz="2000" b="1" dirty="0">
                <a:solidFill>
                  <a:srgbClr val="C00000"/>
                </a:solidFill>
              </a:rPr>
              <a:t>	</a:t>
            </a:r>
            <a:r>
              <a:rPr lang="en-SG" altLang="en-US" sz="2000" dirty="0" smtClean="0">
                <a:solidFill>
                  <a:prstClr val="black"/>
                </a:solidFill>
              </a:rPr>
              <a:t>(</a:t>
            </a:r>
            <a:r>
              <a:rPr lang="en-SG" altLang="en-US" sz="2000" dirty="0">
                <a:solidFill>
                  <a:prstClr val="black"/>
                </a:solidFill>
              </a:rPr>
              <a:t>No </a:t>
            </a:r>
            <a:r>
              <a:rPr lang="en-SG" altLang="en-US" sz="2000" dirty="0" smtClean="0">
                <a:solidFill>
                  <a:prstClr val="black"/>
                </a:solidFill>
              </a:rPr>
              <a:t>data-</a:t>
            </a:r>
            <a:r>
              <a:rPr lang="en-SG" altLang="en-US" sz="2000" dirty="0">
                <a:solidFill>
                  <a:prstClr val="black"/>
                </a:solidFill>
              </a:rPr>
              <a:t>	forwarding is </a:t>
            </a:r>
            <a:r>
              <a:rPr lang="en-SG" altLang="en-US" sz="2000" dirty="0" smtClean="0">
                <a:solidFill>
                  <a:prstClr val="black"/>
                </a:solidFill>
              </a:rPr>
              <a:t>done (DEC and WB together)</a:t>
            </a:r>
            <a:endParaRPr lang="en-SG" altLang="en-US" sz="20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20000" y="6422400"/>
            <a:ext cx="2844800" cy="365125"/>
          </a:xfrm>
        </p:spPr>
        <p:txBody>
          <a:bodyPr/>
          <a:lstStyle/>
          <a:p>
            <a:fld id="{B3993AE7-EB76-FD46-83EF-5177B42CD659}" type="slidenum">
              <a:rPr lang="en-US" smtClean="0">
                <a:solidFill>
                  <a:prstClr val="black"/>
                </a:solidFill>
                <a:cs typeface="Century Gothic"/>
              </a:rPr>
              <a:pPr/>
              <a:t>2</a:t>
            </a:fld>
            <a:endParaRPr lang="en-US" dirty="0">
              <a:solidFill>
                <a:prstClr val="black"/>
              </a:solidFill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602" y="168733"/>
            <a:ext cx="8365306" cy="816796"/>
          </a:xfrm>
          <a:prstGeom prst="rect">
            <a:avLst/>
          </a:prstGeom>
          <a:noFill/>
        </p:spPr>
        <p:txBody>
          <a:bodyPr wrap="none" lIns="240000" tIns="120000" rIns="240000" bIns="120000" rtlCol="0" anchor="t" anchorCtr="0">
            <a:spAutoFit/>
          </a:bodyPr>
          <a:lstStyle/>
          <a:p>
            <a:pPr defTabSz="609585"/>
            <a:r>
              <a:rPr lang="en-US" sz="3733" dirty="0" smtClean="0">
                <a:solidFill>
                  <a:prstClr val="black"/>
                </a:solidFill>
              </a:rPr>
              <a:t>Two way superscalar- slide 71(module 4)</a:t>
            </a:r>
            <a:endParaRPr lang="en-SG" sz="3733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2847" y="1020076"/>
            <a:ext cx="1669856" cy="1627338"/>
          </a:xfrm>
          <a:prstGeom prst="rect">
            <a:avLst/>
          </a:prstGeom>
          <a:noFill/>
        </p:spPr>
        <p:txBody>
          <a:bodyPr wrap="square" lIns="240000" tIns="120000" rIns="240000" bIns="120000" rtlCol="0" anchor="t" anchorCtr="0">
            <a:spAutoFit/>
          </a:bodyPr>
          <a:lstStyle/>
          <a:p>
            <a:pPr defTabSz="609585">
              <a:spcBef>
                <a:spcPct val="0"/>
              </a:spcBef>
            </a:pPr>
            <a:r>
              <a:rPr lang="en-SG" altLang="en-US" b="1" dirty="0">
                <a:solidFill>
                  <a:srgbClr val="C00000"/>
                </a:solidFill>
              </a:rPr>
              <a:t>(2 stalls)</a:t>
            </a:r>
          </a:p>
          <a:p>
            <a:pPr defTabSz="609585">
              <a:spcBef>
                <a:spcPct val="0"/>
              </a:spcBef>
            </a:pPr>
            <a:r>
              <a:rPr lang="en-SG" altLang="en-US" b="1" dirty="0">
                <a:solidFill>
                  <a:srgbClr val="C00000"/>
                </a:solidFill>
              </a:rPr>
              <a:t>(2 stalls)</a:t>
            </a:r>
          </a:p>
          <a:p>
            <a:pPr defTabSz="609585">
              <a:spcBef>
                <a:spcPct val="0"/>
              </a:spcBef>
            </a:pPr>
            <a:endParaRPr lang="en-SG" altLang="en-US" b="1" dirty="0">
              <a:solidFill>
                <a:srgbClr val="C00000"/>
              </a:solidFill>
            </a:endParaRPr>
          </a:p>
          <a:p>
            <a:pPr defTabSz="609585">
              <a:spcBef>
                <a:spcPct val="0"/>
              </a:spcBef>
            </a:pPr>
            <a:endParaRPr lang="en-SG" altLang="en-US" b="1" dirty="0">
              <a:solidFill>
                <a:srgbClr val="C00000"/>
              </a:solidFill>
            </a:endParaRPr>
          </a:p>
          <a:p>
            <a:pPr defTabSz="609585">
              <a:spcBef>
                <a:spcPct val="0"/>
              </a:spcBef>
            </a:pPr>
            <a:r>
              <a:rPr lang="en-SG" altLang="en-US" b="1" dirty="0">
                <a:solidFill>
                  <a:srgbClr val="C00000"/>
                </a:solidFill>
              </a:rPr>
              <a:t>(2 stalls)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12235" y="3333220"/>
          <a:ext cx="10551583" cy="29254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47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343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5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Way-1 (rest of instructions)</a:t>
                      </a: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Way-2 (LDUR and STUR only)</a:t>
                      </a: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Cycle</a:t>
                      </a: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Loop</a:t>
                      </a: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1</a:t>
                      </a: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2</a:t>
                      </a: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4</a:t>
                      </a: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5</a:t>
                      </a: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</a:rPr>
                        <a:t>6</a:t>
                      </a: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6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SG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</a:pPr>
                      <a:endParaRPr lang="en-SG" altLang="en-US" sz="1600" b="1" dirty="0"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7</a:t>
                      </a:r>
                      <a:endParaRPr kumimoji="0" lang="en-SG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4" marR="121924" marT="60923" marB="60923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7322F4B-1E7D-44D2-AC9A-EAAEDBD2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85" y="3673025"/>
            <a:ext cx="1938696" cy="4267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FA12477-0F44-44C0-9E0C-CDA88830D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677" y="4793836"/>
            <a:ext cx="1938696" cy="4267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A8A329-E3DD-4B84-B0CA-F9CE818236B1}"/>
              </a:ext>
            </a:extLst>
          </p:cNvPr>
          <p:cNvSpPr txBox="1"/>
          <p:nvPr/>
        </p:nvSpPr>
        <p:spPr>
          <a:xfrm>
            <a:off x="6615585" y="5818677"/>
            <a:ext cx="1938696" cy="396070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txBody>
          <a:bodyPr wrap="squar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altLang="en-US" sz="1600" b="1" dirty="0">
                <a:latin typeface="+mn-lt"/>
              </a:rPr>
              <a:t>STUR  X0, [X1, #0]</a:t>
            </a:r>
            <a:endParaRPr lang="en-SG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6A83722-8786-46FB-A2C9-D64B6B3D6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677" y="5125409"/>
            <a:ext cx="1822862" cy="4267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6838778-2094-454C-ABF8-E359359AE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700" y="3681273"/>
            <a:ext cx="1853345" cy="4267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B8B63C-40AE-496D-97A8-58AA31BFD1CC}"/>
              </a:ext>
            </a:extLst>
          </p:cNvPr>
          <p:cNvSpPr txBox="1"/>
          <p:nvPr/>
        </p:nvSpPr>
        <p:spPr>
          <a:xfrm>
            <a:off x="2814249" y="5918088"/>
            <a:ext cx="1983597" cy="369332"/>
          </a:xfrm>
          <a:prstGeom prst="rect">
            <a:avLst/>
          </a:prstGeom>
          <a:noFill/>
          <a:ln>
            <a:solidFill>
              <a:srgbClr val="E6E6E6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en-US" sz="1800" b="1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CBNZ X2,  Loop </a:t>
            </a:r>
            <a:endParaRPr kumimoji="0" lang="en-SG" altLang="en-US" sz="1800" b="1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7F8AEF-99A5-49E2-BA83-35F83B86A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857" y="5485248"/>
            <a:ext cx="1792379" cy="4267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99FB4BA-B435-4E3D-965F-939C4B5A0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677" y="4058404"/>
            <a:ext cx="627942" cy="4267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F6EB825-1F14-4091-B1E0-4C94695A5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017" y="4434659"/>
            <a:ext cx="627942" cy="4267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950C81B-AACC-4CD8-BFDD-1B96CD5D6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017" y="4841362"/>
            <a:ext cx="627942" cy="4267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E59B422C-96E8-4C3B-A154-05E4AC88C6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8254" y="5229043"/>
            <a:ext cx="627942" cy="4267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F2321B3-2371-4F4F-BC6B-871A9969BD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8254" y="5525000"/>
            <a:ext cx="627942" cy="4267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B3E73EFE-6912-4A23-AD59-871CC8117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6220" y="5892266"/>
            <a:ext cx="627942" cy="4267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E95C4668-F5F9-48FD-8E34-35E597C84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7507" y="4453736"/>
            <a:ext cx="627942" cy="4267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E95C4668-F5F9-48FD-8E34-35E597C84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3354" y="4064702"/>
            <a:ext cx="627942" cy="4267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06280" y="808065"/>
            <a:ext cx="64585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spcBef>
                <a:spcPct val="0"/>
              </a:spcBef>
            </a:pPr>
            <a:r>
              <a:rPr lang="en-US" altLang="en-US" b="1" dirty="0">
                <a:solidFill>
                  <a:srgbClr val="C00000"/>
                </a:solidFill>
                <a:latin typeface="Century Gothic"/>
              </a:rPr>
              <a:t>Control hazard is removed in decode stage (1 stall cycle)</a:t>
            </a:r>
            <a:endParaRPr lang="en-SG" altLang="en-US" b="1" dirty="0">
              <a:solidFill>
                <a:srgbClr val="C00000"/>
              </a:solidFill>
              <a:latin typeface="Century Gothic"/>
            </a:endParaRPr>
          </a:p>
          <a:p>
            <a:pPr lvl="0" defTabSz="609585">
              <a:spcBef>
                <a:spcPct val="0"/>
              </a:spcBef>
            </a:pPr>
            <a:r>
              <a:rPr lang="en-SG" altLang="en-US" b="1" dirty="0">
                <a:solidFill>
                  <a:srgbClr val="C00000"/>
                </a:solidFill>
                <a:latin typeface="Century Gothic"/>
              </a:rPr>
              <a:t>CPI = (6+7)/6=2.17 </a:t>
            </a:r>
            <a:r>
              <a:rPr lang="en-SG" altLang="en-US" dirty="0">
                <a:solidFill>
                  <a:prstClr val="black"/>
                </a:solidFill>
                <a:latin typeface="Century Gothic"/>
              </a:rPr>
              <a:t>without reordering in a </a:t>
            </a:r>
            <a:r>
              <a:rPr lang="en-SG" altLang="en-US" b="1" dirty="0">
                <a:solidFill>
                  <a:srgbClr val="C00000"/>
                </a:solidFill>
                <a:latin typeface="Century Gothic"/>
              </a:rPr>
              <a:t>scalar processor</a:t>
            </a:r>
          </a:p>
          <a:p>
            <a:pPr lvl="0" defTabSz="609585">
              <a:spcBef>
                <a:spcPct val="0"/>
              </a:spcBef>
            </a:pPr>
            <a:endParaRPr lang="en-SG" altLang="en-US" dirty="0">
              <a:solidFill>
                <a:srgbClr val="FF0000"/>
              </a:solidFill>
              <a:latin typeface="Century Gothic"/>
            </a:endParaRPr>
          </a:p>
          <a:p>
            <a:pPr lvl="0" defTabSz="609585">
              <a:spcBef>
                <a:spcPct val="0"/>
              </a:spcBef>
            </a:pPr>
            <a:r>
              <a:rPr lang="en-SG" altLang="en-US" b="1" dirty="0">
                <a:solidFill>
                  <a:srgbClr val="C00000"/>
                </a:solidFill>
                <a:latin typeface="Century Gothic"/>
              </a:rPr>
              <a:t>2-way super-scalar after instruction reordering CPI = 7/6</a:t>
            </a:r>
          </a:p>
        </p:txBody>
      </p:sp>
    </p:spTree>
    <p:extLst>
      <p:ext uri="{BB962C8B-B14F-4D97-AF65-F5344CB8AC3E}">
        <p14:creationId xmlns:p14="http://schemas.microsoft.com/office/powerpoint/2010/main" val="20139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850673" y="1945063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71815" y="1936367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943629" y="1933893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68903" y="1936367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31731" y="1919498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44157" y="228710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63864" y="2533737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85006" y="2525041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72150" y="2522567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14358" y="2508107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277186" y="2508172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53928" y="287330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89712" y="312597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10854" y="3117278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97998" y="311480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40206" y="310034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11958" y="310040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79776" y="3465546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00918" y="3456850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88062" y="3454376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330270" y="3439916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710489" y="3439981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323090" y="3826130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4232" y="381743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45240" y="3825120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06585" y="4152305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27727" y="414360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72536" y="4141135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06277" y="4126675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43704" y="4126740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805173" y="4526031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09381" y="4517335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27323" y="4525021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54637" y="4517335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617794" y="451733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788668" y="486913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09810" y="4860443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720751" y="485796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179893" y="4860443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625787" y="4860508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5336357" y="2068875"/>
            <a:ext cx="0" cy="4428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5838392" y="2068875"/>
            <a:ext cx="0" cy="439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290850" y="2068875"/>
            <a:ext cx="0" cy="4428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6720618" y="2130614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 dirty="0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7186962" y="2130614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7616730" y="2130614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8055642" y="2130614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8558562" y="2130614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9079770" y="1741147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9591834" y="2130614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10103898" y="2203766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10597674" y="2130614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11135765" y="2130614"/>
            <a:ext cx="28837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11612658" y="2130614"/>
            <a:ext cx="0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H="1">
            <a:off x="12089552" y="2130613"/>
            <a:ext cx="7738" cy="43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sp>
        <p:nvSpPr>
          <p:cNvPr id="37" name="Rectangle 36"/>
          <p:cNvSpPr/>
          <p:nvPr/>
        </p:nvSpPr>
        <p:spPr>
          <a:xfrm>
            <a:off x="318295" y="2073381"/>
            <a:ext cx="6096000" cy="46135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I1     Loop: LDUR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X0, [X1, #0] </a:t>
            </a:r>
            <a:endParaRPr lang="en-US" sz="1600" b="1" dirty="0" smtClean="0">
              <a:solidFill>
                <a:srgbClr val="C00000"/>
              </a:solidFill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I5   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SUBI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X2, X2, </a:t>
            </a:r>
            <a:r>
              <a:rPr lang="en-SG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#1</a:t>
            </a:r>
            <a:endParaRPr lang="en-SG" sz="1600" b="1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NOP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NOP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NOP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NOP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I2   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X0, X0, #25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NOP</a:t>
            </a:r>
            <a:endParaRPr lang="en-SG" sz="1600" b="1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I4           ADDI X1, X1, #8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NOP</a:t>
            </a:r>
            <a:endParaRPr lang="en-SG" sz="1600" b="1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I6   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CBNZ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X2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NOP</a:t>
            </a:r>
            <a:endParaRPr lang="en-SG" sz="1600" b="1" dirty="0">
              <a:solidFill>
                <a:srgbClr val="C00000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600"/>
              </a:spcAft>
              <a:buAutoNum type="arabicPlain" startAt="7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NOP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STUR X0, [X1, #0]</a:t>
            </a:r>
            <a:endParaRPr lang="en-US" sz="1600" b="1" dirty="0" smtClean="0">
              <a:solidFill>
                <a:srgbClr val="C00000"/>
              </a:solidFill>
              <a:latin typeface="Courier New" panose="020703090202050204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4772153" y="2068875"/>
            <a:ext cx="0" cy="439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/>
        </p:spPr>
        <p:txBody>
          <a:bodyPr wrap="none" anchor="ctr"/>
          <a:lstStyle/>
          <a:p>
            <a:pPr eaLnBrk="1" hangingPunct="1">
              <a:defRPr/>
            </a:pPr>
            <a:endParaRPr lang="en-SG" sz="1333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98" y="219752"/>
            <a:ext cx="6589169" cy="186907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567764" y="0"/>
            <a:ext cx="3818467" cy="2089003"/>
          </a:xfrm>
          <a:prstGeom prst="rect">
            <a:avLst/>
          </a:prstGeom>
          <a:noFill/>
        </p:spPr>
        <p:txBody>
          <a:bodyPr wrap="square" lIns="240000" tIns="120000" rIns="240000" bIns="120000" rtlCol="0" anchor="t" anchorCtr="0">
            <a:spAutoFit/>
          </a:bodyPr>
          <a:lstStyle/>
          <a:p>
            <a:pPr defTabSz="609585">
              <a:spcBef>
                <a:spcPct val="0"/>
              </a:spcBef>
            </a:pPr>
            <a:r>
              <a:rPr lang="en-SG" altLang="en-US" sz="2000" dirty="0" smtClean="0">
                <a:solidFill>
                  <a:srgbClr val="FF0000"/>
                </a:solidFill>
              </a:rPr>
              <a:t>I1</a:t>
            </a:r>
            <a:r>
              <a:rPr lang="en-SG" altLang="en-US" sz="2000" dirty="0" smtClean="0">
                <a:solidFill>
                  <a:prstClr val="black"/>
                </a:solidFill>
              </a:rPr>
              <a:t>:Loop</a:t>
            </a:r>
            <a:r>
              <a:rPr lang="en-SG" altLang="en-US" sz="2000" dirty="0">
                <a:solidFill>
                  <a:prstClr val="black"/>
                </a:solidFill>
              </a:rPr>
              <a:t>: 	LDUR X0, [X1, #0] </a:t>
            </a:r>
          </a:p>
          <a:p>
            <a:pPr defTabSz="609585">
              <a:spcBef>
                <a:spcPct val="0"/>
              </a:spcBef>
            </a:pPr>
            <a:r>
              <a:rPr lang="en-SG" altLang="en-US" sz="2000" dirty="0" smtClean="0">
                <a:solidFill>
                  <a:srgbClr val="FF0000"/>
                </a:solidFill>
              </a:rPr>
              <a:t>I2</a:t>
            </a:r>
            <a:r>
              <a:rPr lang="en-SG" altLang="en-US" sz="2000" dirty="0">
                <a:solidFill>
                  <a:prstClr val="black"/>
                </a:solidFill>
              </a:rPr>
              <a:t>		ADDI X0, X0, #25 </a:t>
            </a:r>
          </a:p>
          <a:p>
            <a:pPr defTabSz="609585">
              <a:spcBef>
                <a:spcPct val="0"/>
              </a:spcBef>
            </a:pPr>
            <a:r>
              <a:rPr lang="en-SG" altLang="en-US" sz="2000" dirty="0" smtClean="0">
                <a:solidFill>
                  <a:srgbClr val="FF0000"/>
                </a:solidFill>
              </a:rPr>
              <a:t>I3</a:t>
            </a:r>
            <a:r>
              <a:rPr lang="en-SG" altLang="en-US" sz="2000" dirty="0">
                <a:solidFill>
                  <a:prstClr val="black"/>
                </a:solidFill>
              </a:rPr>
              <a:t>		STUR  X0, [X1, #0]</a:t>
            </a:r>
          </a:p>
          <a:p>
            <a:pPr defTabSz="609585">
              <a:spcBef>
                <a:spcPct val="0"/>
              </a:spcBef>
            </a:pPr>
            <a:r>
              <a:rPr lang="en-SG" altLang="en-US" sz="2000" dirty="0" smtClean="0">
                <a:solidFill>
                  <a:srgbClr val="FF0000"/>
                </a:solidFill>
              </a:rPr>
              <a:t>I4</a:t>
            </a:r>
            <a:r>
              <a:rPr lang="en-SG" altLang="en-US" sz="2000" dirty="0">
                <a:solidFill>
                  <a:prstClr val="black"/>
                </a:solidFill>
              </a:rPr>
              <a:t>		ADDI X1, X1, #8 </a:t>
            </a:r>
          </a:p>
          <a:p>
            <a:pPr defTabSz="609585">
              <a:spcBef>
                <a:spcPct val="0"/>
              </a:spcBef>
            </a:pPr>
            <a:r>
              <a:rPr lang="en-SG" altLang="en-US" sz="2000" dirty="0" smtClean="0">
                <a:solidFill>
                  <a:srgbClr val="FF0000"/>
                </a:solidFill>
              </a:rPr>
              <a:t>I5</a:t>
            </a:r>
            <a:r>
              <a:rPr lang="en-SG" altLang="en-US" sz="2000" dirty="0">
                <a:solidFill>
                  <a:prstClr val="black"/>
                </a:solidFill>
              </a:rPr>
              <a:t>		SUBI   X2, X2, #1 	</a:t>
            </a:r>
            <a:endParaRPr lang="en-SG" altLang="en-US" sz="2000" dirty="0" smtClean="0">
              <a:solidFill>
                <a:prstClr val="black"/>
              </a:solidFill>
            </a:endParaRPr>
          </a:p>
          <a:p>
            <a:pPr defTabSz="609585">
              <a:spcBef>
                <a:spcPct val="0"/>
              </a:spcBef>
            </a:pPr>
            <a:r>
              <a:rPr lang="en-SG" altLang="en-US" sz="2000" dirty="0" smtClean="0">
                <a:solidFill>
                  <a:srgbClr val="FF0000"/>
                </a:solidFill>
              </a:rPr>
              <a:t>I6</a:t>
            </a:r>
            <a:r>
              <a:rPr lang="en-SG" altLang="en-US" sz="2000" dirty="0">
                <a:solidFill>
                  <a:prstClr val="black"/>
                </a:solidFill>
              </a:rPr>
              <a:t>		CBNZ X2,  Loop </a:t>
            </a:r>
            <a:r>
              <a:rPr lang="en-SG" altLang="en-US" sz="2000" dirty="0">
                <a:solidFill>
                  <a:srgbClr val="F79646"/>
                </a:solidFill>
              </a:rPr>
              <a:t>	</a:t>
            </a:r>
            <a:endParaRPr lang="en-SG" altLang="en-US" sz="2000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63478" y="5153016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42285" y="5144320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185628" y="5152006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646810" y="5144320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118434" y="514431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246973" y="549612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734247" y="5487428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179056" y="548495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638198" y="5487428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117960" y="5487493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672554" y="381743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35711" y="3825015"/>
            <a:ext cx="302415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672554" y="6113745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51361" y="610504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594704" y="6112735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9098221" y="610504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637578" y="6105048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77462" y="579375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164736" y="5785063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09545" y="578258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144890" y="5785063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58519" y="5785128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65299" y="2287109"/>
            <a:ext cx="316280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37113" y="227593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62387" y="2278413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25215" y="226154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75070" y="2864613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62214" y="286213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04422" y="2847679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67250" y="2847744"/>
            <a:ext cx="308098" cy="43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46800" bIns="0" rtlCol="0">
            <a:spAutoFit/>
          </a:bodyPr>
          <a:lstStyle/>
          <a:p>
            <a:pPr marL="342900" indent="-342900" eaLnBrk="0" fontAlgn="base" hangingPunct="0">
              <a:lnSpc>
                <a:spcPts val="3000"/>
              </a:lnSpc>
              <a:spcAft>
                <a:spcPct val="0"/>
              </a:spcAft>
            </a:pPr>
            <a:r>
              <a:rPr lang="en-SG" sz="16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938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01" grpId="0" animBg="1"/>
      <p:bldP spid="102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63" grpId="0" animBg="1"/>
      <p:bldP spid="64" grpId="0" animBg="1"/>
      <p:bldP spid="65" grpId="0" animBg="1"/>
      <p:bldP spid="66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Office PowerPoint</Application>
  <PresentationFormat>Widescreen</PresentationFormat>
  <Paragraphs>122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SimSun</vt:lpstr>
      <vt:lpstr>Arial</vt:lpstr>
      <vt:lpstr>Calibri</vt:lpstr>
      <vt:lpstr>Calibri Light</vt:lpstr>
      <vt:lpstr>Century Gothic</vt:lpstr>
      <vt:lpstr>Courier New</vt:lpstr>
      <vt:lpstr>Times New Roman</vt:lpstr>
      <vt:lpstr>Office Theme</vt:lpstr>
      <vt:lpstr>Additional slides for the explanation of superscalar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slides for the explanation of superscalar</dc:title>
  <dc:creator>Smitha Kavallur Pisharath Gopi (Dr)</dc:creator>
  <cp:lastModifiedBy>Smitha Kavallur Pisharath Gopi (Dr)</cp:lastModifiedBy>
  <cp:revision>1</cp:revision>
  <dcterms:created xsi:type="dcterms:W3CDTF">2021-02-19T07:46:51Z</dcterms:created>
  <dcterms:modified xsi:type="dcterms:W3CDTF">2021-02-19T07:49:33Z</dcterms:modified>
</cp:coreProperties>
</file>