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0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B9AC-108A-404E-A3FC-30A3222D7A10}" type="datetimeFigureOut">
              <a:rPr lang="en-SG" smtClean="0"/>
              <a:t>9/2/2021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9A8A-0085-4E2D-98E3-46D1C8055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823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B9AC-108A-404E-A3FC-30A3222D7A10}" type="datetimeFigureOut">
              <a:rPr lang="en-SG" smtClean="0"/>
              <a:t>9/2/2021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9A8A-0085-4E2D-98E3-46D1C8055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24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B9AC-108A-404E-A3FC-30A3222D7A10}" type="datetimeFigureOut">
              <a:rPr lang="en-SG" smtClean="0"/>
              <a:t>9/2/2021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9A8A-0085-4E2D-98E3-46D1C8055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25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B9AC-108A-404E-A3FC-30A3222D7A10}" type="datetimeFigureOut">
              <a:rPr lang="en-SG" smtClean="0"/>
              <a:t>9/2/2021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9A8A-0085-4E2D-98E3-46D1C8055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111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B9AC-108A-404E-A3FC-30A3222D7A10}" type="datetimeFigureOut">
              <a:rPr lang="en-SG" smtClean="0"/>
              <a:t>9/2/2021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9A8A-0085-4E2D-98E3-46D1C8055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504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B9AC-108A-404E-A3FC-30A3222D7A10}" type="datetimeFigureOut">
              <a:rPr lang="en-SG" smtClean="0"/>
              <a:t>9/2/2021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9A8A-0085-4E2D-98E3-46D1C8055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21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B9AC-108A-404E-A3FC-30A3222D7A10}" type="datetimeFigureOut">
              <a:rPr lang="en-SG" smtClean="0"/>
              <a:t>9/2/2021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9A8A-0085-4E2D-98E3-46D1C8055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711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B9AC-108A-404E-A3FC-30A3222D7A10}" type="datetimeFigureOut">
              <a:rPr lang="en-SG" smtClean="0"/>
              <a:t>9/2/2021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9A8A-0085-4E2D-98E3-46D1C8055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08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B9AC-108A-404E-A3FC-30A3222D7A10}" type="datetimeFigureOut">
              <a:rPr lang="en-SG" smtClean="0"/>
              <a:t>9/2/2021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9A8A-0085-4E2D-98E3-46D1C8055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965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B9AC-108A-404E-A3FC-30A3222D7A10}" type="datetimeFigureOut">
              <a:rPr lang="en-SG" smtClean="0"/>
              <a:t>9/2/2021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9A8A-0085-4E2D-98E3-46D1C8055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14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B9AC-108A-404E-A3FC-30A3222D7A10}" type="datetimeFigureOut">
              <a:rPr lang="en-SG" smtClean="0"/>
              <a:t>9/2/2021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9A8A-0085-4E2D-98E3-46D1C8055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808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B9AC-108A-404E-A3FC-30A3222D7A10}" type="datetimeFigureOut">
              <a:rPr lang="en-SG" smtClean="0"/>
              <a:t>9/2/2021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9A8A-0085-4E2D-98E3-46D1C8055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527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Tutorial </a:t>
            </a:r>
            <a:r>
              <a:rPr lang="en-SG" dirty="0" smtClean="0"/>
              <a:t>3_datapath animation slides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37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20455"/>
            <a:ext cx="8767350" cy="641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E7-EB76-FD46-83EF-5177B42CD65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19" y="768893"/>
            <a:ext cx="7699944" cy="608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88410" y="-32951"/>
            <a:ext cx="4267839" cy="816796"/>
          </a:xfrm>
          <a:prstGeom prst="rect">
            <a:avLst/>
          </a:prstGeom>
          <a:noFill/>
        </p:spPr>
        <p:txBody>
          <a:bodyPr wrap="square" lIns="240000" tIns="120000" rIns="240000" bIns="120000" rtlCol="0" anchor="t" anchorCtr="0">
            <a:spAutoFit/>
          </a:bodyPr>
          <a:lstStyle/>
          <a:p>
            <a:r>
              <a:rPr lang="en-US" sz="3733" dirty="0"/>
              <a:t>Complete </a:t>
            </a:r>
            <a:r>
              <a:rPr lang="en-US" sz="3733" dirty="0" err="1"/>
              <a:t>Datapath</a:t>
            </a:r>
            <a:endParaRPr lang="en-SG" sz="3733" dirty="0"/>
          </a:p>
        </p:txBody>
      </p:sp>
      <p:sp>
        <p:nvSpPr>
          <p:cNvPr id="7" name="Rectangle 6"/>
          <p:cNvSpPr/>
          <p:nvPr/>
        </p:nvSpPr>
        <p:spPr>
          <a:xfrm>
            <a:off x="5395997" y="-32951"/>
            <a:ext cx="1762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Operation Rd, Rn, Rm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351" y="187832"/>
            <a:ext cx="4526643" cy="7055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198518" y="292013"/>
            <a:ext cx="14655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Register or R format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25294" y="3052425"/>
            <a:ext cx="2559693" cy="1764000"/>
            <a:chOff x="2225294" y="3052425"/>
            <a:chExt cx="2559693" cy="17640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25294" y="4109492"/>
              <a:ext cx="1149918" cy="480728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61765" y="4277848"/>
              <a:ext cx="11160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68712" y="3052425"/>
              <a:ext cx="0" cy="176400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368712" y="4008095"/>
              <a:ext cx="14040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344987" y="4805866"/>
              <a:ext cx="14400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361765" y="3052425"/>
              <a:ext cx="11160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179512" y="5661248"/>
            <a:ext cx="3240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operation </a:t>
            </a:r>
            <a:r>
              <a:rPr lang="en-US" dirty="0">
                <a:solidFill>
                  <a:srgbClr val="FF0000"/>
                </a:solidFill>
              </a:rPr>
              <a:t>Rd, Rn, Rm</a:t>
            </a:r>
          </a:p>
          <a:p>
            <a:r>
              <a:rPr lang="en-US" dirty="0"/>
              <a:t>example: ADD X12, X10, X8</a:t>
            </a:r>
          </a:p>
          <a:p>
            <a:r>
              <a:rPr lang="en-US" dirty="0"/>
              <a:t>means: [X12]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[X10]+[X8]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465613" y="4952015"/>
            <a:ext cx="180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23452" y="3524001"/>
            <a:ext cx="1476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92952" y="3489153"/>
            <a:ext cx="0" cy="1152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93460" y="4730505"/>
            <a:ext cx="123446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509487" y="4717058"/>
            <a:ext cx="0" cy="1152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94600" y="5833058"/>
            <a:ext cx="1224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718600" y="5165150"/>
            <a:ext cx="0" cy="684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705153" y="5165150"/>
            <a:ext cx="144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074342" y="4938568"/>
            <a:ext cx="123446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164394" y="4925121"/>
            <a:ext cx="0" cy="1800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641797" y="6738134"/>
            <a:ext cx="4536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648744" y="5204350"/>
            <a:ext cx="0" cy="1548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631881" y="5207847"/>
            <a:ext cx="144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89613" y="3026402"/>
            <a:ext cx="3996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968659" y="3019378"/>
            <a:ext cx="0" cy="1620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55590" y="4379363"/>
            <a:ext cx="180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037150" y="3766911"/>
            <a:ext cx="491341" cy="1128412"/>
            <a:chOff x="4214334" y="2945327"/>
            <a:chExt cx="491341" cy="1128412"/>
          </a:xfrm>
        </p:grpSpPr>
        <p:sp>
          <p:nvSpPr>
            <p:cNvPr id="21" name="TextBox 20"/>
            <p:cNvSpPr txBox="1"/>
            <p:nvPr/>
          </p:nvSpPr>
          <p:spPr>
            <a:xfrm>
              <a:off x="4286971" y="29453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4658" y="33436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14334" y="37044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5862743" y="4220278"/>
            <a:ext cx="792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62743" y="4783401"/>
            <a:ext cx="396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34597" y="4292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29184" y="4293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252076" y="5236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88642" y="3567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3290670" y="2126520"/>
            <a:ext cx="0" cy="3132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08987" y="2139967"/>
            <a:ext cx="1656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982113" y="2109824"/>
            <a:ext cx="0" cy="324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269590" y="5272839"/>
            <a:ext cx="1296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4565590" y="4717058"/>
            <a:ext cx="0" cy="540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772712" y="3705967"/>
            <a:ext cx="546427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319139" y="3677708"/>
            <a:ext cx="0" cy="180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4CE223D-CFA1-4F44-A200-D0F397E0C0A3}"/>
              </a:ext>
            </a:extLst>
          </p:cNvPr>
          <p:cNvCxnSpPr>
            <a:cxnSpLocks/>
          </p:cNvCxnSpPr>
          <p:nvPr/>
        </p:nvCxnSpPr>
        <p:spPr>
          <a:xfrm>
            <a:off x="4993905" y="3196742"/>
            <a:ext cx="1044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D8D88CA3-7FA9-49B9-BA26-BDA4EDD6D08A}"/>
              </a:ext>
            </a:extLst>
          </p:cNvPr>
          <p:cNvCxnSpPr/>
          <p:nvPr/>
        </p:nvCxnSpPr>
        <p:spPr>
          <a:xfrm>
            <a:off x="6010487" y="3190911"/>
            <a:ext cx="0" cy="3492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6F38D7B0-17CC-46D3-86C0-58F897975053}"/>
              </a:ext>
            </a:extLst>
          </p:cNvPr>
          <p:cNvCxnSpPr/>
          <p:nvPr/>
        </p:nvCxnSpPr>
        <p:spPr>
          <a:xfrm>
            <a:off x="5990390" y="6693685"/>
            <a:ext cx="648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F5B1C6C5-4F9A-4740-92FC-4948C3B06410}"/>
              </a:ext>
            </a:extLst>
          </p:cNvPr>
          <p:cNvCxnSpPr>
            <a:cxnSpLocks/>
          </p:cNvCxnSpPr>
          <p:nvPr/>
        </p:nvCxnSpPr>
        <p:spPr>
          <a:xfrm flipH="1">
            <a:off x="6649204" y="6332578"/>
            <a:ext cx="0" cy="360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709C0EEE-FA7E-4D43-9535-177AED781E23}"/>
              </a:ext>
            </a:extLst>
          </p:cNvPr>
          <p:cNvCxnSpPr>
            <a:cxnSpLocks/>
          </p:cNvCxnSpPr>
          <p:nvPr/>
        </p:nvCxnSpPr>
        <p:spPr>
          <a:xfrm flipH="1">
            <a:off x="6897267" y="5977058"/>
            <a:ext cx="144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EA3726DF-B164-48A5-B6DA-2537293A5AB4}"/>
              </a:ext>
            </a:extLst>
          </p:cNvPr>
          <p:cNvCxnSpPr>
            <a:cxnSpLocks/>
          </p:cNvCxnSpPr>
          <p:nvPr/>
        </p:nvCxnSpPr>
        <p:spPr>
          <a:xfrm>
            <a:off x="7030089" y="5010615"/>
            <a:ext cx="0" cy="96644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26065AD3-3654-48E4-A297-973A3B2E7C8C}"/>
              </a:ext>
            </a:extLst>
          </p:cNvPr>
          <p:cNvSpPr txBox="1"/>
          <p:nvPr/>
        </p:nvSpPr>
        <p:spPr>
          <a:xfrm>
            <a:off x="6970565" y="491458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add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243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8" grpId="0"/>
      <p:bldP spid="47" grpId="0"/>
      <p:bldP spid="54" grpId="0"/>
      <p:bldP spid="58" grpId="0"/>
      <p:bldP spid="63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E7-EB76-FD46-83EF-5177B42CD65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19" y="768893"/>
            <a:ext cx="7699944" cy="608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88410" y="-32951"/>
            <a:ext cx="4267839" cy="816796"/>
          </a:xfrm>
          <a:prstGeom prst="rect">
            <a:avLst/>
          </a:prstGeom>
          <a:noFill/>
        </p:spPr>
        <p:txBody>
          <a:bodyPr wrap="square" lIns="240000" tIns="120000" rIns="240000" bIns="120000" rtlCol="0" anchor="t" anchorCtr="0">
            <a:spAutoFit/>
          </a:bodyPr>
          <a:lstStyle/>
          <a:p>
            <a:r>
              <a:rPr lang="en-US" sz="3733" dirty="0"/>
              <a:t>Complete </a:t>
            </a:r>
            <a:r>
              <a:rPr lang="en-US" sz="3733" dirty="0" err="1"/>
              <a:t>Datapath</a:t>
            </a:r>
            <a:endParaRPr lang="en-SG" sz="3733" dirty="0"/>
          </a:p>
        </p:txBody>
      </p:sp>
      <p:grpSp>
        <p:nvGrpSpPr>
          <p:cNvPr id="2" name="Group 1"/>
          <p:cNvGrpSpPr/>
          <p:nvPr/>
        </p:nvGrpSpPr>
        <p:grpSpPr>
          <a:xfrm>
            <a:off x="2225294" y="3052425"/>
            <a:ext cx="2955692" cy="2839869"/>
            <a:chOff x="2225294" y="3052425"/>
            <a:chExt cx="2955692" cy="283986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25294" y="4109492"/>
              <a:ext cx="1149918" cy="480728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68712" y="3052425"/>
              <a:ext cx="0" cy="176400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368712" y="4008095"/>
              <a:ext cx="14040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344987" y="4805866"/>
              <a:ext cx="14400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361765" y="3052425"/>
              <a:ext cx="11160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1168FAC5-820F-451D-BA05-F252F585B1DB}"/>
                </a:ext>
              </a:extLst>
            </p:cNvPr>
            <p:cNvCxnSpPr>
              <a:cxnSpLocks/>
            </p:cNvCxnSpPr>
            <p:nvPr/>
          </p:nvCxnSpPr>
          <p:spPr>
            <a:xfrm>
              <a:off x="3344986" y="5892294"/>
              <a:ext cx="18360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179511" y="5661248"/>
            <a:ext cx="33336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operation </a:t>
            </a:r>
            <a:r>
              <a:rPr lang="en-US" dirty="0">
                <a:solidFill>
                  <a:srgbClr val="FF0000"/>
                </a:solidFill>
              </a:rPr>
              <a:t>Rd, Rn, #8</a:t>
            </a:r>
          </a:p>
          <a:p>
            <a:r>
              <a:rPr lang="en-US" dirty="0"/>
              <a:t>example: ADDI X12, X10, #8</a:t>
            </a:r>
          </a:p>
          <a:p>
            <a:r>
              <a:rPr lang="en-US" dirty="0"/>
              <a:t>means: [X12]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[X10]+[8]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485491" y="4952015"/>
            <a:ext cx="180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23452" y="3524001"/>
            <a:ext cx="1476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92952" y="3489153"/>
            <a:ext cx="0" cy="1152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074342" y="4938568"/>
            <a:ext cx="123446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164394" y="4925121"/>
            <a:ext cx="0" cy="1800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641797" y="6738134"/>
            <a:ext cx="4536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648744" y="5204350"/>
            <a:ext cx="0" cy="1548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631881" y="5207847"/>
            <a:ext cx="144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89613" y="3026402"/>
            <a:ext cx="3996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968659" y="3019378"/>
            <a:ext cx="0" cy="1620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609131" y="3766911"/>
            <a:ext cx="919360" cy="2113765"/>
            <a:chOff x="3786315" y="2945327"/>
            <a:chExt cx="919360" cy="2113765"/>
          </a:xfrm>
        </p:grpSpPr>
        <p:sp>
          <p:nvSpPr>
            <p:cNvPr id="21" name="TextBox 20"/>
            <p:cNvSpPr txBox="1"/>
            <p:nvPr/>
          </p:nvSpPr>
          <p:spPr>
            <a:xfrm>
              <a:off x="4286971" y="29453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315" y="46897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14334" y="37044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5862743" y="4220278"/>
            <a:ext cx="828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64743" y="5892294"/>
            <a:ext cx="432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34597" y="4292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29184" y="4293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88642" y="3567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772712" y="3705967"/>
            <a:ext cx="546427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081DB0D4-94F0-44D9-9569-98B60DA34EC0}"/>
              </a:ext>
            </a:extLst>
          </p:cNvPr>
          <p:cNvCxnSpPr>
            <a:cxnSpLocks/>
          </p:cNvCxnSpPr>
          <p:nvPr/>
        </p:nvCxnSpPr>
        <p:spPr>
          <a:xfrm>
            <a:off x="3368712" y="4717058"/>
            <a:ext cx="0" cy="1152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E9FFF234-1DEE-4D74-A4F7-0D522E3E1222}"/>
              </a:ext>
            </a:extLst>
          </p:cNvPr>
          <p:cNvCxnSpPr>
            <a:cxnSpLocks/>
          </p:cNvCxnSpPr>
          <p:nvPr/>
        </p:nvCxnSpPr>
        <p:spPr>
          <a:xfrm>
            <a:off x="6096000" y="5165150"/>
            <a:ext cx="0" cy="756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6DABE6E0-6EB2-4472-9418-0D6545083F82}"/>
              </a:ext>
            </a:extLst>
          </p:cNvPr>
          <p:cNvCxnSpPr/>
          <p:nvPr/>
        </p:nvCxnSpPr>
        <p:spPr>
          <a:xfrm>
            <a:off x="6078743" y="5190113"/>
            <a:ext cx="216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E3A00B6E-1DE8-4EAD-99A7-B0A0E5AE27E1}"/>
              </a:ext>
            </a:extLst>
          </p:cNvPr>
          <p:cNvCxnSpPr/>
          <p:nvPr/>
        </p:nvCxnSpPr>
        <p:spPr>
          <a:xfrm>
            <a:off x="7417905" y="4717058"/>
            <a:ext cx="134699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8F2A51FF-085A-4146-8F0C-D6F44344AC6E}"/>
              </a:ext>
            </a:extLst>
          </p:cNvPr>
          <p:cNvCxnSpPr>
            <a:cxnSpLocks/>
          </p:cNvCxnSpPr>
          <p:nvPr/>
        </p:nvCxnSpPr>
        <p:spPr>
          <a:xfrm>
            <a:off x="5009490" y="3196742"/>
            <a:ext cx="1008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80388B10-568C-4C72-939E-B764E8F4BF20}"/>
              </a:ext>
            </a:extLst>
          </p:cNvPr>
          <p:cNvCxnSpPr/>
          <p:nvPr/>
        </p:nvCxnSpPr>
        <p:spPr>
          <a:xfrm>
            <a:off x="6016366" y="3190911"/>
            <a:ext cx="0" cy="3492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00BE14D7-8DB8-4772-8AEB-14F33EA15E04}"/>
              </a:ext>
            </a:extLst>
          </p:cNvPr>
          <p:cNvCxnSpPr/>
          <p:nvPr/>
        </p:nvCxnSpPr>
        <p:spPr>
          <a:xfrm>
            <a:off x="5990390" y="6684740"/>
            <a:ext cx="648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83A613C3-849D-4B79-B20C-7C1294604766}"/>
              </a:ext>
            </a:extLst>
          </p:cNvPr>
          <p:cNvCxnSpPr>
            <a:cxnSpLocks/>
          </p:cNvCxnSpPr>
          <p:nvPr/>
        </p:nvCxnSpPr>
        <p:spPr>
          <a:xfrm flipH="1">
            <a:off x="6623229" y="6332578"/>
            <a:ext cx="0" cy="324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24C754E0-A15D-4D42-A8BC-91468A383DE3}"/>
              </a:ext>
            </a:extLst>
          </p:cNvPr>
          <p:cNvCxnSpPr>
            <a:cxnSpLocks/>
          </p:cNvCxnSpPr>
          <p:nvPr/>
        </p:nvCxnSpPr>
        <p:spPr>
          <a:xfrm flipH="1">
            <a:off x="5313794" y="3689036"/>
            <a:ext cx="0" cy="180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78C670C-2B48-4891-ABF4-3EBD53DF28E9}"/>
              </a:ext>
            </a:extLst>
          </p:cNvPr>
          <p:cNvCxnSpPr>
            <a:cxnSpLocks/>
          </p:cNvCxnSpPr>
          <p:nvPr/>
        </p:nvCxnSpPr>
        <p:spPr>
          <a:xfrm flipH="1">
            <a:off x="6897267" y="5977058"/>
            <a:ext cx="165172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B78F64E1-20D6-4F9B-A516-49F099194087}"/>
              </a:ext>
            </a:extLst>
          </p:cNvPr>
          <p:cNvCxnSpPr>
            <a:cxnSpLocks/>
          </p:cNvCxnSpPr>
          <p:nvPr/>
        </p:nvCxnSpPr>
        <p:spPr>
          <a:xfrm>
            <a:off x="7040137" y="5010615"/>
            <a:ext cx="0" cy="96644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C95272E-1A0C-41D0-82E4-ACAF71CAA030}"/>
              </a:ext>
            </a:extLst>
          </p:cNvPr>
          <p:cNvSpPr txBox="1"/>
          <p:nvPr/>
        </p:nvSpPr>
        <p:spPr>
          <a:xfrm>
            <a:off x="7013674" y="585105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add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667" y="220226"/>
            <a:ext cx="4527478" cy="731052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5124978" y="-32951"/>
            <a:ext cx="21242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Operation Rd, Rn, #immediate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926668" y="319854"/>
            <a:ext cx="1597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Immediate or I format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7509487" y="4717058"/>
            <a:ext cx="0" cy="1152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494600" y="5833058"/>
            <a:ext cx="1224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718600" y="5165150"/>
            <a:ext cx="0" cy="684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705153" y="5165150"/>
            <a:ext cx="144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8085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7" grpId="0"/>
      <p:bldP spid="58" grpId="0"/>
      <p:bldP spid="24" grpId="0"/>
      <p:bldP spid="70" grpId="0"/>
      <p:bldP spid="71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E7-EB76-FD46-83EF-5177B42CD65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19" y="768893"/>
            <a:ext cx="7699944" cy="608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88410" y="-32951"/>
            <a:ext cx="4267839" cy="816796"/>
          </a:xfrm>
          <a:prstGeom prst="rect">
            <a:avLst/>
          </a:prstGeom>
          <a:noFill/>
        </p:spPr>
        <p:txBody>
          <a:bodyPr wrap="square" lIns="240000" tIns="120000" rIns="240000" bIns="120000" rtlCol="0" anchor="t" anchorCtr="0">
            <a:spAutoFit/>
          </a:bodyPr>
          <a:lstStyle/>
          <a:p>
            <a:r>
              <a:rPr lang="en-US" sz="3733" dirty="0"/>
              <a:t>Complete </a:t>
            </a:r>
            <a:r>
              <a:rPr lang="en-US" sz="3733" dirty="0" err="1"/>
              <a:t>Datapath</a:t>
            </a:r>
            <a:endParaRPr lang="en-SG" sz="3733" dirty="0"/>
          </a:p>
        </p:txBody>
      </p:sp>
      <p:grpSp>
        <p:nvGrpSpPr>
          <p:cNvPr id="2" name="Group 1"/>
          <p:cNvGrpSpPr/>
          <p:nvPr/>
        </p:nvGrpSpPr>
        <p:grpSpPr>
          <a:xfrm>
            <a:off x="2225294" y="3052425"/>
            <a:ext cx="2955692" cy="2839869"/>
            <a:chOff x="2225294" y="3052425"/>
            <a:chExt cx="2955692" cy="283986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25294" y="4109492"/>
              <a:ext cx="1149918" cy="480728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68712" y="3052425"/>
              <a:ext cx="0" cy="176400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368712" y="4008095"/>
              <a:ext cx="14040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344987" y="4805866"/>
              <a:ext cx="14400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361765" y="3052425"/>
              <a:ext cx="11160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1168FAC5-820F-451D-BA05-F252F585B1DB}"/>
                </a:ext>
              </a:extLst>
            </p:cNvPr>
            <p:cNvCxnSpPr>
              <a:cxnSpLocks/>
            </p:cNvCxnSpPr>
            <p:nvPr/>
          </p:nvCxnSpPr>
          <p:spPr>
            <a:xfrm>
              <a:off x="3344986" y="5892294"/>
              <a:ext cx="18360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179511" y="5661248"/>
            <a:ext cx="33336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operation </a:t>
            </a:r>
            <a:r>
              <a:rPr lang="en-US" dirty="0">
                <a:solidFill>
                  <a:srgbClr val="FF0000"/>
                </a:solidFill>
              </a:rPr>
              <a:t>RT, [Rn, #8]</a:t>
            </a:r>
          </a:p>
          <a:p>
            <a:r>
              <a:rPr lang="en-US" dirty="0"/>
              <a:t>example: LDUR X12, [X10, #8]</a:t>
            </a:r>
          </a:p>
          <a:p>
            <a:r>
              <a:rPr lang="en-US" dirty="0"/>
              <a:t>means: [X12] </a:t>
            </a:r>
            <a:r>
              <a:rPr lang="en-US" dirty="0">
                <a:sym typeface="Wingdings" pitchFamily="2" charset="2"/>
              </a:rPr>
              <a:t>mem[</a:t>
            </a:r>
            <a:r>
              <a:rPr lang="en-US" dirty="0"/>
              <a:t>[X10]+[8]]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485491" y="4952015"/>
            <a:ext cx="180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23452" y="3524001"/>
            <a:ext cx="1476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92952" y="3489153"/>
            <a:ext cx="0" cy="1152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10600" y="4730505"/>
            <a:ext cx="252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074342" y="4938568"/>
            <a:ext cx="123446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164394" y="4925121"/>
            <a:ext cx="0" cy="1800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641797" y="6738134"/>
            <a:ext cx="4536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648744" y="5204350"/>
            <a:ext cx="0" cy="1548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631881" y="5207847"/>
            <a:ext cx="144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89613" y="3026402"/>
            <a:ext cx="3996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968659" y="3019378"/>
            <a:ext cx="0" cy="1620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609131" y="3766911"/>
            <a:ext cx="919360" cy="2113765"/>
            <a:chOff x="3786315" y="2945327"/>
            <a:chExt cx="919360" cy="2113765"/>
          </a:xfrm>
        </p:grpSpPr>
        <p:sp>
          <p:nvSpPr>
            <p:cNvPr id="21" name="TextBox 20"/>
            <p:cNvSpPr txBox="1"/>
            <p:nvPr/>
          </p:nvSpPr>
          <p:spPr>
            <a:xfrm>
              <a:off x="4286971" y="29453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315" y="46897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14334" y="37044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5862743" y="4220278"/>
            <a:ext cx="828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64743" y="5892294"/>
            <a:ext cx="432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34597" y="4292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29184" y="4293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88642" y="3567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772712" y="3705967"/>
            <a:ext cx="546427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 flipH="1">
            <a:off x="8120293" y="5725058"/>
            <a:ext cx="0" cy="252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418AA44-37F3-4A84-9DD8-F1CD38E0FA1F}"/>
              </a:ext>
            </a:extLst>
          </p:cNvPr>
          <p:cNvSpPr/>
          <p:nvPr/>
        </p:nvSpPr>
        <p:spPr>
          <a:xfrm>
            <a:off x="5297973" y="62861"/>
            <a:ext cx="2157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Operation </a:t>
            </a:r>
            <a:r>
              <a:rPr lang="en-SG" sz="1200" b="1" dirty="0" err="1">
                <a:solidFill>
                  <a:srgbClr val="FF0000"/>
                </a:solidFill>
              </a:rPr>
              <a:t>Rt</a:t>
            </a:r>
            <a:r>
              <a:rPr lang="en-SG" sz="1200" b="1" dirty="0">
                <a:solidFill>
                  <a:srgbClr val="FF0000"/>
                </a:solidFill>
              </a:rPr>
              <a:t>, [Rn, address]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59EB44E-3848-4D19-B917-BD8A41649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662" y="301006"/>
            <a:ext cx="4565676" cy="62022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40165A4-9904-49C0-9B15-36C2B3BD9E91}"/>
              </a:ext>
            </a:extLst>
          </p:cNvPr>
          <p:cNvSpPr/>
          <p:nvPr/>
        </p:nvSpPr>
        <p:spPr>
          <a:xfrm>
            <a:off x="10099663" y="339860"/>
            <a:ext cx="17945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Data transfer or D format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081DB0D4-94F0-44D9-9569-98B60DA34EC0}"/>
              </a:ext>
            </a:extLst>
          </p:cNvPr>
          <p:cNvCxnSpPr>
            <a:cxnSpLocks/>
          </p:cNvCxnSpPr>
          <p:nvPr/>
        </p:nvCxnSpPr>
        <p:spPr>
          <a:xfrm>
            <a:off x="3368712" y="4717058"/>
            <a:ext cx="0" cy="1152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E9FFF234-1DEE-4D74-A4F7-0D522E3E1222}"/>
              </a:ext>
            </a:extLst>
          </p:cNvPr>
          <p:cNvCxnSpPr>
            <a:cxnSpLocks/>
          </p:cNvCxnSpPr>
          <p:nvPr/>
        </p:nvCxnSpPr>
        <p:spPr>
          <a:xfrm>
            <a:off x="6096000" y="5165150"/>
            <a:ext cx="0" cy="756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6DABE6E0-6EB2-4472-9418-0D6545083F82}"/>
              </a:ext>
            </a:extLst>
          </p:cNvPr>
          <p:cNvCxnSpPr/>
          <p:nvPr/>
        </p:nvCxnSpPr>
        <p:spPr>
          <a:xfrm>
            <a:off x="6078743" y="5190113"/>
            <a:ext cx="216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772214E3-CEE4-46BA-86AF-ADDA7AA73809}"/>
              </a:ext>
            </a:extLst>
          </p:cNvPr>
          <p:cNvCxnSpPr/>
          <p:nvPr/>
        </p:nvCxnSpPr>
        <p:spPr>
          <a:xfrm>
            <a:off x="9299964" y="2870272"/>
            <a:ext cx="0" cy="3096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BE732BE5-C13A-4D80-B5DB-E82420F42608}"/>
              </a:ext>
            </a:extLst>
          </p:cNvPr>
          <p:cNvCxnSpPr/>
          <p:nvPr/>
        </p:nvCxnSpPr>
        <p:spPr>
          <a:xfrm>
            <a:off x="5016117" y="2870272"/>
            <a:ext cx="4284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2D4E7B24-5533-475B-8EAF-612E6FDED946}"/>
              </a:ext>
            </a:extLst>
          </p:cNvPr>
          <p:cNvCxnSpPr/>
          <p:nvPr/>
        </p:nvCxnSpPr>
        <p:spPr>
          <a:xfrm>
            <a:off x="8121903" y="5955814"/>
            <a:ext cx="1188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B447C5C-CDCE-4B2A-8176-8B647FAC9371}"/>
              </a:ext>
            </a:extLst>
          </p:cNvPr>
          <p:cNvSpPr txBox="1"/>
          <p:nvPr/>
        </p:nvSpPr>
        <p:spPr>
          <a:xfrm>
            <a:off x="7979244" y="5921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E3A00B6E-1DE8-4EAD-99A7-B0A0E5AE27E1}"/>
              </a:ext>
            </a:extLst>
          </p:cNvPr>
          <p:cNvCxnSpPr/>
          <p:nvPr/>
        </p:nvCxnSpPr>
        <p:spPr>
          <a:xfrm>
            <a:off x="7417905" y="4717058"/>
            <a:ext cx="288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8F2A51FF-085A-4146-8F0C-D6F44344AC6E}"/>
              </a:ext>
            </a:extLst>
          </p:cNvPr>
          <p:cNvCxnSpPr>
            <a:cxnSpLocks/>
          </p:cNvCxnSpPr>
          <p:nvPr/>
        </p:nvCxnSpPr>
        <p:spPr>
          <a:xfrm>
            <a:off x="5009490" y="3196742"/>
            <a:ext cx="1008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80388B10-568C-4C72-939E-B764E8F4BF20}"/>
              </a:ext>
            </a:extLst>
          </p:cNvPr>
          <p:cNvCxnSpPr/>
          <p:nvPr/>
        </p:nvCxnSpPr>
        <p:spPr>
          <a:xfrm>
            <a:off x="6016366" y="3190911"/>
            <a:ext cx="0" cy="3492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00BE14D7-8DB8-4772-8AEB-14F33EA15E04}"/>
              </a:ext>
            </a:extLst>
          </p:cNvPr>
          <p:cNvCxnSpPr/>
          <p:nvPr/>
        </p:nvCxnSpPr>
        <p:spPr>
          <a:xfrm>
            <a:off x="5990390" y="6673589"/>
            <a:ext cx="648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83A613C3-849D-4B79-B20C-7C1294604766}"/>
              </a:ext>
            </a:extLst>
          </p:cNvPr>
          <p:cNvCxnSpPr>
            <a:cxnSpLocks/>
          </p:cNvCxnSpPr>
          <p:nvPr/>
        </p:nvCxnSpPr>
        <p:spPr>
          <a:xfrm flipH="1">
            <a:off x="6623229" y="6332578"/>
            <a:ext cx="0" cy="324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24C754E0-A15D-4D42-A8BC-91468A383DE3}"/>
              </a:ext>
            </a:extLst>
          </p:cNvPr>
          <p:cNvCxnSpPr>
            <a:cxnSpLocks/>
          </p:cNvCxnSpPr>
          <p:nvPr/>
        </p:nvCxnSpPr>
        <p:spPr>
          <a:xfrm flipH="1">
            <a:off x="5313794" y="3689036"/>
            <a:ext cx="0" cy="180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78C670C-2B48-4891-ABF4-3EBD53DF28E9}"/>
              </a:ext>
            </a:extLst>
          </p:cNvPr>
          <p:cNvCxnSpPr>
            <a:cxnSpLocks/>
          </p:cNvCxnSpPr>
          <p:nvPr/>
        </p:nvCxnSpPr>
        <p:spPr>
          <a:xfrm flipH="1">
            <a:off x="6897267" y="5977058"/>
            <a:ext cx="165172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B78F64E1-20D6-4F9B-A516-49F099194087}"/>
              </a:ext>
            </a:extLst>
          </p:cNvPr>
          <p:cNvCxnSpPr>
            <a:cxnSpLocks/>
          </p:cNvCxnSpPr>
          <p:nvPr/>
        </p:nvCxnSpPr>
        <p:spPr>
          <a:xfrm>
            <a:off x="7040137" y="5010615"/>
            <a:ext cx="0" cy="96644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C95272E-1A0C-41D0-82E4-ACAF71CAA030}"/>
              </a:ext>
            </a:extLst>
          </p:cNvPr>
          <p:cNvSpPr txBox="1"/>
          <p:nvPr/>
        </p:nvSpPr>
        <p:spPr>
          <a:xfrm>
            <a:off x="7013674" y="585105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add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554F2ED-AD73-4A44-B48E-63EBCD1D2C4A}"/>
              </a:ext>
            </a:extLst>
          </p:cNvPr>
          <p:cNvSpPr txBox="1"/>
          <p:nvPr/>
        </p:nvSpPr>
        <p:spPr>
          <a:xfrm>
            <a:off x="8069559" y="4109492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>
                <a:solidFill>
                  <a:srgbClr val="00B050"/>
                </a:solidFill>
              </a:rPr>
              <a:t>Mem[[R10]+8]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29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7" grpId="0"/>
      <p:bldP spid="58" grpId="0"/>
      <p:bldP spid="68" grpId="0"/>
      <p:bldP spid="24" grpId="0"/>
      <p:bldP spid="59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E7-EB76-FD46-83EF-5177B42CD65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19" y="768893"/>
            <a:ext cx="7699944" cy="608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88410" y="-32951"/>
            <a:ext cx="4267839" cy="816796"/>
          </a:xfrm>
          <a:prstGeom prst="rect">
            <a:avLst/>
          </a:prstGeom>
          <a:noFill/>
        </p:spPr>
        <p:txBody>
          <a:bodyPr wrap="square" lIns="240000" tIns="120000" rIns="240000" bIns="120000" rtlCol="0" anchor="t" anchorCtr="0">
            <a:spAutoFit/>
          </a:bodyPr>
          <a:lstStyle/>
          <a:p>
            <a:r>
              <a:rPr lang="en-US" sz="3733" dirty="0"/>
              <a:t>Complete </a:t>
            </a:r>
            <a:r>
              <a:rPr lang="en-US" sz="3733" dirty="0" err="1"/>
              <a:t>Datapath</a:t>
            </a:r>
            <a:endParaRPr lang="en-SG" sz="3733" dirty="0"/>
          </a:p>
        </p:txBody>
      </p:sp>
      <p:grpSp>
        <p:nvGrpSpPr>
          <p:cNvPr id="2" name="Group 1"/>
          <p:cNvGrpSpPr/>
          <p:nvPr/>
        </p:nvGrpSpPr>
        <p:grpSpPr>
          <a:xfrm>
            <a:off x="2225294" y="3052425"/>
            <a:ext cx="2955692" cy="2839869"/>
            <a:chOff x="2225294" y="3052425"/>
            <a:chExt cx="2955692" cy="283986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25294" y="4109492"/>
              <a:ext cx="1149918" cy="480728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68712" y="3052425"/>
              <a:ext cx="0" cy="176400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368712" y="4008095"/>
              <a:ext cx="14040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344987" y="4805866"/>
              <a:ext cx="834442" cy="1055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361765" y="3052425"/>
              <a:ext cx="11160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1168FAC5-820F-451D-BA05-F252F585B1DB}"/>
                </a:ext>
              </a:extLst>
            </p:cNvPr>
            <p:cNvCxnSpPr>
              <a:cxnSpLocks/>
            </p:cNvCxnSpPr>
            <p:nvPr/>
          </p:nvCxnSpPr>
          <p:spPr>
            <a:xfrm>
              <a:off x="3344986" y="5892294"/>
              <a:ext cx="18360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127453" y="4586086"/>
              <a:ext cx="346468" cy="350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88318" y="4406979"/>
              <a:ext cx="99206" cy="1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179511" y="5661248"/>
            <a:ext cx="33336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operation </a:t>
            </a:r>
            <a:r>
              <a:rPr lang="en-US" dirty="0" err="1">
                <a:solidFill>
                  <a:srgbClr val="FF0000"/>
                </a:solidFill>
              </a:rPr>
              <a:t>Rt</a:t>
            </a:r>
            <a:r>
              <a:rPr lang="en-US" dirty="0">
                <a:solidFill>
                  <a:srgbClr val="FF0000"/>
                </a:solidFill>
              </a:rPr>
              <a:t>, [Rn, #8]</a:t>
            </a:r>
          </a:p>
          <a:p>
            <a:r>
              <a:rPr lang="en-US" dirty="0"/>
              <a:t>example: STUR X12, [X10, #8]</a:t>
            </a:r>
          </a:p>
          <a:p>
            <a:r>
              <a:rPr lang="en-US" dirty="0"/>
              <a:t>means: [X12] </a:t>
            </a:r>
            <a:r>
              <a:rPr lang="en-US" dirty="0">
                <a:sym typeface="Wingdings" panose="05000000000000000000" pitchFamily="2" charset="2"/>
              </a:rPr>
              <a:t>mem[</a:t>
            </a:r>
            <a:r>
              <a:rPr lang="en-US" dirty="0"/>
              <a:t>[X10]+[8]]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485491" y="4952015"/>
            <a:ext cx="180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23452" y="3524001"/>
            <a:ext cx="1476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92952" y="3489153"/>
            <a:ext cx="0" cy="1152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609131" y="3766911"/>
            <a:ext cx="919360" cy="2113765"/>
            <a:chOff x="3786315" y="2945327"/>
            <a:chExt cx="919360" cy="2113765"/>
          </a:xfrm>
        </p:grpSpPr>
        <p:sp>
          <p:nvSpPr>
            <p:cNvPr id="21" name="TextBox 20"/>
            <p:cNvSpPr txBox="1"/>
            <p:nvPr/>
          </p:nvSpPr>
          <p:spPr>
            <a:xfrm>
              <a:off x="4286971" y="29453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315" y="46897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54774" y="33522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5862743" y="4220278"/>
            <a:ext cx="828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64743" y="5892294"/>
            <a:ext cx="432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34597" y="4292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418AA44-37F3-4A84-9DD8-F1CD38E0FA1F}"/>
              </a:ext>
            </a:extLst>
          </p:cNvPr>
          <p:cNvSpPr/>
          <p:nvPr/>
        </p:nvSpPr>
        <p:spPr>
          <a:xfrm>
            <a:off x="5297973" y="62861"/>
            <a:ext cx="2157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Operation </a:t>
            </a:r>
            <a:r>
              <a:rPr lang="en-SG" sz="1200" b="1" dirty="0" err="1">
                <a:solidFill>
                  <a:srgbClr val="FF0000"/>
                </a:solidFill>
              </a:rPr>
              <a:t>Rt</a:t>
            </a:r>
            <a:r>
              <a:rPr lang="en-SG" sz="1200" b="1" dirty="0">
                <a:solidFill>
                  <a:srgbClr val="FF0000"/>
                </a:solidFill>
              </a:rPr>
              <a:t>, [Rn, address]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59EB44E-3848-4D19-B917-BD8A41649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662" y="301006"/>
            <a:ext cx="4565676" cy="62022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40165A4-9904-49C0-9B15-36C2B3BD9E91}"/>
              </a:ext>
            </a:extLst>
          </p:cNvPr>
          <p:cNvSpPr/>
          <p:nvPr/>
        </p:nvSpPr>
        <p:spPr>
          <a:xfrm>
            <a:off x="10099663" y="339860"/>
            <a:ext cx="17945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Data transfer or D format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081DB0D4-94F0-44D9-9569-98B60DA34EC0}"/>
              </a:ext>
            </a:extLst>
          </p:cNvPr>
          <p:cNvCxnSpPr>
            <a:cxnSpLocks/>
          </p:cNvCxnSpPr>
          <p:nvPr/>
        </p:nvCxnSpPr>
        <p:spPr>
          <a:xfrm>
            <a:off x="3368712" y="4717058"/>
            <a:ext cx="0" cy="1152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E9FFF234-1DEE-4D74-A4F7-0D522E3E1222}"/>
              </a:ext>
            </a:extLst>
          </p:cNvPr>
          <p:cNvCxnSpPr>
            <a:cxnSpLocks/>
          </p:cNvCxnSpPr>
          <p:nvPr/>
        </p:nvCxnSpPr>
        <p:spPr>
          <a:xfrm>
            <a:off x="6096000" y="5165150"/>
            <a:ext cx="0" cy="756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6DABE6E0-6EB2-4472-9418-0D6545083F82}"/>
              </a:ext>
            </a:extLst>
          </p:cNvPr>
          <p:cNvCxnSpPr/>
          <p:nvPr/>
        </p:nvCxnSpPr>
        <p:spPr>
          <a:xfrm>
            <a:off x="6078743" y="5190113"/>
            <a:ext cx="216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772214E3-CEE4-46BA-86AF-ADDA7AA73809}"/>
              </a:ext>
            </a:extLst>
          </p:cNvPr>
          <p:cNvCxnSpPr/>
          <p:nvPr/>
        </p:nvCxnSpPr>
        <p:spPr>
          <a:xfrm>
            <a:off x="8130087" y="3317919"/>
            <a:ext cx="0" cy="103193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BE732BE5-C13A-4D80-B5DB-E82420F42608}"/>
              </a:ext>
            </a:extLst>
          </p:cNvPr>
          <p:cNvCxnSpPr/>
          <p:nvPr/>
        </p:nvCxnSpPr>
        <p:spPr>
          <a:xfrm flipV="1">
            <a:off x="4956680" y="3356149"/>
            <a:ext cx="3163613" cy="6492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B447C5C-CDCE-4B2A-8176-8B647FAC9371}"/>
              </a:ext>
            </a:extLst>
          </p:cNvPr>
          <p:cNvSpPr txBox="1"/>
          <p:nvPr/>
        </p:nvSpPr>
        <p:spPr>
          <a:xfrm>
            <a:off x="8114121" y="3698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E3A00B6E-1DE8-4EAD-99A7-B0A0E5AE27E1}"/>
              </a:ext>
            </a:extLst>
          </p:cNvPr>
          <p:cNvCxnSpPr/>
          <p:nvPr/>
        </p:nvCxnSpPr>
        <p:spPr>
          <a:xfrm>
            <a:off x="7417905" y="4717058"/>
            <a:ext cx="288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8F2A51FF-085A-4146-8F0C-D6F44344AC6E}"/>
              </a:ext>
            </a:extLst>
          </p:cNvPr>
          <p:cNvCxnSpPr>
            <a:cxnSpLocks/>
          </p:cNvCxnSpPr>
          <p:nvPr/>
        </p:nvCxnSpPr>
        <p:spPr>
          <a:xfrm>
            <a:off x="5009490" y="3196742"/>
            <a:ext cx="1008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80388B10-568C-4C72-939E-B764E8F4BF20}"/>
              </a:ext>
            </a:extLst>
          </p:cNvPr>
          <p:cNvCxnSpPr/>
          <p:nvPr/>
        </p:nvCxnSpPr>
        <p:spPr>
          <a:xfrm>
            <a:off x="6010487" y="3190911"/>
            <a:ext cx="0" cy="3492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00BE14D7-8DB8-4772-8AEB-14F33EA15E04}"/>
              </a:ext>
            </a:extLst>
          </p:cNvPr>
          <p:cNvCxnSpPr/>
          <p:nvPr/>
        </p:nvCxnSpPr>
        <p:spPr>
          <a:xfrm>
            <a:off x="5990390" y="6684740"/>
            <a:ext cx="648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83A613C3-849D-4B79-B20C-7C1294604766}"/>
              </a:ext>
            </a:extLst>
          </p:cNvPr>
          <p:cNvCxnSpPr>
            <a:cxnSpLocks/>
          </p:cNvCxnSpPr>
          <p:nvPr/>
        </p:nvCxnSpPr>
        <p:spPr>
          <a:xfrm flipH="1">
            <a:off x="6623229" y="6332578"/>
            <a:ext cx="0" cy="324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78C670C-2B48-4891-ABF4-3EBD53DF28E9}"/>
              </a:ext>
            </a:extLst>
          </p:cNvPr>
          <p:cNvCxnSpPr>
            <a:cxnSpLocks/>
          </p:cNvCxnSpPr>
          <p:nvPr/>
        </p:nvCxnSpPr>
        <p:spPr>
          <a:xfrm flipH="1">
            <a:off x="6897267" y="5977058"/>
            <a:ext cx="165172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B78F64E1-20D6-4F9B-A516-49F099194087}"/>
              </a:ext>
            </a:extLst>
          </p:cNvPr>
          <p:cNvCxnSpPr>
            <a:cxnSpLocks/>
          </p:cNvCxnSpPr>
          <p:nvPr/>
        </p:nvCxnSpPr>
        <p:spPr>
          <a:xfrm>
            <a:off x="7040137" y="5010615"/>
            <a:ext cx="0" cy="96644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C95272E-1A0C-41D0-82E4-ACAF71CAA030}"/>
              </a:ext>
            </a:extLst>
          </p:cNvPr>
          <p:cNvSpPr txBox="1"/>
          <p:nvPr/>
        </p:nvSpPr>
        <p:spPr>
          <a:xfrm>
            <a:off x="7013674" y="585105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add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554F2ED-AD73-4A44-B48E-63EBCD1D2C4A}"/>
              </a:ext>
            </a:extLst>
          </p:cNvPr>
          <p:cNvSpPr txBox="1"/>
          <p:nvPr/>
        </p:nvSpPr>
        <p:spPr>
          <a:xfrm>
            <a:off x="8069559" y="4109492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>
                <a:solidFill>
                  <a:srgbClr val="00B050"/>
                </a:solidFill>
              </a:rPr>
              <a:t>Mem[[R10]+8]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081DB0D4-94F0-44D9-9569-98B60DA34EC0}"/>
              </a:ext>
            </a:extLst>
          </p:cNvPr>
          <p:cNvCxnSpPr>
            <a:cxnSpLocks/>
          </p:cNvCxnSpPr>
          <p:nvPr/>
        </p:nvCxnSpPr>
        <p:spPr>
          <a:xfrm>
            <a:off x="4150895" y="4572002"/>
            <a:ext cx="0" cy="252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866768" y="4775692"/>
            <a:ext cx="123622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E9FFF234-1DEE-4D74-A4F7-0D522E3E1222}"/>
              </a:ext>
            </a:extLst>
          </p:cNvPr>
          <p:cNvCxnSpPr>
            <a:cxnSpLocks/>
          </p:cNvCxnSpPr>
          <p:nvPr/>
        </p:nvCxnSpPr>
        <p:spPr>
          <a:xfrm>
            <a:off x="5966944" y="4737836"/>
            <a:ext cx="0" cy="720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957314" y="5447758"/>
            <a:ext cx="1748591" cy="1007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252076" y="5236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3290670" y="2126520"/>
            <a:ext cx="0" cy="3132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308987" y="2139967"/>
            <a:ext cx="1656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4982113" y="2109824"/>
            <a:ext cx="0" cy="324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269590" y="5272839"/>
            <a:ext cx="1296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65590" y="4717058"/>
            <a:ext cx="0" cy="540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158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8" grpId="0"/>
      <p:bldP spid="24" grpId="0"/>
      <p:bldP spid="59" grpId="0"/>
      <p:bldP spid="75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E7-EB76-FD46-83EF-5177B42CD65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19" y="768893"/>
            <a:ext cx="7699944" cy="608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88410" y="-32951"/>
            <a:ext cx="4267839" cy="816796"/>
          </a:xfrm>
          <a:prstGeom prst="rect">
            <a:avLst/>
          </a:prstGeom>
          <a:noFill/>
        </p:spPr>
        <p:txBody>
          <a:bodyPr wrap="square" lIns="240000" tIns="120000" rIns="240000" bIns="120000" rtlCol="0" anchor="t" anchorCtr="0">
            <a:spAutoFit/>
          </a:bodyPr>
          <a:lstStyle/>
          <a:p>
            <a:r>
              <a:rPr lang="en-US" sz="3733" dirty="0"/>
              <a:t>Complete </a:t>
            </a:r>
            <a:r>
              <a:rPr lang="en-US" sz="3733" dirty="0" err="1"/>
              <a:t>Datapath</a:t>
            </a:r>
            <a:endParaRPr lang="en-SG" sz="3733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985" y="343546"/>
            <a:ext cx="4527478" cy="62387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806504" y="-32951"/>
            <a:ext cx="1575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Operation </a:t>
            </a:r>
            <a:r>
              <a:rPr lang="en-SG" sz="1200" b="1" dirty="0" err="1">
                <a:solidFill>
                  <a:srgbClr val="FF0000"/>
                </a:solidFill>
              </a:rPr>
              <a:t>Rt</a:t>
            </a:r>
            <a:r>
              <a:rPr lang="en-SG" sz="1200" b="1" dirty="0">
                <a:solidFill>
                  <a:srgbClr val="FF0000"/>
                </a:solidFill>
              </a:rPr>
              <a:t>, address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49782" y="343547"/>
            <a:ext cx="22502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Conditional branch or CB format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9511" y="5661248"/>
            <a:ext cx="36788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operation </a:t>
            </a:r>
            <a:r>
              <a:rPr lang="en-US" dirty="0" err="1">
                <a:solidFill>
                  <a:srgbClr val="FF0000"/>
                </a:solidFill>
              </a:rPr>
              <a:t>Rt</a:t>
            </a:r>
            <a:r>
              <a:rPr lang="en-US" dirty="0">
                <a:solidFill>
                  <a:srgbClr val="FF0000"/>
                </a:solidFill>
              </a:rPr>
              <a:t>, #address</a:t>
            </a:r>
          </a:p>
          <a:p>
            <a:r>
              <a:rPr lang="en-US" dirty="0"/>
              <a:t>example: CBZ X10, #1</a:t>
            </a:r>
          </a:p>
          <a:p>
            <a:r>
              <a:rPr lang="en-US" dirty="0"/>
              <a:t>means: [</a:t>
            </a:r>
            <a:r>
              <a:rPr lang="en-US" dirty="0" err="1"/>
              <a:t>newPC</a:t>
            </a:r>
            <a:r>
              <a:rPr lang="en-US" dirty="0"/>
              <a:t>] </a:t>
            </a:r>
            <a:r>
              <a:rPr lang="en-US" dirty="0">
                <a:sym typeface="Wingdings" pitchFamily="2" charset="2"/>
              </a:rPr>
              <a:t>PC +4*1 ; if X10=0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81DB0D4-94F0-44D9-9569-98B60DA34EC0}"/>
              </a:ext>
            </a:extLst>
          </p:cNvPr>
          <p:cNvCxnSpPr>
            <a:cxnSpLocks/>
          </p:cNvCxnSpPr>
          <p:nvPr/>
        </p:nvCxnSpPr>
        <p:spPr>
          <a:xfrm>
            <a:off x="3368712" y="4717058"/>
            <a:ext cx="0" cy="1152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218307" y="3037756"/>
            <a:ext cx="2955692" cy="2839869"/>
            <a:chOff x="2225294" y="3052425"/>
            <a:chExt cx="2955692" cy="2839869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225294" y="4109492"/>
              <a:ext cx="1149918" cy="480728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368712" y="3052425"/>
              <a:ext cx="0" cy="176400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344987" y="4805866"/>
              <a:ext cx="834442" cy="1055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361765" y="3052425"/>
              <a:ext cx="11160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1168FAC5-820F-451D-BA05-F252F585B1DB}"/>
                </a:ext>
              </a:extLst>
            </p:cNvPr>
            <p:cNvCxnSpPr>
              <a:cxnSpLocks/>
            </p:cNvCxnSpPr>
            <p:nvPr/>
          </p:nvCxnSpPr>
          <p:spPr>
            <a:xfrm>
              <a:off x="3344986" y="5892294"/>
              <a:ext cx="18360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127453" y="4586086"/>
              <a:ext cx="346468" cy="350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88318" y="4406979"/>
              <a:ext cx="99206" cy="1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81DB0D4-94F0-44D9-9569-98B60DA34EC0}"/>
              </a:ext>
            </a:extLst>
          </p:cNvPr>
          <p:cNvCxnSpPr>
            <a:cxnSpLocks/>
          </p:cNvCxnSpPr>
          <p:nvPr/>
        </p:nvCxnSpPr>
        <p:spPr>
          <a:xfrm>
            <a:off x="4150895" y="4572002"/>
            <a:ext cx="0" cy="252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52076" y="5236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290670" y="2126520"/>
            <a:ext cx="0" cy="3132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08987" y="2139967"/>
            <a:ext cx="1656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82113" y="2109824"/>
            <a:ext cx="0" cy="324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69590" y="5272839"/>
            <a:ext cx="1296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565590" y="4717058"/>
            <a:ext cx="0" cy="540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65613" y="4952015"/>
            <a:ext cx="180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62743" y="4783401"/>
            <a:ext cx="396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23452" y="3524001"/>
            <a:ext cx="1476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92952" y="3489153"/>
            <a:ext cx="0" cy="1152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34597" y="4292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8F2A51FF-085A-4146-8F0C-D6F44344AC6E}"/>
              </a:ext>
            </a:extLst>
          </p:cNvPr>
          <p:cNvCxnSpPr>
            <a:cxnSpLocks/>
          </p:cNvCxnSpPr>
          <p:nvPr/>
        </p:nvCxnSpPr>
        <p:spPr>
          <a:xfrm>
            <a:off x="5009490" y="3196742"/>
            <a:ext cx="1008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80388B10-568C-4C72-939E-B764E8F4BF20}"/>
              </a:ext>
            </a:extLst>
          </p:cNvPr>
          <p:cNvCxnSpPr/>
          <p:nvPr/>
        </p:nvCxnSpPr>
        <p:spPr>
          <a:xfrm>
            <a:off x="6016366" y="3190911"/>
            <a:ext cx="0" cy="3492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00BE14D7-8DB8-4772-8AEB-14F33EA15E04}"/>
              </a:ext>
            </a:extLst>
          </p:cNvPr>
          <p:cNvCxnSpPr/>
          <p:nvPr/>
        </p:nvCxnSpPr>
        <p:spPr>
          <a:xfrm>
            <a:off x="5990390" y="6684740"/>
            <a:ext cx="648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83A613C3-849D-4B79-B20C-7C1294604766}"/>
              </a:ext>
            </a:extLst>
          </p:cNvPr>
          <p:cNvCxnSpPr>
            <a:cxnSpLocks/>
          </p:cNvCxnSpPr>
          <p:nvPr/>
        </p:nvCxnSpPr>
        <p:spPr>
          <a:xfrm flipH="1">
            <a:off x="6623229" y="6332578"/>
            <a:ext cx="0" cy="324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B78F64E1-20D6-4F9B-A516-49F099194087}"/>
              </a:ext>
            </a:extLst>
          </p:cNvPr>
          <p:cNvCxnSpPr>
            <a:cxnSpLocks/>
          </p:cNvCxnSpPr>
          <p:nvPr/>
        </p:nvCxnSpPr>
        <p:spPr>
          <a:xfrm>
            <a:off x="7040137" y="5010615"/>
            <a:ext cx="0" cy="96644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1C95272E-1A0C-41D0-82E4-ACAF71CAA030}"/>
              </a:ext>
            </a:extLst>
          </p:cNvPr>
          <p:cNvSpPr txBox="1"/>
          <p:nvPr/>
        </p:nvSpPr>
        <p:spPr>
          <a:xfrm>
            <a:off x="7013674" y="5851058"/>
            <a:ext cx="76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Pass b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7368861" y="4450210"/>
            <a:ext cx="144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081DB0D4-94F0-44D9-9569-98B60DA34EC0}"/>
              </a:ext>
            </a:extLst>
          </p:cNvPr>
          <p:cNvCxnSpPr>
            <a:cxnSpLocks/>
          </p:cNvCxnSpPr>
          <p:nvPr/>
        </p:nvCxnSpPr>
        <p:spPr>
          <a:xfrm>
            <a:off x="7537805" y="3909729"/>
            <a:ext cx="0" cy="558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512861" y="3910602"/>
            <a:ext cx="108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964987" y="2687659"/>
            <a:ext cx="2376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299686" y="2687659"/>
            <a:ext cx="0" cy="1044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8F2A51FF-085A-4146-8F0C-D6F44344AC6E}"/>
              </a:ext>
            </a:extLst>
          </p:cNvPr>
          <p:cNvCxnSpPr>
            <a:cxnSpLocks/>
          </p:cNvCxnSpPr>
          <p:nvPr/>
        </p:nvCxnSpPr>
        <p:spPr>
          <a:xfrm>
            <a:off x="7272896" y="3694547"/>
            <a:ext cx="36000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958909" y="3828195"/>
            <a:ext cx="108000" cy="0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081DB0D4-94F0-44D9-9569-98B60DA34EC0}"/>
              </a:ext>
            </a:extLst>
          </p:cNvPr>
          <p:cNvCxnSpPr>
            <a:cxnSpLocks/>
          </p:cNvCxnSpPr>
          <p:nvPr/>
        </p:nvCxnSpPr>
        <p:spPr>
          <a:xfrm>
            <a:off x="8045393" y="2632911"/>
            <a:ext cx="0" cy="1188000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8033456" y="2632911"/>
            <a:ext cx="252000" cy="0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584958" y="2478428"/>
            <a:ext cx="396000" cy="0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081DB0D4-94F0-44D9-9569-98B60DA34EC0}"/>
              </a:ext>
            </a:extLst>
          </p:cNvPr>
          <p:cNvCxnSpPr>
            <a:cxnSpLocks/>
          </p:cNvCxnSpPr>
          <p:nvPr/>
        </p:nvCxnSpPr>
        <p:spPr>
          <a:xfrm flipH="1">
            <a:off x="8962840" y="2139967"/>
            <a:ext cx="0" cy="360000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667880" y="5869058"/>
            <a:ext cx="432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081DB0D4-94F0-44D9-9569-98B60DA34EC0}"/>
              </a:ext>
            </a:extLst>
          </p:cNvPr>
          <p:cNvCxnSpPr>
            <a:cxnSpLocks/>
          </p:cNvCxnSpPr>
          <p:nvPr/>
        </p:nvCxnSpPr>
        <p:spPr>
          <a:xfrm>
            <a:off x="6099880" y="2352509"/>
            <a:ext cx="0" cy="3528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078743" y="2353383"/>
            <a:ext cx="180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36283" y="2352509"/>
            <a:ext cx="180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218307" y="2567092"/>
            <a:ext cx="2033769" cy="1027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081DB0D4-94F0-44D9-9569-98B60DA34EC0}"/>
              </a:ext>
            </a:extLst>
          </p:cNvPr>
          <p:cNvCxnSpPr>
            <a:cxnSpLocks/>
          </p:cNvCxnSpPr>
          <p:nvPr/>
        </p:nvCxnSpPr>
        <p:spPr>
          <a:xfrm>
            <a:off x="2240609" y="2567092"/>
            <a:ext cx="0" cy="1512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="" xmlns:a16="http://schemas.microsoft.com/office/drawing/2014/main" id="{081DB0D4-94F0-44D9-9569-98B60DA34EC0}"/>
              </a:ext>
            </a:extLst>
          </p:cNvPr>
          <p:cNvCxnSpPr>
            <a:cxnSpLocks/>
          </p:cNvCxnSpPr>
          <p:nvPr/>
        </p:nvCxnSpPr>
        <p:spPr>
          <a:xfrm>
            <a:off x="4274378" y="1706134"/>
            <a:ext cx="0" cy="864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280620" y="1731636"/>
            <a:ext cx="2484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935395" y="2109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7537805" y="2000578"/>
            <a:ext cx="1290957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057081" y="1716892"/>
            <a:ext cx="180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081DB0D4-94F0-44D9-9569-98B60DA34EC0}"/>
              </a:ext>
            </a:extLst>
          </p:cNvPr>
          <p:cNvCxnSpPr>
            <a:cxnSpLocks/>
          </p:cNvCxnSpPr>
          <p:nvPr/>
        </p:nvCxnSpPr>
        <p:spPr>
          <a:xfrm>
            <a:off x="9223018" y="854557"/>
            <a:ext cx="0" cy="864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790378" y="854557"/>
            <a:ext cx="7452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081DB0D4-94F0-44D9-9569-98B60DA34EC0}"/>
              </a:ext>
            </a:extLst>
          </p:cNvPr>
          <p:cNvCxnSpPr>
            <a:cxnSpLocks/>
          </p:cNvCxnSpPr>
          <p:nvPr/>
        </p:nvCxnSpPr>
        <p:spPr>
          <a:xfrm>
            <a:off x="1790378" y="842078"/>
            <a:ext cx="0" cy="3312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79620" y="4116339"/>
            <a:ext cx="180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609131" y="551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21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1" grpId="0"/>
      <p:bldP spid="41" grpId="0"/>
      <p:bldP spid="47" grpId="0"/>
      <p:bldP spid="59" grpId="0"/>
      <p:bldP spid="74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3AE7-EB76-FD46-83EF-5177B42CD65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19" y="768893"/>
            <a:ext cx="7699944" cy="608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88410" y="-32951"/>
            <a:ext cx="4267839" cy="816796"/>
          </a:xfrm>
          <a:prstGeom prst="rect">
            <a:avLst/>
          </a:prstGeom>
          <a:noFill/>
        </p:spPr>
        <p:txBody>
          <a:bodyPr wrap="square" lIns="240000" tIns="120000" rIns="240000" bIns="120000" rtlCol="0" anchor="t" anchorCtr="0">
            <a:spAutoFit/>
          </a:bodyPr>
          <a:lstStyle/>
          <a:p>
            <a:r>
              <a:rPr lang="en-US" sz="3733" dirty="0"/>
              <a:t>Complete </a:t>
            </a:r>
            <a:r>
              <a:rPr lang="en-US" sz="3733" dirty="0" err="1"/>
              <a:t>Datapath</a:t>
            </a:r>
            <a:endParaRPr lang="en-SG" sz="3733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81DB0D4-94F0-44D9-9569-98B60DA34EC0}"/>
              </a:ext>
            </a:extLst>
          </p:cNvPr>
          <p:cNvCxnSpPr>
            <a:cxnSpLocks/>
          </p:cNvCxnSpPr>
          <p:nvPr/>
        </p:nvCxnSpPr>
        <p:spPr>
          <a:xfrm>
            <a:off x="3368712" y="4717058"/>
            <a:ext cx="0" cy="1152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218307" y="3037756"/>
            <a:ext cx="2955692" cy="2839869"/>
            <a:chOff x="2225294" y="3052425"/>
            <a:chExt cx="2955692" cy="2839869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225294" y="4109492"/>
              <a:ext cx="1149918" cy="480728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368712" y="3052425"/>
              <a:ext cx="0" cy="176400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361765" y="3052425"/>
              <a:ext cx="11160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1168FAC5-820F-451D-BA05-F252F585B1DB}"/>
                </a:ext>
              </a:extLst>
            </p:cNvPr>
            <p:cNvCxnSpPr>
              <a:cxnSpLocks/>
            </p:cNvCxnSpPr>
            <p:nvPr/>
          </p:nvCxnSpPr>
          <p:spPr>
            <a:xfrm>
              <a:off x="3344986" y="5892294"/>
              <a:ext cx="18360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/>
          <p:cNvCxnSpPr/>
          <p:nvPr/>
        </p:nvCxnSpPr>
        <p:spPr>
          <a:xfrm flipV="1">
            <a:off x="8584958" y="2478428"/>
            <a:ext cx="396000" cy="0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081DB0D4-94F0-44D9-9569-98B60DA34EC0}"/>
              </a:ext>
            </a:extLst>
          </p:cNvPr>
          <p:cNvCxnSpPr>
            <a:cxnSpLocks/>
          </p:cNvCxnSpPr>
          <p:nvPr/>
        </p:nvCxnSpPr>
        <p:spPr>
          <a:xfrm flipH="1">
            <a:off x="8962840" y="2139967"/>
            <a:ext cx="0" cy="360000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667880" y="5869058"/>
            <a:ext cx="432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081DB0D4-94F0-44D9-9569-98B60DA34EC0}"/>
              </a:ext>
            </a:extLst>
          </p:cNvPr>
          <p:cNvCxnSpPr>
            <a:cxnSpLocks/>
          </p:cNvCxnSpPr>
          <p:nvPr/>
        </p:nvCxnSpPr>
        <p:spPr>
          <a:xfrm>
            <a:off x="6099880" y="2352509"/>
            <a:ext cx="0" cy="3528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078743" y="2353383"/>
            <a:ext cx="180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36283" y="2352509"/>
            <a:ext cx="180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218307" y="2567092"/>
            <a:ext cx="2033769" cy="1027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081DB0D4-94F0-44D9-9569-98B60DA34EC0}"/>
              </a:ext>
            </a:extLst>
          </p:cNvPr>
          <p:cNvCxnSpPr>
            <a:cxnSpLocks/>
          </p:cNvCxnSpPr>
          <p:nvPr/>
        </p:nvCxnSpPr>
        <p:spPr>
          <a:xfrm>
            <a:off x="2240609" y="2567092"/>
            <a:ext cx="0" cy="1512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="" xmlns:a16="http://schemas.microsoft.com/office/drawing/2014/main" id="{081DB0D4-94F0-44D9-9569-98B60DA34EC0}"/>
              </a:ext>
            </a:extLst>
          </p:cNvPr>
          <p:cNvCxnSpPr>
            <a:cxnSpLocks/>
          </p:cNvCxnSpPr>
          <p:nvPr/>
        </p:nvCxnSpPr>
        <p:spPr>
          <a:xfrm>
            <a:off x="4274378" y="1706134"/>
            <a:ext cx="0" cy="864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280620" y="1731636"/>
            <a:ext cx="2484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935395" y="2109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7537805" y="2000578"/>
            <a:ext cx="1290957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057081" y="1740338"/>
            <a:ext cx="180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081DB0D4-94F0-44D9-9569-98B60DA34EC0}"/>
              </a:ext>
            </a:extLst>
          </p:cNvPr>
          <p:cNvCxnSpPr>
            <a:cxnSpLocks/>
          </p:cNvCxnSpPr>
          <p:nvPr/>
        </p:nvCxnSpPr>
        <p:spPr>
          <a:xfrm>
            <a:off x="9223018" y="854557"/>
            <a:ext cx="0" cy="864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790378" y="854557"/>
            <a:ext cx="7452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081DB0D4-94F0-44D9-9569-98B60DA34EC0}"/>
              </a:ext>
            </a:extLst>
          </p:cNvPr>
          <p:cNvCxnSpPr>
            <a:cxnSpLocks/>
          </p:cNvCxnSpPr>
          <p:nvPr/>
        </p:nvCxnSpPr>
        <p:spPr>
          <a:xfrm>
            <a:off x="1790378" y="842078"/>
            <a:ext cx="0" cy="3312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79620" y="4116339"/>
            <a:ext cx="180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23686" y="2588521"/>
            <a:ext cx="2853210" cy="4439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776896" y="2330605"/>
            <a:ext cx="0" cy="317915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8F2A51FF-085A-4146-8F0C-D6F44344AC6E}"/>
              </a:ext>
            </a:extLst>
          </p:cNvPr>
          <p:cNvCxnSpPr>
            <a:cxnSpLocks/>
          </p:cNvCxnSpPr>
          <p:nvPr/>
        </p:nvCxnSpPr>
        <p:spPr>
          <a:xfrm>
            <a:off x="7771639" y="2330605"/>
            <a:ext cx="513817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79511" y="5661248"/>
            <a:ext cx="39999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operation</a:t>
            </a:r>
            <a:r>
              <a:rPr lang="en-US" dirty="0">
                <a:solidFill>
                  <a:srgbClr val="FF0000"/>
                </a:solidFill>
              </a:rPr>
              <a:t> #address</a:t>
            </a:r>
          </a:p>
          <a:p>
            <a:r>
              <a:rPr lang="en-US" dirty="0"/>
              <a:t>example: B  #1</a:t>
            </a:r>
          </a:p>
          <a:p>
            <a:r>
              <a:rPr lang="en-US" dirty="0"/>
              <a:t>means: [</a:t>
            </a:r>
            <a:r>
              <a:rPr lang="en-US" dirty="0" err="1"/>
              <a:t>newPC</a:t>
            </a:r>
            <a:r>
              <a:rPr lang="en-US" dirty="0"/>
              <a:t>] </a:t>
            </a:r>
            <a:r>
              <a:rPr lang="en-US" dirty="0">
                <a:sym typeface="Wingdings" pitchFamily="2" charset="2"/>
              </a:rPr>
              <a:t>PC + 4*1 ; 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716" y="259685"/>
            <a:ext cx="4625255" cy="585694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4934976" y="0"/>
            <a:ext cx="1361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Operation address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9653934" y="312813"/>
            <a:ext cx="2452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Un Conditional branch or B format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609131" y="551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69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84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8|200.5|19.2|5.3|36.1|58.3|2.7|36.1|17.4|3.9|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95.5|10.2|13.3|47|22.1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7|49.1|17.8|13.7|11.8|16.4|3.1|8.5|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8|53.3|5.6|1.3|21.1|14.6|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6|25.1|4.5|30.6|19.1|6.3|4.2|8.7|19.7|11.1|2.7|1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9.4|16.4|7.7|4.9|1.7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294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Tutorial 3_datapath animation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3_slides</dc:title>
  <dc:creator>Smitha Sreekumar</dc:creator>
  <cp:lastModifiedBy>Smitha Kavallur Pisharath Gopi (Dr)</cp:lastModifiedBy>
  <cp:revision>6</cp:revision>
  <dcterms:created xsi:type="dcterms:W3CDTF">2020-08-24T07:49:28Z</dcterms:created>
  <dcterms:modified xsi:type="dcterms:W3CDTF">2021-02-09T00:29:28Z</dcterms:modified>
</cp:coreProperties>
</file>