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3" r:id="rId3"/>
    <p:sldId id="301" r:id="rId4"/>
    <p:sldId id="295" r:id="rId5"/>
    <p:sldId id="296" r:id="rId6"/>
    <p:sldId id="297" r:id="rId7"/>
    <p:sldId id="299" r:id="rId8"/>
    <p:sldId id="300" r:id="rId9"/>
    <p:sldId id="298" r:id="rId10"/>
    <p:sldId id="305" r:id="rId11"/>
    <p:sldId id="263" r:id="rId12"/>
    <p:sldId id="259" r:id="rId13"/>
    <p:sldId id="261" r:id="rId14"/>
    <p:sldId id="268" r:id="rId15"/>
    <p:sldId id="269" r:id="rId16"/>
    <p:sldId id="270" r:id="rId17"/>
    <p:sldId id="26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6154" autoAdjust="0"/>
  </p:normalViewPr>
  <p:slideViewPr>
    <p:cSldViewPr snapToGrid="0">
      <p:cViewPr varScale="1">
        <p:scale>
          <a:sx n="79" d="100"/>
          <a:sy n="79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BE92F-FAA9-FD46-893C-62FD4C1D7F29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6CCD8-97BD-3F4D-B612-AC885622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6CCD8-97BD-3F4D-B612-AC88562227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8CBB-7970-D34B-957C-FFDBB5B725BE}" type="datetime1">
              <a:rPr lang="en-SG" smtClean="0"/>
              <a:t>24/3/21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9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F6A6-8142-474A-B4C8-3EC7FB585058}" type="datetime1">
              <a:rPr lang="en-SG" smtClean="0"/>
              <a:t>24/3/21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43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A550-130E-BC48-B516-A9CF4288CA97}" type="datetime1">
              <a:rPr lang="en-SG" smtClean="0"/>
              <a:t>24/3/21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39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057400"/>
            <a:ext cx="508781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9785" y="2057400"/>
            <a:ext cx="508781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9785" y="4191000"/>
            <a:ext cx="508781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D736F-C575-544D-B13B-59CD52D91397}" type="datetime1">
              <a:rPr lang="en-SG" smtClean="0"/>
              <a:t>24/3/21</a:t>
            </a:fld>
            <a:endParaRPr lang="en-SG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C37D-A2D8-BB42-9F15-AC81FB661C33}" type="datetime1">
              <a:rPr lang="en-SG" smtClean="0"/>
              <a:t>24/3/21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2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7E3-C3DB-ED42-9894-A9D56BF5E386}" type="datetime1">
              <a:rPr lang="en-SG" smtClean="0"/>
              <a:t>24/3/21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5563" y="5357546"/>
            <a:ext cx="2844800" cy="365125"/>
          </a:xfrm>
        </p:spPr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4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1994-0F4F-7140-BF98-93D194B2C7A6}" type="datetime1">
              <a:rPr lang="en-SG" smtClean="0"/>
              <a:t>24/3/21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64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9E0-DC3F-9E40-BB64-51D52D777B97}" type="datetime1">
              <a:rPr lang="en-SG" smtClean="0"/>
              <a:t>24/3/21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18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A27F-CC1E-394F-9186-71911D5540CD}" type="datetime1">
              <a:rPr lang="en-SG" smtClean="0"/>
              <a:t>24/3/21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62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A83C-0901-824E-BB8C-F873D39D198C}" type="datetime1">
              <a:rPr lang="en-SG" smtClean="0"/>
              <a:t>24/3/21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7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45F-6196-654C-9C7A-6CFD781F4FF1}" type="datetime1">
              <a:rPr lang="en-SG" smtClean="0"/>
              <a:t>24/3/21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5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AB6A-2858-4842-9DF9-FE0E85199DB0}" type="datetime1">
              <a:rPr lang="en-SG" smtClean="0"/>
              <a:t>24/3/21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9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74D0-939B-F94C-897A-AA4A2F2468AE}" type="datetime1">
              <a:rPr lang="en-SG" smtClean="0"/>
              <a:t>24/3/21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8D6A-BD05-4374-9940-D4914129950A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4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>
                    <a:lumMod val="75000"/>
                  </a:schemeClr>
                </a:solidFill>
              </a:rPr>
              <a:t>Sustainable Marketing</a:t>
            </a:r>
            <a:endParaRPr lang="en-SG" sz="6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Lecture 11 | Chapter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5C59C-C7C3-294B-A9A4-0F5D6A6B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07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Importance of the United Nations SDGs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090" y="1600202"/>
            <a:ext cx="6236970" cy="4525963"/>
          </a:xfrm>
        </p:spPr>
        <p:txBody>
          <a:bodyPr>
            <a:normAutofit/>
          </a:bodyPr>
          <a:lstStyle/>
          <a:p>
            <a:r>
              <a:rPr lang="en-SG" sz="2600" dirty="0"/>
              <a:t>The United Nations </a:t>
            </a:r>
            <a:r>
              <a:rPr lang="en-US" sz="2600" dirty="0"/>
              <a:t>Sustainable Development Goals (SDGs) are the blueprint to achieve a better and more sustainable future for all. </a:t>
            </a:r>
          </a:p>
          <a:p>
            <a:pPr lvl="1"/>
            <a:r>
              <a:rPr lang="en-US" sz="2200" dirty="0"/>
              <a:t>address the global challenges we face, including those related to poverty, inequality, climate, environmental degradation, prosperity, and peace and justice. </a:t>
            </a:r>
          </a:p>
          <a:p>
            <a:pPr lvl="1"/>
            <a:r>
              <a:rPr lang="en-US" sz="2200" dirty="0"/>
              <a:t>Goals interconnect and in order to leave no one behind, it is important that the world achieves each Goal and target by 2030. </a:t>
            </a:r>
            <a:endParaRPr lang="en-SG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07200" y="1600201"/>
            <a:ext cx="5384800" cy="4525963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10</a:t>
            </a:fld>
            <a:endParaRPr lang="en-SG"/>
          </a:p>
        </p:txBody>
      </p:sp>
      <p:pic>
        <p:nvPicPr>
          <p:cNvPr id="7" name="Picture 2" descr="Image result for unilever sustainable living 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060" y="2142627"/>
            <a:ext cx="5384800" cy="30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6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091CF7-336B-774A-8E9F-F68F3EDC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GB" b="1" dirty="0"/>
              <a:t>Ethics in Marketing</a:t>
            </a:r>
          </a:p>
        </p:txBody>
      </p:sp>
      <p:pic>
        <p:nvPicPr>
          <p:cNvPr id="3074" name="Picture 2" descr="Being Ethical Has Its Perks: World's Most Ethical Companies | IndustryWeek">
            <a:extLst>
              <a:ext uri="{FF2B5EF4-FFF2-40B4-BE49-F238E27FC236}">
                <a16:creationId xmlns:a16="http://schemas.microsoft.com/office/drawing/2014/main" id="{BF43FA69-50EC-C743-B261-89FA5298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294861"/>
            <a:ext cx="5384800" cy="31366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994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If the same product is sold by 2 companies:  ethical company vs not-so- ethical company, it was found that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92% of Millennial consumers would buy from the ethical company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200" b="1" dirty="0"/>
          </a:p>
          <a:p>
            <a:pPr>
              <a:lnSpc>
                <a:spcPct val="90000"/>
              </a:lnSpc>
            </a:pPr>
            <a:r>
              <a:rPr lang="en-US" sz="2200" dirty="0"/>
              <a:t>Increasingly, ethical brands outperform similar companies that lack a commitment to ethical principles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1" dirty="0"/>
          </a:p>
          <a:p>
            <a:pPr>
              <a:lnSpc>
                <a:spcPct val="90000"/>
              </a:lnSpc>
            </a:pPr>
            <a:endParaRPr lang="en-SG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CAD64-9E6A-994F-BFA6-0DBF514B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EC8D6A-BD05-4374-9940-D4914129950A}" type="slidenum">
              <a:rPr lang="en-SG" smtClean="0"/>
              <a:pPr>
                <a:spcAft>
                  <a:spcPts val="600"/>
                </a:spcAft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Ethical Marketing?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52511"/>
            <a:ext cx="5384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Not a strategy</a:t>
            </a:r>
          </a:p>
          <a:p>
            <a:r>
              <a:rPr lang="en-US" dirty="0"/>
              <a:t>A philosophy</a:t>
            </a:r>
          </a:p>
          <a:p>
            <a:pPr lvl="1"/>
            <a:r>
              <a:rPr lang="en-US" dirty="0"/>
              <a:t>Shape strategy</a:t>
            </a:r>
          </a:p>
          <a:p>
            <a:pPr lvl="1"/>
            <a:r>
              <a:rPr lang="en-US" dirty="0"/>
              <a:t>Evaluate from (a) business and (b) moral perspectives</a:t>
            </a:r>
          </a:p>
          <a:p>
            <a:pPr lvl="1"/>
            <a:endParaRPr lang="en-US" dirty="0"/>
          </a:p>
          <a:p>
            <a:r>
              <a:rPr lang="en-US" dirty="0"/>
              <a:t>Benefit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Society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endParaRPr lang="en-US" dirty="0"/>
          </a:p>
          <a:p>
            <a:r>
              <a:rPr lang="en-US" dirty="0"/>
              <a:t>Consistent with marketing orientation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hard and fast list of rules</a:t>
            </a:r>
          </a:p>
          <a:p>
            <a:r>
              <a:rPr lang="en-US" dirty="0"/>
              <a:t>Not necessarily against the law</a:t>
            </a:r>
          </a:p>
          <a:p>
            <a:r>
              <a:rPr lang="en-US" dirty="0"/>
              <a:t>Companies may not consistently engage in ethical marketing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C486-2296-5F46-A20F-4F7A0723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17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Ethical Marketing covers . . .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Marketing Research</a:t>
            </a:r>
          </a:p>
          <a:p>
            <a:pPr lvl="1"/>
            <a:r>
              <a:rPr lang="en-US" sz="2000" dirty="0"/>
              <a:t>Invasion of privacy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Target Audience</a:t>
            </a:r>
          </a:p>
          <a:p>
            <a:pPr lvl="1"/>
            <a:r>
              <a:rPr lang="en-US" sz="2000" dirty="0"/>
              <a:t>Stereotyping</a:t>
            </a:r>
          </a:p>
          <a:p>
            <a:pPr lvl="1"/>
            <a:r>
              <a:rPr lang="en-US" sz="2000" dirty="0"/>
              <a:t>Discourage demand from “undesirable” segments (e.g., plus-size markets, ethnic minority)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Production</a:t>
            </a:r>
          </a:p>
          <a:p>
            <a:pPr lvl="1"/>
            <a:r>
              <a:rPr lang="en-US" sz="2000" dirty="0"/>
              <a:t>Low pay/Poor working conditions</a:t>
            </a:r>
          </a:p>
          <a:p>
            <a:pPr lvl="1"/>
            <a:r>
              <a:rPr lang="en-US" sz="2000" dirty="0"/>
              <a:t>Child </a:t>
            </a:r>
            <a:r>
              <a:rPr lang="en-US" sz="2000" dirty="0" err="1"/>
              <a:t>labour</a:t>
            </a: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Product</a:t>
            </a:r>
          </a:p>
          <a:p>
            <a:pPr lvl="1"/>
            <a:r>
              <a:rPr lang="en-US" sz="2000" dirty="0"/>
              <a:t>Planned obsolescence</a:t>
            </a:r>
          </a:p>
          <a:p>
            <a:endParaRPr lang="en-SG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3114-45EE-B04B-AC3B-70AF7F050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417638"/>
            <a:ext cx="5384800" cy="45259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Pricing</a:t>
            </a:r>
          </a:p>
          <a:p>
            <a:pPr lvl="1"/>
            <a:r>
              <a:rPr lang="en-US" sz="2000" dirty="0"/>
              <a:t>Bid rigging</a:t>
            </a:r>
          </a:p>
          <a:p>
            <a:pPr lvl="1"/>
            <a:r>
              <a:rPr lang="en-US" sz="2000" dirty="0"/>
              <a:t>Predatory pricing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Distribution</a:t>
            </a:r>
          </a:p>
          <a:p>
            <a:pPr lvl="1"/>
            <a:r>
              <a:rPr lang="en-US" sz="2000" dirty="0"/>
              <a:t>Unsolicited (telemarketing)</a:t>
            </a:r>
          </a:p>
          <a:p>
            <a:pPr lvl="1"/>
            <a:r>
              <a:rPr lang="en-US" sz="2000" dirty="0"/>
              <a:t>Spam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Advertising</a:t>
            </a:r>
          </a:p>
          <a:p>
            <a:pPr lvl="1"/>
            <a:r>
              <a:rPr lang="en-US" sz="2000" dirty="0"/>
              <a:t>Deceptive</a:t>
            </a:r>
          </a:p>
          <a:p>
            <a:pPr lvl="1"/>
            <a:r>
              <a:rPr lang="en-US" sz="2000" dirty="0"/>
              <a:t>Mere puffery vs Fraud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Promotion</a:t>
            </a:r>
          </a:p>
          <a:p>
            <a:pPr lvl="1"/>
            <a:r>
              <a:rPr lang="en-US" sz="2000" dirty="0"/>
              <a:t>“Bait and switch”</a:t>
            </a:r>
          </a:p>
          <a:p>
            <a:pPr lvl="1"/>
            <a:r>
              <a:rPr lang="en-US" sz="2000" dirty="0"/>
              <a:t>Pyramid scheme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B9F01-FD7B-6045-AF7E-4D784956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Principles of Ethical Marketing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Marketing communications share the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common standard of truth</a:t>
            </a:r>
          </a:p>
          <a:p>
            <a:r>
              <a:rPr lang="en-US" sz="2600" dirty="0"/>
              <a:t>Marketing professionals abide by the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highest standard of personal ethics</a:t>
            </a:r>
          </a:p>
          <a:p>
            <a:r>
              <a:rPr lang="en-US" sz="2600" dirty="0"/>
              <a:t>Advertising is different from news and entertainment content</a:t>
            </a:r>
          </a:p>
          <a:p>
            <a:r>
              <a:rPr lang="en-US" sz="2600" dirty="0"/>
              <a:t>Marketers should be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transparent</a:t>
            </a:r>
            <a:r>
              <a:rPr lang="en-US" sz="2600" dirty="0"/>
              <a:t> in who they pay to endorse their products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Consumers should be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treated fairly</a:t>
            </a:r>
          </a:p>
          <a:p>
            <a:r>
              <a:rPr lang="en-US" sz="2600" dirty="0"/>
              <a:t>Consumer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privacy</a:t>
            </a:r>
            <a:r>
              <a:rPr lang="en-US" sz="2600" dirty="0"/>
              <a:t> should not be compromised</a:t>
            </a:r>
            <a:endParaRPr lang="en-SG" sz="2600" dirty="0"/>
          </a:p>
          <a:p>
            <a:r>
              <a:rPr lang="en-US" sz="2600" dirty="0"/>
              <a:t>Marketers must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comply</a:t>
            </a:r>
            <a:r>
              <a:rPr lang="en-US" sz="2600" dirty="0"/>
              <a:t> with regulations and standards established by govt</a:t>
            </a:r>
          </a:p>
          <a:p>
            <a:r>
              <a:rPr lang="en-US" sz="2600" dirty="0"/>
              <a:t>Ethics should be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discussed</a:t>
            </a:r>
            <a:r>
              <a:rPr lang="en-US" sz="2600" dirty="0">
                <a:solidFill>
                  <a:srgbClr val="002060"/>
                </a:solidFill>
              </a:rPr>
              <a:t> openly</a:t>
            </a:r>
            <a:r>
              <a:rPr lang="en-US" sz="2600" dirty="0"/>
              <a:t> when making marketing decisions</a:t>
            </a:r>
            <a:endParaRPr lang="en-SG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DBCF-07F2-DE4E-BD17-E96F756F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8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Types of Unethical Advertising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Surrogate Advertising</a:t>
            </a:r>
          </a:p>
          <a:p>
            <a:pPr lvl="1"/>
            <a:r>
              <a:rPr lang="en-SG" sz="2200" dirty="0"/>
              <a:t>a form of </a:t>
            </a:r>
            <a:r>
              <a:rPr lang="en-SG" sz="2200" b="1" dirty="0"/>
              <a:t>advertising</a:t>
            </a:r>
            <a:r>
              <a:rPr lang="en-SG" sz="2200" dirty="0"/>
              <a:t> which is used to promote banned products, like cigarettes and alcohol, in the disguise of another product.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Exaggeration</a:t>
            </a:r>
          </a:p>
          <a:p>
            <a:pPr lvl="1"/>
            <a:r>
              <a:rPr lang="en-US" sz="2200" dirty="0"/>
              <a:t>False claims about product’s quality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Unverified Claims</a:t>
            </a:r>
          </a:p>
          <a:p>
            <a:pPr lvl="1"/>
            <a:r>
              <a:rPr lang="en-US" sz="2200" dirty="0"/>
              <a:t>No scientific evidence (stronger, shinier hair)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Stereotyping</a:t>
            </a:r>
          </a:p>
          <a:p>
            <a:pPr lvl="1"/>
            <a:r>
              <a:rPr lang="en-US" sz="2200" dirty="0"/>
              <a:t>Sexist culture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False Brand Comparison</a:t>
            </a:r>
          </a:p>
          <a:p>
            <a:pPr lvl="1"/>
            <a:r>
              <a:rPr lang="en-US" sz="2200" dirty="0"/>
              <a:t>Cannot spread misinformation</a:t>
            </a:r>
            <a:endParaRPr lang="en-SG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C3ED3-C740-4249-8464-0DA4815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62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Ethical Marketing Plan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company, customers and markets it operates in</a:t>
            </a:r>
          </a:p>
          <a:p>
            <a:r>
              <a:rPr lang="en-US" dirty="0"/>
              <a:t>If prohibitive cost, ethics abandoned</a:t>
            </a:r>
          </a:p>
          <a:p>
            <a:r>
              <a:rPr lang="en-US" dirty="0"/>
              <a:t>Decide what values cannot be compromised</a:t>
            </a:r>
          </a:p>
          <a:p>
            <a:pPr lvl="1"/>
            <a:r>
              <a:rPr lang="en-US" dirty="0"/>
              <a:t>Make honest claims</a:t>
            </a:r>
          </a:p>
          <a:p>
            <a:pPr lvl="1"/>
            <a:r>
              <a:rPr lang="en-US" dirty="0"/>
              <a:t>Avoid marketing to children</a:t>
            </a:r>
          </a:p>
          <a:p>
            <a:r>
              <a:rPr lang="en-US" dirty="0"/>
              <a:t>Leverage capital from ethical decisions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30C7F-4BEF-F64A-A898-5729D354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13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41EAF-E149-1940-995A-472971F2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197" y="4163786"/>
            <a:ext cx="6638806" cy="817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730B208E-4C3C-403A-949B-0086A4998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2373" y="5056846"/>
            <a:ext cx="6638807" cy="4244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companies that make it their mission and commitment to protect </a:t>
            </a:r>
            <a:r>
              <a:rPr lang="en-US" sz="1600" dirty="0"/>
              <a:t>planet, people &amp; profit (aka triple-P bottom line)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Image result for tony chocolonely sustainability">
            <a:extLst>
              <a:ext uri="{FF2B5EF4-FFF2-40B4-BE49-F238E27FC236}">
                <a16:creationId xmlns:a16="http://schemas.microsoft.com/office/drawing/2014/main" id="{B1B3D060-DF0C-F044-91BF-7EEDD61F0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r="20641"/>
          <a:stretch/>
        </p:blipFill>
        <p:spPr bwMode="auto">
          <a:xfrm>
            <a:off x="852723" y="251332"/>
            <a:ext cx="4089484" cy="36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9E3DA7-87E1-214D-A225-ABDBF7255D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18" r="-1" b="-1"/>
          <a:stretch/>
        </p:blipFill>
        <p:spPr>
          <a:xfrm>
            <a:off x="1" y="4163786"/>
            <a:ext cx="5452914" cy="26828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E1BD32-AE4B-954E-BB2D-DF1271E7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0BD-0397-7A45-885E-61A8E203FF44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Can IKEA be the first to assemble a vision for sustainable retail? | Mallen  Baker">
            <a:extLst>
              <a:ext uri="{FF2B5EF4-FFF2-40B4-BE49-F238E27FC236}">
                <a16:creationId xmlns:a16="http://schemas.microsoft.com/office/drawing/2014/main" id="{EC8CE8F6-4FD0-2D45-8655-88E6C48B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73" y="366019"/>
            <a:ext cx="5951208" cy="356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2060"/>
                </a:solidFill>
              </a:rPr>
              <a:t>Sustainable Marketing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Sustainable marketing – calls for socially and environmentally responsible actions that meets the present needs of consumers and businesses while also preserving or enhancing the ability of future generations to meet their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2</a:t>
            </a:fld>
            <a:endParaRPr lang="en-SG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7863064"/>
              </p:ext>
            </p:extLst>
          </p:nvPr>
        </p:nvGraphicFramePr>
        <p:xfrm>
          <a:off x="6544056" y="1927574"/>
          <a:ext cx="5038344" cy="2365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250">
                  <a:extLst>
                    <a:ext uri="{9D8B030D-6E8A-4147-A177-3AD203B41FA5}">
                      <a16:colId xmlns:a16="http://schemas.microsoft.com/office/drawing/2014/main" val="879737429"/>
                    </a:ext>
                  </a:extLst>
                </a:gridCol>
                <a:gridCol w="828947">
                  <a:extLst>
                    <a:ext uri="{9D8B030D-6E8A-4147-A177-3AD203B41FA5}">
                      <a16:colId xmlns:a16="http://schemas.microsoft.com/office/drawing/2014/main" val="633666047"/>
                    </a:ext>
                  </a:extLst>
                </a:gridCol>
                <a:gridCol w="1471205">
                  <a:extLst>
                    <a:ext uri="{9D8B030D-6E8A-4147-A177-3AD203B41FA5}">
                      <a16:colId xmlns:a16="http://schemas.microsoft.com/office/drawing/2014/main" val="756460065"/>
                    </a:ext>
                  </a:extLst>
                </a:gridCol>
                <a:gridCol w="1414942">
                  <a:extLst>
                    <a:ext uri="{9D8B030D-6E8A-4147-A177-3AD203B41FA5}">
                      <a16:colId xmlns:a16="http://schemas.microsoft.com/office/drawing/2014/main" val="1441541884"/>
                    </a:ext>
                  </a:extLst>
                </a:gridCol>
              </a:tblGrid>
              <a:tr h="38696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Needs of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Consumers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Needs of Business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09718"/>
                  </a:ext>
                </a:extLst>
              </a:tr>
              <a:tr h="79142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Now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Marketing concept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Strategic planning concept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5579"/>
                  </a:ext>
                </a:extLst>
              </a:tr>
              <a:tr h="79142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Future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Societal marketing concept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b="1" dirty="0">
                          <a:solidFill>
                            <a:srgbClr val="002060"/>
                          </a:solidFill>
                          <a:effectLst/>
                        </a:rPr>
                        <a:t>Sustainable marketing concept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97325"/>
                  </a:ext>
                </a:extLst>
              </a:tr>
              <a:tr h="39571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Now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Future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090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88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F53F73-7216-DD4A-AD78-2E4626B7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Sustainable Marketing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EEA7CB-4BFB-E14A-8D15-2260F598EE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600" dirty="0">
                <a:solidFill>
                  <a:srgbClr val="0070C0"/>
                </a:solidFill>
              </a:rPr>
              <a:t>Marketing concept</a:t>
            </a:r>
            <a:r>
              <a:rPr lang="en-SG" sz="2600" dirty="0">
                <a:solidFill>
                  <a:srgbClr val="002060"/>
                </a:solidFill>
              </a:rPr>
              <a:t> - </a:t>
            </a:r>
            <a:r>
              <a:rPr lang="en-SG" sz="2600" dirty="0"/>
              <a:t>recognises that organisation thrives from day to day by determining the current needs and wants of target group customers and fulfilling those needs and wants more efficiently than the competition</a:t>
            </a:r>
          </a:p>
          <a:p>
            <a:pPr lvl="1"/>
            <a:r>
              <a:rPr lang="en-SG" sz="2000" dirty="0"/>
              <a:t>Focuses on the short-term sales, growth and profits by giving customers what they want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E9D7F4-71B8-6445-8EF7-F941EF53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886" y="1417638"/>
            <a:ext cx="5384800" cy="4525963"/>
          </a:xfrm>
        </p:spPr>
        <p:txBody>
          <a:bodyPr/>
          <a:lstStyle/>
          <a:p>
            <a:r>
              <a:rPr lang="en-SG" sz="2600" dirty="0">
                <a:solidFill>
                  <a:srgbClr val="0070C0"/>
                </a:solidFill>
              </a:rPr>
              <a:t>Societal marketing concept </a:t>
            </a:r>
            <a:r>
              <a:rPr lang="en-SG" sz="2600" dirty="0"/>
              <a:t>- considers the future welfare of consumers</a:t>
            </a:r>
            <a:endParaRPr lang="en-SG" sz="2600" dirty="0">
              <a:solidFill>
                <a:srgbClr val="0070C0"/>
              </a:solidFill>
            </a:endParaRPr>
          </a:p>
          <a:p>
            <a:r>
              <a:rPr lang="en-SG" sz="2600" dirty="0">
                <a:solidFill>
                  <a:srgbClr val="0070C0"/>
                </a:solidFill>
              </a:rPr>
              <a:t>Strategic planning concept </a:t>
            </a:r>
            <a:r>
              <a:rPr lang="en-SG" sz="2600" dirty="0"/>
              <a:t>– considers future company needs</a:t>
            </a:r>
            <a:endParaRPr lang="en-SG" sz="2600" dirty="0">
              <a:solidFill>
                <a:srgbClr val="0070C0"/>
              </a:solidFill>
            </a:endParaRPr>
          </a:p>
          <a:p>
            <a:r>
              <a:rPr lang="en-SG" sz="2600" dirty="0">
                <a:solidFill>
                  <a:srgbClr val="0070C0"/>
                </a:solidFill>
              </a:rPr>
              <a:t>Sustainable marketing concept </a:t>
            </a:r>
            <a:r>
              <a:rPr lang="en-SG" sz="2600" dirty="0"/>
              <a:t>- considers both; </a:t>
            </a:r>
          </a:p>
          <a:p>
            <a:pPr lvl="1"/>
            <a:r>
              <a:rPr lang="en-SG" sz="2200" dirty="0"/>
              <a:t>calls for socially and environmentally responsible actions that meet both the immediate and future needs of customers and the company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2FAA8-A9F0-3B46-BA52-54EE0C9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2060"/>
                </a:solidFill>
              </a:rPr>
              <a:t>Marketing’s impact on individual consumers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High prices</a:t>
            </a:r>
          </a:p>
          <a:p>
            <a:pPr lvl="1"/>
            <a:r>
              <a:rPr lang="en-SG" dirty="0"/>
              <a:t>High costs of distribution</a:t>
            </a:r>
          </a:p>
          <a:p>
            <a:pPr lvl="1"/>
            <a:r>
              <a:rPr lang="en-SG" dirty="0"/>
              <a:t>High A&amp;P costs</a:t>
            </a:r>
          </a:p>
          <a:p>
            <a:pPr lvl="1"/>
            <a:r>
              <a:rPr lang="en-SG" dirty="0"/>
              <a:t>Excessive mark-ups</a:t>
            </a:r>
          </a:p>
          <a:p>
            <a:r>
              <a:rPr lang="en-SG" dirty="0"/>
              <a:t>Deceptive practices</a:t>
            </a:r>
          </a:p>
          <a:p>
            <a:pPr lvl="1"/>
            <a:r>
              <a:rPr lang="en-SG" dirty="0"/>
              <a:t>Deceptive pricing, promotions &amp; packaging</a:t>
            </a:r>
          </a:p>
          <a:p>
            <a:r>
              <a:rPr lang="en-SG" dirty="0"/>
              <a:t>High-pressure selling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Shoddy, harmful or unsafe products</a:t>
            </a:r>
          </a:p>
          <a:p>
            <a:pPr lvl="1"/>
            <a:r>
              <a:rPr lang="en-SG" dirty="0"/>
              <a:t>Poor quality</a:t>
            </a:r>
          </a:p>
          <a:p>
            <a:pPr lvl="1"/>
            <a:r>
              <a:rPr lang="en-SG" dirty="0"/>
              <a:t>Deliver little benefit</a:t>
            </a:r>
          </a:p>
          <a:p>
            <a:pPr lvl="1"/>
            <a:r>
              <a:rPr lang="en-SG" dirty="0"/>
              <a:t>Cause harm</a:t>
            </a:r>
          </a:p>
          <a:p>
            <a:r>
              <a:rPr lang="en-SG" dirty="0"/>
              <a:t>Planned obsolescence</a:t>
            </a:r>
          </a:p>
          <a:p>
            <a:r>
              <a:rPr lang="en-SG" dirty="0"/>
              <a:t>Poor service to disadvantaged customers</a:t>
            </a:r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409867"/>
            <a:ext cx="2844800" cy="365125"/>
          </a:xfrm>
        </p:spPr>
        <p:txBody>
          <a:bodyPr/>
          <a:lstStyle/>
          <a:p>
            <a:fld id="{D4EC8D6A-BD05-4374-9940-D4914129950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05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2060"/>
                </a:solidFill>
              </a:rPr>
              <a:t>Marketing’s impact on society as a whole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False wants and too much materialism</a:t>
            </a:r>
          </a:p>
          <a:p>
            <a:r>
              <a:rPr lang="en-SG" dirty="0"/>
              <a:t>Cultural pollution </a:t>
            </a:r>
          </a:p>
          <a:p>
            <a:pPr lvl="1"/>
            <a:r>
              <a:rPr lang="en-SG" dirty="0"/>
              <a:t>when our sense are constantly being assaulted and bombarded by advertising and marketing; when our privacy becomes pirated</a:t>
            </a:r>
          </a:p>
          <a:p>
            <a:r>
              <a:rPr lang="en-SG" dirty="0"/>
              <a:t>Too few social goods </a:t>
            </a:r>
          </a:p>
          <a:p>
            <a:pPr lvl="1"/>
            <a:r>
              <a:rPr lang="en-SG" dirty="0"/>
              <a:t>overselling of private goods at the expense of public goods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2060"/>
                </a:solidFill>
              </a:rPr>
              <a:t>Marketing’s impact on other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Acquisition is a complex subject</a:t>
            </a:r>
          </a:p>
          <a:p>
            <a:r>
              <a:rPr lang="en-SG" dirty="0"/>
              <a:t>Acquisition of competitors</a:t>
            </a:r>
          </a:p>
          <a:p>
            <a:r>
              <a:rPr lang="en-SG" dirty="0"/>
              <a:t>Barriers to entry</a:t>
            </a:r>
          </a:p>
          <a:p>
            <a:r>
              <a:rPr lang="en-SG" dirty="0"/>
              <a:t>Unfair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743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00460" cy="1143000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002060"/>
                </a:solidFill>
              </a:rPr>
              <a:t>Consumer actions to promote sustainable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Consumerism</a:t>
            </a:r>
          </a:p>
          <a:p>
            <a:pPr lvl="1"/>
            <a:r>
              <a:rPr lang="en-SG" dirty="0"/>
              <a:t>an organised movement of citizens and government to improve the rights and power of buyers in relation to sellers</a:t>
            </a:r>
          </a:p>
          <a:p>
            <a:endParaRPr lang="en-SG" dirty="0"/>
          </a:p>
          <a:p>
            <a:r>
              <a:rPr lang="en-SG" dirty="0"/>
              <a:t>Environmentalism </a:t>
            </a:r>
          </a:p>
          <a:p>
            <a:pPr lvl="1"/>
            <a:r>
              <a:rPr lang="en-SG" dirty="0"/>
              <a:t>an organised movement of concerned citizens and government agencies to protect and improve people’s living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40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2060"/>
                </a:solidFill>
              </a:rPr>
              <a:t>Environmental Sustainability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75547"/>
              </p:ext>
            </p:extLst>
          </p:nvPr>
        </p:nvGraphicFramePr>
        <p:xfrm>
          <a:off x="2112264" y="1604512"/>
          <a:ext cx="768095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71">
                  <a:extLst>
                    <a:ext uri="{9D8B030D-6E8A-4147-A177-3AD203B41FA5}">
                      <a16:colId xmlns:a16="http://schemas.microsoft.com/office/drawing/2014/main" val="267999340"/>
                    </a:ext>
                  </a:extLst>
                </a:gridCol>
                <a:gridCol w="2920444">
                  <a:extLst>
                    <a:ext uri="{9D8B030D-6E8A-4147-A177-3AD203B41FA5}">
                      <a16:colId xmlns:a16="http://schemas.microsoft.com/office/drawing/2014/main" val="3050187432"/>
                    </a:ext>
                  </a:extLst>
                </a:gridCol>
                <a:gridCol w="2920444">
                  <a:extLst>
                    <a:ext uri="{9D8B030D-6E8A-4147-A177-3AD203B41FA5}">
                      <a16:colId xmlns:a16="http://schemas.microsoft.com/office/drawing/2014/main" val="3948819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2060"/>
                          </a:solidFill>
                        </a:rPr>
                        <a:t>Today: Greening</a:t>
                      </a:r>
                    </a:p>
                    <a:p>
                      <a:pPr algn="ctr"/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2060"/>
                          </a:solidFill>
                        </a:rPr>
                        <a:t>Tomorrow: Beyond Greening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SG" dirty="0">
                          <a:solidFill>
                            <a:srgbClr val="002060"/>
                          </a:solidFill>
                        </a:rPr>
                        <a:t>Internal</a:t>
                      </a:r>
                    </a:p>
                    <a:p>
                      <a:pPr algn="ctr"/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Pollution prevention</a:t>
                      </a:r>
                    </a:p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eliminating or</a:t>
                      </a:r>
                      <a:r>
                        <a:rPr lang="en-SG" baseline="0" dirty="0"/>
                        <a:t> reducing waste before it is created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New clean technology</a:t>
                      </a:r>
                      <a:endParaRPr lang="en-SG" b="1" baseline="0" dirty="0"/>
                    </a:p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SG" baseline="0" dirty="0"/>
                        <a:t>developing new sets of environmental skills and capabilities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3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SG" dirty="0">
                          <a:solidFill>
                            <a:srgbClr val="002060"/>
                          </a:solidFill>
                        </a:rPr>
                        <a:t>External</a:t>
                      </a:r>
                    </a:p>
                    <a:p>
                      <a:pPr algn="ctr"/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Product stewardship</a:t>
                      </a:r>
                      <a:endParaRPr lang="en-SG" b="1" baseline="0" dirty="0"/>
                    </a:p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SG" baseline="0" dirty="0"/>
                        <a:t>minimising environmental impact throughout the entire product life cycle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Sustainability vision </a:t>
                      </a:r>
                      <a:endParaRPr lang="en-SG" b="0" dirty="0"/>
                    </a:p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creating a strategic framework for future sustainability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0934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5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dirty="0">
                <a:solidFill>
                  <a:srgbClr val="002060"/>
                </a:solidFill>
              </a:rPr>
              <a:t>Business actions toward sustainable response marketing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525963"/>
          </a:xfrm>
        </p:spPr>
        <p:txBody>
          <a:bodyPr>
            <a:noAutofit/>
          </a:bodyPr>
          <a:lstStyle/>
          <a:p>
            <a:r>
              <a:rPr lang="en-SG" sz="2000" dirty="0">
                <a:solidFill>
                  <a:srgbClr val="0070C0"/>
                </a:solidFill>
              </a:rPr>
              <a:t>Consumer-oriented marketing </a:t>
            </a:r>
          </a:p>
          <a:p>
            <a:pPr lvl="1"/>
            <a:r>
              <a:rPr lang="en-SG" sz="2000" dirty="0"/>
              <a:t>viewing and organising its marketing activities from the consumer’s point of view</a:t>
            </a:r>
          </a:p>
          <a:p>
            <a:pPr lvl="1"/>
            <a:endParaRPr lang="en-SG" sz="2000" dirty="0"/>
          </a:p>
          <a:p>
            <a:r>
              <a:rPr lang="en-SG" sz="2000" dirty="0">
                <a:solidFill>
                  <a:srgbClr val="0070C0"/>
                </a:solidFill>
              </a:rPr>
              <a:t>Customer-value marketing </a:t>
            </a:r>
          </a:p>
          <a:p>
            <a:pPr lvl="1"/>
            <a:r>
              <a:rPr lang="en-SG" sz="2000" dirty="0"/>
              <a:t>placing most of its resources into customer value-building marketing investment </a:t>
            </a:r>
          </a:p>
          <a:p>
            <a:pPr lvl="1"/>
            <a:r>
              <a:rPr lang="en-SG" sz="2000" dirty="0"/>
              <a:t>Don’t focus on short-term sales promotions &amp; discounts but invest in long term customer retention &amp; loyalty programs (customer relationship building)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58F9E-2D9F-5C45-8947-72C3844E5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417638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SG" sz="2000" dirty="0">
                <a:solidFill>
                  <a:srgbClr val="0070C0"/>
                </a:solidFill>
              </a:rPr>
              <a:t>Innovative marketing </a:t>
            </a:r>
          </a:p>
          <a:p>
            <a:pPr lvl="1"/>
            <a:r>
              <a:rPr lang="en-SG" sz="2000" dirty="0"/>
              <a:t>continuously seeking real product and marketing improvements (</a:t>
            </a:r>
            <a:r>
              <a:rPr lang="en-SG" sz="2000" dirty="0" err="1"/>
              <a:t>Eg.</a:t>
            </a:r>
            <a:r>
              <a:rPr lang="en-SG" sz="2000" dirty="0"/>
              <a:t> Adidas x Parley)</a:t>
            </a:r>
            <a:endParaRPr lang="en-SG" sz="2000" dirty="0">
              <a:solidFill>
                <a:srgbClr val="0070C0"/>
              </a:solidFill>
            </a:endParaRPr>
          </a:p>
          <a:p>
            <a:endParaRPr lang="en-SG" sz="2000" dirty="0">
              <a:solidFill>
                <a:srgbClr val="0070C0"/>
              </a:solidFill>
            </a:endParaRPr>
          </a:p>
          <a:p>
            <a:r>
              <a:rPr lang="en-SG" sz="2000" dirty="0">
                <a:solidFill>
                  <a:srgbClr val="0070C0"/>
                </a:solidFill>
              </a:rPr>
              <a:t>Sense-of-mission marketing </a:t>
            </a:r>
          </a:p>
          <a:p>
            <a:pPr lvl="1"/>
            <a:r>
              <a:rPr lang="en-SG" sz="2000" dirty="0"/>
              <a:t>defining its mission in broad social terms rather than narrow product terms (</a:t>
            </a:r>
            <a:r>
              <a:rPr lang="en-SG" sz="2000" dirty="0" err="1"/>
              <a:t>Eg.</a:t>
            </a:r>
            <a:r>
              <a:rPr lang="en-SG" sz="2000" dirty="0"/>
              <a:t> Dove)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000" dirty="0">
                <a:solidFill>
                  <a:srgbClr val="0070C0"/>
                </a:solidFill>
              </a:rPr>
              <a:t>Societal marketing </a:t>
            </a:r>
          </a:p>
          <a:p>
            <a:pPr lvl="1"/>
            <a:r>
              <a:rPr lang="en-SG" sz="2000" dirty="0"/>
              <a:t>considering consumers’ wants and interests, the company’s requirements and society’s long-run interests (</a:t>
            </a:r>
            <a:r>
              <a:rPr lang="en-SG" sz="2000" dirty="0" err="1"/>
              <a:t>Eg</a:t>
            </a:r>
            <a:r>
              <a:rPr lang="en-SG" sz="2000" dirty="0"/>
              <a:t> 18Chefs)</a:t>
            </a:r>
          </a:p>
          <a:p>
            <a:pPr marL="457200" lvl="1" indent="0">
              <a:buNone/>
            </a:pPr>
            <a:endParaRPr lang="en-SG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8D6A-BD05-4374-9940-D4914129950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108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113&quot;&gt;&lt;/object&gt;&lt;object type=&quot;2&quot; unique_id=&quot;10114&quot;&gt;&lt;object type=&quot;3&quot; unique_id=&quot;10115&quot;&gt;&lt;property id=&quot;20148&quot; value=&quot;5&quot;/&gt;&lt;property id=&quot;20300&quot; value=&quot;Slide 1 - &amp;quot;Ethics in Marketing&amp;quot;&quot;/&gt;&lt;property id=&quot;20307&quot; value=&quot;256&quot;/&gt;&lt;/object&gt;&lt;object type=&quot;3&quot; unique_id=&quot;10161&quot;&gt;&lt;property id=&quot;20148&quot; value=&quot;5&quot;/&gt;&lt;property id=&quot;20300&quot; value=&quot;Slide 2 - &amp;quot;Learning Objectives&amp;quot;&quot;/&gt;&lt;property id=&quot;20307&quot; value=&quot;258&quot;/&gt;&lt;/object&gt;&lt;object type=&quot;3&quot; unique_id=&quot;10162&quot;&gt;&lt;property id=&quot;20148&quot; value=&quot;5&quot;/&gt;&lt;property id=&quot;20300&quot; value=&quot;Slide 5 - &amp;quot;What is Ethical Marketing?&amp;quot;&quot;/&gt;&lt;property id=&quot;20307&quot; value=&quot;259&quot;/&gt;&lt;/object&gt;&lt;object type=&quot;3&quot; unique_id=&quot;10163&quot;&gt;&lt;property id=&quot;20148&quot; value=&quot;5&quot;/&gt;&lt;property id=&quot;20300&quot; value=&quot;Slide 7 - &amp;quot;Ethical Marketing covers . . .&amp;quot;&quot;/&gt;&lt;property id=&quot;20307&quot; value=&quot;261&quot;/&gt;&lt;/object&gt;&lt;object type=&quot;3&quot; unique_id=&quot;10205&quot;&gt;&lt;property id=&quot;20148&quot; value=&quot;5&quot;/&gt;&lt;property id=&quot;20300&quot; value=&quot;Slide 4&quot;/&gt;&lt;property id=&quot;20307&quot; value=&quot;263&quot;/&gt;&lt;/object&gt;&lt;object type=&quot;3&quot; unique_id=&quot;20750&quot;&gt;&lt;property id=&quot;20148&quot; value=&quot;5&quot;/&gt;&lt;property id=&quot;20300&quot; value=&quot;Slide 3 - &amp;quot;ORGANIZATION&amp;quot;&quot;/&gt;&lt;property id=&quot;20307&quot; value=&quot;266&quot;/&gt;&lt;/object&gt;&lt;object type=&quot;3&quot; unique_id=&quot;20847&quot;&gt;&lt;property id=&quot;20148&quot; value=&quot;5&quot;/&gt;&lt;property id=&quot;20300&quot; value=&quot;Slide 6&quot;/&gt;&lt;property id=&quot;20307&quot; value=&quot;267&quot;/&gt;&lt;/object&gt;&lt;object type=&quot;3&quot; unique_id=&quot;20939&quot;&gt;&lt;property id=&quot;20148&quot; value=&quot;5&quot;/&gt;&lt;property id=&quot;20300&quot; value=&quot;Slide 8 - &amp;quot;Principles of Ethical Marketing&amp;quot;&quot;/&gt;&lt;property id=&quot;20307&quot; value=&quot;268&quot;/&gt;&lt;/object&gt;&lt;object type=&quot;3&quot; unique_id=&quot;20940&quot;&gt;&lt;property id=&quot;20148&quot; value=&quot;5&quot;/&gt;&lt;property id=&quot;20300&quot; value=&quot;Slide 9 - &amp;quot;Types of Unethical Advertising&amp;quot;&quot;/&gt;&lt;property id=&quot;20307&quot; value=&quot;269&quot;/&gt;&lt;/object&gt;&lt;object type=&quot;3&quot; unique_id=&quot;20941&quot;&gt;&lt;property id=&quot;20148&quot; value=&quot;5&quot;/&gt;&lt;property id=&quot;20300&quot; value=&quot;Slide 10 - &amp;quot;Ethical Marketing Plan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usiness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Orange" id="{084FBB2C-9A4C-4598-A51A-7122FDBDAF7E}" vid="{113A2E57-4A9F-41C3-845F-F2191AD73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Orange</Template>
  <TotalTime>487</TotalTime>
  <Words>948</Words>
  <Application>Microsoft Macintosh PowerPoint</Application>
  <PresentationFormat>Widescreen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Business Orange</vt:lpstr>
      <vt:lpstr>Sustainable Marketing</vt:lpstr>
      <vt:lpstr>Sustainable Marketing</vt:lpstr>
      <vt:lpstr>Sustainable Marketing</vt:lpstr>
      <vt:lpstr>Marketing’s impact on individual consumers</vt:lpstr>
      <vt:lpstr>Marketing’s impact on society as a whole</vt:lpstr>
      <vt:lpstr>Marketing’s impact on other businesses</vt:lpstr>
      <vt:lpstr>Consumer actions to promote sustainable marketing</vt:lpstr>
      <vt:lpstr>Environmental Sustainability</vt:lpstr>
      <vt:lpstr>Business actions toward sustainable response marketing </vt:lpstr>
      <vt:lpstr>Importance of the United Nations SDGs</vt:lpstr>
      <vt:lpstr>Ethics in Marketing</vt:lpstr>
      <vt:lpstr>What is Ethical Marketing?</vt:lpstr>
      <vt:lpstr>Ethical Marketing covers . . .</vt:lpstr>
      <vt:lpstr>Principles of Ethical Marketing</vt:lpstr>
      <vt:lpstr>Types of Unethical Advertising</vt:lpstr>
      <vt:lpstr>Ethical Marketing Plan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Swee Hoon</dc:creator>
  <cp:lastModifiedBy>Regina Yeo</cp:lastModifiedBy>
  <cp:revision>61</cp:revision>
  <dcterms:created xsi:type="dcterms:W3CDTF">2017-12-26T04:48:03Z</dcterms:created>
  <dcterms:modified xsi:type="dcterms:W3CDTF">2021-03-24T03:37:00Z</dcterms:modified>
</cp:coreProperties>
</file>