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429" r:id="rId3"/>
    <p:sldId id="378" r:id="rId4"/>
    <p:sldId id="432" r:id="rId5"/>
    <p:sldId id="436" r:id="rId6"/>
    <p:sldId id="437" r:id="rId7"/>
    <p:sldId id="438" r:id="rId8"/>
    <p:sldId id="443" r:id="rId9"/>
    <p:sldId id="445" r:id="rId10"/>
    <p:sldId id="522" r:id="rId11"/>
    <p:sldId id="523" r:id="rId12"/>
    <p:sldId id="456" r:id="rId13"/>
    <p:sldId id="488" r:id="rId14"/>
    <p:sldId id="476" r:id="rId15"/>
    <p:sldId id="521" r:id="rId16"/>
    <p:sldId id="274" r:id="rId17"/>
    <p:sldId id="462" r:id="rId18"/>
    <p:sldId id="512" r:id="rId19"/>
    <p:sldId id="513" r:id="rId20"/>
    <p:sldId id="51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34"/>
    <p:restoredTop sz="85385"/>
  </p:normalViewPr>
  <p:slideViewPr>
    <p:cSldViewPr snapToGrid="0" snapToObjects="1">
      <p:cViewPr varScale="1">
        <p:scale>
          <a:sx n="90" d="100"/>
          <a:sy n="90" d="100"/>
        </p:scale>
        <p:origin x="95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C37585-3E4D-2F42-A3BE-0B7F9F991399}" type="doc">
      <dgm:prSet loTypeId="urn:microsoft.com/office/officeart/2005/8/layout/hProcess9" loCatId="" qsTypeId="urn:microsoft.com/office/officeart/2005/8/quickstyle/simple1" qsCatId="simple" csTypeId="urn:microsoft.com/office/officeart/2005/8/colors/colorful1" csCatId="colorful" phldr="1"/>
      <dgm:spPr/>
      <dgm:t>
        <a:bodyPr/>
        <a:lstStyle/>
        <a:p>
          <a:endParaRPr lang="en-GB"/>
        </a:p>
      </dgm:t>
    </dgm:pt>
    <dgm:pt modelId="{B3ABF587-537E-174C-AC72-86E193828564}">
      <dgm:prSet phldrT="[Text]"/>
      <dgm:spPr/>
      <dgm:t>
        <a:bodyPr/>
        <a:lstStyle/>
        <a:p>
          <a:r>
            <a:rPr lang="en-GB" dirty="0"/>
            <a:t>Production Concept</a:t>
          </a:r>
        </a:p>
      </dgm:t>
    </dgm:pt>
    <dgm:pt modelId="{72900D3E-D3FB-C24D-90B5-5ADA76133F62}" type="parTrans" cxnId="{D8731DA7-B565-CF42-BA78-1A0E4EEA882D}">
      <dgm:prSet/>
      <dgm:spPr/>
      <dgm:t>
        <a:bodyPr/>
        <a:lstStyle/>
        <a:p>
          <a:endParaRPr lang="en-GB"/>
        </a:p>
      </dgm:t>
    </dgm:pt>
    <dgm:pt modelId="{E056F1DB-C9A7-4745-8C17-16E006786934}" type="sibTrans" cxnId="{D8731DA7-B565-CF42-BA78-1A0E4EEA882D}">
      <dgm:prSet/>
      <dgm:spPr/>
      <dgm:t>
        <a:bodyPr/>
        <a:lstStyle/>
        <a:p>
          <a:endParaRPr lang="en-GB"/>
        </a:p>
      </dgm:t>
    </dgm:pt>
    <dgm:pt modelId="{06A6E385-43D4-2F41-883A-AAE80DA5888D}">
      <dgm:prSet phldrT="[Text]"/>
      <dgm:spPr/>
      <dgm:t>
        <a:bodyPr/>
        <a:lstStyle/>
        <a:p>
          <a:r>
            <a:rPr lang="en-US"/>
            <a:t>Consumers will favor products that are available and highly affordable.</a:t>
          </a:r>
          <a:endParaRPr lang="en-GB" dirty="0"/>
        </a:p>
      </dgm:t>
    </dgm:pt>
    <dgm:pt modelId="{650A3F08-CE08-3B43-9359-F37399A2C3AE}" type="parTrans" cxnId="{0ACF35B9-C514-6642-94BD-E7F71808D637}">
      <dgm:prSet/>
      <dgm:spPr/>
      <dgm:t>
        <a:bodyPr/>
        <a:lstStyle/>
        <a:p>
          <a:endParaRPr lang="en-GB"/>
        </a:p>
      </dgm:t>
    </dgm:pt>
    <dgm:pt modelId="{7D44E798-5F22-9D4D-91DF-BE1672331813}" type="sibTrans" cxnId="{0ACF35B9-C514-6642-94BD-E7F71808D637}">
      <dgm:prSet/>
      <dgm:spPr/>
      <dgm:t>
        <a:bodyPr/>
        <a:lstStyle/>
        <a:p>
          <a:endParaRPr lang="en-GB"/>
        </a:p>
      </dgm:t>
    </dgm:pt>
    <dgm:pt modelId="{586286C5-C73E-6640-AAA5-66C2191498E6}">
      <dgm:prSet phldrT="[Text]"/>
      <dgm:spPr/>
      <dgm:t>
        <a:bodyPr/>
        <a:lstStyle/>
        <a:p>
          <a:r>
            <a:rPr lang="en-GB" dirty="0"/>
            <a:t>Product Concept</a:t>
          </a:r>
        </a:p>
      </dgm:t>
    </dgm:pt>
    <dgm:pt modelId="{C781BB9E-D42A-3049-BC4B-D367FFAD4C23}" type="parTrans" cxnId="{5280171A-EC03-524A-AD1F-F41E2C793921}">
      <dgm:prSet/>
      <dgm:spPr/>
      <dgm:t>
        <a:bodyPr/>
        <a:lstStyle/>
        <a:p>
          <a:endParaRPr lang="en-GB"/>
        </a:p>
      </dgm:t>
    </dgm:pt>
    <dgm:pt modelId="{ADE05C0B-18CE-5043-AA06-6378F22E80D1}" type="sibTrans" cxnId="{5280171A-EC03-524A-AD1F-F41E2C793921}">
      <dgm:prSet/>
      <dgm:spPr/>
      <dgm:t>
        <a:bodyPr/>
        <a:lstStyle/>
        <a:p>
          <a:endParaRPr lang="en-GB"/>
        </a:p>
      </dgm:t>
    </dgm:pt>
    <dgm:pt modelId="{A8105D29-678B-7E4F-85BD-2AC9094F92F5}">
      <dgm:prSet phldrT="[Text]"/>
      <dgm:spPr/>
      <dgm:t>
        <a:bodyPr/>
        <a:lstStyle/>
        <a:p>
          <a:r>
            <a:rPr lang="en-US"/>
            <a:t>Consumers favor products that offer the most quality, performance, and features.</a:t>
          </a:r>
          <a:endParaRPr lang="en-GB" dirty="0"/>
        </a:p>
      </dgm:t>
    </dgm:pt>
    <dgm:pt modelId="{3A842CC7-0619-B14A-9D1B-868F7E345C5A}" type="parTrans" cxnId="{50262962-5AD7-C543-8180-C6D87658DC52}">
      <dgm:prSet/>
      <dgm:spPr/>
      <dgm:t>
        <a:bodyPr/>
        <a:lstStyle/>
        <a:p>
          <a:endParaRPr lang="en-GB"/>
        </a:p>
      </dgm:t>
    </dgm:pt>
    <dgm:pt modelId="{586EAA9D-D1A5-2C4A-BE44-BE0BA6A001DE}" type="sibTrans" cxnId="{50262962-5AD7-C543-8180-C6D87658DC52}">
      <dgm:prSet/>
      <dgm:spPr/>
      <dgm:t>
        <a:bodyPr/>
        <a:lstStyle/>
        <a:p>
          <a:endParaRPr lang="en-GB"/>
        </a:p>
      </dgm:t>
    </dgm:pt>
    <dgm:pt modelId="{90310E8F-472B-3443-8A22-EF8AD0AD6831}">
      <dgm:prSet phldrT="[Text]"/>
      <dgm:spPr/>
      <dgm:t>
        <a:bodyPr/>
        <a:lstStyle/>
        <a:p>
          <a:r>
            <a:rPr lang="en-GB" dirty="0"/>
            <a:t>Selling Concept </a:t>
          </a:r>
        </a:p>
      </dgm:t>
    </dgm:pt>
    <dgm:pt modelId="{DCB12D77-FE80-4448-B555-E0BFAC02A0FB}" type="parTrans" cxnId="{87E63937-2D83-7642-83F6-653F3746ADA8}">
      <dgm:prSet/>
      <dgm:spPr/>
      <dgm:t>
        <a:bodyPr/>
        <a:lstStyle/>
        <a:p>
          <a:endParaRPr lang="en-GB"/>
        </a:p>
      </dgm:t>
    </dgm:pt>
    <dgm:pt modelId="{B1CC4FA5-7F6E-1D40-A073-8A243B9DCC07}" type="sibTrans" cxnId="{87E63937-2D83-7642-83F6-653F3746ADA8}">
      <dgm:prSet/>
      <dgm:spPr/>
      <dgm:t>
        <a:bodyPr/>
        <a:lstStyle/>
        <a:p>
          <a:endParaRPr lang="en-GB"/>
        </a:p>
      </dgm:t>
    </dgm:pt>
    <dgm:pt modelId="{18838EE2-0EA8-384D-B3D8-2DC285D8DEBC}">
      <dgm:prSet phldrT="[Text]"/>
      <dgm:spPr/>
      <dgm:t>
        <a:bodyPr/>
        <a:lstStyle/>
        <a:p>
          <a:r>
            <a:rPr lang="en-US"/>
            <a:t>Consumers will not buy enough of the firm’s products unless the firm undertakes a large-scale selling and promotion effort.</a:t>
          </a:r>
          <a:endParaRPr lang="en-GB" dirty="0"/>
        </a:p>
      </dgm:t>
    </dgm:pt>
    <dgm:pt modelId="{34A723E0-1F99-5141-A44A-62C0FA501F98}" type="parTrans" cxnId="{EF35D9A5-0226-B348-83F2-9E224050B3A8}">
      <dgm:prSet/>
      <dgm:spPr/>
      <dgm:t>
        <a:bodyPr/>
        <a:lstStyle/>
        <a:p>
          <a:endParaRPr lang="en-GB"/>
        </a:p>
      </dgm:t>
    </dgm:pt>
    <dgm:pt modelId="{71E1E2A7-A7DC-A94E-A411-41C5B32901E5}" type="sibTrans" cxnId="{EF35D9A5-0226-B348-83F2-9E224050B3A8}">
      <dgm:prSet/>
      <dgm:spPr/>
      <dgm:t>
        <a:bodyPr/>
        <a:lstStyle/>
        <a:p>
          <a:endParaRPr lang="en-GB"/>
        </a:p>
      </dgm:t>
    </dgm:pt>
    <dgm:pt modelId="{6175D43B-E33B-D44D-9F6E-FCD30DC6DEE6}">
      <dgm:prSet/>
      <dgm:spPr/>
      <dgm:t>
        <a:bodyPr/>
        <a:lstStyle/>
        <a:p>
          <a:r>
            <a:rPr lang="en-GB" dirty="0"/>
            <a:t>Marketing Concept</a:t>
          </a:r>
        </a:p>
      </dgm:t>
    </dgm:pt>
    <dgm:pt modelId="{F6664FE0-43AB-3946-AF62-949BF87301B6}" type="parTrans" cxnId="{6F13BAD8-023F-644B-A3AC-6001624EB10F}">
      <dgm:prSet/>
      <dgm:spPr/>
      <dgm:t>
        <a:bodyPr/>
        <a:lstStyle/>
        <a:p>
          <a:endParaRPr lang="en-GB"/>
        </a:p>
      </dgm:t>
    </dgm:pt>
    <dgm:pt modelId="{3EA25F17-4A81-9046-BBFC-19E826B32E6A}" type="sibTrans" cxnId="{6F13BAD8-023F-644B-A3AC-6001624EB10F}">
      <dgm:prSet/>
      <dgm:spPr/>
      <dgm:t>
        <a:bodyPr/>
        <a:lstStyle/>
        <a:p>
          <a:endParaRPr lang="en-GB"/>
        </a:p>
      </dgm:t>
    </dgm:pt>
    <dgm:pt modelId="{7FCA4D55-B04C-1B44-8A0D-00278C4831A4}">
      <dgm:prSet/>
      <dgm:spPr/>
      <dgm:t>
        <a:bodyPr/>
        <a:lstStyle/>
        <a:p>
          <a:r>
            <a:rPr lang="en-GB" dirty="0"/>
            <a:t>Societal Marketing Concept</a:t>
          </a:r>
        </a:p>
      </dgm:t>
    </dgm:pt>
    <dgm:pt modelId="{7DFA9AA3-6AFE-B543-8525-5203AAA74D93}" type="parTrans" cxnId="{22484E9D-B2C6-424C-A915-62D199921507}">
      <dgm:prSet/>
      <dgm:spPr/>
      <dgm:t>
        <a:bodyPr/>
        <a:lstStyle/>
        <a:p>
          <a:endParaRPr lang="en-GB"/>
        </a:p>
      </dgm:t>
    </dgm:pt>
    <dgm:pt modelId="{05E658AA-7090-8A46-883A-8016585C9297}" type="sibTrans" cxnId="{22484E9D-B2C6-424C-A915-62D199921507}">
      <dgm:prSet/>
      <dgm:spPr/>
      <dgm:t>
        <a:bodyPr/>
        <a:lstStyle/>
        <a:p>
          <a:endParaRPr lang="en-GB"/>
        </a:p>
      </dgm:t>
    </dgm:pt>
    <dgm:pt modelId="{7ACAF24F-3EDF-064F-8A7B-8F2FA8FB21AB}">
      <dgm:prSet/>
      <dgm:spPr/>
      <dgm:t>
        <a:bodyPr/>
        <a:lstStyle/>
        <a:p>
          <a:r>
            <a:rPr lang="en-US" dirty="0">
              <a:cs typeface="ヒラギノ角ゴ Pro W3"/>
            </a:rPr>
            <a:t>The company’s marketing decisions should consider consumers’ wants, the company’s requirements,  consumers’ long-run interests, and society’s long-run interests.</a:t>
          </a:r>
          <a:endParaRPr lang="en-GB" dirty="0"/>
        </a:p>
      </dgm:t>
    </dgm:pt>
    <dgm:pt modelId="{794A0BBF-08EE-8245-96CD-1034D2DF5A6E}" type="parTrans" cxnId="{46579338-171A-9648-BEFC-2E7949E543A3}">
      <dgm:prSet/>
      <dgm:spPr/>
      <dgm:t>
        <a:bodyPr/>
        <a:lstStyle/>
        <a:p>
          <a:endParaRPr lang="en-GB"/>
        </a:p>
      </dgm:t>
    </dgm:pt>
    <dgm:pt modelId="{6C1D2F5C-B932-984E-9F71-C99BB4C4CAA8}" type="sibTrans" cxnId="{46579338-171A-9648-BEFC-2E7949E543A3}">
      <dgm:prSet/>
      <dgm:spPr/>
      <dgm:t>
        <a:bodyPr/>
        <a:lstStyle/>
        <a:p>
          <a:endParaRPr lang="en-GB"/>
        </a:p>
      </dgm:t>
    </dgm:pt>
    <dgm:pt modelId="{F64130BF-A770-4B4E-9F4E-B640018553A8}">
      <dgm:prSet/>
      <dgm:spPr/>
      <dgm:t>
        <a:bodyPr/>
        <a:lstStyle/>
        <a:p>
          <a:r>
            <a:rPr lang="en-US"/>
            <a:t>Focus is on continuous product improvements.</a:t>
          </a:r>
          <a:endParaRPr lang="en-US" dirty="0"/>
        </a:p>
      </dgm:t>
    </dgm:pt>
    <dgm:pt modelId="{0DA949E5-9658-8347-851A-736EDB0CAACD}" type="parTrans" cxnId="{4F6D4AFB-A6F0-2848-949B-2E1EA650E291}">
      <dgm:prSet/>
      <dgm:spPr/>
      <dgm:t>
        <a:bodyPr/>
        <a:lstStyle/>
        <a:p>
          <a:endParaRPr lang="en-GB"/>
        </a:p>
      </dgm:t>
    </dgm:pt>
    <dgm:pt modelId="{D2EF2F44-42B6-704F-82B5-90876A19C433}" type="sibTrans" cxnId="{4F6D4AFB-A6F0-2848-949B-2E1EA650E291}">
      <dgm:prSet/>
      <dgm:spPr/>
      <dgm:t>
        <a:bodyPr/>
        <a:lstStyle/>
        <a:p>
          <a:endParaRPr lang="en-GB"/>
        </a:p>
      </dgm:t>
    </dgm:pt>
    <dgm:pt modelId="{6EC44004-A940-9640-B1D6-00EE1C0F69D3}">
      <dgm:prSet/>
      <dgm:spPr/>
      <dgm:t>
        <a:bodyPr/>
        <a:lstStyle/>
        <a:p>
          <a:r>
            <a:rPr lang="en-US" dirty="0">
              <a:cs typeface="Calibri"/>
            </a:rPr>
            <a:t>Know the needs and wants of the target markets and deliver the desired satisfactions better than competitors.</a:t>
          </a:r>
          <a:endParaRPr lang="en-GB" dirty="0"/>
        </a:p>
      </dgm:t>
    </dgm:pt>
    <dgm:pt modelId="{6A16C785-0A75-FD4E-BF24-D615490CA800}" type="parTrans" cxnId="{1715A531-A5E9-8741-8BA2-9E13BF3D14B8}">
      <dgm:prSet/>
      <dgm:spPr/>
      <dgm:t>
        <a:bodyPr/>
        <a:lstStyle/>
        <a:p>
          <a:endParaRPr lang="en-GB"/>
        </a:p>
      </dgm:t>
    </dgm:pt>
    <dgm:pt modelId="{D332F1A3-264A-6D4C-A181-4F5EEF7F73B5}" type="sibTrans" cxnId="{1715A531-A5E9-8741-8BA2-9E13BF3D14B8}">
      <dgm:prSet/>
      <dgm:spPr/>
      <dgm:t>
        <a:bodyPr/>
        <a:lstStyle/>
        <a:p>
          <a:endParaRPr lang="en-GB"/>
        </a:p>
      </dgm:t>
    </dgm:pt>
    <dgm:pt modelId="{D19E58B0-E5E6-B343-8671-A1AB064B9E3D}" type="pres">
      <dgm:prSet presAssocID="{D0C37585-3E4D-2F42-A3BE-0B7F9F991399}" presName="CompostProcess" presStyleCnt="0">
        <dgm:presLayoutVars>
          <dgm:dir/>
          <dgm:resizeHandles val="exact"/>
        </dgm:presLayoutVars>
      </dgm:prSet>
      <dgm:spPr/>
    </dgm:pt>
    <dgm:pt modelId="{C88573E5-9809-BC4D-BA7E-7790EAF931F5}" type="pres">
      <dgm:prSet presAssocID="{D0C37585-3E4D-2F42-A3BE-0B7F9F991399}" presName="arrow" presStyleLbl="bgShp" presStyleIdx="0" presStyleCnt="1"/>
      <dgm:spPr/>
    </dgm:pt>
    <dgm:pt modelId="{AF5F52D4-8125-2D4F-9BCE-FDCF772E4EEA}" type="pres">
      <dgm:prSet presAssocID="{D0C37585-3E4D-2F42-A3BE-0B7F9F991399}" presName="linearProcess" presStyleCnt="0"/>
      <dgm:spPr/>
    </dgm:pt>
    <dgm:pt modelId="{B7F2E4CE-5338-C448-8130-F770E81486D3}" type="pres">
      <dgm:prSet presAssocID="{B3ABF587-537E-174C-AC72-86E193828564}" presName="textNode" presStyleLbl="node1" presStyleIdx="0" presStyleCnt="5">
        <dgm:presLayoutVars>
          <dgm:bulletEnabled val="1"/>
        </dgm:presLayoutVars>
      </dgm:prSet>
      <dgm:spPr/>
    </dgm:pt>
    <dgm:pt modelId="{606D348D-288B-F548-9C37-D9B441365158}" type="pres">
      <dgm:prSet presAssocID="{E056F1DB-C9A7-4745-8C17-16E006786934}" presName="sibTrans" presStyleCnt="0"/>
      <dgm:spPr/>
    </dgm:pt>
    <dgm:pt modelId="{062E1B35-5DC2-1B4B-93C6-A4AD26DEB63C}" type="pres">
      <dgm:prSet presAssocID="{586286C5-C73E-6640-AAA5-66C2191498E6}" presName="textNode" presStyleLbl="node1" presStyleIdx="1" presStyleCnt="5">
        <dgm:presLayoutVars>
          <dgm:bulletEnabled val="1"/>
        </dgm:presLayoutVars>
      </dgm:prSet>
      <dgm:spPr/>
    </dgm:pt>
    <dgm:pt modelId="{E15D8B9B-BF96-8140-8076-E65F37B7C907}" type="pres">
      <dgm:prSet presAssocID="{ADE05C0B-18CE-5043-AA06-6378F22E80D1}" presName="sibTrans" presStyleCnt="0"/>
      <dgm:spPr/>
    </dgm:pt>
    <dgm:pt modelId="{C67F50EB-871B-F84F-B82B-51BCD3B184B2}" type="pres">
      <dgm:prSet presAssocID="{90310E8F-472B-3443-8A22-EF8AD0AD6831}" presName="textNode" presStyleLbl="node1" presStyleIdx="2" presStyleCnt="5">
        <dgm:presLayoutVars>
          <dgm:bulletEnabled val="1"/>
        </dgm:presLayoutVars>
      </dgm:prSet>
      <dgm:spPr/>
    </dgm:pt>
    <dgm:pt modelId="{9784D2A4-BF9A-2C4E-92E7-E9003EFDEB79}" type="pres">
      <dgm:prSet presAssocID="{B1CC4FA5-7F6E-1D40-A073-8A243B9DCC07}" presName="sibTrans" presStyleCnt="0"/>
      <dgm:spPr/>
    </dgm:pt>
    <dgm:pt modelId="{C5CE01B4-9E7C-014F-8A92-BCD411F34DEF}" type="pres">
      <dgm:prSet presAssocID="{6175D43B-E33B-D44D-9F6E-FCD30DC6DEE6}" presName="textNode" presStyleLbl="node1" presStyleIdx="3" presStyleCnt="5">
        <dgm:presLayoutVars>
          <dgm:bulletEnabled val="1"/>
        </dgm:presLayoutVars>
      </dgm:prSet>
      <dgm:spPr/>
    </dgm:pt>
    <dgm:pt modelId="{2D042F98-9698-AA4A-9466-9036E345C04C}" type="pres">
      <dgm:prSet presAssocID="{3EA25F17-4A81-9046-BBFC-19E826B32E6A}" presName="sibTrans" presStyleCnt="0"/>
      <dgm:spPr/>
    </dgm:pt>
    <dgm:pt modelId="{DCCE469D-32E9-3D49-B280-9BC55F7369E5}" type="pres">
      <dgm:prSet presAssocID="{7FCA4D55-B04C-1B44-8A0D-00278C4831A4}" presName="textNode" presStyleLbl="node1" presStyleIdx="4" presStyleCnt="5">
        <dgm:presLayoutVars>
          <dgm:bulletEnabled val="1"/>
        </dgm:presLayoutVars>
      </dgm:prSet>
      <dgm:spPr/>
    </dgm:pt>
  </dgm:ptLst>
  <dgm:cxnLst>
    <dgm:cxn modelId="{5280171A-EC03-524A-AD1F-F41E2C793921}" srcId="{D0C37585-3E4D-2F42-A3BE-0B7F9F991399}" destId="{586286C5-C73E-6640-AAA5-66C2191498E6}" srcOrd="1" destOrd="0" parTransId="{C781BB9E-D42A-3049-BC4B-D367FFAD4C23}" sibTransId="{ADE05C0B-18CE-5043-AA06-6378F22E80D1}"/>
    <dgm:cxn modelId="{1715A531-A5E9-8741-8BA2-9E13BF3D14B8}" srcId="{6175D43B-E33B-D44D-9F6E-FCD30DC6DEE6}" destId="{6EC44004-A940-9640-B1D6-00EE1C0F69D3}" srcOrd="0" destOrd="0" parTransId="{6A16C785-0A75-FD4E-BF24-D615490CA800}" sibTransId="{D332F1A3-264A-6D4C-A181-4F5EEF7F73B5}"/>
    <dgm:cxn modelId="{87E63937-2D83-7642-83F6-653F3746ADA8}" srcId="{D0C37585-3E4D-2F42-A3BE-0B7F9F991399}" destId="{90310E8F-472B-3443-8A22-EF8AD0AD6831}" srcOrd="2" destOrd="0" parTransId="{DCB12D77-FE80-4448-B555-E0BFAC02A0FB}" sibTransId="{B1CC4FA5-7F6E-1D40-A073-8A243B9DCC07}"/>
    <dgm:cxn modelId="{46579338-171A-9648-BEFC-2E7949E543A3}" srcId="{7FCA4D55-B04C-1B44-8A0D-00278C4831A4}" destId="{7ACAF24F-3EDF-064F-8A7B-8F2FA8FB21AB}" srcOrd="0" destOrd="0" parTransId="{794A0BBF-08EE-8245-96CD-1034D2DF5A6E}" sibTransId="{6C1D2F5C-B932-984E-9F71-C99BB4C4CAA8}"/>
    <dgm:cxn modelId="{A8FCE041-EBD0-C440-973A-2AA0101EEF09}" type="presOf" srcId="{90310E8F-472B-3443-8A22-EF8AD0AD6831}" destId="{C67F50EB-871B-F84F-B82B-51BCD3B184B2}" srcOrd="0" destOrd="0" presId="urn:microsoft.com/office/officeart/2005/8/layout/hProcess9"/>
    <dgm:cxn modelId="{50262962-5AD7-C543-8180-C6D87658DC52}" srcId="{586286C5-C73E-6640-AAA5-66C2191498E6}" destId="{A8105D29-678B-7E4F-85BD-2AC9094F92F5}" srcOrd="0" destOrd="0" parTransId="{3A842CC7-0619-B14A-9D1B-868F7E345C5A}" sibTransId="{586EAA9D-D1A5-2C4A-BE44-BE0BA6A001DE}"/>
    <dgm:cxn modelId="{A3109184-CD1E-2445-9A2E-3D75C09567B9}" type="presOf" srcId="{586286C5-C73E-6640-AAA5-66C2191498E6}" destId="{062E1B35-5DC2-1B4B-93C6-A4AD26DEB63C}" srcOrd="0" destOrd="0" presId="urn:microsoft.com/office/officeart/2005/8/layout/hProcess9"/>
    <dgm:cxn modelId="{38AD7589-906F-604E-AB95-DD0860934413}" type="presOf" srcId="{A8105D29-678B-7E4F-85BD-2AC9094F92F5}" destId="{062E1B35-5DC2-1B4B-93C6-A4AD26DEB63C}" srcOrd="0" destOrd="1" presId="urn:microsoft.com/office/officeart/2005/8/layout/hProcess9"/>
    <dgm:cxn modelId="{22484E9D-B2C6-424C-A915-62D199921507}" srcId="{D0C37585-3E4D-2F42-A3BE-0B7F9F991399}" destId="{7FCA4D55-B04C-1B44-8A0D-00278C4831A4}" srcOrd="4" destOrd="0" parTransId="{7DFA9AA3-6AFE-B543-8525-5203AAA74D93}" sibTransId="{05E658AA-7090-8A46-883A-8016585C9297}"/>
    <dgm:cxn modelId="{EF35D9A5-0226-B348-83F2-9E224050B3A8}" srcId="{90310E8F-472B-3443-8A22-EF8AD0AD6831}" destId="{18838EE2-0EA8-384D-B3D8-2DC285D8DEBC}" srcOrd="0" destOrd="0" parTransId="{34A723E0-1F99-5141-A44A-62C0FA501F98}" sibTransId="{71E1E2A7-A7DC-A94E-A411-41C5B32901E5}"/>
    <dgm:cxn modelId="{D8731DA7-B565-CF42-BA78-1A0E4EEA882D}" srcId="{D0C37585-3E4D-2F42-A3BE-0B7F9F991399}" destId="{B3ABF587-537E-174C-AC72-86E193828564}" srcOrd="0" destOrd="0" parTransId="{72900D3E-D3FB-C24D-90B5-5ADA76133F62}" sibTransId="{E056F1DB-C9A7-4745-8C17-16E006786934}"/>
    <dgm:cxn modelId="{42E95AB2-7E52-D443-9032-835F5E076137}" type="presOf" srcId="{7ACAF24F-3EDF-064F-8A7B-8F2FA8FB21AB}" destId="{DCCE469D-32E9-3D49-B280-9BC55F7369E5}" srcOrd="0" destOrd="1" presId="urn:microsoft.com/office/officeart/2005/8/layout/hProcess9"/>
    <dgm:cxn modelId="{7CE475B6-4485-C247-A5DF-8BB23452A311}" type="presOf" srcId="{6EC44004-A940-9640-B1D6-00EE1C0F69D3}" destId="{C5CE01B4-9E7C-014F-8A92-BCD411F34DEF}" srcOrd="0" destOrd="1" presId="urn:microsoft.com/office/officeart/2005/8/layout/hProcess9"/>
    <dgm:cxn modelId="{0ACF35B9-C514-6642-94BD-E7F71808D637}" srcId="{B3ABF587-537E-174C-AC72-86E193828564}" destId="{06A6E385-43D4-2F41-883A-AAE80DA5888D}" srcOrd="0" destOrd="0" parTransId="{650A3F08-CE08-3B43-9359-F37399A2C3AE}" sibTransId="{7D44E798-5F22-9D4D-91DF-BE1672331813}"/>
    <dgm:cxn modelId="{D62FE5BB-F6AF-684F-A858-A6FAD18EE4EB}" type="presOf" srcId="{F64130BF-A770-4B4E-9F4E-B640018553A8}" destId="{062E1B35-5DC2-1B4B-93C6-A4AD26DEB63C}" srcOrd="0" destOrd="2" presId="urn:microsoft.com/office/officeart/2005/8/layout/hProcess9"/>
    <dgm:cxn modelId="{684681C4-7A21-2145-B413-BD2B74F7B61D}" type="presOf" srcId="{7FCA4D55-B04C-1B44-8A0D-00278C4831A4}" destId="{DCCE469D-32E9-3D49-B280-9BC55F7369E5}" srcOrd="0" destOrd="0" presId="urn:microsoft.com/office/officeart/2005/8/layout/hProcess9"/>
    <dgm:cxn modelId="{6C33E7CE-D548-0944-B7B8-8FB0B7D7F09E}" type="presOf" srcId="{B3ABF587-537E-174C-AC72-86E193828564}" destId="{B7F2E4CE-5338-C448-8130-F770E81486D3}" srcOrd="0" destOrd="0" presId="urn:microsoft.com/office/officeart/2005/8/layout/hProcess9"/>
    <dgm:cxn modelId="{6F13BAD8-023F-644B-A3AC-6001624EB10F}" srcId="{D0C37585-3E4D-2F42-A3BE-0B7F9F991399}" destId="{6175D43B-E33B-D44D-9F6E-FCD30DC6DEE6}" srcOrd="3" destOrd="0" parTransId="{F6664FE0-43AB-3946-AF62-949BF87301B6}" sibTransId="{3EA25F17-4A81-9046-BBFC-19E826B32E6A}"/>
    <dgm:cxn modelId="{FB890EDB-7776-F942-A88B-E19AF3A075C0}" type="presOf" srcId="{6175D43B-E33B-D44D-9F6E-FCD30DC6DEE6}" destId="{C5CE01B4-9E7C-014F-8A92-BCD411F34DEF}" srcOrd="0" destOrd="0" presId="urn:microsoft.com/office/officeart/2005/8/layout/hProcess9"/>
    <dgm:cxn modelId="{3BB53ADD-B68C-4A49-A4C9-E827508F7E32}" type="presOf" srcId="{18838EE2-0EA8-384D-B3D8-2DC285D8DEBC}" destId="{C67F50EB-871B-F84F-B82B-51BCD3B184B2}" srcOrd="0" destOrd="1" presId="urn:microsoft.com/office/officeart/2005/8/layout/hProcess9"/>
    <dgm:cxn modelId="{26E586E4-AAC1-4849-BAA5-62C339F51D8C}" type="presOf" srcId="{D0C37585-3E4D-2F42-A3BE-0B7F9F991399}" destId="{D19E58B0-E5E6-B343-8671-A1AB064B9E3D}" srcOrd="0" destOrd="0" presId="urn:microsoft.com/office/officeart/2005/8/layout/hProcess9"/>
    <dgm:cxn modelId="{B71FFFFA-B34F-344A-A2D2-28EB3A68F476}" type="presOf" srcId="{06A6E385-43D4-2F41-883A-AAE80DA5888D}" destId="{B7F2E4CE-5338-C448-8130-F770E81486D3}" srcOrd="0" destOrd="1" presId="urn:microsoft.com/office/officeart/2005/8/layout/hProcess9"/>
    <dgm:cxn modelId="{4F6D4AFB-A6F0-2848-949B-2E1EA650E291}" srcId="{586286C5-C73E-6640-AAA5-66C2191498E6}" destId="{F64130BF-A770-4B4E-9F4E-B640018553A8}" srcOrd="1" destOrd="0" parTransId="{0DA949E5-9658-8347-851A-736EDB0CAACD}" sibTransId="{D2EF2F44-42B6-704F-82B5-90876A19C433}"/>
    <dgm:cxn modelId="{4C6D40E6-A1A9-5046-BDF0-078667904378}" type="presParOf" srcId="{D19E58B0-E5E6-B343-8671-A1AB064B9E3D}" destId="{C88573E5-9809-BC4D-BA7E-7790EAF931F5}" srcOrd="0" destOrd="0" presId="urn:microsoft.com/office/officeart/2005/8/layout/hProcess9"/>
    <dgm:cxn modelId="{C113205B-B74E-9844-903F-567BFD3C87E2}" type="presParOf" srcId="{D19E58B0-E5E6-B343-8671-A1AB064B9E3D}" destId="{AF5F52D4-8125-2D4F-9BCE-FDCF772E4EEA}" srcOrd="1" destOrd="0" presId="urn:microsoft.com/office/officeart/2005/8/layout/hProcess9"/>
    <dgm:cxn modelId="{AB0548A5-5B56-BD42-A853-E5B6EC8DA10B}" type="presParOf" srcId="{AF5F52D4-8125-2D4F-9BCE-FDCF772E4EEA}" destId="{B7F2E4CE-5338-C448-8130-F770E81486D3}" srcOrd="0" destOrd="0" presId="urn:microsoft.com/office/officeart/2005/8/layout/hProcess9"/>
    <dgm:cxn modelId="{B566868F-A303-1D47-972A-552CA4854001}" type="presParOf" srcId="{AF5F52D4-8125-2D4F-9BCE-FDCF772E4EEA}" destId="{606D348D-288B-F548-9C37-D9B441365158}" srcOrd="1" destOrd="0" presId="urn:microsoft.com/office/officeart/2005/8/layout/hProcess9"/>
    <dgm:cxn modelId="{4EDE10BB-CA55-304C-B0C8-5D9F9CD6DC00}" type="presParOf" srcId="{AF5F52D4-8125-2D4F-9BCE-FDCF772E4EEA}" destId="{062E1B35-5DC2-1B4B-93C6-A4AD26DEB63C}" srcOrd="2" destOrd="0" presId="urn:microsoft.com/office/officeart/2005/8/layout/hProcess9"/>
    <dgm:cxn modelId="{EAECD0E9-5C38-614B-977F-D5551851E68C}" type="presParOf" srcId="{AF5F52D4-8125-2D4F-9BCE-FDCF772E4EEA}" destId="{E15D8B9B-BF96-8140-8076-E65F37B7C907}" srcOrd="3" destOrd="0" presId="urn:microsoft.com/office/officeart/2005/8/layout/hProcess9"/>
    <dgm:cxn modelId="{3CD8EF9F-9C19-0941-AEAC-BF01FB3547F7}" type="presParOf" srcId="{AF5F52D4-8125-2D4F-9BCE-FDCF772E4EEA}" destId="{C67F50EB-871B-F84F-B82B-51BCD3B184B2}" srcOrd="4" destOrd="0" presId="urn:microsoft.com/office/officeart/2005/8/layout/hProcess9"/>
    <dgm:cxn modelId="{23476C91-B124-0847-A46F-13BA6016F88C}" type="presParOf" srcId="{AF5F52D4-8125-2D4F-9BCE-FDCF772E4EEA}" destId="{9784D2A4-BF9A-2C4E-92E7-E9003EFDEB79}" srcOrd="5" destOrd="0" presId="urn:microsoft.com/office/officeart/2005/8/layout/hProcess9"/>
    <dgm:cxn modelId="{7A31EBD6-5518-C845-A755-8D9AFDDDA7F1}" type="presParOf" srcId="{AF5F52D4-8125-2D4F-9BCE-FDCF772E4EEA}" destId="{C5CE01B4-9E7C-014F-8A92-BCD411F34DEF}" srcOrd="6" destOrd="0" presId="urn:microsoft.com/office/officeart/2005/8/layout/hProcess9"/>
    <dgm:cxn modelId="{77542076-9E2E-D141-A870-04A90CB61EBF}" type="presParOf" srcId="{AF5F52D4-8125-2D4F-9BCE-FDCF772E4EEA}" destId="{2D042F98-9698-AA4A-9466-9036E345C04C}" srcOrd="7" destOrd="0" presId="urn:microsoft.com/office/officeart/2005/8/layout/hProcess9"/>
    <dgm:cxn modelId="{6DF8F251-7D1B-3146-A803-07E322F3164F}" type="presParOf" srcId="{AF5F52D4-8125-2D4F-9BCE-FDCF772E4EEA}" destId="{DCCE469D-32E9-3D49-B280-9BC55F7369E5}"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8573E5-9809-BC4D-BA7E-7790EAF931F5}">
      <dsp:nvSpPr>
        <dsp:cNvPr id="0" name=""/>
        <dsp:cNvSpPr/>
      </dsp:nvSpPr>
      <dsp:spPr>
        <a:xfrm>
          <a:off x="621029" y="0"/>
          <a:ext cx="7038340" cy="5772150"/>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F2E4CE-5338-C448-8130-F770E81486D3}">
      <dsp:nvSpPr>
        <dsp:cNvPr id="0" name=""/>
        <dsp:cNvSpPr/>
      </dsp:nvSpPr>
      <dsp:spPr>
        <a:xfrm>
          <a:off x="3638" y="1731645"/>
          <a:ext cx="1590985" cy="23088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GB" sz="1300" kern="1200" dirty="0"/>
            <a:t>Production Concept</a:t>
          </a:r>
        </a:p>
        <a:p>
          <a:pPr marL="57150" lvl="1" indent="-57150" algn="l" defTabSz="444500">
            <a:lnSpc>
              <a:spcPct val="90000"/>
            </a:lnSpc>
            <a:spcBef>
              <a:spcPct val="0"/>
            </a:spcBef>
            <a:spcAft>
              <a:spcPct val="15000"/>
            </a:spcAft>
            <a:buChar char="•"/>
          </a:pPr>
          <a:r>
            <a:rPr lang="en-US" sz="1000" kern="1200"/>
            <a:t>Consumers will favor products that are available and highly affordable.</a:t>
          </a:r>
          <a:endParaRPr lang="en-GB" sz="1000" kern="1200" dirty="0"/>
        </a:p>
      </dsp:txBody>
      <dsp:txXfrm>
        <a:off x="81303" y="1809310"/>
        <a:ext cx="1435655" cy="2153530"/>
      </dsp:txXfrm>
    </dsp:sp>
    <dsp:sp modelId="{062E1B35-5DC2-1B4B-93C6-A4AD26DEB63C}">
      <dsp:nvSpPr>
        <dsp:cNvPr id="0" name=""/>
        <dsp:cNvSpPr/>
      </dsp:nvSpPr>
      <dsp:spPr>
        <a:xfrm>
          <a:off x="1674173" y="1731645"/>
          <a:ext cx="1590985" cy="23088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GB" sz="1300" kern="1200" dirty="0"/>
            <a:t>Product Concept</a:t>
          </a:r>
        </a:p>
        <a:p>
          <a:pPr marL="57150" lvl="1" indent="-57150" algn="l" defTabSz="444500">
            <a:lnSpc>
              <a:spcPct val="90000"/>
            </a:lnSpc>
            <a:spcBef>
              <a:spcPct val="0"/>
            </a:spcBef>
            <a:spcAft>
              <a:spcPct val="15000"/>
            </a:spcAft>
            <a:buChar char="•"/>
          </a:pPr>
          <a:r>
            <a:rPr lang="en-US" sz="1000" kern="1200"/>
            <a:t>Consumers favor products that offer the most quality, performance, and features.</a:t>
          </a:r>
          <a:endParaRPr lang="en-GB" sz="1000" kern="1200" dirty="0"/>
        </a:p>
        <a:p>
          <a:pPr marL="57150" lvl="1" indent="-57150" algn="l" defTabSz="444500">
            <a:lnSpc>
              <a:spcPct val="90000"/>
            </a:lnSpc>
            <a:spcBef>
              <a:spcPct val="0"/>
            </a:spcBef>
            <a:spcAft>
              <a:spcPct val="15000"/>
            </a:spcAft>
            <a:buChar char="•"/>
          </a:pPr>
          <a:r>
            <a:rPr lang="en-US" sz="1000" kern="1200"/>
            <a:t>Focus is on continuous product improvements.</a:t>
          </a:r>
          <a:endParaRPr lang="en-US" sz="1000" kern="1200" dirty="0"/>
        </a:p>
      </dsp:txBody>
      <dsp:txXfrm>
        <a:off x="1751838" y="1809310"/>
        <a:ext cx="1435655" cy="2153530"/>
      </dsp:txXfrm>
    </dsp:sp>
    <dsp:sp modelId="{C67F50EB-871B-F84F-B82B-51BCD3B184B2}">
      <dsp:nvSpPr>
        <dsp:cNvPr id="0" name=""/>
        <dsp:cNvSpPr/>
      </dsp:nvSpPr>
      <dsp:spPr>
        <a:xfrm>
          <a:off x="3344707" y="1731645"/>
          <a:ext cx="1590985" cy="23088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GB" sz="1300" kern="1200" dirty="0"/>
            <a:t>Selling Concept </a:t>
          </a:r>
        </a:p>
        <a:p>
          <a:pPr marL="57150" lvl="1" indent="-57150" algn="l" defTabSz="444500">
            <a:lnSpc>
              <a:spcPct val="90000"/>
            </a:lnSpc>
            <a:spcBef>
              <a:spcPct val="0"/>
            </a:spcBef>
            <a:spcAft>
              <a:spcPct val="15000"/>
            </a:spcAft>
            <a:buChar char="•"/>
          </a:pPr>
          <a:r>
            <a:rPr lang="en-US" sz="1000" kern="1200"/>
            <a:t>Consumers will not buy enough of the firm’s products unless the firm undertakes a large-scale selling and promotion effort.</a:t>
          </a:r>
          <a:endParaRPr lang="en-GB" sz="1000" kern="1200" dirty="0"/>
        </a:p>
      </dsp:txBody>
      <dsp:txXfrm>
        <a:off x="3422372" y="1809310"/>
        <a:ext cx="1435655" cy="2153530"/>
      </dsp:txXfrm>
    </dsp:sp>
    <dsp:sp modelId="{C5CE01B4-9E7C-014F-8A92-BCD411F34DEF}">
      <dsp:nvSpPr>
        <dsp:cNvPr id="0" name=""/>
        <dsp:cNvSpPr/>
      </dsp:nvSpPr>
      <dsp:spPr>
        <a:xfrm>
          <a:off x="5015241" y="1731645"/>
          <a:ext cx="1590985" cy="23088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GB" sz="1300" kern="1200" dirty="0"/>
            <a:t>Marketing Concept</a:t>
          </a:r>
        </a:p>
        <a:p>
          <a:pPr marL="57150" lvl="1" indent="-57150" algn="l" defTabSz="444500">
            <a:lnSpc>
              <a:spcPct val="90000"/>
            </a:lnSpc>
            <a:spcBef>
              <a:spcPct val="0"/>
            </a:spcBef>
            <a:spcAft>
              <a:spcPct val="15000"/>
            </a:spcAft>
            <a:buChar char="•"/>
          </a:pPr>
          <a:r>
            <a:rPr lang="en-US" sz="1000" kern="1200" dirty="0">
              <a:cs typeface="Calibri"/>
            </a:rPr>
            <a:t>Know the needs and wants of the target markets and deliver the desired satisfactions better than competitors.</a:t>
          </a:r>
          <a:endParaRPr lang="en-GB" sz="1000" kern="1200" dirty="0"/>
        </a:p>
      </dsp:txBody>
      <dsp:txXfrm>
        <a:off x="5092906" y="1809310"/>
        <a:ext cx="1435655" cy="2153530"/>
      </dsp:txXfrm>
    </dsp:sp>
    <dsp:sp modelId="{DCCE469D-32E9-3D49-B280-9BC55F7369E5}">
      <dsp:nvSpPr>
        <dsp:cNvPr id="0" name=""/>
        <dsp:cNvSpPr/>
      </dsp:nvSpPr>
      <dsp:spPr>
        <a:xfrm>
          <a:off x="6685776" y="1731645"/>
          <a:ext cx="1590985" cy="230886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GB" sz="1300" kern="1200" dirty="0"/>
            <a:t>Societal Marketing Concept</a:t>
          </a:r>
        </a:p>
        <a:p>
          <a:pPr marL="57150" lvl="1" indent="-57150" algn="l" defTabSz="444500">
            <a:lnSpc>
              <a:spcPct val="90000"/>
            </a:lnSpc>
            <a:spcBef>
              <a:spcPct val="0"/>
            </a:spcBef>
            <a:spcAft>
              <a:spcPct val="15000"/>
            </a:spcAft>
            <a:buChar char="•"/>
          </a:pPr>
          <a:r>
            <a:rPr lang="en-US" sz="1000" kern="1200" dirty="0">
              <a:cs typeface="ヒラギノ角ゴ Pro W3"/>
            </a:rPr>
            <a:t>The company’s marketing decisions should consider consumers’ wants, the company’s requirements,  consumers’ long-run interests, and society’s long-run interests.</a:t>
          </a:r>
          <a:endParaRPr lang="en-GB" sz="1000" kern="1200" dirty="0"/>
        </a:p>
      </dsp:txBody>
      <dsp:txXfrm>
        <a:off x="6763441" y="1809310"/>
        <a:ext cx="1435655" cy="215353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52AEFD-52BD-834A-BB0D-7C1FFCFEAF67}" type="datetimeFigureOut">
              <a:rPr lang="en-US" smtClean="0"/>
              <a:t>1/8/21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3AF165-526A-9E46-9AC3-4FA5B5363274}" type="slidenum">
              <a:rPr lang="en-US" smtClean="0"/>
              <a:t>‹#›</a:t>
            </a:fld>
            <a:endParaRPr lang="en-US"/>
          </a:p>
        </p:txBody>
      </p:sp>
    </p:spTree>
    <p:extLst>
      <p:ext uri="{BB962C8B-B14F-4D97-AF65-F5344CB8AC3E}">
        <p14:creationId xmlns:p14="http://schemas.microsoft.com/office/powerpoint/2010/main" val="2126426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2713440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951002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1548612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2959121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a:extLst>
              <a:ext uri="{FF2B5EF4-FFF2-40B4-BE49-F238E27FC236}">
                <a16:creationId xmlns:a16="http://schemas.microsoft.com/office/drawing/2014/main" id="{7D75B3C6-A3C5-4343-84DA-531AC9DA7A06}"/>
              </a:ext>
            </a:extLst>
          </p:cNvPr>
          <p:cNvSpPr>
            <a:spLocks noGrp="1" noRot="1" noChangeAspect="1" noChangeArrowheads="1" noTextEdit="1"/>
          </p:cNvSpPr>
          <p:nvPr>
            <p:ph type="sldImg"/>
          </p:nvPr>
        </p:nvSpPr>
        <p:spPr>
          <a:ln/>
        </p:spPr>
      </p:sp>
      <p:sp>
        <p:nvSpPr>
          <p:cNvPr id="46082" name="Notes Placeholder 2">
            <a:extLst>
              <a:ext uri="{FF2B5EF4-FFF2-40B4-BE49-F238E27FC236}">
                <a16:creationId xmlns:a16="http://schemas.microsoft.com/office/drawing/2014/main" id="{E530CAB8-E14B-9142-B499-8F32B4ECBBD8}"/>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233673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762237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1729681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24107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2810863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3395725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1671433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2035590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3725282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560790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177333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3756337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74CAE-C56A-C14B-AA16-49ADD750AAC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8253D86-604D-2A41-88B0-D060144943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BE5D8DB-4829-9B4B-BE54-E4908BD802FD}"/>
              </a:ext>
            </a:extLst>
          </p:cNvPr>
          <p:cNvSpPr>
            <a:spLocks noGrp="1"/>
          </p:cNvSpPr>
          <p:nvPr>
            <p:ph type="dt" sz="half" idx="10"/>
          </p:nvPr>
        </p:nvSpPr>
        <p:spPr/>
        <p:txBody>
          <a:bodyPr/>
          <a:lstStyle/>
          <a:p>
            <a:fld id="{A227E2FE-FE6F-B947-AB85-CBA1A638BA6F}" type="datetimeFigureOut">
              <a:rPr lang="en-US" smtClean="0"/>
              <a:t>1/8/21</a:t>
            </a:fld>
            <a:endParaRPr lang="en-US"/>
          </a:p>
        </p:txBody>
      </p:sp>
      <p:sp>
        <p:nvSpPr>
          <p:cNvPr id="5" name="Footer Placeholder 4">
            <a:extLst>
              <a:ext uri="{FF2B5EF4-FFF2-40B4-BE49-F238E27FC236}">
                <a16:creationId xmlns:a16="http://schemas.microsoft.com/office/drawing/2014/main" id="{768685A1-3C0F-1944-88D2-E5B0D02C06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477C5C-293C-8A45-A596-5F3123A8132D}"/>
              </a:ext>
            </a:extLst>
          </p:cNvPr>
          <p:cNvSpPr>
            <a:spLocks noGrp="1"/>
          </p:cNvSpPr>
          <p:nvPr>
            <p:ph type="sldNum" sz="quarter" idx="12"/>
          </p:nvPr>
        </p:nvSpPr>
        <p:spPr/>
        <p:txBody>
          <a:bodyPr/>
          <a:lstStyle/>
          <a:p>
            <a:fld id="{9EF9D767-2D48-EB41-BB10-DB85B5C711C9}" type="slidenum">
              <a:rPr lang="en-US" smtClean="0"/>
              <a:t>‹#›</a:t>
            </a:fld>
            <a:endParaRPr lang="en-US"/>
          </a:p>
        </p:txBody>
      </p:sp>
    </p:spTree>
    <p:extLst>
      <p:ext uri="{BB962C8B-B14F-4D97-AF65-F5344CB8AC3E}">
        <p14:creationId xmlns:p14="http://schemas.microsoft.com/office/powerpoint/2010/main" val="579316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1771E-21B2-6C47-A63A-DE761C0D69C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1B9C6D2-D9B9-E74D-810D-3EFC2C1E539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A36BD88-E57B-6344-8965-21EE895359DC}"/>
              </a:ext>
            </a:extLst>
          </p:cNvPr>
          <p:cNvSpPr>
            <a:spLocks noGrp="1"/>
          </p:cNvSpPr>
          <p:nvPr>
            <p:ph type="dt" sz="half" idx="10"/>
          </p:nvPr>
        </p:nvSpPr>
        <p:spPr/>
        <p:txBody>
          <a:bodyPr/>
          <a:lstStyle/>
          <a:p>
            <a:fld id="{A227E2FE-FE6F-B947-AB85-CBA1A638BA6F}" type="datetimeFigureOut">
              <a:rPr lang="en-US" smtClean="0"/>
              <a:t>1/8/21</a:t>
            </a:fld>
            <a:endParaRPr lang="en-US"/>
          </a:p>
        </p:txBody>
      </p:sp>
      <p:sp>
        <p:nvSpPr>
          <p:cNvPr id="5" name="Footer Placeholder 4">
            <a:extLst>
              <a:ext uri="{FF2B5EF4-FFF2-40B4-BE49-F238E27FC236}">
                <a16:creationId xmlns:a16="http://schemas.microsoft.com/office/drawing/2014/main" id="{C67E4711-DF4D-4940-9700-5D47EA3723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09EED-E7BA-7C41-9304-D2A560DA1AE4}"/>
              </a:ext>
            </a:extLst>
          </p:cNvPr>
          <p:cNvSpPr>
            <a:spLocks noGrp="1"/>
          </p:cNvSpPr>
          <p:nvPr>
            <p:ph type="sldNum" sz="quarter" idx="12"/>
          </p:nvPr>
        </p:nvSpPr>
        <p:spPr/>
        <p:txBody>
          <a:bodyPr/>
          <a:lstStyle/>
          <a:p>
            <a:fld id="{9EF9D767-2D48-EB41-BB10-DB85B5C711C9}" type="slidenum">
              <a:rPr lang="en-US" smtClean="0"/>
              <a:t>‹#›</a:t>
            </a:fld>
            <a:endParaRPr lang="en-US"/>
          </a:p>
        </p:txBody>
      </p:sp>
    </p:spTree>
    <p:extLst>
      <p:ext uri="{BB962C8B-B14F-4D97-AF65-F5344CB8AC3E}">
        <p14:creationId xmlns:p14="http://schemas.microsoft.com/office/powerpoint/2010/main" val="1850745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EAD7F3-EDEB-B646-B5F6-DEC0ABAA53F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BEC842C-4C2B-774C-B141-4E08517246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EF1C86F-44A5-3348-B39D-05D6646A2FF6}"/>
              </a:ext>
            </a:extLst>
          </p:cNvPr>
          <p:cNvSpPr>
            <a:spLocks noGrp="1"/>
          </p:cNvSpPr>
          <p:nvPr>
            <p:ph type="dt" sz="half" idx="10"/>
          </p:nvPr>
        </p:nvSpPr>
        <p:spPr/>
        <p:txBody>
          <a:bodyPr/>
          <a:lstStyle/>
          <a:p>
            <a:fld id="{A227E2FE-FE6F-B947-AB85-CBA1A638BA6F}" type="datetimeFigureOut">
              <a:rPr lang="en-US" smtClean="0"/>
              <a:t>1/8/21</a:t>
            </a:fld>
            <a:endParaRPr lang="en-US"/>
          </a:p>
        </p:txBody>
      </p:sp>
      <p:sp>
        <p:nvSpPr>
          <p:cNvPr id="5" name="Footer Placeholder 4">
            <a:extLst>
              <a:ext uri="{FF2B5EF4-FFF2-40B4-BE49-F238E27FC236}">
                <a16:creationId xmlns:a16="http://schemas.microsoft.com/office/drawing/2014/main" id="{B8B3A62F-3673-1045-B96E-64C189CD90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94AFDE-D851-714C-9876-4EE1A1638513}"/>
              </a:ext>
            </a:extLst>
          </p:cNvPr>
          <p:cNvSpPr>
            <a:spLocks noGrp="1"/>
          </p:cNvSpPr>
          <p:nvPr>
            <p:ph type="sldNum" sz="quarter" idx="12"/>
          </p:nvPr>
        </p:nvSpPr>
        <p:spPr/>
        <p:txBody>
          <a:bodyPr/>
          <a:lstStyle/>
          <a:p>
            <a:fld id="{9EF9D767-2D48-EB41-BB10-DB85B5C711C9}" type="slidenum">
              <a:rPr lang="en-US" smtClean="0"/>
              <a:t>‹#›</a:t>
            </a:fld>
            <a:endParaRPr lang="en-US"/>
          </a:p>
        </p:txBody>
      </p:sp>
    </p:spTree>
    <p:extLst>
      <p:ext uri="{BB962C8B-B14F-4D97-AF65-F5344CB8AC3E}">
        <p14:creationId xmlns:p14="http://schemas.microsoft.com/office/powerpoint/2010/main" val="1936376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609600" y="215372"/>
            <a:ext cx="109728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609600" y="816430"/>
            <a:ext cx="109728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6705600" y="1600202"/>
            <a:ext cx="48768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6705600" y="3200401"/>
            <a:ext cx="48768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125292" y="6165338"/>
            <a:ext cx="1146048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1/8/21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4064000" y="6529255"/>
            <a:ext cx="7823200" cy="187537"/>
          </a:xfrm>
        </p:spPr>
        <p:txBody>
          <a:bodyPr/>
          <a:lstStyle>
            <a:lvl1pPr marL="0" indent="0" algn="r">
              <a:buNone/>
              <a:defRPr sz="800" baseline="0"/>
            </a:lvl1pPr>
          </a:lstStyle>
          <a:p>
            <a:pPr lvl="0"/>
            <a:r>
              <a:rPr lang="en-US" dirty="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 y="6376790"/>
            <a:ext cx="1224000" cy="279915"/>
          </a:xfrm>
          <a:prstGeom prst="rect">
            <a:avLst/>
          </a:prstGeom>
        </p:spPr>
      </p:pic>
    </p:spTree>
    <p:extLst>
      <p:ext uri="{BB962C8B-B14F-4D97-AF65-F5344CB8AC3E}">
        <p14:creationId xmlns:p14="http://schemas.microsoft.com/office/powerpoint/2010/main" val="499498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37133-48E7-DC4A-9326-67EF661C10A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20CFBED-C25A-E547-9925-ACD5C46C66D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95D4B85-994B-1943-BB31-08C9F1CED49B}"/>
              </a:ext>
            </a:extLst>
          </p:cNvPr>
          <p:cNvSpPr>
            <a:spLocks noGrp="1"/>
          </p:cNvSpPr>
          <p:nvPr>
            <p:ph type="dt" sz="half" idx="10"/>
          </p:nvPr>
        </p:nvSpPr>
        <p:spPr/>
        <p:txBody>
          <a:bodyPr/>
          <a:lstStyle/>
          <a:p>
            <a:fld id="{A227E2FE-FE6F-B947-AB85-CBA1A638BA6F}" type="datetimeFigureOut">
              <a:rPr lang="en-US" smtClean="0"/>
              <a:t>1/8/21</a:t>
            </a:fld>
            <a:endParaRPr lang="en-US"/>
          </a:p>
        </p:txBody>
      </p:sp>
      <p:sp>
        <p:nvSpPr>
          <p:cNvPr id="5" name="Footer Placeholder 4">
            <a:extLst>
              <a:ext uri="{FF2B5EF4-FFF2-40B4-BE49-F238E27FC236}">
                <a16:creationId xmlns:a16="http://schemas.microsoft.com/office/drawing/2014/main" id="{44EA3C7B-B995-6D47-A0E3-A56AEC34A6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0E9F70-D508-174F-BE0B-234A3869B743}"/>
              </a:ext>
            </a:extLst>
          </p:cNvPr>
          <p:cNvSpPr>
            <a:spLocks noGrp="1"/>
          </p:cNvSpPr>
          <p:nvPr>
            <p:ph type="sldNum" sz="quarter" idx="12"/>
          </p:nvPr>
        </p:nvSpPr>
        <p:spPr/>
        <p:txBody>
          <a:bodyPr/>
          <a:lstStyle/>
          <a:p>
            <a:fld id="{9EF9D767-2D48-EB41-BB10-DB85B5C711C9}" type="slidenum">
              <a:rPr lang="en-US" smtClean="0"/>
              <a:t>‹#›</a:t>
            </a:fld>
            <a:endParaRPr lang="en-US"/>
          </a:p>
        </p:txBody>
      </p:sp>
    </p:spTree>
    <p:extLst>
      <p:ext uri="{BB962C8B-B14F-4D97-AF65-F5344CB8AC3E}">
        <p14:creationId xmlns:p14="http://schemas.microsoft.com/office/powerpoint/2010/main" val="1261200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74F7-2F27-B04C-9D82-EAEC0208922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709305F-35A4-7743-ABC2-2559268229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512BC1E-0DF5-E846-97DA-2A1871F98613}"/>
              </a:ext>
            </a:extLst>
          </p:cNvPr>
          <p:cNvSpPr>
            <a:spLocks noGrp="1"/>
          </p:cNvSpPr>
          <p:nvPr>
            <p:ph type="dt" sz="half" idx="10"/>
          </p:nvPr>
        </p:nvSpPr>
        <p:spPr/>
        <p:txBody>
          <a:bodyPr/>
          <a:lstStyle/>
          <a:p>
            <a:fld id="{A227E2FE-FE6F-B947-AB85-CBA1A638BA6F}" type="datetimeFigureOut">
              <a:rPr lang="en-US" smtClean="0"/>
              <a:t>1/8/21</a:t>
            </a:fld>
            <a:endParaRPr lang="en-US"/>
          </a:p>
        </p:txBody>
      </p:sp>
      <p:sp>
        <p:nvSpPr>
          <p:cNvPr id="5" name="Footer Placeholder 4">
            <a:extLst>
              <a:ext uri="{FF2B5EF4-FFF2-40B4-BE49-F238E27FC236}">
                <a16:creationId xmlns:a16="http://schemas.microsoft.com/office/drawing/2014/main" id="{26CA7CF8-5BBE-EA45-AC92-C7951B6B0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71D705-5E58-BB41-9B25-023FDFA2FB29}"/>
              </a:ext>
            </a:extLst>
          </p:cNvPr>
          <p:cNvSpPr>
            <a:spLocks noGrp="1"/>
          </p:cNvSpPr>
          <p:nvPr>
            <p:ph type="sldNum" sz="quarter" idx="12"/>
          </p:nvPr>
        </p:nvSpPr>
        <p:spPr/>
        <p:txBody>
          <a:bodyPr/>
          <a:lstStyle/>
          <a:p>
            <a:fld id="{9EF9D767-2D48-EB41-BB10-DB85B5C711C9}" type="slidenum">
              <a:rPr lang="en-US" smtClean="0"/>
              <a:t>‹#›</a:t>
            </a:fld>
            <a:endParaRPr lang="en-US"/>
          </a:p>
        </p:txBody>
      </p:sp>
    </p:spTree>
    <p:extLst>
      <p:ext uri="{BB962C8B-B14F-4D97-AF65-F5344CB8AC3E}">
        <p14:creationId xmlns:p14="http://schemas.microsoft.com/office/powerpoint/2010/main" val="2052378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599A7-3C7B-374B-AD0A-3440273046D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D73E238-1762-0244-88EB-F92F0F230B5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83601AC-816B-3B48-8195-9640DCD27DB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B66B91B-FFD8-D34D-AAB8-B7E2AA7CF5B1}"/>
              </a:ext>
            </a:extLst>
          </p:cNvPr>
          <p:cNvSpPr>
            <a:spLocks noGrp="1"/>
          </p:cNvSpPr>
          <p:nvPr>
            <p:ph type="dt" sz="half" idx="10"/>
          </p:nvPr>
        </p:nvSpPr>
        <p:spPr/>
        <p:txBody>
          <a:bodyPr/>
          <a:lstStyle/>
          <a:p>
            <a:fld id="{A227E2FE-FE6F-B947-AB85-CBA1A638BA6F}" type="datetimeFigureOut">
              <a:rPr lang="en-US" smtClean="0"/>
              <a:t>1/8/21</a:t>
            </a:fld>
            <a:endParaRPr lang="en-US"/>
          </a:p>
        </p:txBody>
      </p:sp>
      <p:sp>
        <p:nvSpPr>
          <p:cNvPr id="6" name="Footer Placeholder 5">
            <a:extLst>
              <a:ext uri="{FF2B5EF4-FFF2-40B4-BE49-F238E27FC236}">
                <a16:creationId xmlns:a16="http://schemas.microsoft.com/office/drawing/2014/main" id="{34C6E115-E768-F548-9BF6-A88D7F9F88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189566-3FFE-A34C-BC59-E6A8CD50DB2A}"/>
              </a:ext>
            </a:extLst>
          </p:cNvPr>
          <p:cNvSpPr>
            <a:spLocks noGrp="1"/>
          </p:cNvSpPr>
          <p:nvPr>
            <p:ph type="sldNum" sz="quarter" idx="12"/>
          </p:nvPr>
        </p:nvSpPr>
        <p:spPr/>
        <p:txBody>
          <a:bodyPr/>
          <a:lstStyle/>
          <a:p>
            <a:fld id="{9EF9D767-2D48-EB41-BB10-DB85B5C711C9}" type="slidenum">
              <a:rPr lang="en-US" smtClean="0"/>
              <a:t>‹#›</a:t>
            </a:fld>
            <a:endParaRPr lang="en-US"/>
          </a:p>
        </p:txBody>
      </p:sp>
    </p:spTree>
    <p:extLst>
      <p:ext uri="{BB962C8B-B14F-4D97-AF65-F5344CB8AC3E}">
        <p14:creationId xmlns:p14="http://schemas.microsoft.com/office/powerpoint/2010/main" val="1786293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F3C2B-A49F-3441-902E-C7886A80CF1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E4C6B6F-1FBC-CE4F-B327-7878907A88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A0DDFF4-77FC-7149-894B-8F940289E5A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FF7980A-4733-0D4A-9B53-69A3C245BE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78BAB4C-886A-D842-A58F-2A43813B782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11E70C4-8278-D94D-A897-7A2ED9537ABF}"/>
              </a:ext>
            </a:extLst>
          </p:cNvPr>
          <p:cNvSpPr>
            <a:spLocks noGrp="1"/>
          </p:cNvSpPr>
          <p:nvPr>
            <p:ph type="dt" sz="half" idx="10"/>
          </p:nvPr>
        </p:nvSpPr>
        <p:spPr/>
        <p:txBody>
          <a:bodyPr/>
          <a:lstStyle/>
          <a:p>
            <a:fld id="{A227E2FE-FE6F-B947-AB85-CBA1A638BA6F}" type="datetimeFigureOut">
              <a:rPr lang="en-US" smtClean="0"/>
              <a:t>1/8/21</a:t>
            </a:fld>
            <a:endParaRPr lang="en-US"/>
          </a:p>
        </p:txBody>
      </p:sp>
      <p:sp>
        <p:nvSpPr>
          <p:cNvPr id="8" name="Footer Placeholder 7">
            <a:extLst>
              <a:ext uri="{FF2B5EF4-FFF2-40B4-BE49-F238E27FC236}">
                <a16:creationId xmlns:a16="http://schemas.microsoft.com/office/drawing/2014/main" id="{D53F3964-5DC2-B841-AEAE-1C59773BE2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45875B-F16D-444D-830F-B9592AABB35E}"/>
              </a:ext>
            </a:extLst>
          </p:cNvPr>
          <p:cNvSpPr>
            <a:spLocks noGrp="1"/>
          </p:cNvSpPr>
          <p:nvPr>
            <p:ph type="sldNum" sz="quarter" idx="12"/>
          </p:nvPr>
        </p:nvSpPr>
        <p:spPr/>
        <p:txBody>
          <a:bodyPr/>
          <a:lstStyle/>
          <a:p>
            <a:fld id="{9EF9D767-2D48-EB41-BB10-DB85B5C711C9}" type="slidenum">
              <a:rPr lang="en-US" smtClean="0"/>
              <a:t>‹#›</a:t>
            </a:fld>
            <a:endParaRPr lang="en-US"/>
          </a:p>
        </p:txBody>
      </p:sp>
    </p:spTree>
    <p:extLst>
      <p:ext uri="{BB962C8B-B14F-4D97-AF65-F5344CB8AC3E}">
        <p14:creationId xmlns:p14="http://schemas.microsoft.com/office/powerpoint/2010/main" val="3388100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91598-DB2F-164C-8082-F08B430046B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2827BB9-B79E-EC40-B78A-96ED8BA616EF}"/>
              </a:ext>
            </a:extLst>
          </p:cNvPr>
          <p:cNvSpPr>
            <a:spLocks noGrp="1"/>
          </p:cNvSpPr>
          <p:nvPr>
            <p:ph type="dt" sz="half" idx="10"/>
          </p:nvPr>
        </p:nvSpPr>
        <p:spPr/>
        <p:txBody>
          <a:bodyPr/>
          <a:lstStyle/>
          <a:p>
            <a:fld id="{A227E2FE-FE6F-B947-AB85-CBA1A638BA6F}" type="datetimeFigureOut">
              <a:rPr lang="en-US" smtClean="0"/>
              <a:t>1/8/21</a:t>
            </a:fld>
            <a:endParaRPr lang="en-US"/>
          </a:p>
        </p:txBody>
      </p:sp>
      <p:sp>
        <p:nvSpPr>
          <p:cNvPr id="4" name="Footer Placeholder 3">
            <a:extLst>
              <a:ext uri="{FF2B5EF4-FFF2-40B4-BE49-F238E27FC236}">
                <a16:creationId xmlns:a16="http://schemas.microsoft.com/office/drawing/2014/main" id="{5BC9C7C9-6038-5049-B9C6-46D13E3393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4DFAAD-0926-1E40-AD7D-48BB3521F13B}"/>
              </a:ext>
            </a:extLst>
          </p:cNvPr>
          <p:cNvSpPr>
            <a:spLocks noGrp="1"/>
          </p:cNvSpPr>
          <p:nvPr>
            <p:ph type="sldNum" sz="quarter" idx="12"/>
          </p:nvPr>
        </p:nvSpPr>
        <p:spPr/>
        <p:txBody>
          <a:bodyPr/>
          <a:lstStyle/>
          <a:p>
            <a:fld id="{9EF9D767-2D48-EB41-BB10-DB85B5C711C9}" type="slidenum">
              <a:rPr lang="en-US" smtClean="0"/>
              <a:t>‹#›</a:t>
            </a:fld>
            <a:endParaRPr lang="en-US"/>
          </a:p>
        </p:txBody>
      </p:sp>
    </p:spTree>
    <p:extLst>
      <p:ext uri="{BB962C8B-B14F-4D97-AF65-F5344CB8AC3E}">
        <p14:creationId xmlns:p14="http://schemas.microsoft.com/office/powerpoint/2010/main" val="2482051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EDA355-2738-BC40-994A-C654431D4868}"/>
              </a:ext>
            </a:extLst>
          </p:cNvPr>
          <p:cNvSpPr>
            <a:spLocks noGrp="1"/>
          </p:cNvSpPr>
          <p:nvPr>
            <p:ph type="dt" sz="half" idx="10"/>
          </p:nvPr>
        </p:nvSpPr>
        <p:spPr/>
        <p:txBody>
          <a:bodyPr/>
          <a:lstStyle/>
          <a:p>
            <a:fld id="{A227E2FE-FE6F-B947-AB85-CBA1A638BA6F}" type="datetimeFigureOut">
              <a:rPr lang="en-US" smtClean="0"/>
              <a:t>1/8/21</a:t>
            </a:fld>
            <a:endParaRPr lang="en-US"/>
          </a:p>
        </p:txBody>
      </p:sp>
      <p:sp>
        <p:nvSpPr>
          <p:cNvPr id="3" name="Footer Placeholder 2">
            <a:extLst>
              <a:ext uri="{FF2B5EF4-FFF2-40B4-BE49-F238E27FC236}">
                <a16:creationId xmlns:a16="http://schemas.microsoft.com/office/drawing/2014/main" id="{FE6E716B-6B9D-804D-89CE-5EA71E8A08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9BAF47-3814-6C44-A203-985FA5F9141B}"/>
              </a:ext>
            </a:extLst>
          </p:cNvPr>
          <p:cNvSpPr>
            <a:spLocks noGrp="1"/>
          </p:cNvSpPr>
          <p:nvPr>
            <p:ph type="sldNum" sz="quarter" idx="12"/>
          </p:nvPr>
        </p:nvSpPr>
        <p:spPr/>
        <p:txBody>
          <a:bodyPr/>
          <a:lstStyle/>
          <a:p>
            <a:fld id="{9EF9D767-2D48-EB41-BB10-DB85B5C711C9}" type="slidenum">
              <a:rPr lang="en-US" smtClean="0"/>
              <a:t>‹#›</a:t>
            </a:fld>
            <a:endParaRPr lang="en-US"/>
          </a:p>
        </p:txBody>
      </p:sp>
    </p:spTree>
    <p:extLst>
      <p:ext uri="{BB962C8B-B14F-4D97-AF65-F5344CB8AC3E}">
        <p14:creationId xmlns:p14="http://schemas.microsoft.com/office/powerpoint/2010/main" val="1137048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928E1-19D6-A641-81FC-8A13C28E032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247598C-459E-E145-8AEE-F30D778BBE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9C44E72-D3C0-ED40-903F-BE048BB6A1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B235420-2718-A640-9A46-2E9DD57F1108}"/>
              </a:ext>
            </a:extLst>
          </p:cNvPr>
          <p:cNvSpPr>
            <a:spLocks noGrp="1"/>
          </p:cNvSpPr>
          <p:nvPr>
            <p:ph type="dt" sz="half" idx="10"/>
          </p:nvPr>
        </p:nvSpPr>
        <p:spPr/>
        <p:txBody>
          <a:bodyPr/>
          <a:lstStyle/>
          <a:p>
            <a:fld id="{A227E2FE-FE6F-B947-AB85-CBA1A638BA6F}" type="datetimeFigureOut">
              <a:rPr lang="en-US" smtClean="0"/>
              <a:t>1/8/21</a:t>
            </a:fld>
            <a:endParaRPr lang="en-US"/>
          </a:p>
        </p:txBody>
      </p:sp>
      <p:sp>
        <p:nvSpPr>
          <p:cNvPr id="6" name="Footer Placeholder 5">
            <a:extLst>
              <a:ext uri="{FF2B5EF4-FFF2-40B4-BE49-F238E27FC236}">
                <a16:creationId xmlns:a16="http://schemas.microsoft.com/office/drawing/2014/main" id="{2A64EADF-2143-5340-ACFF-917462815E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FC4BAE-369E-6342-87E3-E6A13039F6D9}"/>
              </a:ext>
            </a:extLst>
          </p:cNvPr>
          <p:cNvSpPr>
            <a:spLocks noGrp="1"/>
          </p:cNvSpPr>
          <p:nvPr>
            <p:ph type="sldNum" sz="quarter" idx="12"/>
          </p:nvPr>
        </p:nvSpPr>
        <p:spPr/>
        <p:txBody>
          <a:bodyPr/>
          <a:lstStyle/>
          <a:p>
            <a:fld id="{9EF9D767-2D48-EB41-BB10-DB85B5C711C9}" type="slidenum">
              <a:rPr lang="en-US" smtClean="0"/>
              <a:t>‹#›</a:t>
            </a:fld>
            <a:endParaRPr lang="en-US"/>
          </a:p>
        </p:txBody>
      </p:sp>
    </p:spTree>
    <p:extLst>
      <p:ext uri="{BB962C8B-B14F-4D97-AF65-F5344CB8AC3E}">
        <p14:creationId xmlns:p14="http://schemas.microsoft.com/office/powerpoint/2010/main" val="3680486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990D9-9A94-8042-A623-2AA46BF7FD4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9151A48-ED31-B643-B0F0-FC252C425B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F411C5-F856-C942-BF60-372C7E8E16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157A724-3C6E-2941-9DA2-D5E5B07BB1E6}"/>
              </a:ext>
            </a:extLst>
          </p:cNvPr>
          <p:cNvSpPr>
            <a:spLocks noGrp="1"/>
          </p:cNvSpPr>
          <p:nvPr>
            <p:ph type="dt" sz="half" idx="10"/>
          </p:nvPr>
        </p:nvSpPr>
        <p:spPr/>
        <p:txBody>
          <a:bodyPr/>
          <a:lstStyle/>
          <a:p>
            <a:fld id="{A227E2FE-FE6F-B947-AB85-CBA1A638BA6F}" type="datetimeFigureOut">
              <a:rPr lang="en-US" smtClean="0"/>
              <a:t>1/8/21</a:t>
            </a:fld>
            <a:endParaRPr lang="en-US"/>
          </a:p>
        </p:txBody>
      </p:sp>
      <p:sp>
        <p:nvSpPr>
          <p:cNvPr id="6" name="Footer Placeholder 5">
            <a:extLst>
              <a:ext uri="{FF2B5EF4-FFF2-40B4-BE49-F238E27FC236}">
                <a16:creationId xmlns:a16="http://schemas.microsoft.com/office/drawing/2014/main" id="{EAA1CB4B-9199-8046-9669-EB407CF616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81E1A0-D6FC-7B49-94A9-47E482D0EC50}"/>
              </a:ext>
            </a:extLst>
          </p:cNvPr>
          <p:cNvSpPr>
            <a:spLocks noGrp="1"/>
          </p:cNvSpPr>
          <p:nvPr>
            <p:ph type="sldNum" sz="quarter" idx="12"/>
          </p:nvPr>
        </p:nvSpPr>
        <p:spPr/>
        <p:txBody>
          <a:bodyPr/>
          <a:lstStyle/>
          <a:p>
            <a:fld id="{9EF9D767-2D48-EB41-BB10-DB85B5C711C9}" type="slidenum">
              <a:rPr lang="en-US" smtClean="0"/>
              <a:t>‹#›</a:t>
            </a:fld>
            <a:endParaRPr lang="en-US"/>
          </a:p>
        </p:txBody>
      </p:sp>
    </p:spTree>
    <p:extLst>
      <p:ext uri="{BB962C8B-B14F-4D97-AF65-F5344CB8AC3E}">
        <p14:creationId xmlns:p14="http://schemas.microsoft.com/office/powerpoint/2010/main" val="2436790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A2A0CA-266A-2745-89ED-6A7462D17C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C519A36-4403-9D44-AB1E-E647177E05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9B38EBF-5082-7940-B975-D00A1B0628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27E2FE-FE6F-B947-AB85-CBA1A638BA6F}" type="datetimeFigureOut">
              <a:rPr lang="en-US" smtClean="0"/>
              <a:t>1/8/21</a:t>
            </a:fld>
            <a:endParaRPr lang="en-US"/>
          </a:p>
        </p:txBody>
      </p:sp>
      <p:sp>
        <p:nvSpPr>
          <p:cNvPr id="5" name="Footer Placeholder 4">
            <a:extLst>
              <a:ext uri="{FF2B5EF4-FFF2-40B4-BE49-F238E27FC236}">
                <a16:creationId xmlns:a16="http://schemas.microsoft.com/office/drawing/2014/main" id="{1A55B88B-A063-5C4A-B37B-F6DFD3386A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8F7613-67F6-1444-A064-101A72E9F4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F9D767-2D48-EB41-BB10-DB85B5C711C9}" type="slidenum">
              <a:rPr lang="en-US" smtClean="0"/>
              <a:t>‹#›</a:t>
            </a:fld>
            <a:endParaRPr lang="en-US"/>
          </a:p>
        </p:txBody>
      </p:sp>
    </p:spTree>
    <p:extLst>
      <p:ext uri="{BB962C8B-B14F-4D97-AF65-F5344CB8AC3E}">
        <p14:creationId xmlns:p14="http://schemas.microsoft.com/office/powerpoint/2010/main" val="3301294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1156357-11AC-4A01-8CCC-F0D9E8C7D651}"/>
              </a:ext>
            </a:extLst>
          </p:cNvPr>
          <p:cNvPicPr>
            <a:picLocks noChangeAspect="1"/>
          </p:cNvPicPr>
          <p:nvPr/>
        </p:nvPicPr>
        <p:blipFill rotWithShape="1">
          <a:blip r:embed="rId2">
            <a:alphaModFix amt="50000"/>
          </a:blip>
          <a:srcRect b="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4D902B29-BBA0-C545-8089-CFD02081E18A}"/>
              </a:ext>
            </a:extLst>
          </p:cNvPr>
          <p:cNvSpPr>
            <a:spLocks noGrp="1"/>
          </p:cNvSpPr>
          <p:nvPr>
            <p:ph type="ctrTitle"/>
          </p:nvPr>
        </p:nvSpPr>
        <p:spPr>
          <a:xfrm>
            <a:off x="1524000" y="1122362"/>
            <a:ext cx="9144000" cy="2900518"/>
          </a:xfrm>
        </p:spPr>
        <p:txBody>
          <a:bodyPr>
            <a:normAutofit/>
          </a:bodyPr>
          <a:lstStyle/>
          <a:p>
            <a:r>
              <a:rPr lang="en-US">
                <a:solidFill>
                  <a:srgbClr val="FFFFFF"/>
                </a:solidFill>
              </a:rPr>
              <a:t>Welcome to MKT1705X Principles of Marketing</a:t>
            </a:r>
          </a:p>
        </p:txBody>
      </p:sp>
      <p:sp>
        <p:nvSpPr>
          <p:cNvPr id="3" name="Subtitle 2">
            <a:extLst>
              <a:ext uri="{FF2B5EF4-FFF2-40B4-BE49-F238E27FC236}">
                <a16:creationId xmlns:a16="http://schemas.microsoft.com/office/drawing/2014/main" id="{1547B82F-8F7C-0841-B688-F35317C121EA}"/>
              </a:ext>
            </a:extLst>
          </p:cNvPr>
          <p:cNvSpPr>
            <a:spLocks noGrp="1"/>
          </p:cNvSpPr>
          <p:nvPr>
            <p:ph type="subTitle" idx="1"/>
          </p:nvPr>
        </p:nvSpPr>
        <p:spPr>
          <a:xfrm>
            <a:off x="1524000" y="4159404"/>
            <a:ext cx="9144000" cy="1098395"/>
          </a:xfrm>
        </p:spPr>
        <p:txBody>
          <a:bodyPr>
            <a:normAutofit/>
          </a:bodyPr>
          <a:lstStyle/>
          <a:p>
            <a:r>
              <a:rPr lang="en-US">
                <a:solidFill>
                  <a:srgbClr val="FFFFFF"/>
                </a:solidFill>
              </a:rPr>
              <a:t>Lecture 1</a:t>
            </a:r>
          </a:p>
        </p:txBody>
      </p:sp>
    </p:spTree>
    <p:extLst>
      <p:ext uri="{BB962C8B-B14F-4D97-AF65-F5344CB8AC3E}">
        <p14:creationId xmlns:p14="http://schemas.microsoft.com/office/powerpoint/2010/main" val="280737234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12275-53B3-4C45-895D-1DBAD21FAC56}"/>
              </a:ext>
            </a:extLst>
          </p:cNvPr>
          <p:cNvSpPr>
            <a:spLocks noGrp="1"/>
          </p:cNvSpPr>
          <p:nvPr>
            <p:ph type="title"/>
          </p:nvPr>
        </p:nvSpPr>
        <p:spPr/>
        <p:txBody>
          <a:bodyPr>
            <a:noAutofit/>
          </a:bodyPr>
          <a:lstStyle/>
          <a:p>
            <a:r>
              <a:rPr lang="en-US" sz="3600" dirty="0"/>
              <a:t>Designing a Customer Value-Driven Marketing Strategy </a:t>
            </a:r>
            <a:br>
              <a:rPr lang="en-US" sz="3600" dirty="0"/>
            </a:br>
            <a:r>
              <a:rPr lang="en-US" sz="3000" dirty="0"/>
              <a:t>Marketing Management Orientations</a:t>
            </a:r>
            <a:endParaRPr lang="en-GB" sz="3000" dirty="0"/>
          </a:p>
        </p:txBody>
      </p:sp>
      <p:sp>
        <p:nvSpPr>
          <p:cNvPr id="3" name="Content Placeholder 2">
            <a:extLst>
              <a:ext uri="{FF2B5EF4-FFF2-40B4-BE49-F238E27FC236}">
                <a16:creationId xmlns:a16="http://schemas.microsoft.com/office/drawing/2014/main" id="{517FF90C-0262-5E4E-BC82-5BB66EEF4BF5}"/>
              </a:ext>
            </a:extLst>
          </p:cNvPr>
          <p:cNvSpPr>
            <a:spLocks noGrp="1"/>
          </p:cNvSpPr>
          <p:nvPr>
            <p:ph idx="1"/>
          </p:nvPr>
        </p:nvSpPr>
        <p:spPr/>
        <p:txBody>
          <a:bodyPr/>
          <a:lstStyle/>
          <a:p>
            <a:r>
              <a:rPr lang="en-US" dirty="0"/>
              <a:t>Marketing Management Orientations</a:t>
            </a:r>
            <a:endParaRPr lang="en-GB" dirty="0"/>
          </a:p>
        </p:txBody>
      </p:sp>
      <p:graphicFrame>
        <p:nvGraphicFramePr>
          <p:cNvPr id="4" name="Diagram 3">
            <a:extLst>
              <a:ext uri="{FF2B5EF4-FFF2-40B4-BE49-F238E27FC236}">
                <a16:creationId xmlns:a16="http://schemas.microsoft.com/office/drawing/2014/main" id="{34FD4AF5-5776-2140-9394-CF0CF7C8E34C}"/>
              </a:ext>
            </a:extLst>
          </p:cNvPr>
          <p:cNvGraphicFramePr/>
          <p:nvPr>
            <p:extLst>
              <p:ext uri="{D42A27DB-BD31-4B8C-83A1-F6EECF244321}">
                <p14:modId xmlns:p14="http://schemas.microsoft.com/office/powerpoint/2010/main" val="1613105924"/>
              </p:ext>
            </p:extLst>
          </p:nvPr>
        </p:nvGraphicFramePr>
        <p:xfrm>
          <a:off x="3225800" y="1085851"/>
          <a:ext cx="8280400" cy="5772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1721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22A80-127B-E841-965C-D94C66F41C1F}"/>
              </a:ext>
            </a:extLst>
          </p:cNvPr>
          <p:cNvSpPr>
            <a:spLocks noGrp="1"/>
          </p:cNvSpPr>
          <p:nvPr>
            <p:ph type="title"/>
          </p:nvPr>
        </p:nvSpPr>
        <p:spPr/>
        <p:txBody>
          <a:bodyPr>
            <a:normAutofit fontScale="90000"/>
          </a:bodyPr>
          <a:lstStyle/>
          <a:p>
            <a:r>
              <a:rPr lang="en-US" sz="3600" dirty="0"/>
              <a:t>Designing a Customer Value-Driven Marketing Strategy</a:t>
            </a:r>
            <a:br>
              <a:rPr lang="en-US" sz="3600" dirty="0"/>
            </a:br>
            <a:br>
              <a:rPr lang="en-US" sz="3600" dirty="0"/>
            </a:br>
            <a:r>
              <a:rPr lang="en-US" sz="3000" dirty="0">
                <a:solidFill>
                  <a:srgbClr val="0070C0"/>
                </a:solidFill>
              </a:rPr>
              <a:t>Marketing Management Orientations</a:t>
            </a:r>
            <a:endParaRPr lang="en-GB" sz="3000" dirty="0">
              <a:solidFill>
                <a:srgbClr val="0070C0"/>
              </a:solidFill>
            </a:endParaRPr>
          </a:p>
        </p:txBody>
      </p:sp>
      <p:sp>
        <p:nvSpPr>
          <p:cNvPr id="3" name="Content Placeholder 2">
            <a:extLst>
              <a:ext uri="{FF2B5EF4-FFF2-40B4-BE49-F238E27FC236}">
                <a16:creationId xmlns:a16="http://schemas.microsoft.com/office/drawing/2014/main" id="{155CD9CE-66B1-BA44-BB3F-A2CE07D2F5A2}"/>
              </a:ext>
            </a:extLst>
          </p:cNvPr>
          <p:cNvSpPr>
            <a:spLocks noGrp="1"/>
          </p:cNvSpPr>
          <p:nvPr>
            <p:ph idx="1"/>
          </p:nvPr>
        </p:nvSpPr>
        <p:spPr/>
        <p:txBody>
          <a:bodyPr/>
          <a:lstStyle/>
          <a:p>
            <a:endParaRPr lang="en-GB" dirty="0"/>
          </a:p>
        </p:txBody>
      </p:sp>
      <p:pic>
        <p:nvPicPr>
          <p:cNvPr id="5" name="Picture 4">
            <a:extLst>
              <a:ext uri="{FF2B5EF4-FFF2-40B4-BE49-F238E27FC236}">
                <a16:creationId xmlns:a16="http://schemas.microsoft.com/office/drawing/2014/main" id="{67084542-7444-234B-813D-27DF1274E6BA}"/>
              </a:ext>
            </a:extLst>
          </p:cNvPr>
          <p:cNvPicPr>
            <a:picLocks noChangeAspect="1"/>
          </p:cNvPicPr>
          <p:nvPr/>
        </p:nvPicPr>
        <p:blipFill>
          <a:blip r:embed="rId2"/>
          <a:stretch>
            <a:fillRect/>
          </a:stretch>
        </p:blipFill>
        <p:spPr>
          <a:xfrm>
            <a:off x="3270250" y="1981200"/>
            <a:ext cx="6375400" cy="4762500"/>
          </a:xfrm>
          <a:prstGeom prst="rect">
            <a:avLst/>
          </a:prstGeom>
        </p:spPr>
      </p:pic>
    </p:spTree>
    <p:extLst>
      <p:ext uri="{BB962C8B-B14F-4D97-AF65-F5344CB8AC3E}">
        <p14:creationId xmlns:p14="http://schemas.microsoft.com/office/powerpoint/2010/main" val="1638941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094105" y="802955"/>
            <a:ext cx="4977976" cy="1454051"/>
          </a:xfrm>
        </p:spPr>
        <p:txBody>
          <a:bodyPr>
            <a:normAutofit/>
          </a:bodyPr>
          <a:lstStyle/>
          <a:p>
            <a:r>
              <a:rPr lang="en-US" sz="3100">
                <a:solidFill>
                  <a:srgbClr val="000000"/>
                </a:solidFill>
              </a:rPr>
              <a:t>Preparing an Integrated Marketing Plan and Program</a:t>
            </a:r>
            <a:endParaRPr lang="en-IN" sz="3100">
              <a:solidFill>
                <a:srgbClr val="000000"/>
              </a:solidFill>
            </a:endParaRPr>
          </a:p>
        </p:txBody>
      </p:sp>
      <p:sp>
        <p:nvSpPr>
          <p:cNvPr id="13"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2">
            <a:extLst>
              <a:ext uri="{FF2B5EF4-FFF2-40B4-BE49-F238E27FC236}">
                <a16:creationId xmlns:a16="http://schemas.microsoft.com/office/drawing/2014/main" id="{808721DD-4A39-314B-AB0F-5B43E9F74C73}"/>
              </a:ext>
            </a:extLst>
          </p:cNvPr>
          <p:cNvPicPr>
            <a:picLocks noChangeAspect="1" noChangeArrowheads="1"/>
          </p:cNvPicPr>
          <p:nvPr/>
        </p:nvPicPr>
        <p:blipFill>
          <a:blip r:embed="rId4" cstate="print"/>
          <a:stretch>
            <a:fillRect/>
          </a:stretch>
        </p:blipFill>
        <p:spPr bwMode="auto">
          <a:xfrm>
            <a:off x="429349" y="1841210"/>
            <a:ext cx="3661831" cy="3195779"/>
          </a:xfrm>
          <a:prstGeom prst="rect">
            <a:avLst/>
          </a:prstGeom>
          <a:noFill/>
        </p:spPr>
      </p:pic>
      <p:sp>
        <p:nvSpPr>
          <p:cNvPr id="3" name="Content Placeholder 2"/>
          <p:cNvSpPr>
            <a:spLocks noGrp="1"/>
          </p:cNvSpPr>
          <p:nvPr>
            <p:ph idx="1"/>
          </p:nvPr>
        </p:nvSpPr>
        <p:spPr>
          <a:xfrm>
            <a:off x="6090574" y="2421682"/>
            <a:ext cx="4977578" cy="3639289"/>
          </a:xfrm>
        </p:spPr>
        <p:txBody>
          <a:bodyPr anchor="ctr">
            <a:normAutofit/>
          </a:bodyPr>
          <a:lstStyle/>
          <a:p>
            <a:pPr marL="255600" indent="-255600"/>
            <a:r>
              <a:rPr lang="en-US" sz="2000">
                <a:solidFill>
                  <a:srgbClr val="000000"/>
                </a:solidFill>
              </a:rPr>
              <a:t>The </a:t>
            </a:r>
            <a:r>
              <a:rPr lang="en-US" sz="2000" b="1">
                <a:solidFill>
                  <a:srgbClr val="000000"/>
                </a:solidFill>
              </a:rPr>
              <a:t>marketing mix </a:t>
            </a:r>
            <a:r>
              <a:rPr lang="en-US" sz="2000">
                <a:solidFill>
                  <a:srgbClr val="000000"/>
                </a:solidFill>
              </a:rPr>
              <a:t>is the set of tools (four Ps) the firm uses to implement its marketing strategy. This set includes product, price, promotion, and place.</a:t>
            </a:r>
          </a:p>
          <a:p>
            <a:pPr marL="255600" indent="-255600"/>
            <a:r>
              <a:rPr lang="en-US" sz="2000">
                <a:solidFill>
                  <a:srgbClr val="000000"/>
                </a:solidFill>
              </a:rPr>
              <a:t>An</a:t>
            </a:r>
            <a:r>
              <a:rPr lang="en-US" sz="2000" b="1">
                <a:solidFill>
                  <a:srgbClr val="000000"/>
                </a:solidFill>
              </a:rPr>
              <a:t> integrated marketing program </a:t>
            </a:r>
            <a:r>
              <a:rPr lang="en-US" sz="2000">
                <a:solidFill>
                  <a:srgbClr val="000000"/>
                </a:solidFill>
              </a:rPr>
              <a:t>is a comprehensive plan that communicates and delivers the intended value to chosen customers.</a:t>
            </a:r>
            <a:endParaRPr lang="en-IN" sz="2000">
              <a:solidFill>
                <a:srgbClr val="000000"/>
              </a:solidFill>
            </a:endParaRPr>
          </a:p>
        </p:txBody>
      </p:sp>
    </p:spTree>
    <p:extLst>
      <p:ext uri="{BB962C8B-B14F-4D97-AF65-F5344CB8AC3E}">
        <p14:creationId xmlns:p14="http://schemas.microsoft.com/office/powerpoint/2010/main" val="3338741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382000" cy="806267"/>
          </a:xfrm>
        </p:spPr>
        <p:txBody>
          <a:bodyPr anchor="b"/>
          <a:lstStyle/>
          <a:p>
            <a:r>
              <a:rPr lang="en-US" sz="3200" dirty="0"/>
              <a:t>Principles of Marketing: An Asian Perspective</a:t>
            </a:r>
            <a:endParaRPr lang="en-IN" sz="3200" dirty="0"/>
          </a:p>
        </p:txBody>
      </p:sp>
      <p:sp>
        <p:nvSpPr>
          <p:cNvPr id="3" name="Text Placeholder 2"/>
          <p:cNvSpPr>
            <a:spLocks noGrp="1"/>
          </p:cNvSpPr>
          <p:nvPr>
            <p:ph type="body" sz="quarter" idx="13"/>
          </p:nvPr>
        </p:nvSpPr>
        <p:spPr>
          <a:xfrm>
            <a:off x="1981200" y="1174932"/>
            <a:ext cx="8229600" cy="349068"/>
          </a:xfrm>
        </p:spPr>
        <p:txBody>
          <a:bodyPr/>
          <a:lstStyle/>
          <a:p>
            <a:r>
              <a:rPr lang="en-US" altLang="en-US" sz="2400" dirty="0"/>
              <a:t>Fourth Edition</a:t>
            </a:r>
            <a:endParaRPr lang="en-IN" sz="2400" dirty="0">
              <a:latin typeface="+mj-lt"/>
            </a:endParaRPr>
          </a:p>
        </p:txBody>
      </p:sp>
      <p:sp>
        <p:nvSpPr>
          <p:cNvPr id="4" name="Text Placeholder 3"/>
          <p:cNvSpPr>
            <a:spLocks noGrp="1"/>
          </p:cNvSpPr>
          <p:nvPr>
            <p:ph type="body" sz="quarter" idx="14"/>
          </p:nvPr>
        </p:nvSpPr>
        <p:spPr>
          <a:xfrm>
            <a:off x="6172200" y="1421627"/>
            <a:ext cx="4876800" cy="1600199"/>
          </a:xfrm>
        </p:spPr>
        <p:txBody>
          <a:bodyPr/>
          <a:lstStyle/>
          <a:p>
            <a:pPr algn="ctr"/>
            <a:r>
              <a:rPr lang="en-IN" sz="4000" b="1" dirty="0"/>
              <a:t>Chapter 2</a:t>
            </a:r>
            <a:endParaRPr lang="en-IN" sz="4000" dirty="0"/>
          </a:p>
        </p:txBody>
      </p:sp>
      <p:sp>
        <p:nvSpPr>
          <p:cNvPr id="5" name="Text Placeholder 4"/>
          <p:cNvSpPr>
            <a:spLocks noGrp="1"/>
          </p:cNvSpPr>
          <p:nvPr>
            <p:ph type="body" sz="quarter" idx="15"/>
          </p:nvPr>
        </p:nvSpPr>
        <p:spPr>
          <a:xfrm>
            <a:off x="5486401" y="3055478"/>
            <a:ext cx="6389716" cy="2925763"/>
          </a:xfrm>
        </p:spPr>
        <p:txBody>
          <a:bodyPr/>
          <a:lstStyle/>
          <a:p>
            <a:pPr algn="ctr"/>
            <a:r>
              <a:rPr lang="en-US" sz="3600" dirty="0">
                <a:solidFill>
                  <a:srgbClr val="000000"/>
                </a:solidFill>
              </a:rPr>
              <a:t>Company and Marketing Strategy</a:t>
            </a:r>
            <a:endParaRPr lang="en-US" sz="3600" dirty="0">
              <a:cs typeface="Arial" panose="020B0604020202020204" pitchFamily="34" charset="0"/>
            </a:endParaRPr>
          </a:p>
        </p:txBody>
      </p:sp>
      <p:sp>
        <p:nvSpPr>
          <p:cNvPr id="11" name="Text Placeholder 3"/>
          <p:cNvSpPr>
            <a:spLocks noGrp="1"/>
          </p:cNvSpPr>
          <p:nvPr>
            <p:ph type="body" sz="quarter" idx="14"/>
          </p:nvPr>
        </p:nvSpPr>
        <p:spPr>
          <a:xfrm>
            <a:off x="4267200" y="6470374"/>
            <a:ext cx="5924550" cy="181881"/>
          </a:xfrm>
        </p:spPr>
        <p:txBody>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p>
        </p:txBody>
      </p:sp>
      <p:pic>
        <p:nvPicPr>
          <p:cNvPr id="8" name="Picture 4" descr="POMA_Front cover.jpg"/>
          <p:cNvPicPr>
            <a:picLocks noChangeAspect="1"/>
          </p:cNvPicPr>
          <p:nvPr/>
        </p:nvPicPr>
        <p:blipFill>
          <a:blip r:embed="rId3" cstate="print"/>
          <a:srcRect/>
          <a:stretch>
            <a:fillRect/>
          </a:stretch>
        </p:blipFill>
        <p:spPr bwMode="auto">
          <a:xfrm>
            <a:off x="2057400" y="1707259"/>
            <a:ext cx="3302000" cy="4252216"/>
          </a:xfrm>
          <a:prstGeom prst="rect">
            <a:avLst/>
          </a:prstGeom>
          <a:noFill/>
          <a:ln w="9525">
            <a:noFill/>
            <a:miter lim="800000"/>
            <a:headEnd/>
            <a:tailEnd/>
          </a:ln>
        </p:spPr>
      </p:pic>
    </p:spTree>
    <p:extLst>
      <p:ext uri="{BB962C8B-B14F-4D97-AF65-F5344CB8AC3E}">
        <p14:creationId xmlns:p14="http://schemas.microsoft.com/office/powerpoint/2010/main" val="1593813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The Changing Marketing Landscape </a:t>
            </a:r>
            <a:endParaRPr lang="en-IN" sz="2000" dirty="0"/>
          </a:p>
        </p:txBody>
      </p:sp>
      <p:sp>
        <p:nvSpPr>
          <p:cNvPr id="3" name="Content Placeholder 2"/>
          <p:cNvSpPr>
            <a:spLocks noGrp="1"/>
          </p:cNvSpPr>
          <p:nvPr>
            <p:ph idx="1"/>
          </p:nvPr>
        </p:nvSpPr>
        <p:spPr/>
        <p:txBody>
          <a:bodyPr/>
          <a:lstStyle/>
          <a:p>
            <a:pPr>
              <a:buFontTx/>
              <a:buChar char="•"/>
            </a:pPr>
            <a:r>
              <a:rPr lang="en-US" sz="2600" dirty="0"/>
              <a:t>Digital Age: online, mobile and social media marketing</a:t>
            </a:r>
          </a:p>
          <a:p>
            <a:pPr>
              <a:buFontTx/>
              <a:buChar char="•"/>
            </a:pPr>
            <a:r>
              <a:rPr lang="en-US" sz="2600" dirty="0"/>
              <a:t>Not-for-profit marketing growth</a:t>
            </a:r>
          </a:p>
          <a:p>
            <a:pPr>
              <a:buFontTx/>
              <a:buChar char="•"/>
            </a:pPr>
            <a:r>
              <a:rPr lang="en-US" sz="2600" dirty="0"/>
              <a:t>Rapid globalization</a:t>
            </a:r>
          </a:p>
          <a:p>
            <a:pPr>
              <a:buFontTx/>
              <a:buChar char="•"/>
            </a:pPr>
            <a:r>
              <a:rPr lang="en-US" sz="2600" dirty="0"/>
              <a:t>Sustainable marketing</a:t>
            </a:r>
            <a:endParaRPr lang="en-IN" sz="2600" dirty="0"/>
          </a:p>
        </p:txBody>
      </p:sp>
      <p:pic>
        <p:nvPicPr>
          <p:cNvPr id="4" name="Picture 2">
            <a:extLst>
              <a:ext uri="{FF2B5EF4-FFF2-40B4-BE49-F238E27FC236}">
                <a16:creationId xmlns:a16="http://schemas.microsoft.com/office/drawing/2014/main" id="{4FF831F3-AF5E-0A4D-9E92-6DE15E4ED27E}"/>
              </a:ext>
            </a:extLst>
          </p:cNvPr>
          <p:cNvPicPr>
            <a:picLocks noChangeAspect="1" noChangeArrowheads="1"/>
          </p:cNvPicPr>
          <p:nvPr/>
        </p:nvPicPr>
        <p:blipFill>
          <a:blip r:embed="rId3" cstate="print"/>
          <a:srcRect/>
          <a:stretch>
            <a:fillRect/>
          </a:stretch>
        </p:blipFill>
        <p:spPr bwMode="auto">
          <a:xfrm>
            <a:off x="8054196" y="3607436"/>
            <a:ext cx="3299604" cy="3089630"/>
          </a:xfrm>
          <a:prstGeom prst="rect">
            <a:avLst/>
          </a:prstGeom>
          <a:noFill/>
          <a:ln w="9525">
            <a:noFill/>
            <a:miter lim="800000"/>
            <a:headEnd/>
            <a:tailEnd/>
          </a:ln>
        </p:spPr>
      </p:pic>
    </p:spTree>
    <p:extLst>
      <p:ext uri="{BB962C8B-B14F-4D97-AF65-F5344CB8AC3E}">
        <p14:creationId xmlns:p14="http://schemas.microsoft.com/office/powerpoint/2010/main" val="3026420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Managing the Marketing Effort</a:t>
            </a:r>
            <a:endParaRPr lang="en-IN" sz="2000" dirty="0"/>
          </a:p>
        </p:txBody>
      </p:sp>
      <p:sp>
        <p:nvSpPr>
          <p:cNvPr id="3" name="Content Placeholder 2"/>
          <p:cNvSpPr>
            <a:spLocks noGrp="1"/>
          </p:cNvSpPr>
          <p:nvPr>
            <p:ph sz="half" idx="1"/>
          </p:nvPr>
        </p:nvSpPr>
        <p:spPr/>
        <p:txBody>
          <a:bodyPr/>
          <a:lstStyle/>
          <a:p>
            <a:pPr marL="0" indent="0">
              <a:buNone/>
            </a:pPr>
            <a:r>
              <a:rPr lang="en-US" sz="2600" b="1" dirty="0"/>
              <a:t>Market Planning—Parts of a Marketing Plan</a:t>
            </a:r>
          </a:p>
          <a:p>
            <a:pPr marL="255600" indent="-255600">
              <a:spcBef>
                <a:spcPts val="600"/>
              </a:spcBef>
              <a:buSzPct val="100000"/>
            </a:pPr>
            <a:r>
              <a:rPr lang="en-US" sz="2400" dirty="0"/>
              <a:t>Executive summary</a:t>
            </a:r>
          </a:p>
          <a:p>
            <a:pPr marL="255600" indent="-255600">
              <a:spcBef>
                <a:spcPts val="600"/>
              </a:spcBef>
              <a:buSzPct val="100000"/>
            </a:pPr>
            <a:r>
              <a:rPr lang="en-US" sz="2400" dirty="0"/>
              <a:t>Situation Analysis </a:t>
            </a:r>
          </a:p>
          <a:p>
            <a:pPr marL="712800" lvl="1" indent="-255600">
              <a:spcBef>
                <a:spcPts val="600"/>
              </a:spcBef>
              <a:buSzPct val="100000"/>
            </a:pPr>
            <a:r>
              <a:rPr lang="en-US" sz="2000" dirty="0"/>
              <a:t>SWOT</a:t>
            </a:r>
          </a:p>
          <a:p>
            <a:pPr marL="712800" lvl="1" indent="-255600">
              <a:spcBef>
                <a:spcPts val="600"/>
              </a:spcBef>
              <a:buSzPct val="100000"/>
            </a:pPr>
            <a:r>
              <a:rPr lang="en-US" sz="2000" dirty="0"/>
              <a:t>Competitor Analysis</a:t>
            </a:r>
          </a:p>
          <a:p>
            <a:pPr marL="255600" indent="-255600">
              <a:spcBef>
                <a:spcPts val="600"/>
              </a:spcBef>
              <a:buSzPct val="100000"/>
            </a:pPr>
            <a:r>
              <a:rPr lang="en-US" sz="2400" dirty="0"/>
              <a:t>Objectives and issues</a:t>
            </a:r>
          </a:p>
          <a:p>
            <a:pPr marL="255600" indent="-255600">
              <a:spcBef>
                <a:spcPts val="600"/>
              </a:spcBef>
              <a:buSzPct val="100000"/>
            </a:pPr>
            <a:r>
              <a:rPr lang="en-US" sz="2400" dirty="0"/>
              <a:t>Marketing strategy</a:t>
            </a:r>
          </a:p>
          <a:p>
            <a:pPr marL="255600" indent="-255600">
              <a:spcBef>
                <a:spcPts val="600"/>
              </a:spcBef>
              <a:buSzPct val="100000"/>
            </a:pPr>
            <a:r>
              <a:rPr lang="en-US" sz="2400" dirty="0"/>
              <a:t>Action programs</a:t>
            </a:r>
          </a:p>
          <a:p>
            <a:pPr marL="255600" indent="-255600">
              <a:spcBef>
                <a:spcPts val="600"/>
              </a:spcBef>
              <a:buSzPct val="100000"/>
            </a:pPr>
            <a:r>
              <a:rPr lang="en-US" sz="2400" dirty="0"/>
              <a:t>Budgets</a:t>
            </a:r>
          </a:p>
          <a:p>
            <a:pPr marL="255600" indent="-255600">
              <a:spcBef>
                <a:spcPts val="600"/>
              </a:spcBef>
              <a:buSzPct val="100000"/>
            </a:pPr>
            <a:r>
              <a:rPr lang="en-US" sz="2400" dirty="0"/>
              <a:t>Controls</a:t>
            </a:r>
          </a:p>
        </p:txBody>
      </p:sp>
      <p:sp>
        <p:nvSpPr>
          <p:cNvPr id="4" name="Content Placeholder 3">
            <a:extLst>
              <a:ext uri="{FF2B5EF4-FFF2-40B4-BE49-F238E27FC236}">
                <a16:creationId xmlns:a16="http://schemas.microsoft.com/office/drawing/2014/main" id="{A33B6336-7D8A-BD46-A91D-EC42A2034D7A}"/>
              </a:ext>
            </a:extLst>
          </p:cNvPr>
          <p:cNvSpPr>
            <a:spLocks noGrp="1"/>
          </p:cNvSpPr>
          <p:nvPr>
            <p:ph sz="half" idx="2"/>
          </p:nvPr>
        </p:nvSpPr>
        <p:spPr/>
        <p:txBody>
          <a:bodyPr/>
          <a:lstStyle/>
          <a:p>
            <a:endParaRPr lang="en-US"/>
          </a:p>
        </p:txBody>
      </p:sp>
      <p:pic>
        <p:nvPicPr>
          <p:cNvPr id="5" name="Picture 4" descr="A four-box matrix illustrates the SWOT marketing analysis. Positives are internal strengths (capabilities that may help a company reach its objectives) and external opportunities (factors the company may be able to exploit to its advantage. Negatives are internal weaknesses (limitations that may interfere with a company’s ability to achieve its objectives) and external threats (current and emerging factors that may challenge a company’s performance).">
            <a:extLst>
              <a:ext uri="{FF2B5EF4-FFF2-40B4-BE49-F238E27FC236}">
                <a16:creationId xmlns:a16="http://schemas.microsoft.com/office/drawing/2014/main" id="{61DD2BE9-DF94-934B-A485-C80B8CBE29F3}"/>
              </a:ext>
            </a:extLst>
          </p:cNvPr>
          <p:cNvPicPr>
            <a:picLocks noChangeAspect="1"/>
          </p:cNvPicPr>
          <p:nvPr/>
        </p:nvPicPr>
        <p:blipFill>
          <a:blip r:embed="rId3" cstate="print"/>
          <a:stretch>
            <a:fillRect/>
          </a:stretch>
        </p:blipFill>
        <p:spPr>
          <a:xfrm>
            <a:off x="5497671" y="2398752"/>
            <a:ext cx="6530657" cy="3205083"/>
          </a:xfrm>
          <a:prstGeom prst="rect">
            <a:avLst/>
          </a:prstGeom>
        </p:spPr>
      </p:pic>
    </p:spTree>
    <p:extLst>
      <p:ext uri="{BB962C8B-B14F-4D97-AF65-F5344CB8AC3E}">
        <p14:creationId xmlns:p14="http://schemas.microsoft.com/office/powerpoint/2010/main" val="1243631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05477394-D5A8-0245-BE24-927B79DD8762}"/>
              </a:ext>
            </a:extLst>
          </p:cNvPr>
          <p:cNvSpPr>
            <a:spLocks noGrp="1"/>
          </p:cNvSpPr>
          <p:nvPr>
            <p:ph type="title"/>
          </p:nvPr>
        </p:nvSpPr>
        <p:spPr>
          <a:solidFill>
            <a:schemeClr val="bg2"/>
          </a:solidFill>
        </p:spPr>
        <p:txBody>
          <a:bodyPr vert="horz" lIns="90488" tIns="44450" rIns="90488" bIns="44450" rtlCol="0" anchor="ctr">
            <a:normAutofit/>
          </a:bodyPr>
          <a:lstStyle/>
          <a:p>
            <a:pPr eaLnBrk="1" hangingPunct="1"/>
            <a:r>
              <a:rPr lang="en-GB" altLang="en-US" sz="4000" b="1" dirty="0"/>
              <a:t>MARKETING OPPORTUNITIES - </a:t>
            </a:r>
            <a:r>
              <a:rPr lang="en-GB" altLang="en-US" sz="4000" b="1" dirty="0" err="1"/>
              <a:t>cont</a:t>
            </a:r>
            <a:r>
              <a:rPr lang="ja-JP" altLang="en-GB" sz="4000" b="1"/>
              <a:t>’</a:t>
            </a:r>
            <a:r>
              <a:rPr lang="en-GB" altLang="ja-JP" sz="4000" b="1" dirty="0"/>
              <a:t>d</a:t>
            </a:r>
            <a:endParaRPr lang="en-GB" altLang="en-US" sz="4000" b="1" dirty="0"/>
          </a:p>
        </p:txBody>
      </p:sp>
      <p:sp>
        <p:nvSpPr>
          <p:cNvPr id="102403" name="Rectangle 14">
            <a:extLst>
              <a:ext uri="{FF2B5EF4-FFF2-40B4-BE49-F238E27FC236}">
                <a16:creationId xmlns:a16="http://schemas.microsoft.com/office/drawing/2014/main" id="{D6A8A1FA-FF60-1A47-8513-AE6E341490E5}"/>
              </a:ext>
            </a:extLst>
          </p:cNvPr>
          <p:cNvSpPr>
            <a:spLocks noGrp="1"/>
          </p:cNvSpPr>
          <p:nvPr>
            <p:ph sz="half" idx="1"/>
          </p:nvPr>
        </p:nvSpPr>
        <p:spPr>
          <a:xfrm>
            <a:off x="708336" y="2194560"/>
            <a:ext cx="4754880" cy="3977640"/>
          </a:xfrm>
        </p:spPr>
        <p:txBody>
          <a:bodyPr vert="horz" lIns="90488" tIns="44450" rIns="90488" bIns="44450" rtlCol="0">
            <a:normAutofit fontScale="85000" lnSpcReduction="20000"/>
          </a:bodyPr>
          <a:lstStyle/>
          <a:p>
            <a:pPr eaLnBrk="1" hangingPunct="1">
              <a:spcBef>
                <a:spcPct val="15000"/>
              </a:spcBef>
              <a:buClr>
                <a:schemeClr val="accent2"/>
              </a:buClr>
              <a:buFontTx/>
              <a:buNone/>
            </a:pPr>
            <a:r>
              <a:rPr lang="en-GB" altLang="en-US" sz="2200" b="1" u="sng" dirty="0">
                <a:solidFill>
                  <a:schemeClr val="tx2"/>
                </a:solidFill>
              </a:rPr>
              <a:t>2. Growth Strategies</a:t>
            </a:r>
          </a:p>
          <a:p>
            <a:pPr eaLnBrk="1" hangingPunct="1">
              <a:spcBef>
                <a:spcPct val="15000"/>
              </a:spcBef>
              <a:buClr>
                <a:srgbClr val="008000"/>
              </a:buClr>
            </a:pPr>
            <a:r>
              <a:rPr lang="en-GB" altLang="en-US" sz="2200" b="1" dirty="0">
                <a:solidFill>
                  <a:srgbClr val="FF9900"/>
                </a:solidFill>
              </a:rPr>
              <a:t>Market Penetration</a:t>
            </a:r>
            <a:endParaRPr lang="en-GB" altLang="en-US" sz="2200" dirty="0">
              <a:solidFill>
                <a:srgbClr val="FF9900"/>
              </a:solidFill>
            </a:endParaRPr>
          </a:p>
          <a:p>
            <a:pPr lvl="1" eaLnBrk="1" hangingPunct="1">
              <a:spcBef>
                <a:spcPct val="15000"/>
              </a:spcBef>
              <a:buClr>
                <a:srgbClr val="FF9900"/>
              </a:buClr>
              <a:buFontTx/>
              <a:buChar char="-"/>
            </a:pPr>
            <a:r>
              <a:rPr lang="en-GB" altLang="en-US" sz="2200" dirty="0"/>
              <a:t>Increase sales from present customers in existing markets</a:t>
            </a:r>
          </a:p>
          <a:p>
            <a:pPr lvl="1" eaLnBrk="1" hangingPunct="1">
              <a:spcBef>
                <a:spcPct val="15000"/>
              </a:spcBef>
              <a:buClr>
                <a:srgbClr val="FF9900"/>
              </a:buClr>
              <a:buFontTx/>
              <a:buChar char="-"/>
            </a:pPr>
            <a:endParaRPr lang="en-GB" altLang="en-US" sz="2200" dirty="0"/>
          </a:p>
          <a:p>
            <a:pPr eaLnBrk="1" hangingPunct="1">
              <a:spcBef>
                <a:spcPct val="15000"/>
              </a:spcBef>
              <a:buClr>
                <a:srgbClr val="008000"/>
              </a:buClr>
            </a:pPr>
            <a:r>
              <a:rPr lang="en-GB" altLang="en-US" sz="2200" b="1" dirty="0">
                <a:solidFill>
                  <a:srgbClr val="FF9900"/>
                </a:solidFill>
              </a:rPr>
              <a:t>Market Development</a:t>
            </a:r>
            <a:endParaRPr lang="en-GB" altLang="en-US" sz="2200" dirty="0">
              <a:solidFill>
                <a:srgbClr val="FF9900"/>
              </a:solidFill>
            </a:endParaRPr>
          </a:p>
          <a:p>
            <a:pPr lvl="1" eaLnBrk="1" hangingPunct="1">
              <a:spcBef>
                <a:spcPct val="15000"/>
              </a:spcBef>
              <a:buClr>
                <a:srgbClr val="FF9900"/>
              </a:buClr>
              <a:buFontTx/>
              <a:buChar char="-"/>
            </a:pPr>
            <a:r>
              <a:rPr lang="en-GB" altLang="en-US" sz="2200" dirty="0"/>
              <a:t>Identify new segments for current products</a:t>
            </a:r>
          </a:p>
          <a:p>
            <a:pPr lvl="1" eaLnBrk="1" hangingPunct="1">
              <a:spcBef>
                <a:spcPct val="15000"/>
              </a:spcBef>
              <a:buClr>
                <a:srgbClr val="FF9900"/>
              </a:buClr>
              <a:buFontTx/>
              <a:buChar char="-"/>
            </a:pPr>
            <a:endParaRPr lang="en-GB" altLang="en-US" sz="2200" dirty="0"/>
          </a:p>
          <a:p>
            <a:pPr eaLnBrk="1" hangingPunct="1">
              <a:spcBef>
                <a:spcPct val="15000"/>
              </a:spcBef>
              <a:buClr>
                <a:srgbClr val="008000"/>
              </a:buClr>
            </a:pPr>
            <a:r>
              <a:rPr lang="en-GB" altLang="en-US" sz="2200" b="1" dirty="0">
                <a:solidFill>
                  <a:srgbClr val="FF9900"/>
                </a:solidFill>
              </a:rPr>
              <a:t>Product Development</a:t>
            </a:r>
            <a:endParaRPr lang="en-GB" altLang="en-US" sz="2200" dirty="0">
              <a:solidFill>
                <a:srgbClr val="FF9900"/>
              </a:solidFill>
            </a:endParaRPr>
          </a:p>
          <a:p>
            <a:pPr lvl="1" eaLnBrk="1" hangingPunct="1">
              <a:spcBef>
                <a:spcPct val="15000"/>
              </a:spcBef>
              <a:buClr>
                <a:srgbClr val="FF9900"/>
              </a:buClr>
              <a:buFontTx/>
              <a:buChar char="-"/>
            </a:pPr>
            <a:r>
              <a:rPr lang="en-GB" altLang="en-US" sz="2200" dirty="0"/>
              <a:t>Offer modified or new products to present customers </a:t>
            </a:r>
          </a:p>
          <a:p>
            <a:pPr lvl="1" eaLnBrk="1" hangingPunct="1">
              <a:spcBef>
                <a:spcPct val="15000"/>
              </a:spcBef>
              <a:buClr>
                <a:srgbClr val="FF9900"/>
              </a:buClr>
              <a:buFontTx/>
              <a:buChar char="-"/>
            </a:pPr>
            <a:endParaRPr lang="en-GB" altLang="en-US" sz="2200" dirty="0"/>
          </a:p>
          <a:p>
            <a:pPr eaLnBrk="1" hangingPunct="1">
              <a:lnSpc>
                <a:spcPct val="90000"/>
              </a:lnSpc>
              <a:spcBef>
                <a:spcPct val="15000"/>
              </a:spcBef>
              <a:buClr>
                <a:srgbClr val="008000"/>
              </a:buClr>
            </a:pPr>
            <a:r>
              <a:rPr lang="en-GB" altLang="en-US" sz="2200" b="1" dirty="0">
                <a:solidFill>
                  <a:srgbClr val="FF9900"/>
                </a:solidFill>
              </a:rPr>
              <a:t>Diversification</a:t>
            </a:r>
            <a:endParaRPr lang="en-GB" altLang="en-US" sz="2200" dirty="0">
              <a:solidFill>
                <a:srgbClr val="FF9900"/>
              </a:solidFill>
            </a:endParaRPr>
          </a:p>
          <a:p>
            <a:pPr lvl="1" eaLnBrk="1" hangingPunct="1">
              <a:lnSpc>
                <a:spcPct val="90000"/>
              </a:lnSpc>
              <a:spcBef>
                <a:spcPct val="15000"/>
              </a:spcBef>
              <a:buClr>
                <a:srgbClr val="FF9900"/>
              </a:buClr>
              <a:buFontTx/>
              <a:buChar char="-"/>
            </a:pPr>
            <a:r>
              <a:rPr lang="en-GB" altLang="en-US" sz="2200" dirty="0"/>
              <a:t>Acquire or start businesses unrelated to present products &amp; markets</a:t>
            </a:r>
          </a:p>
          <a:p>
            <a:pPr lvl="1" eaLnBrk="1" hangingPunct="1">
              <a:lnSpc>
                <a:spcPct val="90000"/>
              </a:lnSpc>
              <a:spcBef>
                <a:spcPct val="15000"/>
              </a:spcBef>
              <a:buClr>
                <a:srgbClr val="FF9900"/>
              </a:buClr>
              <a:buFontTx/>
              <a:buChar char="-"/>
            </a:pPr>
            <a:endParaRPr lang="en-GB" altLang="en-US" sz="2200" dirty="0"/>
          </a:p>
          <a:p>
            <a:pPr eaLnBrk="1" hangingPunct="1">
              <a:lnSpc>
                <a:spcPct val="90000"/>
              </a:lnSpc>
              <a:spcBef>
                <a:spcPct val="15000"/>
              </a:spcBef>
              <a:buClr>
                <a:srgbClr val="008000"/>
              </a:buClr>
            </a:pPr>
            <a:endParaRPr lang="en-GB" altLang="en-US" sz="2200" dirty="0">
              <a:solidFill>
                <a:schemeClr val="bg2"/>
              </a:solidFill>
            </a:endParaRPr>
          </a:p>
          <a:p>
            <a:pPr lvl="1" eaLnBrk="1" hangingPunct="1">
              <a:spcBef>
                <a:spcPct val="15000"/>
              </a:spcBef>
              <a:buClr>
                <a:srgbClr val="FF9900"/>
              </a:buClr>
              <a:buFontTx/>
              <a:buChar char="-"/>
            </a:pPr>
            <a:endParaRPr lang="en-GB" altLang="en-US" sz="2200" dirty="0"/>
          </a:p>
        </p:txBody>
      </p:sp>
      <p:sp>
        <p:nvSpPr>
          <p:cNvPr id="2" name="Slide Number Placeholder 1">
            <a:extLst>
              <a:ext uri="{FF2B5EF4-FFF2-40B4-BE49-F238E27FC236}">
                <a16:creationId xmlns:a16="http://schemas.microsoft.com/office/drawing/2014/main" id="{69DC02DE-7581-BB43-8079-C9F9E228918A}"/>
              </a:ext>
            </a:extLst>
          </p:cNvPr>
          <p:cNvSpPr>
            <a:spLocks noGrp="1"/>
          </p:cNvSpPr>
          <p:nvPr>
            <p:ph type="sldNum" sz="quarter" idx="12"/>
          </p:nvPr>
        </p:nvSpPr>
        <p:spPr/>
        <p:txBody>
          <a:bodyPr/>
          <a:lstStyle/>
          <a:p>
            <a:pPr>
              <a:defRPr/>
            </a:pPr>
            <a:fld id="{0CEC254D-6DAA-FC49-930E-2F32E3E8B858}" type="slidenum">
              <a:rPr lang="en-US" altLang="en-US" smtClean="0"/>
              <a:pPr>
                <a:defRPr/>
              </a:pPr>
              <a:t>16</a:t>
            </a:fld>
            <a:endParaRPr lang="en-US" altLang="en-US"/>
          </a:p>
        </p:txBody>
      </p:sp>
      <p:pic>
        <p:nvPicPr>
          <p:cNvPr id="6" name="Picture 4">
            <a:extLst>
              <a:ext uri="{FF2B5EF4-FFF2-40B4-BE49-F238E27FC236}">
                <a16:creationId xmlns:a16="http://schemas.microsoft.com/office/drawing/2014/main" id="{908BCD1C-FB43-D146-976C-54A9FF2818E6}"/>
              </a:ext>
            </a:extLst>
          </p:cNvPr>
          <p:cNvPicPr>
            <a:picLocks noGrp="1" noChangeAspect="1" noChangeArrowheads="1"/>
          </p:cNvPicPr>
          <p:nvPr>
            <p:ph sz="half" idx="2"/>
          </p:nvPr>
        </p:nvPicPr>
        <p:blipFill>
          <a:blip r:embed="rId3"/>
          <a:srcRect/>
          <a:stretch>
            <a:fillRect/>
          </a:stretch>
        </p:blipFill>
        <p:spPr bwMode="auto">
          <a:xfrm>
            <a:off x="5463216" y="2899886"/>
            <a:ext cx="6487992" cy="2566988"/>
          </a:xfrm>
          <a:prstGeom prst="rect">
            <a:avLst/>
          </a:prstGeom>
          <a:noFill/>
          <a:ln>
            <a:noFill/>
          </a:ln>
          <a:effectLst>
            <a:outerShdw blurRad="292100" dist="139700" dir="2700000" algn="tl" rotWithShape="0">
              <a:srgbClr val="333333">
                <a:alpha val="64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56024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2403">
                                            <p:txEl>
                                              <p:pRg st="1" end="1"/>
                                            </p:txEl>
                                          </p:spTgt>
                                        </p:tgtEl>
                                        <p:attrNameLst>
                                          <p:attrName>style.visibility</p:attrName>
                                        </p:attrNameLst>
                                      </p:cBhvr>
                                      <p:to>
                                        <p:strVal val="visible"/>
                                      </p:to>
                                    </p:set>
                                    <p:animEffect transition="in" filter="fade">
                                      <p:cBhvr>
                                        <p:cTn id="7" dur="500"/>
                                        <p:tgtEl>
                                          <p:spTgt spid="10240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2403">
                                            <p:txEl>
                                              <p:pRg st="2" end="2"/>
                                            </p:txEl>
                                          </p:spTgt>
                                        </p:tgtEl>
                                        <p:attrNameLst>
                                          <p:attrName>style.visibility</p:attrName>
                                        </p:attrNameLst>
                                      </p:cBhvr>
                                      <p:to>
                                        <p:strVal val="visible"/>
                                      </p:to>
                                    </p:set>
                                    <p:animEffect transition="in" filter="fade">
                                      <p:cBhvr>
                                        <p:cTn id="10" dur="500"/>
                                        <p:tgtEl>
                                          <p:spTgt spid="10240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02403">
                                            <p:txEl>
                                              <p:pRg st="4" end="4"/>
                                            </p:txEl>
                                          </p:spTgt>
                                        </p:tgtEl>
                                        <p:attrNameLst>
                                          <p:attrName>style.visibility</p:attrName>
                                        </p:attrNameLst>
                                      </p:cBhvr>
                                      <p:to>
                                        <p:strVal val="visible"/>
                                      </p:to>
                                    </p:set>
                                    <p:animEffect transition="in" filter="fade">
                                      <p:cBhvr>
                                        <p:cTn id="15" dur="500"/>
                                        <p:tgtEl>
                                          <p:spTgt spid="10240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2403">
                                            <p:txEl>
                                              <p:pRg st="5" end="5"/>
                                            </p:txEl>
                                          </p:spTgt>
                                        </p:tgtEl>
                                        <p:attrNameLst>
                                          <p:attrName>style.visibility</p:attrName>
                                        </p:attrNameLst>
                                      </p:cBhvr>
                                      <p:to>
                                        <p:strVal val="visible"/>
                                      </p:to>
                                    </p:set>
                                    <p:animEffect transition="in" filter="fade">
                                      <p:cBhvr>
                                        <p:cTn id="18" dur="500"/>
                                        <p:tgtEl>
                                          <p:spTgt spid="102403">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102403">
                                            <p:txEl>
                                              <p:pRg st="7" end="7"/>
                                            </p:txEl>
                                          </p:spTgt>
                                        </p:tgtEl>
                                        <p:attrNameLst>
                                          <p:attrName>style.visibility</p:attrName>
                                        </p:attrNameLst>
                                      </p:cBhvr>
                                      <p:to>
                                        <p:strVal val="visible"/>
                                      </p:to>
                                    </p:set>
                                    <p:animEffect transition="in" filter="fade">
                                      <p:cBhvr>
                                        <p:cTn id="23" dur="500"/>
                                        <p:tgtEl>
                                          <p:spTgt spid="102403">
                                            <p:txEl>
                                              <p:pRg st="7" end="7"/>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02403">
                                            <p:txEl>
                                              <p:pRg st="8" end="8"/>
                                            </p:txEl>
                                          </p:spTgt>
                                        </p:tgtEl>
                                        <p:attrNameLst>
                                          <p:attrName>style.visibility</p:attrName>
                                        </p:attrNameLst>
                                      </p:cBhvr>
                                      <p:to>
                                        <p:strVal val="visible"/>
                                      </p:to>
                                    </p:set>
                                    <p:animEffect transition="in" filter="fade">
                                      <p:cBhvr>
                                        <p:cTn id="26" dur="500"/>
                                        <p:tgtEl>
                                          <p:spTgt spid="102403">
                                            <p:txEl>
                                              <p:pRg st="8" end="8"/>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02403">
                                            <p:txEl>
                                              <p:pRg st="10" end="10"/>
                                            </p:txEl>
                                          </p:spTgt>
                                        </p:tgtEl>
                                        <p:attrNameLst>
                                          <p:attrName>style.visibility</p:attrName>
                                        </p:attrNameLst>
                                      </p:cBhvr>
                                      <p:to>
                                        <p:strVal val="visible"/>
                                      </p:to>
                                    </p:set>
                                    <p:animEffect transition="in" filter="fade">
                                      <p:cBhvr>
                                        <p:cTn id="29" dur="500"/>
                                        <p:tgtEl>
                                          <p:spTgt spid="102403">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02403">
                                            <p:txEl>
                                              <p:pRg st="11" end="11"/>
                                            </p:txEl>
                                          </p:spTgt>
                                        </p:tgtEl>
                                        <p:attrNameLst>
                                          <p:attrName>style.visibility</p:attrName>
                                        </p:attrNameLst>
                                      </p:cBhvr>
                                      <p:to>
                                        <p:strVal val="visible"/>
                                      </p:to>
                                    </p:set>
                                    <p:animEffect transition="in" filter="fade">
                                      <p:cBhvr>
                                        <p:cTn id="32" dur="500"/>
                                        <p:tgtEl>
                                          <p:spTgt spid="10240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121FEF8-03E4-B848-8386-88BD36D020EE}"/>
              </a:ext>
            </a:extLst>
          </p:cNvPr>
          <p:cNvSpPr>
            <a:spLocks noGrp="1"/>
          </p:cNvSpPr>
          <p:nvPr>
            <p:ph type="title"/>
          </p:nvPr>
        </p:nvSpPr>
        <p:spPr/>
        <p:txBody>
          <a:bodyPr>
            <a:normAutofit fontScale="90000"/>
          </a:bodyPr>
          <a:lstStyle/>
          <a:p>
            <a:r>
              <a:rPr lang="en-US" sz="4800" dirty="0"/>
              <a:t>(Ansoff) market-product grid featuring the humble lemon</a:t>
            </a:r>
          </a:p>
        </p:txBody>
      </p:sp>
      <p:pic>
        <p:nvPicPr>
          <p:cNvPr id="7" name="Picture 2">
            <a:extLst>
              <a:ext uri="{FF2B5EF4-FFF2-40B4-BE49-F238E27FC236}">
                <a16:creationId xmlns:a16="http://schemas.microsoft.com/office/drawing/2014/main" id="{B4FBCF8D-28A9-1245-A871-1D0CF0B01C1E}"/>
              </a:ext>
            </a:extLst>
          </p:cNvPr>
          <p:cNvPicPr>
            <a:picLocks noGrp="1" noChangeAspect="1" noChangeArrowheads="1"/>
          </p:cNvPicPr>
          <p:nvPr>
            <p:ph idx="1"/>
          </p:nvPr>
        </p:nvPicPr>
        <p:blipFill>
          <a:blip r:embed="rId2" cstate="screen">
            <a:extLst>
              <a:ext uri="{28A0092B-C50C-407E-A947-70E740481C1C}">
                <a14:useLocalDpi xmlns:a14="http://schemas.microsoft.com/office/drawing/2010/main"/>
              </a:ext>
            </a:extLst>
          </a:blip>
          <a:srcRect/>
          <a:stretch>
            <a:fillRect/>
          </a:stretch>
        </p:blipFill>
        <p:spPr bwMode="auto">
          <a:xfrm>
            <a:off x="3660775" y="2673350"/>
            <a:ext cx="4876800" cy="29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extLst>
      <p:ext uri="{BB962C8B-B14F-4D97-AF65-F5344CB8AC3E}">
        <p14:creationId xmlns:p14="http://schemas.microsoft.com/office/powerpoint/2010/main" val="3285145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Marketing Strategy and the Marketing Mix</a:t>
            </a:r>
            <a:endParaRPr lang="en-IN" sz="2000" dirty="0"/>
          </a:p>
        </p:txBody>
      </p:sp>
      <p:sp>
        <p:nvSpPr>
          <p:cNvPr id="3" name="Content Placeholder 2"/>
          <p:cNvSpPr>
            <a:spLocks noGrp="1"/>
          </p:cNvSpPr>
          <p:nvPr>
            <p:ph sz="half" idx="1"/>
          </p:nvPr>
        </p:nvSpPr>
        <p:spPr/>
        <p:txBody>
          <a:bodyPr/>
          <a:lstStyle/>
          <a:p>
            <a:pPr marL="0" indent="0">
              <a:buNone/>
            </a:pPr>
            <a:r>
              <a:rPr lang="en-US" sz="2600" b="1" dirty="0"/>
              <a:t>Customer-Driven Marketing Strategy</a:t>
            </a:r>
          </a:p>
          <a:p>
            <a:pPr marL="0" indent="0">
              <a:buNone/>
            </a:pPr>
            <a:r>
              <a:rPr lang="en-US" sz="2400" b="1" dirty="0">
                <a:solidFill>
                  <a:srgbClr val="000000"/>
                </a:solidFill>
              </a:rPr>
              <a:t>Marketing strategy </a:t>
            </a:r>
            <a:r>
              <a:rPr lang="en-US" sz="2400" dirty="0">
                <a:solidFill>
                  <a:srgbClr val="000000"/>
                </a:solidFill>
              </a:rPr>
              <a:t>is the marketing logic by which the company hopes to create customer value and achieve profitable customer relationships.</a:t>
            </a:r>
          </a:p>
        </p:txBody>
      </p:sp>
      <p:pic>
        <p:nvPicPr>
          <p:cNvPr id="7" name="Content Placeholder 6" descr="An illustration shows the relationships among marketing strategies and the marketing mix. Three rings surround a core labeled customer value and relationships. Text states “At it’s core, marketing is all about creating customer value and profitable customer relationships. The innermost ring contains four words—targeting, differentiation, positioning, segmentation. Each is followed by an arrow pointing to the next word in the ring. The middle ring represents product, price, promotion, place. Text pointing to both of these rings states: Marketing strategy involves two key questions: Which customers will we serve (segmentation and targeting)? and How will we create value for them (differentiation and positioning)? Then, the company designs a marketing program—the four Ps—that delivers the intended value to targeted consumers.” The outermost ring shows marketing analysis, marketing planning, marketing implementation, and marketing control, each followed by an arrow leading to the next. The four quadrants outside the rings show marketing intermediaries (encompassing marketing analysis and segmentation), competitors (encompassing marketing planning and targeting), suppliers (encompassing marketing control and positioning), and publics (encompassing marketing implementation and differentiation).">
            <a:extLst>
              <a:ext uri="{FF2B5EF4-FFF2-40B4-BE49-F238E27FC236}">
                <a16:creationId xmlns:a16="http://schemas.microsoft.com/office/drawing/2014/main" id="{B0C3CB16-8AB8-D149-8D91-55ED0FEFAFCF}"/>
              </a:ext>
            </a:extLst>
          </p:cNvPr>
          <p:cNvPicPr>
            <a:picLocks noGrp="1" noChangeAspect="1"/>
          </p:cNvPicPr>
          <p:nvPr>
            <p:ph sz="half" idx="2"/>
          </p:nvPr>
        </p:nvPicPr>
        <p:blipFill>
          <a:blip r:embed="rId3" cstate="print"/>
          <a:stretch>
            <a:fillRect/>
          </a:stretch>
        </p:blipFill>
        <p:spPr>
          <a:xfrm>
            <a:off x="6442286" y="1825625"/>
            <a:ext cx="4641427" cy="4351338"/>
          </a:xfrm>
          <a:prstGeom prst="rect">
            <a:avLst/>
          </a:prstGeom>
        </p:spPr>
      </p:pic>
    </p:spTree>
    <p:extLst>
      <p:ext uri="{BB962C8B-B14F-4D97-AF65-F5344CB8AC3E}">
        <p14:creationId xmlns:p14="http://schemas.microsoft.com/office/powerpoint/2010/main" val="1163901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Marketing Strategy and the Marketing Mix</a:t>
            </a:r>
            <a:endParaRPr lang="en-IN" sz="2000" dirty="0"/>
          </a:p>
        </p:txBody>
      </p:sp>
      <p:sp>
        <p:nvSpPr>
          <p:cNvPr id="3" name="Content Placeholder 2"/>
          <p:cNvSpPr>
            <a:spLocks noGrp="1"/>
          </p:cNvSpPr>
          <p:nvPr>
            <p:ph sz="half" idx="1"/>
          </p:nvPr>
        </p:nvSpPr>
        <p:spPr/>
        <p:txBody>
          <a:bodyPr/>
          <a:lstStyle/>
          <a:p>
            <a:pPr marL="0" indent="0">
              <a:buNone/>
            </a:pPr>
            <a:r>
              <a:rPr lang="en-US" sz="2600" b="1" dirty="0"/>
              <a:t>Customer Value-Driven Marketing Strategy</a:t>
            </a:r>
          </a:p>
          <a:p>
            <a:pPr marL="0" indent="0">
              <a:buNone/>
            </a:pPr>
            <a:r>
              <a:rPr lang="en-US" sz="2400" b="1" dirty="0">
                <a:solidFill>
                  <a:srgbClr val="000000"/>
                </a:solidFill>
              </a:rPr>
              <a:t>Market segmentation </a:t>
            </a:r>
            <a:r>
              <a:rPr lang="en-US" sz="2400" dirty="0">
                <a:solidFill>
                  <a:srgbClr val="000000"/>
                </a:solidFill>
              </a:rPr>
              <a:t>is the division of a market into distinct groups of buyers who have different needs, characteristics, or behaviors and who might require separate products or marketing mixes.</a:t>
            </a:r>
          </a:p>
          <a:p>
            <a:pPr marL="0" indent="0">
              <a:buNone/>
            </a:pPr>
            <a:r>
              <a:rPr lang="en-US" sz="2400" b="1" dirty="0">
                <a:solidFill>
                  <a:srgbClr val="000000"/>
                </a:solidFill>
              </a:rPr>
              <a:t>Market segment </a:t>
            </a:r>
            <a:r>
              <a:rPr lang="en-US" sz="2400" dirty="0">
                <a:solidFill>
                  <a:srgbClr val="000000"/>
                </a:solidFill>
              </a:rPr>
              <a:t>is a group of consumers who respond in a similar way to a given set of marketing efforts.</a:t>
            </a:r>
          </a:p>
        </p:txBody>
      </p:sp>
      <p:sp>
        <p:nvSpPr>
          <p:cNvPr id="4" name="Content Placeholder 3">
            <a:extLst>
              <a:ext uri="{FF2B5EF4-FFF2-40B4-BE49-F238E27FC236}">
                <a16:creationId xmlns:a16="http://schemas.microsoft.com/office/drawing/2014/main" id="{C358B75C-92D9-C549-AA1D-F781E86F8D08}"/>
              </a:ext>
            </a:extLst>
          </p:cNvPr>
          <p:cNvSpPr>
            <a:spLocks noGrp="1"/>
          </p:cNvSpPr>
          <p:nvPr>
            <p:ph sz="half" idx="2"/>
          </p:nvPr>
        </p:nvSpPr>
        <p:spPr/>
        <p:txBody>
          <a:bodyPr>
            <a:noAutofit/>
          </a:bodyPr>
          <a:lstStyle/>
          <a:p>
            <a:pPr marL="0" indent="0">
              <a:buNone/>
            </a:pPr>
            <a:r>
              <a:rPr lang="en-US" sz="2400" b="1" dirty="0">
                <a:solidFill>
                  <a:srgbClr val="000000"/>
                </a:solidFill>
              </a:rPr>
              <a:t>Market targeting </a:t>
            </a:r>
            <a:r>
              <a:rPr lang="en-US" sz="2400" dirty="0">
                <a:solidFill>
                  <a:srgbClr val="000000"/>
                </a:solidFill>
              </a:rPr>
              <a:t>is the process of evaluating each market segment’s attractiveness and selecting one or more segments to enter.</a:t>
            </a:r>
            <a:endParaRPr lang="en-US" sz="2400" b="1" dirty="0">
              <a:solidFill>
                <a:srgbClr val="000000"/>
              </a:solidFill>
            </a:endParaRPr>
          </a:p>
          <a:p>
            <a:pPr marL="0" indent="0">
              <a:buNone/>
            </a:pPr>
            <a:br>
              <a:rPr lang="en-US" sz="2400" b="1" dirty="0">
                <a:solidFill>
                  <a:srgbClr val="000000"/>
                </a:solidFill>
              </a:rPr>
            </a:br>
            <a:r>
              <a:rPr lang="en-US" sz="2400" b="1" dirty="0">
                <a:solidFill>
                  <a:srgbClr val="000000"/>
                </a:solidFill>
              </a:rPr>
              <a:t>Market positioning </a:t>
            </a:r>
            <a:r>
              <a:rPr lang="en-US" sz="2400" dirty="0">
                <a:solidFill>
                  <a:srgbClr val="000000"/>
                </a:solidFill>
              </a:rPr>
              <a:t>is the arranging for a product to occupy a clear, distinctive, and desirable place relative to competing products in the minds of target consumers.</a:t>
            </a:r>
            <a:endParaRPr lang="en-US" sz="2400" b="1" dirty="0">
              <a:solidFill>
                <a:srgbClr val="000000"/>
              </a:solidFill>
            </a:endParaRPr>
          </a:p>
          <a:p>
            <a:pPr marL="0" indent="0">
              <a:buNone/>
            </a:pPr>
            <a:br>
              <a:rPr lang="en-US" sz="2400" b="1" dirty="0">
                <a:solidFill>
                  <a:srgbClr val="000000"/>
                </a:solidFill>
              </a:rPr>
            </a:br>
            <a:r>
              <a:rPr lang="en-US" sz="2400" b="1" dirty="0">
                <a:solidFill>
                  <a:srgbClr val="000000"/>
                </a:solidFill>
              </a:rPr>
              <a:t>Differentiation</a:t>
            </a:r>
            <a:r>
              <a:rPr lang="en-US" sz="2400" dirty="0">
                <a:solidFill>
                  <a:srgbClr val="000000"/>
                </a:solidFill>
              </a:rPr>
              <a:t> begins the positioning process.</a:t>
            </a:r>
          </a:p>
          <a:p>
            <a:endParaRPr lang="en-GB" sz="2400" dirty="0"/>
          </a:p>
        </p:txBody>
      </p:sp>
    </p:spTree>
    <p:extLst>
      <p:ext uri="{BB962C8B-B14F-4D97-AF65-F5344CB8AC3E}">
        <p14:creationId xmlns:p14="http://schemas.microsoft.com/office/powerpoint/2010/main" val="2922921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C4F88A8-15E5-DA43-9766-98C1312412AF}"/>
              </a:ext>
            </a:extLst>
          </p:cNvPr>
          <p:cNvSpPr>
            <a:spLocks noGrp="1"/>
          </p:cNvSpPr>
          <p:nvPr>
            <p:ph type="title"/>
          </p:nvPr>
        </p:nvSpPr>
        <p:spPr/>
        <p:txBody>
          <a:bodyPr>
            <a:normAutofit fontScale="90000"/>
          </a:bodyPr>
          <a:lstStyle/>
          <a:p>
            <a:pPr>
              <a:defRPr/>
            </a:pPr>
            <a:r>
              <a:rPr lang="en-US" b="1" dirty="0">
                <a:solidFill>
                  <a:srgbClr val="007FA3"/>
                </a:solidFill>
                <a:cs typeface="Times New Roman" panose="02020603050405020304" pitchFamily="18" charset="0"/>
              </a:rPr>
              <a:t>Principles of Marketing: An Asian Perspective</a:t>
            </a:r>
            <a:br>
              <a:rPr lang="en-US" b="1" dirty="0">
                <a:solidFill>
                  <a:srgbClr val="007FA3"/>
                </a:solidFill>
                <a:cs typeface="Times New Roman" panose="02020603050405020304" pitchFamily="18" charset="0"/>
              </a:rPr>
            </a:br>
            <a:r>
              <a:rPr lang="en-US" sz="3200" b="1" dirty="0">
                <a:solidFill>
                  <a:srgbClr val="007FA3"/>
                </a:solidFill>
                <a:cs typeface="Times New Roman" panose="02020603050405020304" pitchFamily="18" charset="0"/>
              </a:rPr>
              <a:t>Fourth Edition</a:t>
            </a:r>
            <a:br>
              <a:rPr lang="en-IN" sz="3200" b="1" dirty="0">
                <a:solidFill>
                  <a:srgbClr val="007FA3"/>
                </a:solidFill>
                <a:cs typeface="Times New Roman" panose="02020603050405020304" pitchFamily="18" charset="0"/>
              </a:rPr>
            </a:br>
            <a:endParaRPr lang="en-GB" dirty="0"/>
          </a:p>
        </p:txBody>
      </p:sp>
      <p:sp>
        <p:nvSpPr>
          <p:cNvPr id="11" name="Text Placeholder 3"/>
          <p:cNvSpPr>
            <a:spLocks noGrp="1"/>
          </p:cNvSpPr>
          <p:nvPr>
            <p:ph sz="half" idx="1"/>
          </p:nvPr>
        </p:nvSpPr>
        <p:spPr>
          <a:xfrm>
            <a:off x="838200" y="1825625"/>
            <a:ext cx="5181600" cy="4536984"/>
          </a:xfrm>
        </p:spPr>
        <p:txBody>
          <a:bodyPr>
            <a:normAutofit/>
          </a:bodyPr>
          <a:lstStyle/>
          <a:p>
            <a:pPr algn="r">
              <a:buClrTx/>
              <a:defRPr/>
            </a:pPr>
            <a:endParaRPr lang="en-US" altLang="en-US" sz="1200" dirty="0">
              <a:latin typeface="Verdana" panose="020B0604030504040204" pitchFamily="34" charset="0"/>
              <a:ea typeface="Verdana" panose="020B0604030504040204" pitchFamily="34" charset="0"/>
              <a:cs typeface="Verdana" panose="020B0604030504040204" pitchFamily="34" charset="0"/>
            </a:endParaRPr>
          </a:p>
          <a:p>
            <a:pPr algn="r">
              <a:buClrTx/>
              <a:defRPr/>
            </a:pPr>
            <a:endParaRPr lang="en-US" altLang="en-US" sz="1200" dirty="0">
              <a:latin typeface="Verdana" panose="020B0604030504040204" pitchFamily="34" charset="0"/>
              <a:ea typeface="Verdana" panose="020B0604030504040204" pitchFamily="34" charset="0"/>
              <a:cs typeface="Verdana" panose="020B0604030504040204" pitchFamily="34" charset="0"/>
            </a:endParaRPr>
          </a:p>
          <a:p>
            <a:pPr algn="r">
              <a:buClrTx/>
              <a:defRPr/>
            </a:pPr>
            <a:endParaRPr lang="en-US" altLang="en-US" sz="1200" dirty="0">
              <a:latin typeface="Verdana" panose="020B0604030504040204" pitchFamily="34" charset="0"/>
              <a:ea typeface="Verdana" panose="020B0604030504040204" pitchFamily="34" charset="0"/>
              <a:cs typeface="Verdana" panose="020B0604030504040204" pitchFamily="34" charset="0"/>
            </a:endParaRPr>
          </a:p>
          <a:p>
            <a:pPr algn="r">
              <a:buClrTx/>
              <a:defRPr/>
            </a:pPr>
            <a:endParaRPr lang="en-US" altLang="en-US" sz="1200" dirty="0">
              <a:latin typeface="Verdana" panose="020B0604030504040204" pitchFamily="34" charset="0"/>
              <a:ea typeface="Verdana" panose="020B0604030504040204" pitchFamily="34" charset="0"/>
              <a:cs typeface="Verdana" panose="020B0604030504040204" pitchFamily="34" charset="0"/>
            </a:endParaRPr>
          </a:p>
          <a:p>
            <a:pPr algn="r">
              <a:buClrTx/>
              <a:defRPr/>
            </a:pPr>
            <a:endParaRPr lang="en-US" altLang="en-US" sz="1200" dirty="0">
              <a:latin typeface="Verdana" panose="020B0604030504040204" pitchFamily="34" charset="0"/>
              <a:ea typeface="Verdana" panose="020B0604030504040204" pitchFamily="34" charset="0"/>
              <a:cs typeface="Verdana" panose="020B0604030504040204" pitchFamily="34" charset="0"/>
            </a:endParaRPr>
          </a:p>
          <a:p>
            <a:pPr algn="r">
              <a:buClrTx/>
              <a:defRPr/>
            </a:pPr>
            <a:endParaRPr lang="en-US" altLang="en-US" sz="1200" dirty="0">
              <a:latin typeface="Verdana" panose="020B0604030504040204" pitchFamily="34" charset="0"/>
              <a:ea typeface="Verdana" panose="020B0604030504040204" pitchFamily="34" charset="0"/>
              <a:cs typeface="Verdana" panose="020B0604030504040204" pitchFamily="34" charset="0"/>
            </a:endParaRPr>
          </a:p>
          <a:p>
            <a:pPr algn="r">
              <a:buClrTx/>
              <a:defRPr/>
            </a:pPr>
            <a:endParaRPr lang="en-US" altLang="en-US" sz="1200" dirty="0">
              <a:latin typeface="Verdana" panose="020B0604030504040204" pitchFamily="34" charset="0"/>
              <a:ea typeface="Verdana" panose="020B0604030504040204" pitchFamily="34" charset="0"/>
              <a:cs typeface="Verdana" panose="020B0604030504040204" pitchFamily="34" charset="0"/>
            </a:endParaRPr>
          </a:p>
          <a:p>
            <a:pPr algn="r">
              <a:buClrTx/>
              <a:defRPr/>
            </a:pPr>
            <a:endParaRPr lang="en-US" altLang="en-US" sz="1200" dirty="0">
              <a:latin typeface="Verdana" panose="020B0604030504040204" pitchFamily="34" charset="0"/>
              <a:ea typeface="Verdana" panose="020B0604030504040204" pitchFamily="34" charset="0"/>
              <a:cs typeface="Verdana" panose="020B0604030504040204" pitchFamily="34" charset="0"/>
            </a:endParaRPr>
          </a:p>
          <a:p>
            <a:pPr algn="r">
              <a:buClrTx/>
              <a:defRPr/>
            </a:pPr>
            <a:endParaRPr lang="en-US" altLang="en-US" sz="1200" dirty="0">
              <a:latin typeface="Verdana" panose="020B0604030504040204" pitchFamily="34" charset="0"/>
              <a:ea typeface="Verdana" panose="020B0604030504040204" pitchFamily="34" charset="0"/>
              <a:cs typeface="Verdana" panose="020B0604030504040204" pitchFamily="34" charset="0"/>
            </a:endParaRPr>
          </a:p>
          <a:p>
            <a:pPr algn="r">
              <a:buClrTx/>
              <a:defRPr/>
            </a:pPr>
            <a:endParaRPr lang="en-US" altLang="en-US" sz="1200" dirty="0">
              <a:latin typeface="Verdana" panose="020B0604030504040204" pitchFamily="34" charset="0"/>
              <a:ea typeface="Verdana" panose="020B0604030504040204" pitchFamily="34" charset="0"/>
              <a:cs typeface="Verdana" panose="020B0604030504040204" pitchFamily="34" charset="0"/>
            </a:endParaRPr>
          </a:p>
          <a:p>
            <a:pPr algn="r">
              <a:buClrTx/>
              <a:defRPr/>
            </a:pPr>
            <a:endParaRPr lang="en-US" altLang="en-US" sz="1200" dirty="0">
              <a:latin typeface="Verdana" panose="020B0604030504040204" pitchFamily="34" charset="0"/>
              <a:ea typeface="Verdana" panose="020B0604030504040204" pitchFamily="34" charset="0"/>
              <a:cs typeface="Verdana" panose="020B0604030504040204" pitchFamily="34" charset="0"/>
            </a:endParaRPr>
          </a:p>
          <a:p>
            <a:pPr algn="r">
              <a:buClrTx/>
              <a:defRPr/>
            </a:pPr>
            <a:endParaRPr lang="en-US" altLang="en-US" sz="1200" dirty="0">
              <a:latin typeface="Verdana" panose="020B0604030504040204" pitchFamily="34" charset="0"/>
              <a:ea typeface="Verdana" panose="020B0604030504040204" pitchFamily="34" charset="0"/>
              <a:cs typeface="Verdana" panose="020B0604030504040204" pitchFamily="34" charset="0"/>
            </a:endParaRPr>
          </a:p>
          <a:p>
            <a:pPr marL="0" indent="0">
              <a:buClrTx/>
              <a:buNone/>
              <a:defRPr/>
            </a:pPr>
            <a:endParaRPr lang="en-US" altLang="en-US" sz="1200" dirty="0">
              <a:latin typeface="Verdana" panose="020B0604030504040204" pitchFamily="34" charset="0"/>
              <a:ea typeface="Verdana" panose="020B0604030504040204" pitchFamily="34" charset="0"/>
              <a:cs typeface="Verdana" panose="020B0604030504040204" pitchFamily="34" charset="0"/>
            </a:endParaRPr>
          </a:p>
          <a:p>
            <a:pPr marL="0" indent="0">
              <a:buClrTx/>
              <a:buNone/>
              <a:defRPr/>
            </a:pPr>
            <a:endParaRPr lang="en-US" altLang="en-US" sz="1200" dirty="0">
              <a:latin typeface="Verdana" panose="020B0604030504040204" pitchFamily="34" charset="0"/>
              <a:ea typeface="Verdana" panose="020B0604030504040204" pitchFamily="34" charset="0"/>
              <a:cs typeface="Verdana" panose="020B0604030504040204" pitchFamily="34" charset="0"/>
            </a:endParaRPr>
          </a:p>
          <a:p>
            <a:pPr marL="0" indent="0">
              <a:buClrTx/>
              <a:buNone/>
              <a:defRPr/>
            </a:pPr>
            <a:endParaRPr lang="en-US" altLang="en-US" sz="1200" dirty="0">
              <a:latin typeface="Verdana" panose="020B0604030504040204" pitchFamily="34" charset="0"/>
              <a:ea typeface="Verdana" panose="020B0604030504040204" pitchFamily="34" charset="0"/>
              <a:cs typeface="Verdana" panose="020B0604030504040204" pitchFamily="34" charset="0"/>
            </a:endParaRPr>
          </a:p>
          <a:p>
            <a:pPr marL="0" indent="0">
              <a:buClrTx/>
              <a:buNone/>
              <a:defRPr/>
            </a:pPr>
            <a:endParaRPr lang="en-US" altLang="en-US" sz="1200" dirty="0">
              <a:latin typeface="Verdana" panose="020B0604030504040204" pitchFamily="34" charset="0"/>
              <a:ea typeface="Verdana" panose="020B0604030504040204" pitchFamily="34" charset="0"/>
              <a:cs typeface="Verdana" panose="020B0604030504040204" pitchFamily="34" charset="0"/>
            </a:endParaRPr>
          </a:p>
          <a:p>
            <a:pPr marL="0" indent="0" algn="r">
              <a:buClrTx/>
              <a:buNone/>
              <a:defRPr/>
            </a:pP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 Placeholder 4"/>
          <p:cNvSpPr>
            <a:spLocks noGrp="1"/>
          </p:cNvSpPr>
          <p:nvPr>
            <p:ph sz="half" idx="2"/>
          </p:nvPr>
        </p:nvSpPr>
        <p:spPr/>
        <p:txBody>
          <a:bodyPr>
            <a:normAutofit/>
          </a:bodyPr>
          <a:lstStyle/>
          <a:p>
            <a:pPr marL="0" indent="0">
              <a:buNone/>
            </a:pPr>
            <a:r>
              <a:rPr lang="en-US" sz="3600" b="1" dirty="0"/>
              <a:t>Chapter 1</a:t>
            </a:r>
          </a:p>
          <a:p>
            <a:pPr marL="0" indent="0">
              <a:buNone/>
            </a:pPr>
            <a:r>
              <a:rPr lang="en-US" sz="3600" dirty="0"/>
              <a:t>Marketing: Managing Profitable Customer Relationships</a:t>
            </a:r>
          </a:p>
          <a:p>
            <a:pPr marL="0" indent="0">
              <a:buNone/>
            </a:pPr>
            <a:endParaRPr lang="en-US" sz="3600" dirty="0">
              <a:cs typeface="Arial" panose="020B0604020202020204" pitchFamily="34" charset="0"/>
            </a:endParaRPr>
          </a:p>
          <a:p>
            <a:pPr marL="0" indent="0">
              <a:buNone/>
            </a:pPr>
            <a:endParaRPr lang="en-US" sz="3600" dirty="0">
              <a:cs typeface="Arial" panose="020B0604020202020204" pitchFamily="34" charset="0"/>
            </a:endParaRPr>
          </a:p>
          <a:p>
            <a:pPr marL="0" indent="0">
              <a:buNone/>
            </a:pPr>
            <a:endParaRPr lang="en-US" altLang="en-US" sz="3600" dirty="0">
              <a:latin typeface="Verdana" panose="020B0604030504040204" pitchFamily="34" charset="0"/>
              <a:ea typeface="Verdana" panose="020B0604030504040204" pitchFamily="34" charset="0"/>
              <a:cs typeface="Arial" panose="020B0604020202020204" pitchFamily="34" charset="0"/>
            </a:endParaRPr>
          </a:p>
          <a:p>
            <a:pPr marL="0" indent="0">
              <a:buNone/>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p>
          <a:p>
            <a:pPr marL="0" indent="0">
              <a:buNone/>
            </a:pPr>
            <a:endParaRPr lang="en-US" sz="3600" dirty="0">
              <a:cs typeface="Arial" panose="020B0604020202020204" pitchFamily="34" charset="0"/>
            </a:endParaRPr>
          </a:p>
        </p:txBody>
      </p:sp>
      <p:pic>
        <p:nvPicPr>
          <p:cNvPr id="8" name="Picture 4" descr="POMA_Front cover.jpg"/>
          <p:cNvPicPr>
            <a:picLocks noChangeAspect="1"/>
          </p:cNvPicPr>
          <p:nvPr/>
        </p:nvPicPr>
        <p:blipFill>
          <a:blip r:embed="rId3" cstate="print"/>
          <a:srcRect/>
          <a:stretch>
            <a:fillRect/>
          </a:stretch>
        </p:blipFill>
        <p:spPr bwMode="auto">
          <a:xfrm>
            <a:off x="1905000" y="1690688"/>
            <a:ext cx="3302000" cy="4252216"/>
          </a:xfrm>
          <a:prstGeom prst="rect">
            <a:avLst/>
          </a:prstGeom>
          <a:noFill/>
          <a:ln w="9525">
            <a:noFill/>
            <a:miter lim="800000"/>
            <a:headEnd/>
            <a:tailEnd/>
          </a:ln>
        </p:spPr>
      </p:pic>
    </p:spTree>
    <p:extLst>
      <p:ext uri="{BB962C8B-B14F-4D97-AF65-F5344CB8AC3E}">
        <p14:creationId xmlns:p14="http://schemas.microsoft.com/office/powerpoint/2010/main" val="1314244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Marketing Strategy and the Marketing Mix</a:t>
            </a:r>
            <a:endParaRPr lang="en-IN" sz="2000" dirty="0"/>
          </a:p>
        </p:txBody>
      </p:sp>
      <p:sp>
        <p:nvSpPr>
          <p:cNvPr id="3" name="Content Placeholder 2"/>
          <p:cNvSpPr>
            <a:spLocks noGrp="1"/>
          </p:cNvSpPr>
          <p:nvPr>
            <p:ph sz="half" idx="1"/>
          </p:nvPr>
        </p:nvSpPr>
        <p:spPr/>
        <p:txBody>
          <a:bodyPr/>
          <a:lstStyle/>
          <a:p>
            <a:pPr marL="0" indent="0">
              <a:buNone/>
            </a:pPr>
            <a:r>
              <a:rPr lang="en-US" sz="2600" b="1" dirty="0"/>
              <a:t>Developing an Integrated Marketing Mix</a:t>
            </a:r>
          </a:p>
          <a:p>
            <a:pPr marL="0" indent="0">
              <a:buNone/>
            </a:pPr>
            <a:r>
              <a:rPr lang="en-US" sz="2400" b="1" dirty="0">
                <a:solidFill>
                  <a:srgbClr val="000000"/>
                </a:solidFill>
              </a:rPr>
              <a:t>Marketing mix </a:t>
            </a:r>
            <a:r>
              <a:rPr lang="en-US" sz="2400" dirty="0">
                <a:solidFill>
                  <a:srgbClr val="000000"/>
                </a:solidFill>
              </a:rPr>
              <a:t>is the set of controllable, tactical marketing tools—product, price, place, and promotion—that the firm blends to produce the response it wants in the target market.</a:t>
            </a:r>
          </a:p>
        </p:txBody>
      </p:sp>
      <p:pic>
        <p:nvPicPr>
          <p:cNvPr id="5" name="Content Placeholder 4" descr="An illustration shows elements of the four Ps of the marketing mix that affect target customers and intended positioning. Text states, “The marketing mix—or the four Ps—consists of tactical marketing tools blended into an integrated marketing program that actually engages target customers and delivers the intended customer value.” The Ps and their marketing tools are: Product: variety, quality, design, features, brand name, packaging, services; Price: list price, discounts, allowances, payment period, credit terms; Promotion: advertising, personal selling, sales promotion, public relations; Place: channels, coverage, locations, inventory, transportation, logistics.">
            <a:extLst>
              <a:ext uri="{FF2B5EF4-FFF2-40B4-BE49-F238E27FC236}">
                <a16:creationId xmlns:a16="http://schemas.microsoft.com/office/drawing/2014/main" id="{37295014-6EFD-7E46-8A3B-386501018B94}"/>
              </a:ext>
            </a:extLst>
          </p:cNvPr>
          <p:cNvPicPr>
            <a:picLocks noGrp="1" noChangeAspect="1"/>
          </p:cNvPicPr>
          <p:nvPr>
            <p:ph sz="half" idx="2"/>
          </p:nvPr>
        </p:nvPicPr>
        <p:blipFill>
          <a:blip r:embed="rId3" cstate="print"/>
          <a:stretch>
            <a:fillRect/>
          </a:stretch>
        </p:blipFill>
        <p:spPr>
          <a:xfrm>
            <a:off x="6569015" y="2092061"/>
            <a:ext cx="5181600" cy="3818466"/>
          </a:xfrm>
          <a:prstGeom prst="rect">
            <a:avLst/>
          </a:prstGeom>
        </p:spPr>
      </p:pic>
    </p:spTree>
    <p:extLst>
      <p:ext uri="{BB962C8B-B14F-4D97-AF65-F5344CB8AC3E}">
        <p14:creationId xmlns:p14="http://schemas.microsoft.com/office/powerpoint/2010/main" val="3400447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Learning Objectives </a:t>
            </a:r>
            <a:endParaRPr lang="en-IN" sz="2000" dirty="0"/>
          </a:p>
        </p:txBody>
      </p:sp>
      <p:sp>
        <p:nvSpPr>
          <p:cNvPr id="3" name="Content Placeholder 2"/>
          <p:cNvSpPr>
            <a:spLocks noGrp="1"/>
          </p:cNvSpPr>
          <p:nvPr>
            <p:ph idx="1"/>
          </p:nvPr>
        </p:nvSpPr>
        <p:spPr/>
        <p:txBody>
          <a:bodyPr>
            <a:normAutofit lnSpcReduction="10000"/>
          </a:bodyPr>
          <a:lstStyle/>
          <a:p>
            <a:pPr marL="514350" indent="-514350">
              <a:buClr>
                <a:srgbClr val="0070C0"/>
              </a:buClr>
              <a:buFont typeface="+mj-lt"/>
              <a:buAutoNum type="arabicPeriod"/>
            </a:pPr>
            <a:r>
              <a:rPr lang="en-US" sz="2600" dirty="0"/>
              <a:t>Define marketing and outline the steps in the marketing process.</a:t>
            </a:r>
          </a:p>
          <a:p>
            <a:pPr marL="514350" indent="-514350">
              <a:buClr>
                <a:srgbClr val="0070C0"/>
              </a:buClr>
              <a:buFont typeface="+mj-lt"/>
              <a:buAutoNum type="arabicPeriod"/>
            </a:pPr>
            <a:r>
              <a:rPr lang="en-US" sz="2600" dirty="0"/>
              <a:t>Explain the importance of understanding the customers and marketplace and identify the five core marketplace concepts.</a:t>
            </a:r>
          </a:p>
          <a:p>
            <a:pPr marL="514350" indent="-514350">
              <a:buClr>
                <a:srgbClr val="0070C0"/>
              </a:buClr>
              <a:buFont typeface="+mj-lt"/>
              <a:buAutoNum type="arabicPeriod"/>
            </a:pPr>
            <a:r>
              <a:rPr lang="en-US" sz="2600" dirty="0"/>
              <a:t>Identify the key elements of a customer-driven marketing strategy and discuss the marketing management orientations that guide marketing strategy.</a:t>
            </a:r>
          </a:p>
          <a:p>
            <a:pPr marL="514350" indent="-514350">
              <a:buClr>
                <a:srgbClr val="0070C0"/>
              </a:buClr>
              <a:buFont typeface="+mj-lt"/>
              <a:buAutoNum type="arabicPeriod"/>
            </a:pPr>
            <a:r>
              <a:rPr lang="en-US" sz="2600" dirty="0"/>
              <a:t>Discuss customer relationship management and identify strategies for creating value </a:t>
            </a:r>
            <a:r>
              <a:rPr lang="en-US" sz="2600" b="1" dirty="0"/>
              <a:t>for</a:t>
            </a:r>
            <a:r>
              <a:rPr lang="en-US" sz="2600" dirty="0"/>
              <a:t> customers and capturing value </a:t>
            </a:r>
            <a:r>
              <a:rPr lang="en-US" sz="2600" b="1" dirty="0"/>
              <a:t>from</a:t>
            </a:r>
            <a:r>
              <a:rPr lang="en-US" sz="2600" dirty="0"/>
              <a:t> customers in return.</a:t>
            </a:r>
          </a:p>
          <a:p>
            <a:pPr marL="514350" indent="-514350">
              <a:buClr>
                <a:srgbClr val="0070C0"/>
              </a:buClr>
              <a:buFont typeface="+mj-lt"/>
              <a:buAutoNum type="arabicPeriod"/>
            </a:pPr>
            <a:r>
              <a:rPr lang="en-US" sz="2600" dirty="0"/>
              <a:t>Describe the major trends and forces that are changing the marketing landscape in this age of relationships.</a:t>
            </a:r>
          </a:p>
          <a:p>
            <a:pPr>
              <a:buClr>
                <a:schemeClr val="bg1"/>
              </a:buClr>
            </a:pPr>
            <a:endParaRPr lang="en-US" sz="2600" dirty="0"/>
          </a:p>
        </p:txBody>
      </p:sp>
    </p:spTree>
    <p:extLst>
      <p:ext uri="{BB962C8B-B14F-4D97-AF65-F5344CB8AC3E}">
        <p14:creationId xmlns:p14="http://schemas.microsoft.com/office/powerpoint/2010/main" val="677146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What Is Marketing? </a:t>
            </a:r>
            <a:endParaRPr lang="en-IN" sz="2000" dirty="0"/>
          </a:p>
        </p:txBody>
      </p:sp>
      <p:sp>
        <p:nvSpPr>
          <p:cNvPr id="3" name="Content Placeholder 2"/>
          <p:cNvSpPr>
            <a:spLocks noGrp="1"/>
          </p:cNvSpPr>
          <p:nvPr>
            <p:ph idx="1"/>
          </p:nvPr>
        </p:nvSpPr>
        <p:spPr/>
        <p:txBody>
          <a:bodyPr/>
          <a:lstStyle/>
          <a:p>
            <a:pPr marL="0" indent="0">
              <a:buSzPct val="100000"/>
              <a:buNone/>
            </a:pPr>
            <a:r>
              <a:rPr lang="en-US" sz="2600" b="1" dirty="0"/>
              <a:t>Marketing Defined</a:t>
            </a:r>
          </a:p>
          <a:p>
            <a:pPr marL="255600" indent="-255600">
              <a:buSzPct val="100000"/>
            </a:pPr>
            <a:r>
              <a:rPr lang="en-US" sz="2400" b="1" dirty="0"/>
              <a:t>Marketing</a:t>
            </a:r>
            <a:r>
              <a:rPr lang="en-US" sz="2400" dirty="0"/>
              <a:t> is</a:t>
            </a:r>
            <a:r>
              <a:rPr lang="en-US" sz="2400" b="1" dirty="0"/>
              <a:t> </a:t>
            </a:r>
            <a:r>
              <a:rPr lang="en-US" sz="2400" dirty="0"/>
              <a:t>a process by which companies </a:t>
            </a:r>
            <a:r>
              <a:rPr lang="en-US" sz="2400" b="1" dirty="0"/>
              <a:t>create value </a:t>
            </a:r>
            <a:r>
              <a:rPr lang="en-US" sz="2400" dirty="0"/>
              <a:t>for customers and build strong customer relationships in order to </a:t>
            </a:r>
            <a:r>
              <a:rPr lang="en-US" sz="2400" b="1" dirty="0"/>
              <a:t>capture value</a:t>
            </a:r>
            <a:r>
              <a:rPr lang="en-US" sz="2400" dirty="0"/>
              <a:t> from customers in return.</a:t>
            </a:r>
          </a:p>
          <a:p>
            <a:pPr marL="255600" indent="-255600">
              <a:buSzPct val="100000"/>
            </a:pPr>
            <a:r>
              <a:rPr lang="en-US" sz="2400" dirty="0"/>
              <a:t>The Marketing Process</a:t>
            </a:r>
          </a:p>
        </p:txBody>
      </p:sp>
      <p:pic>
        <p:nvPicPr>
          <p:cNvPr id="4" name="Picture 3" descr="A flow chart shows a simple model of the marketing process:  The first four steps create value for customers and build customer relationships. Step 1: Understand the marketplace and customer needs and wants. Step 2: Design a customer value-driven marketing strategy. Step 3: Construct an integrated marketing program that delivers superior value. Step 4: Build profitable relationships and create customer delight. These lead to Step 5: Capture value from customers in return, in order to create profits and customer equity.">
            <a:extLst>
              <a:ext uri="{FF2B5EF4-FFF2-40B4-BE49-F238E27FC236}">
                <a16:creationId xmlns:a16="http://schemas.microsoft.com/office/drawing/2014/main" id="{7E6B9F5A-8DC6-3C48-829F-BC67429227EF}"/>
              </a:ext>
            </a:extLst>
          </p:cNvPr>
          <p:cNvPicPr>
            <a:picLocks noChangeAspect="1"/>
          </p:cNvPicPr>
          <p:nvPr/>
        </p:nvPicPr>
        <p:blipFill>
          <a:blip r:embed="rId3" cstate="print"/>
          <a:stretch>
            <a:fillRect/>
          </a:stretch>
        </p:blipFill>
        <p:spPr>
          <a:xfrm>
            <a:off x="2133600" y="3817674"/>
            <a:ext cx="8435656" cy="2494226"/>
          </a:xfrm>
          <a:prstGeom prst="rect">
            <a:avLst/>
          </a:prstGeom>
        </p:spPr>
      </p:pic>
    </p:spTree>
    <p:extLst>
      <p:ext uri="{BB962C8B-B14F-4D97-AF65-F5344CB8AC3E}">
        <p14:creationId xmlns:p14="http://schemas.microsoft.com/office/powerpoint/2010/main" val="260467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Understanding the Marketplace and Customer Needs</a:t>
            </a:r>
            <a:endParaRPr lang="en-IN" sz="2000" dirty="0"/>
          </a:p>
        </p:txBody>
      </p:sp>
      <p:sp>
        <p:nvSpPr>
          <p:cNvPr id="3" name="Content Placeholder 2"/>
          <p:cNvSpPr>
            <a:spLocks noGrp="1"/>
          </p:cNvSpPr>
          <p:nvPr>
            <p:ph idx="1"/>
          </p:nvPr>
        </p:nvSpPr>
        <p:spPr/>
        <p:txBody>
          <a:bodyPr/>
          <a:lstStyle/>
          <a:p>
            <a:pPr marL="0" indent="0">
              <a:buSzPct val="100000"/>
              <a:buNone/>
            </a:pPr>
            <a:r>
              <a:rPr lang="en-US" sz="2600" b="1" dirty="0"/>
              <a:t>Customer Needs, Wants, and Demands</a:t>
            </a:r>
          </a:p>
          <a:p>
            <a:pPr marL="255600" indent="-255600">
              <a:buSzPct val="100000"/>
            </a:pPr>
            <a:r>
              <a:rPr lang="en-US" sz="2600" dirty="0"/>
              <a:t>Needs</a:t>
            </a:r>
            <a:endParaRPr lang="en-IN" sz="2600" dirty="0"/>
          </a:p>
          <a:p>
            <a:pPr marL="741600" lvl="1" indent="-284400">
              <a:buSzPct val="100000"/>
            </a:pPr>
            <a:r>
              <a:rPr lang="en-US" sz="2400" dirty="0"/>
              <a:t>States of perceived deprivation</a:t>
            </a:r>
            <a:endParaRPr lang="en-IN" sz="2800" dirty="0"/>
          </a:p>
          <a:p>
            <a:pPr marL="255600" indent="-255600">
              <a:buSzPct val="100000"/>
            </a:pPr>
            <a:r>
              <a:rPr lang="en-US" sz="2600" dirty="0"/>
              <a:t>Wants</a:t>
            </a:r>
            <a:endParaRPr lang="en-IN" sz="2600" dirty="0"/>
          </a:p>
          <a:p>
            <a:pPr marL="741600" lvl="1" indent="-284400">
              <a:buSzPct val="100000"/>
            </a:pPr>
            <a:r>
              <a:rPr lang="en-US" sz="2400" dirty="0"/>
              <a:t>Form that human needs take</a:t>
            </a:r>
            <a:endParaRPr lang="en-IN" sz="2800" dirty="0"/>
          </a:p>
          <a:p>
            <a:pPr marL="255600" indent="-255600">
              <a:buSzPct val="100000"/>
            </a:pPr>
            <a:r>
              <a:rPr lang="en-US" sz="2600" dirty="0"/>
              <a:t>Demands</a:t>
            </a:r>
            <a:endParaRPr lang="en-IN" sz="2600" dirty="0"/>
          </a:p>
          <a:p>
            <a:pPr marL="741600" lvl="1" indent="-284400">
              <a:buSzPct val="100000"/>
            </a:pPr>
            <a:r>
              <a:rPr lang="en-US" sz="2400" dirty="0"/>
              <a:t>Wants backed by buying power</a:t>
            </a:r>
            <a:endParaRPr lang="en-IN" sz="2800" dirty="0"/>
          </a:p>
        </p:txBody>
      </p:sp>
    </p:spTree>
    <p:extLst>
      <p:ext uri="{BB962C8B-B14F-4D97-AF65-F5344CB8AC3E}">
        <p14:creationId xmlns:p14="http://schemas.microsoft.com/office/powerpoint/2010/main" val="632241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600" dirty="0"/>
              <a:t>Understanding the Marketplace and Customer Needs</a:t>
            </a:r>
            <a:endParaRPr lang="en-IN" sz="2000" dirty="0"/>
          </a:p>
        </p:txBody>
      </p:sp>
      <p:sp>
        <p:nvSpPr>
          <p:cNvPr id="3" name="Content Placeholder 2"/>
          <p:cNvSpPr>
            <a:spLocks noGrp="1"/>
          </p:cNvSpPr>
          <p:nvPr>
            <p:ph idx="1"/>
          </p:nvPr>
        </p:nvSpPr>
        <p:spPr>
          <a:xfrm>
            <a:off x="838200" y="2015406"/>
            <a:ext cx="10515600" cy="4351338"/>
          </a:xfrm>
        </p:spPr>
        <p:txBody>
          <a:bodyPr>
            <a:normAutofit/>
          </a:bodyPr>
          <a:lstStyle/>
          <a:p>
            <a:pPr marL="0" indent="0">
              <a:buSzPct val="100000"/>
              <a:buNone/>
            </a:pPr>
            <a:r>
              <a:rPr lang="en-US" sz="2600" b="1" dirty="0"/>
              <a:t>Market Offerings</a:t>
            </a:r>
            <a:r>
              <a:rPr lang="en-US" sz="2600" dirty="0"/>
              <a:t> — </a:t>
            </a:r>
            <a:r>
              <a:rPr lang="en-US" sz="2600" b="1" dirty="0"/>
              <a:t>Products, Services, and Experiences</a:t>
            </a:r>
          </a:p>
          <a:p>
            <a:pPr marL="255600" indent="-255600">
              <a:buSzPct val="100000"/>
            </a:pPr>
            <a:r>
              <a:rPr lang="en-US" sz="2600" b="1" dirty="0"/>
              <a:t>Market offerings </a:t>
            </a:r>
            <a:r>
              <a:rPr lang="en-US" sz="2600" dirty="0"/>
              <a:t>are a combination of products, services, information, or experiences offered to a market to satisfy a need or want, not limited to physical </a:t>
            </a:r>
            <a:r>
              <a:rPr lang="en-US" sz="2600" i="1" dirty="0"/>
              <a:t>products.</a:t>
            </a:r>
            <a:endParaRPr lang="en-US" sz="2600" dirty="0"/>
          </a:p>
          <a:p>
            <a:pPr marL="255600" indent="-255600">
              <a:buSzPct val="100000"/>
            </a:pPr>
            <a:r>
              <a:rPr lang="en-US" sz="2600" b="1" dirty="0"/>
              <a:t>Marketing myopia </a:t>
            </a:r>
            <a:r>
              <a:rPr lang="en-US" sz="2600" dirty="0"/>
              <a:t>is focusing only on existing wants and losing sight of underlying consumer needs.</a:t>
            </a:r>
          </a:p>
          <a:p>
            <a:pPr marL="0" indent="0">
              <a:buSzPct val="100000"/>
              <a:buNone/>
            </a:pPr>
            <a:endParaRPr lang="en-US" sz="2600" b="1" dirty="0"/>
          </a:p>
        </p:txBody>
      </p:sp>
      <p:pic>
        <p:nvPicPr>
          <p:cNvPr id="6" name="Picture 5" descr="Fig2.JPG"/>
          <p:cNvPicPr>
            <a:picLocks noChangeAspect="1"/>
          </p:cNvPicPr>
          <p:nvPr/>
        </p:nvPicPr>
        <p:blipFill>
          <a:blip r:embed="rId3" cstate="print"/>
          <a:stretch>
            <a:fillRect/>
          </a:stretch>
        </p:blipFill>
        <p:spPr>
          <a:xfrm>
            <a:off x="3033486" y="4627236"/>
            <a:ext cx="6479395" cy="1865639"/>
          </a:xfrm>
          <a:prstGeom prst="rect">
            <a:avLst/>
          </a:prstGeom>
        </p:spPr>
      </p:pic>
    </p:spTree>
    <p:extLst>
      <p:ext uri="{BB962C8B-B14F-4D97-AF65-F5344CB8AC3E}">
        <p14:creationId xmlns:p14="http://schemas.microsoft.com/office/powerpoint/2010/main" val="2704937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3800">
                <a:solidFill>
                  <a:srgbClr val="FFFFFF"/>
                </a:solidFill>
              </a:rPr>
              <a:t>Understanding the Marketplace and Customer Needs</a:t>
            </a:r>
          </a:p>
        </p:txBody>
      </p:sp>
      <p:sp>
        <p:nvSpPr>
          <p:cNvPr id="3" name="Content Placeholder 2"/>
          <p:cNvSpPr>
            <a:spLocks noGrp="1"/>
          </p:cNvSpPr>
          <p:nvPr>
            <p:ph sz="half" idx="1"/>
          </p:nvPr>
        </p:nvSpPr>
        <p:spPr>
          <a:xfrm>
            <a:off x="1544278" y="1645723"/>
            <a:ext cx="9144000" cy="420001"/>
          </a:xfrm>
        </p:spPr>
        <p:txBody>
          <a:bodyPr vert="horz" lIns="91440" tIns="45720" rIns="91440" bIns="45720" rtlCol="0">
            <a:normAutofit/>
          </a:bodyPr>
          <a:lstStyle/>
          <a:p>
            <a:pPr marL="0" indent="0" algn="ctr">
              <a:buSzPct val="100000"/>
              <a:buNone/>
            </a:pPr>
            <a:r>
              <a:rPr lang="en-US" sz="2000" b="1">
                <a:solidFill>
                  <a:srgbClr val="FF9714"/>
                </a:solidFill>
              </a:rPr>
              <a:t>Customer Value and Satisfaction</a:t>
            </a: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descr="Diagram shows customers value and satisfaction pointing down and marketers set the right level of expectations pointing up with a line across showing a possible balan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1567" y="2550165"/>
            <a:ext cx="5455917" cy="3750942"/>
          </a:xfrm>
          <a:prstGeom prst="rect">
            <a:avLst/>
          </a:prstGeom>
        </p:spPr>
      </p:pic>
      <p:cxnSp>
        <p:nvCxnSpPr>
          <p:cNvPr id="15" name="Straight Connector 1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Content Placeholder 5" descr="Flow chart illustrates the contrast between selling and marketing concepts. Two arrows with text illustrate selling and marketing concept processes, including starting point, focus, means, and ends. The selling concept takes an inside-out view that focuses on existing products and heavy selling. The aim is to sell what the company makes rather than making what the customer wants. The marketing concept takes an outside-in view that focuses on satisfying customer needs as a path to profits. As Southwest Airlines’ colorful founder puts it. “We don’t have a marketing department, we have a customer department.” For the selling concept: starting point is the factory; focus is on existing products; means to the end is selling and promoting; the end is profit through sales volume. For the marketing concept: starting point is the market; the focus is on customer needs; means to the end is integrated marketing; the end is profit through customer satisfaction.">
            <a:extLst>
              <a:ext uri="{FF2B5EF4-FFF2-40B4-BE49-F238E27FC236}">
                <a16:creationId xmlns:a16="http://schemas.microsoft.com/office/drawing/2014/main" id="{2A9357B5-5B1C-9B43-AA3E-16FB63DF6646}"/>
              </a:ext>
            </a:extLst>
          </p:cNvPr>
          <p:cNvPicPr>
            <a:picLocks noGrp="1" noChangeAspect="1"/>
          </p:cNvPicPr>
          <p:nvPr>
            <p:ph sz="half" idx="2"/>
          </p:nvPr>
        </p:nvPicPr>
        <p:blipFill>
          <a:blip r:embed="rId4" cstate="print"/>
          <a:stretch>
            <a:fillRect/>
          </a:stretch>
        </p:blipFill>
        <p:spPr>
          <a:xfrm>
            <a:off x="6445073" y="2754762"/>
            <a:ext cx="5455917" cy="3341749"/>
          </a:xfrm>
          <a:prstGeom prst="rect">
            <a:avLst/>
          </a:prstGeom>
        </p:spPr>
      </p:pic>
    </p:spTree>
    <p:extLst>
      <p:ext uri="{BB962C8B-B14F-4D97-AF65-F5344CB8AC3E}">
        <p14:creationId xmlns:p14="http://schemas.microsoft.com/office/powerpoint/2010/main" val="1781734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Designing a Customer-Driven Marketing Strategy</a:t>
            </a:r>
            <a:endParaRPr lang="en-IN" sz="2000" dirty="0"/>
          </a:p>
        </p:txBody>
      </p:sp>
      <p:sp>
        <p:nvSpPr>
          <p:cNvPr id="3" name="Content Placeholder 2"/>
          <p:cNvSpPr>
            <a:spLocks noGrp="1"/>
          </p:cNvSpPr>
          <p:nvPr>
            <p:ph idx="1"/>
          </p:nvPr>
        </p:nvSpPr>
        <p:spPr/>
        <p:txBody>
          <a:bodyPr/>
          <a:lstStyle/>
          <a:p>
            <a:pPr marL="0" indent="0">
              <a:buNone/>
            </a:pPr>
            <a:r>
              <a:rPr lang="en-US" sz="2600" b="1" dirty="0"/>
              <a:t>Selecting Customers to Serve</a:t>
            </a:r>
          </a:p>
          <a:p>
            <a:pPr marL="255600" indent="-255600">
              <a:buSzPct val="100000"/>
            </a:pPr>
            <a:r>
              <a:rPr lang="en-US" sz="2400" b="1" dirty="0"/>
              <a:t>Marketing management </a:t>
            </a:r>
            <a:r>
              <a:rPr lang="en-US" sz="2400" dirty="0"/>
              <a:t>is the art and science of choosing target markets and building profitable relationships with them.</a:t>
            </a:r>
          </a:p>
          <a:p>
            <a:pPr marL="741600" lvl="1"/>
            <a:r>
              <a:rPr lang="en-US" sz="2200" dirty="0"/>
              <a:t>What customers will we serve?</a:t>
            </a:r>
          </a:p>
          <a:p>
            <a:pPr marL="741600" lvl="1"/>
            <a:r>
              <a:rPr lang="en-US" sz="2200" dirty="0"/>
              <a:t>How can we best serve these customers?</a:t>
            </a:r>
          </a:p>
          <a:p>
            <a:pPr marL="513000" lvl="1" indent="0">
              <a:buNone/>
            </a:pPr>
            <a:endParaRPr lang="en-US" sz="2200" b="1" dirty="0"/>
          </a:p>
          <a:p>
            <a:pPr marL="255600" indent="-255600">
              <a:buSzPct val="100000"/>
            </a:pPr>
            <a:r>
              <a:rPr lang="en-US" sz="2400" b="1" dirty="0"/>
              <a:t>Market segmentation </a:t>
            </a:r>
            <a:r>
              <a:rPr lang="en-US" sz="2400" dirty="0"/>
              <a:t>refers to dividing the markets into segments of customers.</a:t>
            </a:r>
          </a:p>
          <a:p>
            <a:pPr marL="255600" indent="-255600">
              <a:buSzPct val="100000"/>
            </a:pPr>
            <a:r>
              <a:rPr lang="en-US" sz="2400" b="1" dirty="0"/>
              <a:t>Target marketing </a:t>
            </a:r>
            <a:r>
              <a:rPr lang="en-US" sz="2400" dirty="0"/>
              <a:t>refers to which segments to go after.</a:t>
            </a:r>
            <a:endParaRPr lang="en-US" sz="2200" b="1" dirty="0"/>
          </a:p>
          <a:p>
            <a:pPr marL="513000" lvl="1" indent="0">
              <a:buNone/>
            </a:pPr>
            <a:endParaRPr lang="en-US" sz="2200" b="1" dirty="0"/>
          </a:p>
        </p:txBody>
      </p:sp>
    </p:spTree>
    <p:extLst>
      <p:ext uri="{BB962C8B-B14F-4D97-AF65-F5344CB8AC3E}">
        <p14:creationId xmlns:p14="http://schemas.microsoft.com/office/powerpoint/2010/main" val="159113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Designing a Customer Value-Driven Marketing Strategy </a:t>
            </a:r>
            <a:endParaRPr lang="en-IN" sz="2000" dirty="0"/>
          </a:p>
        </p:txBody>
      </p:sp>
      <p:sp>
        <p:nvSpPr>
          <p:cNvPr id="3" name="Content Placeholder 2"/>
          <p:cNvSpPr>
            <a:spLocks noGrp="1"/>
          </p:cNvSpPr>
          <p:nvPr>
            <p:ph idx="1"/>
          </p:nvPr>
        </p:nvSpPr>
        <p:spPr/>
        <p:txBody>
          <a:bodyPr/>
          <a:lstStyle/>
          <a:p>
            <a:pPr marL="0" indent="0">
              <a:buNone/>
            </a:pPr>
            <a:r>
              <a:rPr lang="en-US" sz="2600" b="1" dirty="0"/>
              <a:t>Choosing a Value Proposition</a:t>
            </a:r>
          </a:p>
          <a:p>
            <a:pPr marL="0" indent="0">
              <a:buNone/>
            </a:pPr>
            <a:r>
              <a:rPr lang="en-US" sz="2400" dirty="0">
                <a:cs typeface="ヒラギノ角ゴ Pro W3"/>
              </a:rPr>
              <a:t>A brand’s </a:t>
            </a:r>
            <a:r>
              <a:rPr lang="en-US" sz="2400" b="1" dirty="0">
                <a:cs typeface="ヒラギノ角ゴ Pro W3"/>
              </a:rPr>
              <a:t>value proposition </a:t>
            </a:r>
            <a:r>
              <a:rPr lang="en-US" sz="2400" dirty="0">
                <a:cs typeface="ヒラギノ角ゴ Pro W3"/>
              </a:rPr>
              <a:t>is the set of benefits or values it promises to deliver to customers to satisfy their needs.</a:t>
            </a:r>
          </a:p>
        </p:txBody>
      </p:sp>
      <p:pic>
        <p:nvPicPr>
          <p:cNvPr id="5" name="Picture 4" descr="Fig4.JPG"/>
          <p:cNvPicPr>
            <a:picLocks noChangeAspect="1"/>
          </p:cNvPicPr>
          <p:nvPr/>
        </p:nvPicPr>
        <p:blipFill>
          <a:blip r:embed="rId3" cstate="print"/>
          <a:stretch>
            <a:fillRect/>
          </a:stretch>
        </p:blipFill>
        <p:spPr>
          <a:xfrm>
            <a:off x="2362200" y="3677086"/>
            <a:ext cx="7696200" cy="2495115"/>
          </a:xfrm>
          <a:prstGeom prst="rect">
            <a:avLst/>
          </a:prstGeom>
        </p:spPr>
      </p:pic>
      <p:sp>
        <p:nvSpPr>
          <p:cNvPr id="6" name="Content Placeholder 3"/>
          <p:cNvSpPr txBox="1">
            <a:spLocks/>
          </p:cNvSpPr>
          <p:nvPr/>
        </p:nvSpPr>
        <p:spPr>
          <a:xfrm>
            <a:off x="1981200" y="3404616"/>
            <a:ext cx="6934200" cy="381000"/>
          </a:xfrm>
          <a:prstGeom prst="rect">
            <a:avLst/>
          </a:prstGeom>
        </p:spPr>
        <p:txBody>
          <a:bodyPr/>
          <a:lstStyle/>
          <a:p>
            <a:pPr>
              <a:spcBef>
                <a:spcPts val="1500"/>
              </a:spcBef>
              <a:buClr>
                <a:srgbClr val="007FA3"/>
              </a:buClr>
              <a:defRPr/>
            </a:pPr>
            <a:r>
              <a:rPr lang="en-US" sz="2000" b="1" dirty="0"/>
              <a:t>Figure 1.4</a:t>
            </a:r>
            <a:r>
              <a:rPr lang="en-US" sz="2000" dirty="0"/>
              <a:t> What is a Value Proposition?</a:t>
            </a:r>
          </a:p>
        </p:txBody>
      </p:sp>
    </p:spTree>
    <p:extLst>
      <p:ext uri="{BB962C8B-B14F-4D97-AF65-F5344CB8AC3E}">
        <p14:creationId xmlns:p14="http://schemas.microsoft.com/office/powerpoint/2010/main" val="611255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900</Words>
  <Application>Microsoft Macintosh PowerPoint</Application>
  <PresentationFormat>Widescreen</PresentationFormat>
  <Paragraphs>142</Paragraphs>
  <Slides>20</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ヒラギノ角ゴ Pro W3</vt:lpstr>
      <vt:lpstr>Arial</vt:lpstr>
      <vt:lpstr>Calibri</vt:lpstr>
      <vt:lpstr>Calibri Light</vt:lpstr>
      <vt:lpstr>Verdana</vt:lpstr>
      <vt:lpstr>Office Theme</vt:lpstr>
      <vt:lpstr>Welcome to MKT1705X Principles of Marketing</vt:lpstr>
      <vt:lpstr>Principles of Marketing: An Asian Perspective Fourth Edition </vt:lpstr>
      <vt:lpstr>Learning Objectives </vt:lpstr>
      <vt:lpstr>What Is Marketing? </vt:lpstr>
      <vt:lpstr>Understanding the Marketplace and Customer Needs</vt:lpstr>
      <vt:lpstr>Understanding the Marketplace and Customer Needs</vt:lpstr>
      <vt:lpstr>Understanding the Marketplace and Customer Needs</vt:lpstr>
      <vt:lpstr>Designing a Customer-Driven Marketing Strategy</vt:lpstr>
      <vt:lpstr>Designing a Customer Value-Driven Marketing Strategy </vt:lpstr>
      <vt:lpstr>Designing a Customer Value-Driven Marketing Strategy  Marketing Management Orientations</vt:lpstr>
      <vt:lpstr>Designing a Customer Value-Driven Marketing Strategy  Marketing Management Orientations</vt:lpstr>
      <vt:lpstr>Preparing an Integrated Marketing Plan and Program</vt:lpstr>
      <vt:lpstr>Principles of Marketing: An Asian Perspective</vt:lpstr>
      <vt:lpstr>The Changing Marketing Landscape </vt:lpstr>
      <vt:lpstr>Managing the Marketing Effort</vt:lpstr>
      <vt:lpstr>MARKETING OPPORTUNITIES - cont’d</vt:lpstr>
      <vt:lpstr>(Ansoff) market-product grid featuring the humble lemon</vt:lpstr>
      <vt:lpstr>Marketing Strategy and the Marketing Mix</vt:lpstr>
      <vt:lpstr>Marketing Strategy and the Marketing Mix</vt:lpstr>
      <vt:lpstr>Marketing Strategy and the Marketing Mix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MKT1705X Principles of Marketing</dc:title>
  <dc:creator>Regina Yeo</dc:creator>
  <cp:lastModifiedBy>Regina Yeo</cp:lastModifiedBy>
  <cp:revision>2</cp:revision>
  <dcterms:created xsi:type="dcterms:W3CDTF">2020-08-09T08:29:11Z</dcterms:created>
  <dcterms:modified xsi:type="dcterms:W3CDTF">2021-01-08T16:41:41Z</dcterms:modified>
</cp:coreProperties>
</file>