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5"/>
  </p:notesMasterIdLst>
  <p:handoutMasterIdLst>
    <p:handoutMasterId r:id="rId26"/>
  </p:handoutMasterIdLst>
  <p:sldIdLst>
    <p:sldId id="450" r:id="rId2"/>
    <p:sldId id="257" r:id="rId3"/>
    <p:sldId id="288" r:id="rId4"/>
    <p:sldId id="289" r:id="rId5"/>
    <p:sldId id="521" r:id="rId6"/>
    <p:sldId id="258" r:id="rId7"/>
    <p:sldId id="448" r:id="rId8"/>
    <p:sldId id="527" r:id="rId9"/>
    <p:sldId id="522" r:id="rId10"/>
    <p:sldId id="524" r:id="rId11"/>
    <p:sldId id="528" r:id="rId12"/>
    <p:sldId id="526" r:id="rId13"/>
    <p:sldId id="256" r:id="rId14"/>
    <p:sldId id="530" r:id="rId15"/>
    <p:sldId id="538" r:id="rId16"/>
    <p:sldId id="532" r:id="rId17"/>
    <p:sldId id="534" r:id="rId18"/>
    <p:sldId id="293" r:id="rId19"/>
    <p:sldId id="529" r:id="rId20"/>
    <p:sldId id="321" r:id="rId21"/>
    <p:sldId id="535" r:id="rId22"/>
    <p:sldId id="536" r:id="rId23"/>
    <p:sldId id="53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82923"/>
  </p:normalViewPr>
  <p:slideViewPr>
    <p:cSldViewPr snapToGrid="0" snapToObjects="1">
      <p:cViewPr varScale="1">
        <p:scale>
          <a:sx n="87" d="100"/>
          <a:sy n="87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BE6753-D23A-E540-AE30-6B3F6637B676}" type="doc">
      <dgm:prSet loTypeId="urn:microsoft.com/office/officeart/2005/8/layout/matrix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21873F5-DF39-9D4F-87FF-3D1D741F6DE6}">
      <dgm:prSet/>
      <dgm:spPr/>
      <dgm:t>
        <a:bodyPr/>
        <a:lstStyle/>
        <a:p>
          <a:r>
            <a:rPr lang="en-GB"/>
            <a:t>Supplier</a:t>
          </a:r>
          <a:endParaRPr lang="en-SG"/>
        </a:p>
      </dgm:t>
    </dgm:pt>
    <dgm:pt modelId="{2BBDECD0-36FB-A740-A99F-08B6AA4CCC6F}" type="parTrans" cxnId="{5459C447-02CA-C442-BE67-09F0FD8C6970}">
      <dgm:prSet/>
      <dgm:spPr/>
      <dgm:t>
        <a:bodyPr/>
        <a:lstStyle/>
        <a:p>
          <a:endParaRPr lang="en-GB"/>
        </a:p>
      </dgm:t>
    </dgm:pt>
    <dgm:pt modelId="{427465B2-4F91-9D45-8D5E-5DE037C8E756}" type="sibTrans" cxnId="{5459C447-02CA-C442-BE67-09F0FD8C6970}">
      <dgm:prSet/>
      <dgm:spPr/>
      <dgm:t>
        <a:bodyPr/>
        <a:lstStyle/>
        <a:p>
          <a:endParaRPr lang="en-GB"/>
        </a:p>
      </dgm:t>
    </dgm:pt>
    <dgm:pt modelId="{8CF5153C-D1D2-BE4F-AD63-2E2F2F46CA4A}">
      <dgm:prSet/>
      <dgm:spPr/>
      <dgm:t>
        <a:bodyPr/>
        <a:lstStyle/>
        <a:p>
          <a:r>
            <a:rPr lang="en-GB"/>
            <a:t>Firms &amp; individuals providing the resources required by the company &amp; its competitors</a:t>
          </a:r>
          <a:endParaRPr lang="en-SG"/>
        </a:p>
      </dgm:t>
    </dgm:pt>
    <dgm:pt modelId="{9D5270A9-4651-B648-9BF7-9943B459C102}" type="parTrans" cxnId="{560BD2F9-8C8A-624E-97F2-AAFC26DAFAE3}">
      <dgm:prSet/>
      <dgm:spPr/>
      <dgm:t>
        <a:bodyPr/>
        <a:lstStyle/>
        <a:p>
          <a:endParaRPr lang="en-GB"/>
        </a:p>
      </dgm:t>
    </dgm:pt>
    <dgm:pt modelId="{AC0132AB-DCDC-FD46-A49B-FA941BCE72A7}" type="sibTrans" cxnId="{560BD2F9-8C8A-624E-97F2-AAFC26DAFAE3}">
      <dgm:prSet/>
      <dgm:spPr/>
      <dgm:t>
        <a:bodyPr/>
        <a:lstStyle/>
        <a:p>
          <a:endParaRPr lang="en-GB"/>
        </a:p>
      </dgm:t>
    </dgm:pt>
    <dgm:pt modelId="{D6FF6E2B-2F32-8B4D-BC64-9B933A5C9CAB}">
      <dgm:prSet/>
      <dgm:spPr/>
      <dgm:t>
        <a:bodyPr/>
        <a:lstStyle/>
        <a:p>
          <a:r>
            <a:rPr lang="en-GB"/>
            <a:t>Affect costs &amp; availability of supply</a:t>
          </a:r>
          <a:endParaRPr lang="en-SG"/>
        </a:p>
      </dgm:t>
    </dgm:pt>
    <dgm:pt modelId="{03D0CA5D-1B10-614F-96AB-25802554A632}" type="parTrans" cxnId="{261B8BA1-79AB-7B4B-A2AE-AAE97E66E8D8}">
      <dgm:prSet/>
      <dgm:spPr/>
      <dgm:t>
        <a:bodyPr/>
        <a:lstStyle/>
        <a:p>
          <a:endParaRPr lang="en-GB"/>
        </a:p>
      </dgm:t>
    </dgm:pt>
    <dgm:pt modelId="{8123691B-91CC-C84C-A055-725BC5879FAA}" type="sibTrans" cxnId="{261B8BA1-79AB-7B4B-A2AE-AAE97E66E8D8}">
      <dgm:prSet/>
      <dgm:spPr/>
      <dgm:t>
        <a:bodyPr/>
        <a:lstStyle/>
        <a:p>
          <a:endParaRPr lang="en-GB"/>
        </a:p>
      </dgm:t>
    </dgm:pt>
    <dgm:pt modelId="{6F780CDF-9E0B-2940-8D3D-7B424D831D79}">
      <dgm:prSet/>
      <dgm:spPr/>
      <dgm:t>
        <a:bodyPr/>
        <a:lstStyle/>
        <a:p>
          <a:r>
            <a:rPr lang="en-GB"/>
            <a:t>Maintain good buyer-seller relations</a:t>
          </a:r>
          <a:endParaRPr lang="en-SG"/>
        </a:p>
      </dgm:t>
    </dgm:pt>
    <dgm:pt modelId="{1D39084B-7257-F543-9B7B-331B9FB99979}" type="parTrans" cxnId="{041CE720-1C98-3B4F-90CF-F8B4C4992D9F}">
      <dgm:prSet/>
      <dgm:spPr/>
      <dgm:t>
        <a:bodyPr/>
        <a:lstStyle/>
        <a:p>
          <a:endParaRPr lang="en-GB"/>
        </a:p>
      </dgm:t>
    </dgm:pt>
    <dgm:pt modelId="{5F431151-A9CB-164B-9FD1-140B0B53F450}" type="sibTrans" cxnId="{041CE720-1C98-3B4F-90CF-F8B4C4992D9F}">
      <dgm:prSet/>
      <dgm:spPr/>
      <dgm:t>
        <a:bodyPr/>
        <a:lstStyle/>
        <a:p>
          <a:endParaRPr lang="en-GB"/>
        </a:p>
      </dgm:t>
    </dgm:pt>
    <dgm:pt modelId="{FB9B28B4-1730-8547-8345-461F9866D6BD}">
      <dgm:prSet/>
      <dgm:spPr/>
      <dgm:t>
        <a:bodyPr/>
        <a:lstStyle/>
        <a:p>
          <a:r>
            <a:rPr lang="en-GB"/>
            <a:t>Multiple sourcing</a:t>
          </a:r>
          <a:endParaRPr lang="en-SG"/>
        </a:p>
      </dgm:t>
    </dgm:pt>
    <dgm:pt modelId="{109A2683-DFF4-054B-B778-A849D3085568}" type="parTrans" cxnId="{BF3A5469-4544-DF4A-8081-7CE73C9C06C8}">
      <dgm:prSet/>
      <dgm:spPr/>
      <dgm:t>
        <a:bodyPr/>
        <a:lstStyle/>
        <a:p>
          <a:endParaRPr lang="en-GB"/>
        </a:p>
      </dgm:t>
    </dgm:pt>
    <dgm:pt modelId="{53088267-7D23-CA40-BC0F-206FAFD48A63}" type="sibTrans" cxnId="{BF3A5469-4544-DF4A-8081-7CE73C9C06C8}">
      <dgm:prSet/>
      <dgm:spPr/>
      <dgm:t>
        <a:bodyPr/>
        <a:lstStyle/>
        <a:p>
          <a:endParaRPr lang="en-GB"/>
        </a:p>
      </dgm:t>
    </dgm:pt>
    <dgm:pt modelId="{F146D979-10A2-A747-A99D-F013469691F7}">
      <dgm:prSet/>
      <dgm:spPr/>
      <dgm:t>
        <a:bodyPr/>
        <a:lstStyle/>
        <a:p>
          <a:r>
            <a:rPr lang="en-GB"/>
            <a:t>Marketing Intemediaries</a:t>
          </a:r>
          <a:endParaRPr lang="en-SG"/>
        </a:p>
      </dgm:t>
    </dgm:pt>
    <dgm:pt modelId="{D1043624-6C71-4344-8A3D-B97AD23EB1B8}" type="parTrans" cxnId="{806B8E9C-96CC-5D42-9F10-3991323E2331}">
      <dgm:prSet/>
      <dgm:spPr/>
      <dgm:t>
        <a:bodyPr/>
        <a:lstStyle/>
        <a:p>
          <a:endParaRPr lang="en-GB"/>
        </a:p>
      </dgm:t>
    </dgm:pt>
    <dgm:pt modelId="{8618DA0B-D340-5448-BFFB-FEDB213254F9}" type="sibTrans" cxnId="{806B8E9C-96CC-5D42-9F10-3991323E2331}">
      <dgm:prSet/>
      <dgm:spPr/>
      <dgm:t>
        <a:bodyPr/>
        <a:lstStyle/>
        <a:p>
          <a:endParaRPr lang="en-GB"/>
        </a:p>
      </dgm:t>
    </dgm:pt>
    <dgm:pt modelId="{922A0FBA-9341-C04A-80C8-9151B548971A}">
      <dgm:prSet/>
      <dgm:spPr/>
      <dgm:t>
        <a:bodyPr/>
        <a:lstStyle/>
        <a:p>
          <a:r>
            <a:rPr lang="en-GB"/>
            <a:t>Firms aiding the company in promoting &amp; distributing its goods to final buyers</a:t>
          </a:r>
          <a:endParaRPr lang="en-SG"/>
        </a:p>
      </dgm:t>
    </dgm:pt>
    <dgm:pt modelId="{5326EC2F-3EFC-8141-89D4-F0D67DD4690C}" type="parTrans" cxnId="{04740EA8-A099-1E45-A5C1-3809B8CABDFD}">
      <dgm:prSet/>
      <dgm:spPr/>
      <dgm:t>
        <a:bodyPr/>
        <a:lstStyle/>
        <a:p>
          <a:endParaRPr lang="en-GB"/>
        </a:p>
      </dgm:t>
    </dgm:pt>
    <dgm:pt modelId="{CB7880D8-E6C3-5641-9237-6E27E7012D34}" type="sibTrans" cxnId="{04740EA8-A099-1E45-A5C1-3809B8CABDFD}">
      <dgm:prSet/>
      <dgm:spPr/>
      <dgm:t>
        <a:bodyPr/>
        <a:lstStyle/>
        <a:p>
          <a:endParaRPr lang="en-GB"/>
        </a:p>
      </dgm:t>
    </dgm:pt>
    <dgm:pt modelId="{E5D93C9B-B8FE-2A4B-96EF-B6BFBD2E50C6}">
      <dgm:prSet/>
      <dgm:spPr/>
      <dgm:t>
        <a:bodyPr/>
        <a:lstStyle/>
        <a:p>
          <a:r>
            <a:rPr lang="en-GB"/>
            <a:t>Physical distribution firms, trade members, &amp; marketing services agencies (e.g., ad agencies)</a:t>
          </a:r>
          <a:endParaRPr lang="en-SG"/>
        </a:p>
      </dgm:t>
    </dgm:pt>
    <dgm:pt modelId="{F7704C56-7D6B-A64B-923A-6BB21C72977B}" type="parTrans" cxnId="{8F5A27A0-2FDF-4149-9ACF-B2F201EAC945}">
      <dgm:prSet/>
      <dgm:spPr/>
      <dgm:t>
        <a:bodyPr/>
        <a:lstStyle/>
        <a:p>
          <a:endParaRPr lang="en-GB"/>
        </a:p>
      </dgm:t>
    </dgm:pt>
    <dgm:pt modelId="{53BB5267-708E-454D-ABB8-96C217E875DD}" type="sibTrans" cxnId="{8F5A27A0-2FDF-4149-9ACF-B2F201EAC945}">
      <dgm:prSet/>
      <dgm:spPr/>
      <dgm:t>
        <a:bodyPr/>
        <a:lstStyle/>
        <a:p>
          <a:endParaRPr lang="en-GB"/>
        </a:p>
      </dgm:t>
    </dgm:pt>
    <dgm:pt modelId="{AA1EA5FA-97B9-174E-93AE-73202A9E91C0}">
      <dgm:prSet/>
      <dgm:spPr/>
      <dgm:t>
        <a:bodyPr/>
        <a:lstStyle/>
        <a:p>
          <a:r>
            <a:rPr lang="en-GB"/>
            <a:t>Competitors</a:t>
          </a:r>
          <a:endParaRPr lang="en-SG"/>
        </a:p>
      </dgm:t>
    </dgm:pt>
    <dgm:pt modelId="{E13561F3-7178-1E4F-AEE3-399A3AF39F4F}" type="parTrans" cxnId="{0AAF9584-3C67-294E-8A4B-24A9581887AD}">
      <dgm:prSet/>
      <dgm:spPr/>
      <dgm:t>
        <a:bodyPr/>
        <a:lstStyle/>
        <a:p>
          <a:endParaRPr lang="en-GB"/>
        </a:p>
      </dgm:t>
    </dgm:pt>
    <dgm:pt modelId="{3AE8F956-034C-C245-9E34-59E9BB4C70F3}" type="sibTrans" cxnId="{0AAF9584-3C67-294E-8A4B-24A9581887AD}">
      <dgm:prSet/>
      <dgm:spPr/>
      <dgm:t>
        <a:bodyPr/>
        <a:lstStyle/>
        <a:p>
          <a:endParaRPr lang="en-GB"/>
        </a:p>
      </dgm:t>
    </dgm:pt>
    <dgm:pt modelId="{5174575F-B74B-4741-9383-91B2DC607201}">
      <dgm:prSet/>
      <dgm:spPr/>
      <dgm:t>
        <a:bodyPr/>
        <a:lstStyle/>
        <a:p>
          <a:r>
            <a:rPr lang="en-GB"/>
            <a:t>Know the customers and analyse what they do</a:t>
          </a:r>
          <a:endParaRPr lang="en-SG"/>
        </a:p>
      </dgm:t>
    </dgm:pt>
    <dgm:pt modelId="{60C04F08-8C81-F04F-AE6A-4D63743AC5B3}" type="parTrans" cxnId="{8620C1EB-C253-0E4B-BB3B-1A6E781A75D0}">
      <dgm:prSet/>
      <dgm:spPr/>
      <dgm:t>
        <a:bodyPr/>
        <a:lstStyle/>
        <a:p>
          <a:endParaRPr lang="en-GB"/>
        </a:p>
      </dgm:t>
    </dgm:pt>
    <dgm:pt modelId="{451B0022-C884-024C-8F87-ACEEF58D12D7}" type="sibTrans" cxnId="{8620C1EB-C253-0E4B-BB3B-1A6E781A75D0}">
      <dgm:prSet/>
      <dgm:spPr/>
      <dgm:t>
        <a:bodyPr/>
        <a:lstStyle/>
        <a:p>
          <a:endParaRPr lang="en-GB"/>
        </a:p>
      </dgm:t>
    </dgm:pt>
    <dgm:pt modelId="{1EC82B30-47E3-9F41-AF85-83915FD5A1E3}">
      <dgm:prSet/>
      <dgm:spPr/>
      <dgm:t>
        <a:bodyPr/>
        <a:lstStyle/>
        <a:p>
          <a:r>
            <a:rPr lang="en-GB" dirty="0"/>
            <a:t>What are they doing right or wrong? What are they doing that you are not doing?</a:t>
          </a:r>
          <a:endParaRPr lang="en-SG" dirty="0"/>
        </a:p>
      </dgm:t>
    </dgm:pt>
    <dgm:pt modelId="{E8A2B481-D61F-0148-BFC3-E35CAD318B2B}" type="parTrans" cxnId="{9141F26C-0434-E548-BD77-8B72A06DE6ED}">
      <dgm:prSet/>
      <dgm:spPr/>
      <dgm:t>
        <a:bodyPr/>
        <a:lstStyle/>
        <a:p>
          <a:endParaRPr lang="en-GB"/>
        </a:p>
      </dgm:t>
    </dgm:pt>
    <dgm:pt modelId="{A1E6591E-48F4-814F-BA75-C45193681DE0}" type="sibTrans" cxnId="{9141F26C-0434-E548-BD77-8B72A06DE6ED}">
      <dgm:prSet/>
      <dgm:spPr/>
      <dgm:t>
        <a:bodyPr/>
        <a:lstStyle/>
        <a:p>
          <a:endParaRPr lang="en-GB"/>
        </a:p>
      </dgm:t>
    </dgm:pt>
    <dgm:pt modelId="{6ADEF879-93C7-4B42-8653-ADFB9F676789}">
      <dgm:prSet/>
      <dgm:spPr/>
      <dgm:t>
        <a:bodyPr/>
        <a:lstStyle/>
        <a:p>
          <a:r>
            <a:rPr lang="en-GB"/>
            <a:t>Publics</a:t>
          </a:r>
          <a:endParaRPr lang="en-SG"/>
        </a:p>
      </dgm:t>
    </dgm:pt>
    <dgm:pt modelId="{4C399344-6978-144D-A84C-1E60D2F29355}" type="parTrans" cxnId="{8B3E8849-E4D2-0947-BB25-68063E9D6827}">
      <dgm:prSet/>
      <dgm:spPr/>
      <dgm:t>
        <a:bodyPr/>
        <a:lstStyle/>
        <a:p>
          <a:endParaRPr lang="en-GB"/>
        </a:p>
      </dgm:t>
    </dgm:pt>
    <dgm:pt modelId="{C60F9D22-1A2F-0648-AADA-11FE7D9831DC}" type="sibTrans" cxnId="{8B3E8849-E4D2-0947-BB25-68063E9D6827}">
      <dgm:prSet/>
      <dgm:spPr/>
      <dgm:t>
        <a:bodyPr/>
        <a:lstStyle/>
        <a:p>
          <a:endParaRPr lang="en-GB"/>
        </a:p>
      </dgm:t>
    </dgm:pt>
    <dgm:pt modelId="{70D16359-C150-B54A-B7E8-9F910D684AFF}">
      <dgm:prSet/>
      <dgm:spPr/>
      <dgm:t>
        <a:bodyPr/>
        <a:lstStyle/>
        <a:p>
          <a:r>
            <a:rPr lang="en-GB"/>
            <a:t>Group with actual or potential interest or impact on firm</a:t>
          </a:r>
          <a:r>
            <a:rPr lang="ja-JP"/>
            <a:t>’</a:t>
          </a:r>
          <a:r>
            <a:rPr lang="en-GB"/>
            <a:t>s ability to achieve its objectives</a:t>
          </a:r>
          <a:endParaRPr lang="en-SG"/>
        </a:p>
      </dgm:t>
    </dgm:pt>
    <dgm:pt modelId="{3665CBE4-FD7D-CB4C-876C-5DB8A38CA458}" type="parTrans" cxnId="{6DB1F032-8652-B942-A927-FCF433FD9C75}">
      <dgm:prSet/>
      <dgm:spPr/>
      <dgm:t>
        <a:bodyPr/>
        <a:lstStyle/>
        <a:p>
          <a:endParaRPr lang="en-GB"/>
        </a:p>
      </dgm:t>
    </dgm:pt>
    <dgm:pt modelId="{97D13FD9-148D-C649-AC1F-A55363143E07}" type="sibTrans" cxnId="{6DB1F032-8652-B942-A927-FCF433FD9C75}">
      <dgm:prSet/>
      <dgm:spPr/>
      <dgm:t>
        <a:bodyPr/>
        <a:lstStyle/>
        <a:p>
          <a:endParaRPr lang="en-GB"/>
        </a:p>
      </dgm:t>
    </dgm:pt>
    <dgm:pt modelId="{C2FE9415-5EE6-1941-96A3-0D7FA7C8B863}">
      <dgm:prSet/>
      <dgm:spPr/>
      <dgm:t>
        <a:bodyPr/>
        <a:lstStyle/>
        <a:p>
          <a:r>
            <a:rPr lang="en-GB"/>
            <a:t>Citizen action (e.g., CASE), media, financial, &amp; internal publics</a:t>
          </a:r>
          <a:endParaRPr lang="en-SG"/>
        </a:p>
      </dgm:t>
    </dgm:pt>
    <dgm:pt modelId="{C48D9E99-6A17-2246-B422-B8AB395DAB11}" type="parTrans" cxnId="{FBD08AF1-1056-A248-8D8B-C5797A3D3E08}">
      <dgm:prSet/>
      <dgm:spPr/>
      <dgm:t>
        <a:bodyPr/>
        <a:lstStyle/>
        <a:p>
          <a:endParaRPr lang="en-GB"/>
        </a:p>
      </dgm:t>
    </dgm:pt>
    <dgm:pt modelId="{0E25EB0B-1639-DF49-920A-2D0BE0EA80E6}" type="sibTrans" cxnId="{FBD08AF1-1056-A248-8D8B-C5797A3D3E08}">
      <dgm:prSet/>
      <dgm:spPr/>
      <dgm:t>
        <a:bodyPr/>
        <a:lstStyle/>
        <a:p>
          <a:endParaRPr lang="en-GB"/>
        </a:p>
      </dgm:t>
    </dgm:pt>
    <dgm:pt modelId="{3504D689-360A-0645-90A5-723CAADD56A2}" type="pres">
      <dgm:prSet presAssocID="{7BBE6753-D23A-E540-AE30-6B3F6637B676}" presName="matrix" presStyleCnt="0">
        <dgm:presLayoutVars>
          <dgm:chMax val="1"/>
          <dgm:dir/>
          <dgm:resizeHandles val="exact"/>
        </dgm:presLayoutVars>
      </dgm:prSet>
      <dgm:spPr/>
    </dgm:pt>
    <dgm:pt modelId="{61BBB3B7-2EB0-FF44-9F65-4BF3CEB70734}" type="pres">
      <dgm:prSet presAssocID="{7BBE6753-D23A-E540-AE30-6B3F6637B676}" presName="diamond" presStyleLbl="bgShp" presStyleIdx="0" presStyleCnt="1"/>
      <dgm:spPr/>
    </dgm:pt>
    <dgm:pt modelId="{2AC68244-4E92-1640-9CB6-AB388E6B24DB}" type="pres">
      <dgm:prSet presAssocID="{7BBE6753-D23A-E540-AE30-6B3F6637B67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2DB42B2-5AEC-3E40-B865-A0B3AE1024EF}" type="pres">
      <dgm:prSet presAssocID="{7BBE6753-D23A-E540-AE30-6B3F6637B67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FC7A089-5E5B-3A4E-A098-A6C888AEBC69}" type="pres">
      <dgm:prSet presAssocID="{7BBE6753-D23A-E540-AE30-6B3F6637B67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FF33F46-EE0A-DF46-8366-B50EF668CEC8}" type="pres">
      <dgm:prSet presAssocID="{7BBE6753-D23A-E540-AE30-6B3F6637B67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61C540B-21AE-164D-8DFC-9A6D0924A6A6}" type="presOf" srcId="{6F780CDF-9E0B-2940-8D3D-7B424D831D79}" destId="{2AC68244-4E92-1640-9CB6-AB388E6B24DB}" srcOrd="0" destOrd="3" presId="urn:microsoft.com/office/officeart/2005/8/layout/matrix3"/>
    <dgm:cxn modelId="{2267F71F-A998-5D4E-9C2C-92C16FA10DEB}" type="presOf" srcId="{621873F5-DF39-9D4F-87FF-3D1D741F6DE6}" destId="{2AC68244-4E92-1640-9CB6-AB388E6B24DB}" srcOrd="0" destOrd="0" presId="urn:microsoft.com/office/officeart/2005/8/layout/matrix3"/>
    <dgm:cxn modelId="{041CE720-1C98-3B4F-90CF-F8B4C4992D9F}" srcId="{621873F5-DF39-9D4F-87FF-3D1D741F6DE6}" destId="{6F780CDF-9E0B-2940-8D3D-7B424D831D79}" srcOrd="2" destOrd="0" parTransId="{1D39084B-7257-F543-9B7B-331B9FB99979}" sibTransId="{5F431151-A9CB-164B-9FD1-140B0B53F450}"/>
    <dgm:cxn modelId="{5DE06622-3785-2243-8CDA-334D082FABFF}" type="presOf" srcId="{922A0FBA-9341-C04A-80C8-9151B548971A}" destId="{62DB42B2-5AEC-3E40-B865-A0B3AE1024EF}" srcOrd="0" destOrd="1" presId="urn:microsoft.com/office/officeart/2005/8/layout/matrix3"/>
    <dgm:cxn modelId="{9B0F8126-1747-694F-8687-8F75FA175CD5}" type="presOf" srcId="{AA1EA5FA-97B9-174E-93AE-73202A9E91C0}" destId="{7FC7A089-5E5B-3A4E-A098-A6C888AEBC69}" srcOrd="0" destOrd="0" presId="urn:microsoft.com/office/officeart/2005/8/layout/matrix3"/>
    <dgm:cxn modelId="{6DB1F032-8652-B942-A927-FCF433FD9C75}" srcId="{6ADEF879-93C7-4B42-8653-ADFB9F676789}" destId="{70D16359-C150-B54A-B7E8-9F910D684AFF}" srcOrd="0" destOrd="0" parTransId="{3665CBE4-FD7D-CB4C-876C-5DB8A38CA458}" sibTransId="{97D13FD9-148D-C649-AC1F-A55363143E07}"/>
    <dgm:cxn modelId="{5459C447-02CA-C442-BE67-09F0FD8C6970}" srcId="{7BBE6753-D23A-E540-AE30-6B3F6637B676}" destId="{621873F5-DF39-9D4F-87FF-3D1D741F6DE6}" srcOrd="0" destOrd="0" parTransId="{2BBDECD0-36FB-A740-A99F-08B6AA4CCC6F}" sibTransId="{427465B2-4F91-9D45-8D5E-5DE037C8E756}"/>
    <dgm:cxn modelId="{8B3E8849-E4D2-0947-BB25-68063E9D6827}" srcId="{7BBE6753-D23A-E540-AE30-6B3F6637B676}" destId="{6ADEF879-93C7-4B42-8653-ADFB9F676789}" srcOrd="3" destOrd="0" parTransId="{4C399344-6978-144D-A84C-1E60D2F29355}" sibTransId="{C60F9D22-1A2F-0648-AADA-11FE7D9831DC}"/>
    <dgm:cxn modelId="{2549AB52-D72A-0B41-AF28-1BF97226EF2D}" type="presOf" srcId="{FB9B28B4-1730-8547-8345-461F9866D6BD}" destId="{2AC68244-4E92-1640-9CB6-AB388E6B24DB}" srcOrd="0" destOrd="4" presId="urn:microsoft.com/office/officeart/2005/8/layout/matrix3"/>
    <dgm:cxn modelId="{88591759-81B3-C141-9119-F1AA9A366B62}" type="presOf" srcId="{E5D93C9B-B8FE-2A4B-96EF-B6BFBD2E50C6}" destId="{62DB42B2-5AEC-3E40-B865-A0B3AE1024EF}" srcOrd="0" destOrd="2" presId="urn:microsoft.com/office/officeart/2005/8/layout/matrix3"/>
    <dgm:cxn modelId="{EB491F67-1AA1-8B43-8DF8-75D55381B86E}" type="presOf" srcId="{C2FE9415-5EE6-1941-96A3-0D7FA7C8B863}" destId="{5FF33F46-EE0A-DF46-8366-B50EF668CEC8}" srcOrd="0" destOrd="2" presId="urn:microsoft.com/office/officeart/2005/8/layout/matrix3"/>
    <dgm:cxn modelId="{BF3A5469-4544-DF4A-8081-7CE73C9C06C8}" srcId="{621873F5-DF39-9D4F-87FF-3D1D741F6DE6}" destId="{FB9B28B4-1730-8547-8345-461F9866D6BD}" srcOrd="3" destOrd="0" parTransId="{109A2683-DFF4-054B-B778-A849D3085568}" sibTransId="{53088267-7D23-CA40-BC0F-206FAFD48A63}"/>
    <dgm:cxn modelId="{9141F26C-0434-E548-BD77-8B72A06DE6ED}" srcId="{AA1EA5FA-97B9-174E-93AE-73202A9E91C0}" destId="{1EC82B30-47E3-9F41-AF85-83915FD5A1E3}" srcOrd="1" destOrd="0" parTransId="{E8A2B481-D61F-0148-BFC3-E35CAD318B2B}" sibTransId="{A1E6591E-48F4-814F-BA75-C45193681DE0}"/>
    <dgm:cxn modelId="{E83F657F-5848-3B4B-8544-C228EE3B481F}" type="presOf" srcId="{5174575F-B74B-4741-9383-91B2DC607201}" destId="{7FC7A089-5E5B-3A4E-A098-A6C888AEBC69}" srcOrd="0" destOrd="1" presId="urn:microsoft.com/office/officeart/2005/8/layout/matrix3"/>
    <dgm:cxn modelId="{0AAF9584-3C67-294E-8A4B-24A9581887AD}" srcId="{7BBE6753-D23A-E540-AE30-6B3F6637B676}" destId="{AA1EA5FA-97B9-174E-93AE-73202A9E91C0}" srcOrd="2" destOrd="0" parTransId="{E13561F3-7178-1E4F-AEE3-399A3AF39F4F}" sibTransId="{3AE8F956-034C-C245-9E34-59E9BB4C70F3}"/>
    <dgm:cxn modelId="{806B8E9C-96CC-5D42-9F10-3991323E2331}" srcId="{7BBE6753-D23A-E540-AE30-6B3F6637B676}" destId="{F146D979-10A2-A747-A99D-F013469691F7}" srcOrd="1" destOrd="0" parTransId="{D1043624-6C71-4344-8A3D-B97AD23EB1B8}" sibTransId="{8618DA0B-D340-5448-BFFB-FEDB213254F9}"/>
    <dgm:cxn modelId="{8F5A27A0-2FDF-4149-9ACF-B2F201EAC945}" srcId="{F146D979-10A2-A747-A99D-F013469691F7}" destId="{E5D93C9B-B8FE-2A4B-96EF-B6BFBD2E50C6}" srcOrd="1" destOrd="0" parTransId="{F7704C56-7D6B-A64B-923A-6BB21C72977B}" sibTransId="{53BB5267-708E-454D-ABB8-96C217E875DD}"/>
    <dgm:cxn modelId="{261B8BA1-79AB-7B4B-A2AE-AAE97E66E8D8}" srcId="{621873F5-DF39-9D4F-87FF-3D1D741F6DE6}" destId="{D6FF6E2B-2F32-8B4D-BC64-9B933A5C9CAB}" srcOrd="1" destOrd="0" parTransId="{03D0CA5D-1B10-614F-96AB-25802554A632}" sibTransId="{8123691B-91CC-C84C-A055-725BC5879FAA}"/>
    <dgm:cxn modelId="{2B1BE3A5-6138-4E4C-A6EB-D544DAEA0D4B}" type="presOf" srcId="{1EC82B30-47E3-9F41-AF85-83915FD5A1E3}" destId="{7FC7A089-5E5B-3A4E-A098-A6C888AEBC69}" srcOrd="0" destOrd="2" presId="urn:microsoft.com/office/officeart/2005/8/layout/matrix3"/>
    <dgm:cxn modelId="{04740EA8-A099-1E45-A5C1-3809B8CABDFD}" srcId="{F146D979-10A2-A747-A99D-F013469691F7}" destId="{922A0FBA-9341-C04A-80C8-9151B548971A}" srcOrd="0" destOrd="0" parTransId="{5326EC2F-3EFC-8141-89D4-F0D67DD4690C}" sibTransId="{CB7880D8-E6C3-5641-9237-6E27E7012D34}"/>
    <dgm:cxn modelId="{FED1AAB9-F3F1-6743-AF89-76F2C9D65486}" type="presOf" srcId="{F146D979-10A2-A747-A99D-F013469691F7}" destId="{62DB42B2-5AEC-3E40-B865-A0B3AE1024EF}" srcOrd="0" destOrd="0" presId="urn:microsoft.com/office/officeart/2005/8/layout/matrix3"/>
    <dgm:cxn modelId="{E165B0C2-CFE6-434F-8125-4FC2C95385BC}" type="presOf" srcId="{7BBE6753-D23A-E540-AE30-6B3F6637B676}" destId="{3504D689-360A-0645-90A5-723CAADD56A2}" srcOrd="0" destOrd="0" presId="urn:microsoft.com/office/officeart/2005/8/layout/matrix3"/>
    <dgm:cxn modelId="{CB9529DB-068B-924A-9C4E-E16BF9E76C84}" type="presOf" srcId="{D6FF6E2B-2F32-8B4D-BC64-9B933A5C9CAB}" destId="{2AC68244-4E92-1640-9CB6-AB388E6B24DB}" srcOrd="0" destOrd="2" presId="urn:microsoft.com/office/officeart/2005/8/layout/matrix3"/>
    <dgm:cxn modelId="{5D70CAE8-9894-A948-9A70-FF8E5D99B98A}" type="presOf" srcId="{8CF5153C-D1D2-BE4F-AD63-2E2F2F46CA4A}" destId="{2AC68244-4E92-1640-9CB6-AB388E6B24DB}" srcOrd="0" destOrd="1" presId="urn:microsoft.com/office/officeart/2005/8/layout/matrix3"/>
    <dgm:cxn modelId="{9CF095EB-B863-E749-9148-732611280351}" type="presOf" srcId="{6ADEF879-93C7-4B42-8653-ADFB9F676789}" destId="{5FF33F46-EE0A-DF46-8366-B50EF668CEC8}" srcOrd="0" destOrd="0" presId="urn:microsoft.com/office/officeart/2005/8/layout/matrix3"/>
    <dgm:cxn modelId="{8620C1EB-C253-0E4B-BB3B-1A6E781A75D0}" srcId="{AA1EA5FA-97B9-174E-93AE-73202A9E91C0}" destId="{5174575F-B74B-4741-9383-91B2DC607201}" srcOrd="0" destOrd="0" parTransId="{60C04F08-8C81-F04F-AE6A-4D63743AC5B3}" sibTransId="{451B0022-C884-024C-8F87-ACEEF58D12D7}"/>
    <dgm:cxn modelId="{FBD08AF1-1056-A248-8D8B-C5797A3D3E08}" srcId="{6ADEF879-93C7-4B42-8653-ADFB9F676789}" destId="{C2FE9415-5EE6-1941-96A3-0D7FA7C8B863}" srcOrd="1" destOrd="0" parTransId="{C48D9E99-6A17-2246-B422-B8AB395DAB11}" sibTransId="{0E25EB0B-1639-DF49-920A-2D0BE0EA80E6}"/>
    <dgm:cxn modelId="{560BD2F9-8C8A-624E-97F2-AAFC26DAFAE3}" srcId="{621873F5-DF39-9D4F-87FF-3D1D741F6DE6}" destId="{8CF5153C-D1D2-BE4F-AD63-2E2F2F46CA4A}" srcOrd="0" destOrd="0" parTransId="{9D5270A9-4651-B648-9BF7-9943B459C102}" sibTransId="{AC0132AB-DCDC-FD46-A49B-FA941BCE72A7}"/>
    <dgm:cxn modelId="{6B225EFB-8307-094D-89DB-8B3CF4660A7C}" type="presOf" srcId="{70D16359-C150-B54A-B7E8-9F910D684AFF}" destId="{5FF33F46-EE0A-DF46-8366-B50EF668CEC8}" srcOrd="0" destOrd="1" presId="urn:microsoft.com/office/officeart/2005/8/layout/matrix3"/>
    <dgm:cxn modelId="{8E6244F7-4ACF-AE4E-80B5-0BD1957B533A}" type="presParOf" srcId="{3504D689-360A-0645-90A5-723CAADD56A2}" destId="{61BBB3B7-2EB0-FF44-9F65-4BF3CEB70734}" srcOrd="0" destOrd="0" presId="urn:microsoft.com/office/officeart/2005/8/layout/matrix3"/>
    <dgm:cxn modelId="{9AF91B49-D343-6F4E-8AD2-C2B5B74CC19B}" type="presParOf" srcId="{3504D689-360A-0645-90A5-723CAADD56A2}" destId="{2AC68244-4E92-1640-9CB6-AB388E6B24DB}" srcOrd="1" destOrd="0" presId="urn:microsoft.com/office/officeart/2005/8/layout/matrix3"/>
    <dgm:cxn modelId="{3D1CBAC0-9578-4C42-A82C-92287EC4FB01}" type="presParOf" srcId="{3504D689-360A-0645-90A5-723CAADD56A2}" destId="{62DB42B2-5AEC-3E40-B865-A0B3AE1024EF}" srcOrd="2" destOrd="0" presId="urn:microsoft.com/office/officeart/2005/8/layout/matrix3"/>
    <dgm:cxn modelId="{ED884EEE-B083-A04C-A86A-4B04F5663378}" type="presParOf" srcId="{3504D689-360A-0645-90A5-723CAADD56A2}" destId="{7FC7A089-5E5B-3A4E-A098-A6C888AEBC69}" srcOrd="3" destOrd="0" presId="urn:microsoft.com/office/officeart/2005/8/layout/matrix3"/>
    <dgm:cxn modelId="{B4A96132-9B09-7E4A-A411-9C303068D826}" type="presParOf" srcId="{3504D689-360A-0645-90A5-723CAADD56A2}" destId="{5FF33F46-EE0A-DF46-8366-B50EF668CEC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BB3B7-2EB0-FF44-9F65-4BF3CEB70734}">
      <dsp:nvSpPr>
        <dsp:cNvPr id="0" name=""/>
        <dsp:cNvSpPr/>
      </dsp:nvSpPr>
      <dsp:spPr>
        <a:xfrm>
          <a:off x="542781" y="0"/>
          <a:ext cx="6014222" cy="601422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68244-4E92-1640-9CB6-AB388E6B24DB}">
      <dsp:nvSpPr>
        <dsp:cNvPr id="0" name=""/>
        <dsp:cNvSpPr/>
      </dsp:nvSpPr>
      <dsp:spPr>
        <a:xfrm>
          <a:off x="1114132" y="571351"/>
          <a:ext cx="2345546" cy="2345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Supplier</a:t>
          </a:r>
          <a:endParaRPr lang="en-SG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Firms &amp; individuals providing the resources required by the company &amp; its competitors</a:t>
          </a:r>
          <a:endParaRPr lang="en-SG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Affect costs &amp; availability of supply</a:t>
          </a:r>
          <a:endParaRPr lang="en-SG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Maintain good buyer-seller relations</a:t>
          </a:r>
          <a:endParaRPr lang="en-SG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Multiple sourcing</a:t>
          </a:r>
          <a:endParaRPr lang="en-SG" sz="1200" kern="1200"/>
        </a:p>
      </dsp:txBody>
      <dsp:txXfrm>
        <a:off x="1228632" y="685851"/>
        <a:ext cx="2116546" cy="2116546"/>
      </dsp:txXfrm>
    </dsp:sp>
    <dsp:sp modelId="{62DB42B2-5AEC-3E40-B865-A0B3AE1024EF}">
      <dsp:nvSpPr>
        <dsp:cNvPr id="0" name=""/>
        <dsp:cNvSpPr/>
      </dsp:nvSpPr>
      <dsp:spPr>
        <a:xfrm>
          <a:off x="3640106" y="571351"/>
          <a:ext cx="2345546" cy="2345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Marketing Intemediaries</a:t>
          </a:r>
          <a:endParaRPr lang="en-SG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Firms aiding the company in promoting &amp; distributing its goods to final buyers</a:t>
          </a:r>
          <a:endParaRPr lang="en-SG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Physical distribution firms, trade members, &amp; marketing services agencies (e.g., ad agencies)</a:t>
          </a:r>
          <a:endParaRPr lang="en-SG" sz="1200" kern="1200"/>
        </a:p>
      </dsp:txBody>
      <dsp:txXfrm>
        <a:off x="3754606" y="685851"/>
        <a:ext cx="2116546" cy="2116546"/>
      </dsp:txXfrm>
    </dsp:sp>
    <dsp:sp modelId="{7FC7A089-5E5B-3A4E-A098-A6C888AEBC69}">
      <dsp:nvSpPr>
        <dsp:cNvPr id="0" name=""/>
        <dsp:cNvSpPr/>
      </dsp:nvSpPr>
      <dsp:spPr>
        <a:xfrm>
          <a:off x="1114132" y="3097324"/>
          <a:ext cx="2345546" cy="2345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Competitors</a:t>
          </a:r>
          <a:endParaRPr lang="en-SG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Know the customers and analyse what they do</a:t>
          </a:r>
          <a:endParaRPr lang="en-SG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What are they doing right or wrong? What are they doing that you are not doing?</a:t>
          </a:r>
          <a:endParaRPr lang="en-SG" sz="1200" kern="1200" dirty="0"/>
        </a:p>
      </dsp:txBody>
      <dsp:txXfrm>
        <a:off x="1228632" y="3211824"/>
        <a:ext cx="2116546" cy="2116546"/>
      </dsp:txXfrm>
    </dsp:sp>
    <dsp:sp modelId="{5FF33F46-EE0A-DF46-8366-B50EF668CEC8}">
      <dsp:nvSpPr>
        <dsp:cNvPr id="0" name=""/>
        <dsp:cNvSpPr/>
      </dsp:nvSpPr>
      <dsp:spPr>
        <a:xfrm>
          <a:off x="3640106" y="3097324"/>
          <a:ext cx="2345546" cy="2345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Publics</a:t>
          </a:r>
          <a:endParaRPr lang="en-SG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Group with actual or potential interest or impact on firm</a:t>
          </a:r>
          <a:r>
            <a:rPr lang="ja-JP" sz="1200" kern="1200"/>
            <a:t>’</a:t>
          </a:r>
          <a:r>
            <a:rPr lang="en-GB" sz="1200" kern="1200"/>
            <a:t>s ability to achieve its objectives</a:t>
          </a:r>
          <a:endParaRPr lang="en-SG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Citizen action (e.g., CASE), media, financial, &amp; internal publics</a:t>
          </a:r>
          <a:endParaRPr lang="en-SG" sz="1200" kern="1200"/>
        </a:p>
      </dsp:txBody>
      <dsp:txXfrm>
        <a:off x="3754606" y="3211824"/>
        <a:ext cx="2116546" cy="2116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ABE5DA-FA89-144B-9F9E-6621BF1E8F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C966B-4A62-E843-BCC6-49E88BAAA9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D6818-8703-8C45-97FA-516AD73C283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26115-A0C2-034B-978A-B471A96E12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FCADF-ED5A-244C-A7D5-37DE076C3E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E12E6-218C-A343-95E8-0A04A3E07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1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CDD61-FE37-7945-9525-84208915F704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968F5-659B-8743-A94B-1382F69E3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8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D7F2BBE5-6501-2140-94B8-1828D1F08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27394777-B35C-104B-BA8B-64BD13972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56107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9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C49F52A5-7BBB-CE4C-8E71-C32651522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9054683F-2E75-3744-8020-34191BCA3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Source: https://kopywritingkourse.com/guides/how-to-do-a-swot-analysis/ </a:t>
            </a:r>
          </a:p>
        </p:txBody>
      </p:sp>
    </p:spTree>
    <p:extLst>
      <p:ext uri="{BB962C8B-B14F-4D97-AF65-F5344CB8AC3E}">
        <p14:creationId xmlns:p14="http://schemas.microsoft.com/office/powerpoint/2010/main" val="50100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62EE-EA60-46AB-BCCB-5EF547C626AC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84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62EE-EA60-46AB-BCCB-5EF547C626AC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82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2F35-D505-A94F-B8DA-473620CF7E95}" type="datetime1">
              <a:rPr lang="en-SG" smtClean="0"/>
              <a:t>14/1/21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1AD31F6-069A-8A40-851D-9580AB7C2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32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0BFE-9D0D-6E4F-9DE6-8B8DF11E60DA}" type="datetime1">
              <a:rPr lang="en-SG" smtClean="0"/>
              <a:t>14/1/21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32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96EA-E070-F748-9B9B-0B2CB681F234}" type="datetime1">
              <a:rPr lang="en-SG" smtClean="0"/>
              <a:t>14/1/21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28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986-7C19-BD4B-BD08-12CE23DBD7CC}" type="datetime1">
              <a:rPr lang="en-SG" smtClean="0"/>
              <a:t>14/1/21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1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BE6756-5E55-FB4B-A87A-73D543E3878A}" type="datetime1">
              <a:rPr lang="en-SG" smtClean="0"/>
              <a:t>14/1/21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1AD31F6-069A-8A40-851D-9580AB7C2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2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956C-4BED-7540-B3A6-F2953B565800}" type="datetime1">
              <a:rPr lang="en-SG" smtClean="0"/>
              <a:t>14/1/21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84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D46-2DAE-F84E-B166-35C5864F1F50}" type="datetime1">
              <a:rPr lang="en-SG" smtClean="0"/>
              <a:t>14/1/21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3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A786-C9D7-374B-BD1D-68895815C2C2}" type="datetime1">
              <a:rPr lang="en-SG" smtClean="0"/>
              <a:t>14/1/21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6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A9A0-4A7C-DB46-AEFC-A488436846EA}" type="datetime1">
              <a:rPr lang="en-SG" smtClean="0"/>
              <a:t>14/1/21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4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1A1B-5C41-6C4F-8A3D-2E1BFC0632D9}" type="datetime1">
              <a:rPr lang="en-SG" smtClean="0"/>
              <a:t>14/1/21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98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4931-73B1-DE4B-8EFA-B7FB8CCD38AE}" type="datetime1">
              <a:rPr lang="en-SG" smtClean="0"/>
              <a:t>14/1/21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41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129AE48-5CF4-384C-9CAE-A4F2A7051F51}" type="datetime1">
              <a:rPr lang="en-SG" smtClean="0"/>
              <a:t>14/1/21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1AD31F6-069A-8A40-851D-9580AB7C2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8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DB589-1303-41AD-8D05-E90483184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1" b="601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9264CB-1435-6349-A1B0-252658624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GB" sz="7400">
                <a:solidFill>
                  <a:srgbClr val="FFFFFF"/>
                </a:solidFill>
              </a:rPr>
              <a:t>Marketing Environment &amp; </a:t>
            </a:r>
            <a:br>
              <a:rPr lang="en-GB" sz="7400">
                <a:solidFill>
                  <a:srgbClr val="FFFFFF"/>
                </a:solidFill>
              </a:rPr>
            </a:br>
            <a:r>
              <a:rPr lang="en-GB" sz="7400">
                <a:solidFill>
                  <a:srgbClr val="FFFFFF"/>
                </a:solidFill>
              </a:rPr>
              <a:t>Market research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19313B-D5E3-3E4A-9290-24BAA8ACF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Lecture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248300-B5D1-BB43-8079-4091DB22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1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3DE14-B424-D340-9A83-13DD47CB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82969" cy="5580353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Micro-environment factors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7D27428-69BB-A34C-BB41-B9E7031AD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09590"/>
              </p:ext>
            </p:extLst>
          </p:nvPr>
        </p:nvGraphicFramePr>
        <p:xfrm>
          <a:off x="4932557" y="643465"/>
          <a:ext cx="7099786" cy="601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48F85-2E11-9249-8796-1B8E9123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85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92A3-7844-8048-B135-6FA5123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Macro-environment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22CA-0614-7D46-91B6-6885A39F0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 major sectors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2CAA7-F9C6-8F4A-9ADD-27FFC953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3" descr="04-04">
            <a:extLst>
              <a:ext uri="{FF2B5EF4-FFF2-40B4-BE49-F238E27FC236}">
                <a16:creationId xmlns:a16="http://schemas.microsoft.com/office/drawing/2014/main" id="{8DEAB270-7DBC-964C-AA82-665A86D3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84" y="2719720"/>
            <a:ext cx="8260668" cy="413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77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C83D11-5C4C-7A4F-8F14-033C47FC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Macro-environment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A9C28-7752-3F40-B6DB-4C5387BF9D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1600" b="1" dirty="0"/>
              <a:t>Demographics</a:t>
            </a:r>
          </a:p>
          <a:p>
            <a:pPr lvl="1"/>
            <a:r>
              <a:rPr lang="en-GB" altLang="en-US" sz="1600" dirty="0"/>
              <a:t>Age distribution &amp; family changes </a:t>
            </a:r>
          </a:p>
          <a:p>
            <a:pPr lvl="1"/>
            <a:r>
              <a:rPr lang="en-GB" altLang="en-US" sz="1600" dirty="0"/>
              <a:t>Geographic population shifts</a:t>
            </a:r>
          </a:p>
          <a:p>
            <a:pPr lvl="1"/>
            <a:r>
              <a:rPr lang="en-GB" altLang="en-US" sz="1600" dirty="0"/>
              <a:t>Better education </a:t>
            </a:r>
          </a:p>
          <a:p>
            <a:pPr lvl="1"/>
            <a:r>
              <a:rPr lang="en-GB" altLang="en-US" sz="1600" dirty="0"/>
              <a:t>Working women </a:t>
            </a:r>
            <a:endParaRPr lang="en-GB" sz="1600" dirty="0"/>
          </a:p>
          <a:p>
            <a:r>
              <a:rPr lang="en-GB" sz="1600" b="1" dirty="0"/>
              <a:t>Economic</a:t>
            </a:r>
          </a:p>
          <a:p>
            <a:pPr lvl="1"/>
            <a:r>
              <a:rPr lang="en-GB" altLang="en-US" sz="1600" dirty="0"/>
              <a:t>General conditions (e.g., inflation, recession)</a:t>
            </a:r>
          </a:p>
          <a:p>
            <a:pPr lvl="1"/>
            <a:r>
              <a:rPr lang="en-GB" altLang="en-US" sz="1600" dirty="0"/>
              <a:t>Changes in real income &amp; expenditure patterns</a:t>
            </a:r>
            <a:endParaRPr lang="en-GB" sz="1600" dirty="0"/>
          </a:p>
          <a:p>
            <a:r>
              <a:rPr lang="en-GB" sz="1600" b="1" dirty="0"/>
              <a:t>Environmental </a:t>
            </a:r>
          </a:p>
          <a:p>
            <a:pPr lvl="1"/>
            <a:r>
              <a:rPr lang="en-GB" altLang="en-US" sz="1600" dirty="0"/>
              <a:t>Energy, pollution, &amp; shortages of natural  resources</a:t>
            </a:r>
          </a:p>
          <a:p>
            <a:pPr lvl="1"/>
            <a:r>
              <a:rPr lang="en-GB" altLang="en-US" sz="1600" dirty="0"/>
              <a:t>Ethical and environmental concerns</a:t>
            </a:r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BEDA8E-3B4D-CB41-8175-A7EE824583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GB" sz="1600" b="1" dirty="0"/>
              <a:t>Technological</a:t>
            </a:r>
          </a:p>
          <a:p>
            <a:pPr lvl="1"/>
            <a:r>
              <a:rPr lang="en-US" sz="1600" dirty="0"/>
              <a:t>Advancements in technology for product &amp; service improvements</a:t>
            </a:r>
          </a:p>
          <a:p>
            <a:pPr lvl="1"/>
            <a:r>
              <a:rPr lang="en-US" sz="1600" dirty="0"/>
              <a:t>Smart technologies – artificial intelligence (AIs), augmented reality (AR) &amp; virtual reality (VRs)</a:t>
            </a:r>
          </a:p>
          <a:p>
            <a:pPr lvl="1"/>
            <a:r>
              <a:rPr lang="en-US" sz="1600" dirty="0"/>
              <a:t>Increase in digital services</a:t>
            </a:r>
            <a:endParaRPr lang="en-GB" sz="1600" dirty="0"/>
          </a:p>
          <a:p>
            <a:r>
              <a:rPr lang="en-GB" sz="1600" b="1" dirty="0"/>
              <a:t>Political/Legal</a:t>
            </a:r>
          </a:p>
          <a:p>
            <a:pPr lvl="1"/>
            <a:r>
              <a:rPr lang="en-GB" altLang="en-US" sz="1600" dirty="0"/>
              <a:t>Government &amp; statutory boards (laws, taxes, competition, &amp; privatization)</a:t>
            </a:r>
            <a:endParaRPr lang="en-GB" sz="1600" dirty="0"/>
          </a:p>
          <a:p>
            <a:r>
              <a:rPr lang="en-GB" sz="1600" b="1" dirty="0"/>
              <a:t>Social-cultural</a:t>
            </a:r>
          </a:p>
          <a:p>
            <a:pPr lvl="1"/>
            <a:r>
              <a:rPr lang="en-GB" altLang="en-US" sz="1600" dirty="0"/>
              <a:t>Multi-racial/cultural society 	</a:t>
            </a:r>
          </a:p>
          <a:p>
            <a:pPr lvl="1"/>
            <a:r>
              <a:rPr lang="en-GB" altLang="en-US" sz="1600" dirty="0"/>
              <a:t>Pop culture &amp; lifestyle</a:t>
            </a:r>
          </a:p>
          <a:p>
            <a:pPr lvl="1"/>
            <a:r>
              <a:rPr lang="en-GB" altLang="en-US" sz="1600" dirty="0"/>
              <a:t>Sub-cultures</a:t>
            </a:r>
          </a:p>
          <a:p>
            <a:pPr lvl="1"/>
            <a:r>
              <a:rPr lang="en-GB" altLang="en-US" sz="1600" dirty="0"/>
              <a:t>Modernisation </a:t>
            </a:r>
          </a:p>
          <a:p>
            <a:pPr lvl="1"/>
            <a:endParaRPr lang="en-GB" altLang="en-US" sz="1600" dirty="0"/>
          </a:p>
          <a:p>
            <a:pPr lvl="1"/>
            <a:endParaRPr lang="en-GB" altLang="en-US" sz="1600" dirty="0"/>
          </a:p>
          <a:p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1CB96-F1EA-9146-92F4-9A131FC1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12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defRPr/>
            </a:pPr>
            <a:r>
              <a:rPr lang="en-US" sz="8100" b="1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Managing MARKETING information</a:t>
            </a:r>
            <a:endParaRPr lang="en-US" sz="8100" b="1" dirty="0">
              <a:blipFill dpi="0" rotWithShape="1">
                <a:blip r:embed="rId5"/>
                <a:srcRect/>
                <a:tile tx="6350" ty="-127000" sx="65000" sy="64000" flip="none" algn="tl"/>
              </a:blipFill>
              <a:effectLst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5025" y="2064730"/>
            <a:ext cx="2728540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2200" b="1" dirty="0">
                <a:solidFill>
                  <a:srgbClr val="FFFFFF"/>
                </a:solidFill>
              </a:rPr>
              <a:t>Chapter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6ADFD-3CF1-D842-B054-0A47CB1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2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2229A1-E05B-204E-8B05-39181A2F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4EDAB-95BC-E040-B2F1-C2A5F138D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Know the concept and components of a Marketing Information System</a:t>
            </a:r>
          </a:p>
          <a:p>
            <a:endParaRPr lang="en-GB" dirty="0"/>
          </a:p>
          <a:p>
            <a:r>
              <a:rPr lang="en-GB" dirty="0"/>
              <a:t>Know the steps of marketing research process &amp; their contribution to providing management with actionable data</a:t>
            </a:r>
          </a:p>
          <a:p>
            <a:endParaRPr lang="en-GB" dirty="0"/>
          </a:p>
          <a:p>
            <a:r>
              <a:rPr lang="en-GB" dirty="0"/>
              <a:t>Know the characteristics of good marketing research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9156D-1DA2-C447-981D-6872ABCC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6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25005F-D2D7-834F-9E2E-21AE12B62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Process of market research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07C5B0-4782-2E46-98D5-CBD3DD0CF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lvl="1"/>
            <a:r>
              <a:rPr lang="en-GB" dirty="0"/>
              <a:t>Research description &amp;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Research Objectives</a:t>
            </a:r>
          </a:p>
          <a:p>
            <a:pPr lvl="1"/>
            <a:r>
              <a:rPr lang="en-GB" dirty="0"/>
              <a:t>Define the problem &amp; research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Research Design &amp; Implementation</a:t>
            </a:r>
          </a:p>
          <a:p>
            <a:pPr lvl="1"/>
            <a:r>
              <a:rPr lang="en-GB" dirty="0"/>
              <a:t>Implementing the research plan</a:t>
            </a:r>
          </a:p>
          <a:p>
            <a:pPr lvl="1"/>
            <a:r>
              <a:rPr lang="en-GB" dirty="0"/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Research Output</a:t>
            </a:r>
          </a:p>
          <a:p>
            <a:pPr lvl="1"/>
            <a:r>
              <a:rPr lang="en-GB" dirty="0"/>
              <a:t>Findings and analysis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AA712-5ECB-2B4C-971A-3F52753B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15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340A08-EED3-834A-A5E7-F2F23A08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market research involve?</a:t>
            </a:r>
          </a:p>
        </p:txBody>
      </p:sp>
      <p:pic>
        <p:nvPicPr>
          <p:cNvPr id="10" name="Picture 16" descr="Fig 4-2">
            <a:extLst>
              <a:ext uri="{FF2B5EF4-FFF2-40B4-BE49-F238E27FC236}">
                <a16:creationId xmlns:a16="http://schemas.microsoft.com/office/drawing/2014/main" id="{ABD12842-4D7A-324F-8A68-645C5D05A21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7324" y="3090486"/>
            <a:ext cx="6824676" cy="107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90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57A4-3699-E844-83ED-31DBFD40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conduct market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2A3B-5D88-3B40-A510-40D3E01F3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3200" dirty="0"/>
              <a:t>Systematic design, collection, analysis, &amp; reporting of data &amp; findings relevant to a specific marketing situation facing firm</a:t>
            </a:r>
          </a:p>
          <a:p>
            <a:endParaRPr lang="en-GB" sz="3200" dirty="0"/>
          </a:p>
          <a:p>
            <a:r>
              <a:rPr lang="en-GB" sz="3200" dirty="0"/>
              <a:t>Examples of reasons for conducting marketing research </a:t>
            </a:r>
          </a:p>
          <a:p>
            <a:pPr lvl="1"/>
            <a:r>
              <a:rPr lang="en-GB" sz="3000" dirty="0"/>
              <a:t>Estimates of market potentials</a:t>
            </a:r>
          </a:p>
          <a:p>
            <a:pPr lvl="1"/>
            <a:r>
              <a:rPr lang="en-GB" sz="3000" dirty="0"/>
              <a:t>Sales volume forecasts</a:t>
            </a:r>
          </a:p>
          <a:p>
            <a:pPr lvl="1"/>
            <a:r>
              <a:rPr lang="en-GB" sz="3000" dirty="0"/>
              <a:t>Which types of purchasers account for the largest percentage of total units sold</a:t>
            </a:r>
          </a:p>
          <a:p>
            <a:pPr lvl="1"/>
            <a:r>
              <a:rPr lang="en-GB" sz="3000" dirty="0"/>
              <a:t>How the product is actually used by the market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8C04-5DE0-5C47-A664-5ED286A6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8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154C-4A08-8F4E-B59F-766B94FB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6BF6-61F2-9041-9625-C61F7703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GB" sz="2600" dirty="0"/>
              <a:t>Identify managerial problem &amp; translate into specified set of variables to be studied</a:t>
            </a:r>
          </a:p>
          <a:p>
            <a:pPr>
              <a:buClr>
                <a:schemeClr val="tx1"/>
              </a:buClr>
            </a:pPr>
            <a:r>
              <a:rPr lang="en-GB" sz="2600" dirty="0"/>
              <a:t>Close co-operation between marketing manager &amp; researcher needed</a:t>
            </a:r>
          </a:p>
          <a:p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5B08D-DA32-5442-AA99-5719ABD9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0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589" y="349250"/>
            <a:ext cx="9902825" cy="7921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sz="4000" b="1" dirty="0">
                <a:solidFill>
                  <a:srgbClr val="002060"/>
                </a:solidFill>
                <a:effectLst/>
              </a:rPr>
              <a:t>Defining the Problem &amp; Objectives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248402" y="1447801"/>
            <a:ext cx="4492625" cy="1065213"/>
          </a:xfrm>
          <a:prstGeom prst="rect">
            <a:avLst/>
          </a:prstGeom>
          <a:solidFill>
            <a:srgbClr val="99CC00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lIns="81204" tIns="39889" rIns="81204" bIns="39889" anchor="ctr">
            <a:flatTx/>
          </a:bodyPr>
          <a:lstStyle/>
          <a:p>
            <a:pPr algn="ctr" defTabSz="820738" eaLnBrk="0" hangingPunct="0">
              <a:lnSpc>
                <a:spcPct val="90000"/>
              </a:lnSpc>
              <a:buFontTx/>
              <a:buChar char=" "/>
            </a:pPr>
            <a:r>
              <a:rPr lang="en-US" sz="2000" dirty="0">
                <a:solidFill>
                  <a:schemeClr val="bg2"/>
                </a:solidFill>
                <a:latin typeface="Tahoma" pitchFamily="34" charset="0"/>
              </a:rPr>
              <a:t>Gather preliminary information </a:t>
            </a:r>
          </a:p>
          <a:p>
            <a:pPr algn="ctr" defTabSz="820738"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bg2"/>
                </a:solidFill>
                <a:latin typeface="Tahoma" pitchFamily="34" charset="0"/>
              </a:rPr>
              <a:t>that will help define the problem </a:t>
            </a:r>
          </a:p>
          <a:p>
            <a:pPr algn="ctr" defTabSz="820738"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bg2"/>
                </a:solidFill>
                <a:latin typeface="Tahoma" pitchFamily="34" charset="0"/>
              </a:rPr>
              <a:t>and suggest hypotheses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557339" y="1447801"/>
            <a:ext cx="2309813" cy="1065213"/>
          </a:xfrm>
          <a:prstGeom prst="rect">
            <a:avLst/>
          </a:prstGeom>
          <a:solidFill>
            <a:srgbClr val="99CC00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lIns="81204" tIns="39889" rIns="81204" bIns="39889" anchor="ctr">
            <a:flatTx/>
          </a:bodyPr>
          <a:lstStyle/>
          <a:p>
            <a:pPr algn="ctr" defTabSz="820738" eaLnBrk="0" hangingPunct="0">
              <a:lnSpc>
                <a:spcPct val="90000"/>
              </a:lnSpc>
              <a:buFontTx/>
              <a:buChar char=" "/>
            </a:pPr>
            <a:r>
              <a:rPr lang="en-US" sz="2400">
                <a:solidFill>
                  <a:schemeClr val="bg2"/>
                </a:solidFill>
                <a:latin typeface="Tahoma" pitchFamily="34" charset="0"/>
              </a:rPr>
              <a:t>Exploratory</a:t>
            </a:r>
          </a:p>
          <a:p>
            <a:pPr algn="ctr" defTabSz="820738" eaLnBrk="0" hangingPunct="0">
              <a:lnSpc>
                <a:spcPct val="90000"/>
              </a:lnSpc>
              <a:buFontTx/>
              <a:buChar char=" "/>
            </a:pPr>
            <a:r>
              <a:rPr lang="en-US" sz="2400">
                <a:solidFill>
                  <a:schemeClr val="bg2"/>
                </a:solidFill>
                <a:latin typeface="Tahoma" pitchFamily="34" charset="0"/>
              </a:rPr>
              <a:t>Research</a:t>
            </a: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4197351" y="1600200"/>
            <a:ext cx="1898650" cy="838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1557339" y="3201988"/>
            <a:ext cx="2309813" cy="1065212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 lIns="81204" tIns="39889" rIns="81204" bIns="39889" anchor="ctr">
            <a:flatTx/>
          </a:bodyPr>
          <a:lstStyle/>
          <a:p>
            <a:pPr algn="ctr" defTabSz="820738" eaLnBrk="0" hangingPunct="0">
              <a:lnSpc>
                <a:spcPct val="90000"/>
              </a:lnSpc>
              <a:buFontTx/>
              <a:buChar char=" "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</a:rPr>
              <a:t>Descriptive</a:t>
            </a:r>
          </a:p>
          <a:p>
            <a:pPr algn="ctr" defTabSz="820738" eaLnBrk="0" hangingPunct="0">
              <a:lnSpc>
                <a:spcPct val="90000"/>
              </a:lnSpc>
              <a:buFontTx/>
              <a:buChar char=" "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</a:rPr>
              <a:t>Research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557339" y="5030788"/>
            <a:ext cx="2309813" cy="1065212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lIns="81204" tIns="39889" rIns="81204" bIns="39889" anchor="ctr">
            <a:flatTx/>
          </a:bodyPr>
          <a:lstStyle/>
          <a:p>
            <a:pPr algn="ctr" defTabSz="820738" eaLnBrk="0" hangingPunct="0">
              <a:lnSpc>
                <a:spcPct val="90000"/>
              </a:lnSpc>
              <a:buFontTx/>
              <a:buChar char=" "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</a:rPr>
              <a:t>Causal</a:t>
            </a:r>
          </a:p>
          <a:p>
            <a:pPr algn="ctr" defTabSz="820738" eaLnBrk="0" hangingPunct="0">
              <a:lnSpc>
                <a:spcPct val="90000"/>
              </a:lnSpc>
              <a:buFontTx/>
              <a:buChar char=" "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</a:rPr>
              <a:t>Research</a:t>
            </a:r>
          </a:p>
        </p:txBody>
      </p:sp>
      <p:sp>
        <p:nvSpPr>
          <p:cNvPr id="59401" name="AutoShape 9"/>
          <p:cNvSpPr>
            <a:spLocks noChangeArrowheads="1"/>
          </p:cNvSpPr>
          <p:nvPr/>
        </p:nvSpPr>
        <p:spPr bwMode="auto">
          <a:xfrm>
            <a:off x="4197351" y="3276600"/>
            <a:ext cx="1898650" cy="838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9402" name="AutoShape 10"/>
          <p:cNvSpPr>
            <a:spLocks noChangeArrowheads="1"/>
          </p:cNvSpPr>
          <p:nvPr/>
        </p:nvSpPr>
        <p:spPr bwMode="auto">
          <a:xfrm>
            <a:off x="4197351" y="5105400"/>
            <a:ext cx="1898650" cy="838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6248401" y="3125788"/>
            <a:ext cx="4524376" cy="1065212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 lIns="81204" tIns="39889" rIns="81204" bIns="39889" anchor="ctr">
            <a:flatTx/>
          </a:bodyPr>
          <a:lstStyle/>
          <a:p>
            <a:pPr algn="ctr" defTabSz="820738" eaLnBrk="0" hangingPunct="0">
              <a:lnSpc>
                <a:spcPct val="90000"/>
              </a:lnSpc>
              <a:buFontTx/>
              <a:buChar char=" "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</a:rPr>
              <a:t>Describes things (e.g., market</a:t>
            </a:r>
          </a:p>
          <a:p>
            <a:pPr algn="ctr" defTabSz="820738" eaLnBrk="0" hangingPunct="0">
              <a:lnSpc>
                <a:spcPct val="90000"/>
              </a:lnSpc>
              <a:buFontTx/>
              <a:buChar char=" "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</a:rPr>
              <a:t>potential for a product,</a:t>
            </a:r>
          </a:p>
          <a:p>
            <a:pPr algn="ctr" defTabSz="820738" eaLnBrk="0" hangingPunct="0">
              <a:lnSpc>
                <a:spcPct val="90000"/>
              </a:lnSpc>
              <a:buFontTx/>
              <a:buChar char=" "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</a:rPr>
              <a:t>demographics, and attitudes)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6248402" y="4953001"/>
            <a:ext cx="4524375" cy="10652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lIns="81204" tIns="39889" rIns="81204" bIns="39889" anchor="ctr">
            <a:flatTx/>
          </a:bodyPr>
          <a:lstStyle/>
          <a:p>
            <a:pPr algn="ctr" defTabSz="820738" eaLnBrk="0" hangingPunct="0">
              <a:lnSpc>
                <a:spcPct val="90000"/>
              </a:lnSpc>
              <a:buFontTx/>
              <a:buChar char=" "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</a:rPr>
              <a:t>Tests hypotheses about</a:t>
            </a:r>
          </a:p>
          <a:p>
            <a:pPr algn="ctr" defTabSz="820738" eaLnBrk="0" hangingPunct="0">
              <a:lnSpc>
                <a:spcPct val="90000"/>
              </a:lnSpc>
              <a:buFontTx/>
              <a:buChar char=" "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</a:rPr>
              <a:t>cause-and-effect</a:t>
            </a:r>
          </a:p>
          <a:p>
            <a:pPr algn="ctr" defTabSz="820738" eaLnBrk="0" hangingPunct="0">
              <a:lnSpc>
                <a:spcPct val="90000"/>
              </a:lnSpc>
              <a:buFontTx/>
              <a:buChar char=" "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</a:rPr>
              <a:t>relationships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81755-0685-DD42-921B-99E3548F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2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 autoUpdateAnimBg="0"/>
      <p:bldP spid="59397" grpId="0" animBg="1" autoUpdateAnimBg="0"/>
      <p:bldP spid="59398" grpId="0" animBg="1"/>
      <p:bldP spid="59399" grpId="0" animBg="1" autoUpdateAnimBg="0"/>
      <p:bldP spid="59400" grpId="0" animBg="1" autoUpdateAnimBg="0"/>
      <p:bldP spid="59401" grpId="0" animBg="1"/>
      <p:bldP spid="59402" grpId="0" animBg="1"/>
      <p:bldP spid="59403" grpId="0" animBg="1" autoUpdateAnimBg="0"/>
      <p:bldP spid="594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46A58-151C-444B-80A9-E545BB68D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Primary data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D2F8E-C1D1-F94B-8BC0-CC723DC7B7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en-GB" dirty="0"/>
              <a:t>Original data specifically collected for the problem at hand</a:t>
            </a:r>
          </a:p>
          <a:p>
            <a:pPr>
              <a:spcBef>
                <a:spcPct val="10000"/>
              </a:spcBef>
              <a:buNone/>
            </a:pPr>
            <a:endParaRPr lang="en-GB" dirty="0"/>
          </a:p>
          <a:p>
            <a:pPr>
              <a:spcBef>
                <a:spcPct val="10000"/>
              </a:spcBef>
            </a:pPr>
            <a:r>
              <a:rPr lang="en-GB" dirty="0"/>
              <a:t>Methods of primary data collection</a:t>
            </a: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26C8CD-BA95-2543-B582-24E29B241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Secondary data source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5668EE-4643-F548-8280-8B90ED162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3" y="2578188"/>
            <a:ext cx="5480114" cy="3291840"/>
          </a:xfrm>
        </p:spPr>
        <p:txBody>
          <a:bodyPr>
            <a:noAutofit/>
          </a:bodyPr>
          <a:lstStyle/>
          <a:p>
            <a:r>
              <a:rPr lang="en-GB" sz="1800" dirty="0"/>
              <a:t>Existing data generated for a problem other than the one at hand</a:t>
            </a:r>
          </a:p>
          <a:p>
            <a:pPr>
              <a:spcBef>
                <a:spcPct val="10000"/>
              </a:spcBef>
            </a:pPr>
            <a:endParaRPr lang="en-GB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ct val="10000"/>
              </a:spcBef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Advantages:</a:t>
            </a:r>
          </a:p>
          <a:p>
            <a:pPr lvl="1">
              <a:spcBef>
                <a:spcPct val="10000"/>
              </a:spcBef>
            </a:pPr>
            <a:r>
              <a:rPr lang="en-GB" dirty="0"/>
              <a:t>Quicker</a:t>
            </a:r>
          </a:p>
          <a:p>
            <a:pPr lvl="1">
              <a:spcBef>
                <a:spcPct val="10000"/>
              </a:spcBef>
            </a:pPr>
            <a:r>
              <a:rPr lang="en-GB" dirty="0"/>
              <a:t>Cheaper</a:t>
            </a:r>
          </a:p>
          <a:p>
            <a:pPr lvl="1">
              <a:spcBef>
                <a:spcPct val="10000"/>
              </a:spcBef>
            </a:pPr>
            <a:r>
              <a:rPr lang="en-GB" dirty="0"/>
              <a:t>Particularly useful in early stages of research</a:t>
            </a:r>
          </a:p>
          <a:p>
            <a:pPr>
              <a:spcBef>
                <a:spcPct val="10000"/>
              </a:spcBef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Disadvantages:</a:t>
            </a:r>
          </a:p>
          <a:p>
            <a:pPr lvl="1">
              <a:spcBef>
                <a:spcPct val="10000"/>
              </a:spcBef>
              <a:buClr>
                <a:schemeClr val="accent1"/>
              </a:buClr>
            </a:pPr>
            <a:r>
              <a:rPr lang="en-GB" dirty="0"/>
              <a:t>Unavailability		</a:t>
            </a:r>
            <a:r>
              <a:rPr lang="en-GB" dirty="0">
                <a:solidFill>
                  <a:srgbClr val="FFFFFF"/>
                </a:solidFill>
              </a:rPr>
              <a:t>–</a:t>
            </a:r>
            <a:r>
              <a:rPr lang="en-GB" dirty="0"/>
              <a:t> </a:t>
            </a:r>
          </a:p>
          <a:p>
            <a:pPr lvl="1">
              <a:spcBef>
                <a:spcPct val="10000"/>
              </a:spcBef>
              <a:buClr>
                <a:schemeClr val="accent1"/>
              </a:buClr>
            </a:pPr>
            <a:r>
              <a:rPr lang="en-GB" dirty="0"/>
              <a:t>Inaccessibility		</a:t>
            </a:r>
            <a:r>
              <a:rPr lang="en-GB" dirty="0">
                <a:solidFill>
                  <a:srgbClr val="FFFFFF"/>
                </a:solidFill>
              </a:rPr>
              <a:t>–</a:t>
            </a:r>
            <a:r>
              <a:rPr lang="en-GB" dirty="0"/>
              <a:t> </a:t>
            </a:r>
          </a:p>
          <a:p>
            <a:pPr lvl="1">
              <a:spcBef>
                <a:spcPct val="10000"/>
              </a:spcBef>
              <a:buClr>
                <a:schemeClr val="accent1"/>
              </a:buClr>
            </a:pPr>
            <a:r>
              <a:rPr lang="en-GB" dirty="0"/>
              <a:t>Irrelevant </a:t>
            </a:r>
          </a:p>
          <a:p>
            <a:pPr lvl="1">
              <a:spcBef>
                <a:spcPct val="10000"/>
              </a:spcBef>
              <a:buClr>
                <a:schemeClr val="accent1"/>
              </a:buClr>
            </a:pPr>
            <a:r>
              <a:rPr lang="en-GB" dirty="0"/>
              <a:t>Inaccurate</a:t>
            </a:r>
          </a:p>
          <a:p>
            <a:pPr lvl="1">
              <a:spcBef>
                <a:spcPct val="10000"/>
              </a:spcBef>
              <a:buClr>
                <a:schemeClr val="accent1"/>
              </a:buClr>
            </a:pPr>
            <a:r>
              <a:rPr lang="en-GB" dirty="0"/>
              <a:t>Out-dated</a:t>
            </a:r>
          </a:p>
          <a:p>
            <a:pPr lvl="1">
              <a:spcBef>
                <a:spcPct val="10000"/>
              </a:spcBef>
              <a:buClr>
                <a:schemeClr val="accent1"/>
              </a:buClr>
            </a:pPr>
            <a:r>
              <a:rPr lang="en-GB" dirty="0"/>
              <a:t>Bias </a:t>
            </a:r>
          </a:p>
          <a:p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8DF42-742B-9440-BE9B-3C73F269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19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F7633-8A82-464A-AEE6-F89F3464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04" y="112621"/>
            <a:ext cx="10058400" cy="1609344"/>
          </a:xfrm>
        </p:spPr>
        <p:txBody>
          <a:bodyPr/>
          <a:lstStyle/>
          <a:p>
            <a:r>
              <a:rPr lang="en-GB" dirty="0"/>
              <a:t>Research Design &amp; 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45AA2-1FBD-F840-8789-76D1D3242671}"/>
              </a:ext>
            </a:extLst>
          </p:cNvPr>
          <p:cNvSpPr txBox="1"/>
          <p:nvPr/>
        </p:nvSpPr>
        <p:spPr>
          <a:xfrm>
            <a:off x="1075871" y="1309252"/>
            <a:ext cx="10576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 of methods &amp; procedures used to collect &amp; </a:t>
            </a:r>
            <a:r>
              <a:rPr lang="en-GB" dirty="0" err="1">
                <a:solidFill>
                  <a:srgbClr val="0070C0"/>
                </a:solidFill>
              </a:rPr>
              <a:t>analyze</a:t>
            </a:r>
            <a:r>
              <a:rPr lang="en-GB" dirty="0">
                <a:solidFill>
                  <a:srgbClr val="0070C0"/>
                </a:solidFill>
              </a:rPr>
              <a:t> measures of variables specified in research problem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14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45599ED-FB8E-FA47-BA91-0D45B0EB5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defRPr/>
            </a:pPr>
            <a:r>
              <a:rPr lang="en-US" altLang="en-US" sz="8100" b="1">
                <a:blipFill dpi="0" rotWithShape="1">
                  <a:blip r:embed="rId7"/>
                  <a:srcRect/>
                  <a:tile tx="6350" ty="-127000" sx="65000" sy="64000" flip="none" algn="tl"/>
                </a:blipFill>
              </a:rPr>
              <a:t>MARKETING ENVIRONMENT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C1F3077-B968-DE47-ADC6-ABC5A7A81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5025" y="2064730"/>
            <a:ext cx="2728540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2200" b="1" dirty="0">
                <a:solidFill>
                  <a:srgbClr val="FFFFFF"/>
                </a:solidFill>
              </a:rPr>
              <a:t>Chapter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BA559B-FCF3-F44E-8FF9-25C70438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003" y="6215530"/>
            <a:ext cx="713983" cy="479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  <a:defRPr/>
            </a:pPr>
            <a:fld id="{B577BE7E-7042-4346-9E45-ECEF8826A469}" type="slidenum">
              <a:rPr lang="en-US" altLang="en-US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 defTabSz="457200"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 altLang="en-US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3816125-125D-0B41-BE51-14A83487D3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99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4848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b="1"/>
              <a:t>Types of Primary Research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F7F7F-4C32-1347-B617-95D6F8D8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1AD31F6-069A-8A40-851D-9580AB7C2D99}" type="slidenum">
              <a:rPr lang="en-GB" smtClean="0"/>
              <a:pPr>
                <a:spcAft>
                  <a:spcPts val="600"/>
                </a:spcAft>
              </a:pPr>
              <a:t>20</a:t>
            </a:fld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008669"/>
              </p:ext>
            </p:extLst>
          </p:nvPr>
        </p:nvGraphicFramePr>
        <p:xfrm>
          <a:off x="1075764" y="2385390"/>
          <a:ext cx="10235363" cy="3887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5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258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Type of Study</a:t>
                      </a:r>
                      <a:endParaRPr lang="en-SG" sz="1100"/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Description</a:t>
                      </a:r>
                      <a:endParaRPr lang="en-SG" sz="1100"/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Options</a:t>
                      </a:r>
                      <a:endParaRPr lang="en-SG" sz="1100"/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Advantages</a:t>
                      </a:r>
                      <a:endParaRPr lang="en-SG" sz="1100"/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Disadvantages</a:t>
                      </a:r>
                      <a:endParaRPr lang="en-SG" sz="1100"/>
                    </a:p>
                  </a:txBody>
                  <a:tcPr marL="56529" marR="56529" marT="28264" marB="282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8366">
                <a:tc>
                  <a:txBody>
                    <a:bodyPr/>
                    <a:lstStyle/>
                    <a:p>
                      <a:r>
                        <a:rPr lang="en-US" sz="1100">
                          <a:latin typeface="+mn-lt"/>
                        </a:rPr>
                        <a:t>Observation</a:t>
                      </a:r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eaLnBrk="0" hangingPunct="0"/>
                      <a:r>
                        <a:rPr lang="en-GB" sz="1100">
                          <a:latin typeface="+mn-lt"/>
                        </a:rPr>
                        <a:t>Study phenomenon</a:t>
                      </a:r>
                    </a:p>
                    <a:p>
                      <a:pPr eaLnBrk="0" hangingPunct="0"/>
                      <a:r>
                        <a:rPr lang="en-GB" sz="1100">
                          <a:latin typeface="+mn-lt"/>
                        </a:rPr>
                        <a:t>in its natural setting</a:t>
                      </a:r>
                    </a:p>
                    <a:p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eaLnBrk="0" hangingPunct="0"/>
                      <a:r>
                        <a:rPr lang="en-GB" sz="1100">
                          <a:latin typeface="+mn-lt"/>
                        </a:rPr>
                        <a:t>Direct observation</a:t>
                      </a:r>
                    </a:p>
                    <a:p>
                      <a:pPr eaLnBrk="0" hangingPunct="0"/>
                      <a:r>
                        <a:rPr lang="en-GB" sz="1100">
                          <a:latin typeface="+mn-lt"/>
                        </a:rPr>
                        <a:t>Ethnographic</a:t>
                      </a:r>
                    </a:p>
                    <a:p>
                      <a:pPr eaLnBrk="0" hangingPunct="0"/>
                      <a:r>
                        <a:rPr lang="en-GB" sz="1100">
                          <a:latin typeface="+mn-lt"/>
                        </a:rPr>
                        <a:t>  analyses</a:t>
                      </a:r>
                    </a:p>
                    <a:p>
                      <a:pPr eaLnBrk="0" hangingPunct="0"/>
                      <a:r>
                        <a:rPr lang="en-GB" sz="1100">
                          <a:latin typeface="+mn-lt"/>
                        </a:rPr>
                        <a:t>Mechanical</a:t>
                      </a:r>
                    </a:p>
                    <a:p>
                      <a:pPr eaLnBrk="0" hangingPunct="0"/>
                      <a:r>
                        <a:rPr lang="en-GB" sz="1100">
                          <a:latin typeface="+mn-lt"/>
                        </a:rPr>
                        <a:t>  observation</a:t>
                      </a:r>
                    </a:p>
                    <a:p>
                      <a:pPr eaLnBrk="0" hangingPunct="0"/>
                      <a:r>
                        <a:rPr lang="en-GB" sz="1100">
                          <a:latin typeface="+mn-lt"/>
                        </a:rPr>
                        <a:t>Physical traces</a:t>
                      </a:r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+mn-lt"/>
                        </a:rPr>
                        <a:t>Valid measures</a:t>
                      </a:r>
                    </a:p>
                    <a:p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eaLnBrk="0" hangingPunct="0"/>
                      <a:r>
                        <a:rPr lang="en-GB" sz="1100">
                          <a:latin typeface="+mn-lt"/>
                        </a:rPr>
                        <a:t>Limited scope</a:t>
                      </a:r>
                    </a:p>
                    <a:p>
                      <a:pPr eaLnBrk="0" hangingPunct="0"/>
                      <a:r>
                        <a:rPr lang="en-GB" sz="1100">
                          <a:latin typeface="+mn-lt"/>
                        </a:rPr>
                        <a:t>of variables</a:t>
                      </a:r>
                    </a:p>
                    <a:p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8366">
                <a:tc>
                  <a:txBody>
                    <a:bodyPr/>
                    <a:lstStyle/>
                    <a:p>
                      <a:r>
                        <a:rPr lang="en-US" sz="1100">
                          <a:latin typeface="+mn-lt"/>
                        </a:rPr>
                        <a:t>Survey</a:t>
                      </a:r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Study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characteristics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of population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through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questionnaire</a:t>
                      </a:r>
                    </a:p>
                    <a:p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Personal interview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Telephone interview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Mail</a:t>
                      </a:r>
                      <a:r>
                        <a:rPr lang="en-GB" sz="1100" baseline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questionnaire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Drop-off questionnaire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Focus group</a:t>
                      </a:r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Wide scope of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information can be gathered</a:t>
                      </a:r>
                    </a:p>
                    <a:p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Costly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Wide scope of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rgbClr val="002060"/>
                          </a:solidFill>
                          <a:latin typeface="+mn-lt"/>
                        </a:rPr>
                        <a:t>expertise needed</a:t>
                      </a:r>
                    </a:p>
                    <a:p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923">
                <a:tc>
                  <a:txBody>
                    <a:bodyPr/>
                    <a:lstStyle/>
                    <a:p>
                      <a:r>
                        <a:rPr lang="en-US" sz="1100">
                          <a:latin typeface="+mn-lt"/>
                        </a:rPr>
                        <a:t>Experiment</a:t>
                      </a:r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eaLnBrk="0" hangingPunct="0"/>
                      <a:r>
                        <a:rPr lang="en-GB" sz="11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</a:rPr>
                        <a:t>Test causal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</a:rPr>
                        <a:t>relationship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</a:rPr>
                        <a:t>between variables</a:t>
                      </a:r>
                    </a:p>
                    <a:p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eaLnBrk="0" hangingPunct="0"/>
                      <a:r>
                        <a:rPr lang="en-GB" sz="11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</a:rPr>
                        <a:t>Field experiments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</a:rPr>
                        <a:t>Laboratory expts</a:t>
                      </a:r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eaLnBrk="0" hangingPunct="0"/>
                      <a:r>
                        <a:rPr lang="en-GB" sz="11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</a:rPr>
                        <a:t>Deep level of inquiry that contributes to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</a:rPr>
                        <a:t>understanding</a:t>
                      </a:r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eaLnBrk="0" hangingPunct="0"/>
                      <a:r>
                        <a:rPr lang="en-GB" sz="11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</a:rPr>
                        <a:t>Realism difficult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</a:rPr>
                        <a:t>to achieve in lab</a:t>
                      </a:r>
                    </a:p>
                    <a:p>
                      <a:pPr eaLnBrk="0" hangingPunct="0"/>
                      <a:r>
                        <a:rPr lang="en-GB" sz="11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</a:rPr>
                        <a:t>Control difficult to achieve in field</a:t>
                      </a:r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480">
                <a:tc>
                  <a:txBody>
                    <a:bodyPr/>
                    <a:lstStyle/>
                    <a:p>
                      <a:r>
                        <a:rPr lang="en-SG" sz="1100">
                          <a:latin typeface="+mn-lt"/>
                        </a:rPr>
                        <a:t>Focus Group</a:t>
                      </a: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r>
                        <a:rPr lang="en-SG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small, but demographically diverse group of people and whose reactions are studied</a:t>
                      </a:r>
                      <a:endParaRPr lang="en-SG" sz="1100">
                        <a:latin typeface="+mn-lt"/>
                      </a:endParaRP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eaLnBrk="0" hangingPunct="0"/>
                      <a:r>
                        <a:rPr lang="en-SG" sz="1100">
                          <a:latin typeface="+mn-lt"/>
                        </a:rPr>
                        <a:t>Small group interview setting</a:t>
                      </a: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eaLnBrk="0" hangingPunct="0"/>
                      <a:r>
                        <a:rPr lang="en-SG" sz="1100">
                          <a:latin typeface="+mn-lt"/>
                        </a:rPr>
                        <a:t>Good insights and deep level of inquiry</a:t>
                      </a:r>
                    </a:p>
                  </a:txBody>
                  <a:tcPr marL="56529" marR="56529" marT="28264" marB="28264"/>
                </a:tc>
                <a:tc>
                  <a:txBody>
                    <a:bodyPr/>
                    <a:lstStyle/>
                    <a:p>
                      <a:pPr eaLnBrk="0" hangingPunct="0"/>
                      <a:r>
                        <a:rPr lang="en-SG" sz="1100" dirty="0">
                          <a:latin typeface="+mn-lt"/>
                        </a:rPr>
                        <a:t>Facilitator bias</a:t>
                      </a:r>
                    </a:p>
                  </a:txBody>
                  <a:tcPr marL="56529" marR="56529" marT="28264" marB="28264"/>
                </a:tc>
                <a:extLst>
                  <a:ext uri="{0D108BD9-81ED-4DB2-BD59-A6C34878D82A}">
                    <a16:rowId xmlns:a16="http://schemas.microsoft.com/office/drawing/2014/main" val="179673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197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88EE-EE57-0D4A-8621-D3E1C8A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design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4585-6140-994F-AC88-835C3D6C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Sampling</a:t>
            </a:r>
          </a:p>
          <a:p>
            <a:r>
              <a:rPr lang="en-GB" dirty="0"/>
              <a:t>Set of procedures used to determine sample size &amp; composition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Key Decisions:</a:t>
            </a:r>
          </a:p>
          <a:p>
            <a:pPr>
              <a:buNone/>
            </a:pPr>
            <a:r>
              <a:rPr lang="en-GB" dirty="0"/>
              <a:t>1. Sampling Unit: </a:t>
            </a:r>
            <a:r>
              <a:rPr lang="en-GB" dirty="0">
                <a:solidFill>
                  <a:srgbClr val="002060"/>
                </a:solidFill>
              </a:rPr>
              <a:t>Who to survey? </a:t>
            </a:r>
          </a:p>
          <a:p>
            <a:pPr>
              <a:buNone/>
            </a:pPr>
            <a:r>
              <a:rPr lang="en-GB" dirty="0"/>
              <a:t>2. Sample Size: </a:t>
            </a:r>
            <a:r>
              <a:rPr lang="en-GB" dirty="0">
                <a:solidFill>
                  <a:srgbClr val="002060"/>
                </a:solidFill>
              </a:rPr>
              <a:t>How many to survey?</a:t>
            </a:r>
          </a:p>
          <a:p>
            <a:pPr>
              <a:buNone/>
            </a:pPr>
            <a:r>
              <a:rPr lang="en-GB" dirty="0"/>
              <a:t>3. Sampling Procedure: </a:t>
            </a:r>
            <a:r>
              <a:rPr lang="en-GB" dirty="0">
                <a:solidFill>
                  <a:srgbClr val="002060"/>
                </a:solidFill>
              </a:rPr>
              <a:t>How to select them?	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49EB-4C0D-9A4C-874B-E88693B5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84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E802-C596-C347-BEEE-72E443BD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design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0CED-9BA9-834C-8E04-C9F7EDE7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/>
              <a:t>Data collection, processing &amp; analysis</a:t>
            </a:r>
          </a:p>
          <a:p>
            <a:r>
              <a:rPr lang="en-GB" sz="2200" dirty="0"/>
              <a:t>Collecting data often most expensive &amp; error prone phase</a:t>
            </a:r>
          </a:p>
          <a:p>
            <a:pPr lvl="1"/>
            <a:r>
              <a:rPr lang="en-GB" sz="2200" dirty="0"/>
              <a:t>Biases</a:t>
            </a:r>
          </a:p>
          <a:p>
            <a:pPr lvl="2" indent="-273050"/>
            <a:r>
              <a:rPr lang="en-GB" sz="2200" dirty="0"/>
              <a:t>Questions</a:t>
            </a:r>
          </a:p>
          <a:p>
            <a:pPr lvl="3" indent="-273050"/>
            <a:r>
              <a:rPr lang="en-GB" sz="2200" dirty="0"/>
              <a:t>“What is your monthly income?”</a:t>
            </a:r>
          </a:p>
          <a:p>
            <a:pPr lvl="3" indent="-273050"/>
            <a:r>
              <a:rPr lang="en-GB" sz="2200" dirty="0"/>
              <a:t>“Would you donate to charity?”</a:t>
            </a:r>
          </a:p>
          <a:p>
            <a:pPr lvl="2" indent="-273050"/>
            <a:r>
              <a:rPr lang="en-GB" sz="2200" dirty="0"/>
              <a:t>Standing in front of shop for surveys</a:t>
            </a:r>
          </a:p>
          <a:p>
            <a:pPr lvl="2" indent="-273050"/>
            <a:r>
              <a:rPr lang="en-GB" sz="2200" dirty="0"/>
              <a:t>Interviewer bias</a:t>
            </a:r>
          </a:p>
          <a:p>
            <a:r>
              <a:rPr lang="en-GB" sz="2200" dirty="0"/>
              <a:t>Coding data</a:t>
            </a:r>
          </a:p>
          <a:p>
            <a:r>
              <a:rPr lang="en-GB" sz="2200" dirty="0"/>
              <a:t>Checking for accuracy</a:t>
            </a:r>
          </a:p>
          <a:p>
            <a:r>
              <a:rPr lang="en-GB" sz="2200" dirty="0"/>
              <a:t>Statistical analysis</a:t>
            </a:r>
            <a:endParaRPr lang="en-US" sz="2200" dirty="0"/>
          </a:p>
          <a:p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A61D8-55A5-2B4F-8B9C-8B3FB65D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78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DBE1E9-3D60-4340-A26E-0493B0EF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752" y="1773936"/>
            <a:ext cx="10244328" cy="640080"/>
          </a:xfrm>
        </p:spPr>
        <p:txBody>
          <a:bodyPr/>
          <a:lstStyle/>
          <a:p>
            <a:r>
              <a:rPr lang="en-GB" dirty="0"/>
              <a:t>This is the final phase of report evaluation.  The analysis aims to interpret &amp; report findings. Information can be used to: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C56A54-856D-A24F-8339-B9CD562AB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95288" lvl="1" indent="-342900">
              <a:spcBef>
                <a:spcPct val="10000"/>
              </a:spcBef>
              <a:buClr>
                <a:srgbClr val="FF9900"/>
              </a:buClr>
            </a:pP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Monitor environment</a:t>
            </a:r>
          </a:p>
          <a:p>
            <a:pPr lvl="1">
              <a:spcBef>
                <a:spcPct val="1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More brands were mentioned by respondents. Does this mean more competition? </a:t>
            </a:r>
          </a:p>
          <a:p>
            <a:pPr lvl="2">
              <a:spcBef>
                <a:spcPct val="10000"/>
              </a:spcBef>
              <a:buClr>
                <a:schemeClr val="tx1"/>
              </a:buClr>
            </a:pPr>
            <a:endParaRPr lang="en-GB" sz="2000" dirty="0"/>
          </a:p>
          <a:p>
            <a:pPr marL="431800" lvl="1" indent="-342900">
              <a:spcBef>
                <a:spcPct val="10000"/>
              </a:spcBef>
            </a:pP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Implement marketing concept</a:t>
            </a:r>
          </a:p>
          <a:p>
            <a:pPr lvl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Understand better what customers want</a:t>
            </a:r>
          </a:p>
          <a:p>
            <a:pPr lvl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Formulate &amp; evaluate market segments</a:t>
            </a:r>
          </a:p>
          <a:p>
            <a:pPr lvl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Is there a growing segment?</a:t>
            </a:r>
          </a:p>
          <a:p>
            <a:pPr lvl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Is there a decreasing segment?</a:t>
            </a:r>
          </a:p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758C89-12CB-0F43-BBBE-2C9A113400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"/>
              </a:spcBef>
            </a:pP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Assess demand</a:t>
            </a:r>
          </a:p>
          <a:p>
            <a:pPr lvl="1">
              <a:spcBef>
                <a:spcPct val="10000"/>
              </a:spcBef>
            </a:pPr>
            <a:r>
              <a:rPr lang="en-GB" sz="2200" dirty="0"/>
              <a:t>How likely are people to buy my product?</a:t>
            </a:r>
          </a:p>
          <a:p>
            <a:pPr lvl="1">
              <a:spcBef>
                <a:spcPct val="10000"/>
              </a:spcBef>
            </a:pPr>
            <a:r>
              <a:rPr lang="en-GB" sz="2200" dirty="0"/>
              <a:t>How much would they pay for my product?</a:t>
            </a:r>
          </a:p>
          <a:p>
            <a:pPr lvl="1">
              <a:spcBef>
                <a:spcPct val="10000"/>
              </a:spcBef>
            </a:pPr>
            <a:r>
              <a:rPr lang="en-GB" sz="2200" dirty="0"/>
              <a:t>How many units would they buy?</a:t>
            </a:r>
          </a:p>
          <a:p>
            <a:pPr lvl="2">
              <a:spcBef>
                <a:spcPct val="10000"/>
              </a:spcBef>
              <a:buFontTx/>
              <a:buChar char="*"/>
            </a:pPr>
            <a:endParaRPr lang="en-GB" sz="2200" dirty="0"/>
          </a:p>
          <a:p>
            <a:pPr>
              <a:spcBef>
                <a:spcPct val="10000"/>
              </a:spcBef>
            </a:pP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Evaluate marketing tactics &amp; performance</a:t>
            </a:r>
          </a:p>
          <a:p>
            <a:pPr lvl="1">
              <a:spcBef>
                <a:spcPct val="10000"/>
              </a:spcBef>
            </a:pPr>
            <a:r>
              <a:rPr lang="en-US" sz="2200" dirty="0"/>
              <a:t>Recall, attitude, perception of brand after ad campaign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FAF3-F496-684D-B775-8528BE96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23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D853C1-50F0-A34C-BC22-6F423CCC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output</a:t>
            </a:r>
          </a:p>
        </p:txBody>
      </p:sp>
    </p:spTree>
    <p:extLst>
      <p:ext uri="{BB962C8B-B14F-4D97-AF65-F5344CB8AC3E}">
        <p14:creationId xmlns:p14="http://schemas.microsoft.com/office/powerpoint/2010/main" val="141350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050">
            <a:extLst>
              <a:ext uri="{FF2B5EF4-FFF2-40B4-BE49-F238E27FC236}">
                <a16:creationId xmlns:a16="http://schemas.microsoft.com/office/drawing/2014/main" id="{D84BCFBE-1860-D247-9403-F50883002A6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GB" altLang="en-US" sz="6000" b="1"/>
              <a:t>Learning Objective</a:t>
            </a:r>
          </a:p>
        </p:txBody>
      </p:sp>
      <p:sp>
        <p:nvSpPr>
          <p:cNvPr id="21507" name="Rectangle 2051">
            <a:extLst>
              <a:ext uri="{FF2B5EF4-FFF2-40B4-BE49-F238E27FC236}">
                <a16:creationId xmlns:a16="http://schemas.microsoft.com/office/drawing/2014/main" id="{E37DD75A-BF97-C94A-A869-084C974C93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797" indent="-342797" defTabSz="914126">
              <a:defRPr/>
            </a:pPr>
            <a:r>
              <a:rPr lang="en-GB" altLang="en-US" sz="3199"/>
              <a:t>Understand some of the major forces in a company</a:t>
            </a:r>
            <a:r>
              <a:rPr lang="ja-JP" altLang="en-GB" sz="3199"/>
              <a:t>’</a:t>
            </a:r>
            <a:r>
              <a:rPr lang="en-GB" altLang="ja-JP" sz="3199"/>
              <a:t>s micro- and macroenvironment</a:t>
            </a:r>
          </a:p>
          <a:p>
            <a:pPr marL="342797" indent="-342797" defTabSz="914126">
              <a:defRPr/>
            </a:pPr>
            <a:endParaRPr lang="en-GB" altLang="en-US" sz="3199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A77A66-E287-F546-9853-866C6CDE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AB5FD-14D3-5946-A15C-15D9CFDECE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5383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A0DAAAF-9E9B-7D4E-9D03-0BDA95BC5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0488" tIns="44450" rIns="90488" bIns="44450" rtlCol="0" anchor="ctr">
            <a:normAutofit/>
          </a:bodyPr>
          <a:lstStyle/>
          <a:p>
            <a:pPr defTabSz="914126">
              <a:defRPr/>
            </a:pPr>
            <a:r>
              <a:rPr lang="en-GB" altLang="en-US" sz="4399" b="1"/>
              <a:t>ORGANIZATION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C2717D0-6358-6C45-8705-B8DFAF9B13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 marL="342797" indent="-342797" defTabSz="914126">
              <a:buNone/>
              <a:defRPr/>
            </a:pPr>
            <a:r>
              <a:rPr lang="en-GB" altLang="en-US" sz="3199" dirty="0"/>
              <a:t>1. Introduction</a:t>
            </a:r>
          </a:p>
          <a:p>
            <a:pPr marL="342797" indent="-342797" defTabSz="914126">
              <a:buNone/>
              <a:defRPr/>
            </a:pPr>
            <a:endParaRPr lang="en-GB" altLang="en-US" sz="2000" dirty="0"/>
          </a:p>
          <a:p>
            <a:pPr marL="342797" indent="-342797" defTabSz="914126">
              <a:buNone/>
              <a:defRPr/>
            </a:pPr>
            <a:r>
              <a:rPr lang="en-GB" altLang="en-US" sz="3199" dirty="0"/>
              <a:t>2. Micro-environment</a:t>
            </a:r>
          </a:p>
          <a:p>
            <a:pPr marL="342797" indent="-342797" defTabSz="914126">
              <a:buNone/>
              <a:defRPr/>
            </a:pPr>
            <a:endParaRPr lang="en-GB" altLang="en-US" sz="2000" dirty="0"/>
          </a:p>
          <a:p>
            <a:pPr marL="342797" indent="-342797" defTabSz="914126">
              <a:buNone/>
              <a:defRPr/>
            </a:pPr>
            <a:r>
              <a:rPr lang="en-GB" altLang="en-US" sz="3199" dirty="0"/>
              <a:t>3. Macro-environment</a:t>
            </a:r>
          </a:p>
          <a:p>
            <a:pPr marL="342797" indent="-342797" defTabSz="914126">
              <a:buNone/>
              <a:defRPr/>
            </a:pPr>
            <a:endParaRPr lang="en-GB" altLang="en-US" sz="2000" dirty="0"/>
          </a:p>
          <a:p>
            <a:pPr marL="342797" indent="-342797" defTabSz="914126">
              <a:buNone/>
              <a:defRPr/>
            </a:pPr>
            <a:r>
              <a:rPr lang="en-GB" altLang="en-US" sz="3199" dirty="0"/>
              <a:t>4. Marketing Opportunities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F86C4-0CEA-B344-950E-58C0B89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75633C-F862-3041-84C7-28BB62F97A3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7417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Managing the Marketing Effort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Market Planning—Parts of a Marketing Plan</a:t>
            </a:r>
          </a:p>
          <a:p>
            <a:pPr marL="255600" indent="-255600">
              <a:spcBef>
                <a:spcPts val="600"/>
              </a:spcBef>
              <a:buSzPct val="100000"/>
            </a:pPr>
            <a:r>
              <a:rPr lang="en-US" sz="2400" dirty="0"/>
              <a:t>Executive summary</a:t>
            </a:r>
          </a:p>
          <a:p>
            <a:pPr marL="255600" indent="-255600">
              <a:spcBef>
                <a:spcPts val="600"/>
              </a:spcBef>
              <a:buSzPct val="100000"/>
            </a:pPr>
            <a:r>
              <a:rPr lang="en-US" sz="2400" dirty="0"/>
              <a:t>Situation Analysis </a:t>
            </a:r>
          </a:p>
          <a:p>
            <a:pPr marL="712800" lvl="1" indent="-255600">
              <a:spcBef>
                <a:spcPts val="600"/>
              </a:spcBef>
              <a:buSzPct val="100000"/>
            </a:pPr>
            <a:r>
              <a:rPr lang="en-US" sz="2000" dirty="0"/>
              <a:t>SWOT</a:t>
            </a:r>
          </a:p>
          <a:p>
            <a:pPr marL="712800" lvl="1" indent="-255600">
              <a:spcBef>
                <a:spcPts val="600"/>
              </a:spcBef>
              <a:buSzPct val="100000"/>
            </a:pPr>
            <a:r>
              <a:rPr lang="en-US" sz="2000" dirty="0"/>
              <a:t>Competitor Analysis</a:t>
            </a:r>
          </a:p>
          <a:p>
            <a:pPr marL="255600" indent="-255600">
              <a:spcBef>
                <a:spcPts val="600"/>
              </a:spcBef>
              <a:buSzPct val="100000"/>
            </a:pPr>
            <a:r>
              <a:rPr lang="en-US" sz="2400" dirty="0"/>
              <a:t>Objectives and issues</a:t>
            </a:r>
          </a:p>
          <a:p>
            <a:pPr marL="255600" indent="-255600">
              <a:spcBef>
                <a:spcPts val="600"/>
              </a:spcBef>
              <a:buSzPct val="100000"/>
            </a:pPr>
            <a:r>
              <a:rPr lang="en-US" sz="2400" dirty="0"/>
              <a:t>Marketing strategy</a:t>
            </a:r>
          </a:p>
          <a:p>
            <a:pPr marL="255600" indent="-255600">
              <a:spcBef>
                <a:spcPts val="600"/>
              </a:spcBef>
              <a:buSzPct val="100000"/>
            </a:pPr>
            <a:r>
              <a:rPr lang="en-US" sz="2400" dirty="0"/>
              <a:t>Action programs</a:t>
            </a:r>
          </a:p>
          <a:p>
            <a:pPr marL="255600" indent="-255600">
              <a:spcBef>
                <a:spcPts val="600"/>
              </a:spcBef>
              <a:buSzPct val="100000"/>
            </a:pPr>
            <a:r>
              <a:rPr lang="en-US" sz="2400" dirty="0"/>
              <a:t>Budgets</a:t>
            </a:r>
          </a:p>
          <a:p>
            <a:pPr marL="255600" indent="-255600">
              <a:spcBef>
                <a:spcPts val="600"/>
              </a:spcBef>
              <a:buSzPct val="100000"/>
            </a:pPr>
            <a:r>
              <a:rPr lang="en-US" sz="2400" dirty="0"/>
              <a:t>Controls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B6336-7D8A-BD46-A91D-EC42A2034D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5" name="Picture 4" descr="A four-box matrix illustrates the SWOT marketing analysis. Positives are internal strengths (capabilities that may help a company reach its objectives) and external opportunities (factors the company may be able to exploit to its advantage. Negatives are internal weaknesses (limitations that may interfere with a company’s ability to achieve its objectives) and external threats (current and emerging factors that may challenge a company’s performance).">
            <a:extLst>
              <a:ext uri="{FF2B5EF4-FFF2-40B4-BE49-F238E27FC236}">
                <a16:creationId xmlns:a16="http://schemas.microsoft.com/office/drawing/2014/main" id="{61DD2BE9-DF94-934B-A485-C80B8CBE29F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7671" y="2398752"/>
            <a:ext cx="6530657" cy="32050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A07F-6BF0-5C45-8F3A-07C1AC03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57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97602D1-0DE4-D045-92B2-F2D7305DD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0488" tIns="44450" rIns="90488" bIns="44450" rtlCol="0" anchor="ctr">
            <a:normAutofit/>
          </a:bodyPr>
          <a:lstStyle/>
          <a:p>
            <a:pPr defTabSz="914126">
              <a:defRPr/>
            </a:pPr>
            <a:r>
              <a:rPr lang="en-GB" altLang="en-US" sz="4399" b="1" dirty="0"/>
              <a:t>INTRODUCTION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FEFD41E3-05BF-4243-A49E-B0404E80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 eaLnBrk="1" hangingPunct="1">
              <a:buClr>
                <a:srgbClr val="008000"/>
              </a:buClr>
            </a:pPr>
            <a:r>
              <a:rPr lang="en-GB" altLang="en-US" sz="2600" b="1" dirty="0">
                <a:solidFill>
                  <a:srgbClr val="0070C0"/>
                </a:solidFill>
              </a:rPr>
              <a:t>Diverse, </a:t>
            </a:r>
            <a:r>
              <a:rPr lang="en-GB" altLang="en-US" sz="2600" b="1" dirty="0">
                <a:solidFill>
                  <a:srgbClr val="00B050"/>
                </a:solidFill>
              </a:rPr>
              <a:t>dynamic</a:t>
            </a:r>
            <a:r>
              <a:rPr lang="en-GB" altLang="en-US" sz="2600" dirty="0">
                <a:solidFill>
                  <a:srgbClr val="00B050"/>
                </a:solidFill>
              </a:rPr>
              <a:t>,</a:t>
            </a:r>
            <a:r>
              <a:rPr lang="en-GB" altLang="en-US" sz="2600" dirty="0"/>
              <a:t> &amp; </a:t>
            </a:r>
            <a:r>
              <a:rPr lang="en-GB" altLang="en-US" sz="2600" b="1" dirty="0">
                <a:solidFill>
                  <a:srgbClr val="FF0000"/>
                </a:solidFill>
              </a:rPr>
              <a:t>uncontrollable</a:t>
            </a:r>
            <a:r>
              <a:rPr lang="en-GB" altLang="en-US" sz="2600" dirty="0"/>
              <a:t> forces external to firm</a:t>
            </a:r>
            <a:r>
              <a:rPr lang="ja-JP" altLang="en-GB" sz="2600"/>
              <a:t>’</a:t>
            </a:r>
            <a:r>
              <a:rPr lang="en-GB" altLang="ja-JP" sz="2600" dirty="0"/>
              <a:t>s marketing management function affecting its operations &amp; opportunities</a:t>
            </a:r>
          </a:p>
          <a:p>
            <a:pPr eaLnBrk="1" hangingPunct="1">
              <a:buClr>
                <a:srgbClr val="008000"/>
              </a:buClr>
            </a:pPr>
            <a:endParaRPr lang="en-GB" altLang="en-US" sz="2600" dirty="0"/>
          </a:p>
          <a:p>
            <a:pPr eaLnBrk="1" hangingPunct="1">
              <a:buClr>
                <a:srgbClr val="008000"/>
              </a:buClr>
            </a:pPr>
            <a:r>
              <a:rPr lang="en-GB" altLang="en-US" sz="2600" b="1" dirty="0">
                <a:solidFill>
                  <a:schemeClr val="tx2"/>
                </a:solidFill>
              </a:rPr>
              <a:t>Microenvironment</a:t>
            </a:r>
            <a:r>
              <a:rPr lang="en-GB" altLang="en-US" sz="2600" dirty="0">
                <a:solidFill>
                  <a:schemeClr val="tx2"/>
                </a:solidFill>
              </a:rPr>
              <a:t>:</a:t>
            </a:r>
            <a:r>
              <a:rPr lang="en-GB" altLang="en-US" sz="2600" dirty="0"/>
              <a:t> Actors in firm</a:t>
            </a:r>
            <a:r>
              <a:rPr lang="en-US" altLang="en-US" sz="2600" dirty="0"/>
              <a:t>’</a:t>
            </a:r>
            <a:r>
              <a:rPr lang="en-GB" altLang="ja-JP" sz="2600" dirty="0"/>
              <a:t>s </a:t>
            </a:r>
            <a:r>
              <a:rPr lang="en-GB" altLang="ja-JP" sz="2600" b="1" dirty="0">
                <a:solidFill>
                  <a:srgbClr val="FF9900"/>
                </a:solidFill>
              </a:rPr>
              <a:t>immediate</a:t>
            </a:r>
            <a:r>
              <a:rPr lang="en-GB" altLang="ja-JP" sz="2600" b="1" dirty="0">
                <a:solidFill>
                  <a:srgbClr val="FFFF66"/>
                </a:solidFill>
              </a:rPr>
              <a:t> </a:t>
            </a:r>
            <a:r>
              <a:rPr lang="en-GB" altLang="ja-JP" sz="2600" dirty="0"/>
              <a:t>environment affecting its ability to serve its customers</a:t>
            </a:r>
          </a:p>
          <a:p>
            <a:pPr eaLnBrk="1" hangingPunct="1">
              <a:buClr>
                <a:srgbClr val="008000"/>
              </a:buClr>
            </a:pPr>
            <a:endParaRPr lang="en-GB" altLang="en-US" sz="2600" b="1" dirty="0">
              <a:solidFill>
                <a:schemeClr val="tx2"/>
              </a:solidFill>
            </a:endParaRPr>
          </a:p>
          <a:p>
            <a:pPr eaLnBrk="1" hangingPunct="1">
              <a:buClr>
                <a:srgbClr val="008000"/>
              </a:buClr>
            </a:pPr>
            <a:r>
              <a:rPr lang="en-GB" altLang="en-US" sz="2600" b="1" dirty="0">
                <a:solidFill>
                  <a:schemeClr val="tx2"/>
                </a:solidFill>
              </a:rPr>
              <a:t>Macroenvironment</a:t>
            </a:r>
            <a:r>
              <a:rPr lang="en-GB" altLang="en-US" sz="2600" dirty="0">
                <a:solidFill>
                  <a:schemeClr val="tx2"/>
                </a:solidFill>
              </a:rPr>
              <a:t>:</a:t>
            </a:r>
            <a:r>
              <a:rPr lang="en-GB" altLang="en-US" sz="2600" dirty="0">
                <a:solidFill>
                  <a:srgbClr val="FF9900"/>
                </a:solidFill>
              </a:rPr>
              <a:t> </a:t>
            </a:r>
            <a:r>
              <a:rPr lang="en-GB" altLang="en-US" sz="2600" dirty="0"/>
              <a:t>Larger </a:t>
            </a:r>
            <a:r>
              <a:rPr lang="en-GB" altLang="en-US" sz="2600" b="1" dirty="0">
                <a:solidFill>
                  <a:srgbClr val="FF9900"/>
                </a:solidFill>
              </a:rPr>
              <a:t>societal</a:t>
            </a:r>
            <a:r>
              <a:rPr lang="en-GB" altLang="en-US" sz="2600" b="1" dirty="0"/>
              <a:t> </a:t>
            </a:r>
            <a:r>
              <a:rPr lang="en-GB" altLang="en-US" sz="2600" dirty="0"/>
              <a:t>forces affecting all actors in firm</a:t>
            </a:r>
            <a:r>
              <a:rPr lang="ja-JP" altLang="en-GB" sz="2600"/>
              <a:t>’</a:t>
            </a:r>
            <a:r>
              <a:rPr lang="en-GB" altLang="ja-JP" sz="2600" dirty="0"/>
              <a:t>s microenvironment</a:t>
            </a:r>
            <a:r>
              <a:rPr lang="en-GB" altLang="ja-JP" sz="2600" dirty="0">
                <a:solidFill>
                  <a:srgbClr val="000000"/>
                </a:solidFill>
              </a:rPr>
              <a:t> </a:t>
            </a:r>
            <a:endParaRPr lang="en-GB" altLang="en-US" sz="2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8951AA-0E8A-C843-8B66-438B5E68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D1661-9832-9345-A9F5-5EB842AFFF0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1058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B9FBD52B-2AFA-244E-9ADC-2B89E436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SWOT Analysis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F7A3E7-C0A2-E141-A4E2-2D2EADA6D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715008"/>
              </p:ext>
            </p:extLst>
          </p:nvPr>
        </p:nvGraphicFramePr>
        <p:xfrm>
          <a:off x="1069975" y="2120900"/>
          <a:ext cx="10058399" cy="3533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965">
                  <a:extLst>
                    <a:ext uri="{9D8B030D-6E8A-4147-A177-3AD203B41FA5}">
                      <a16:colId xmlns:a16="http://schemas.microsoft.com/office/drawing/2014/main" val="166412483"/>
                    </a:ext>
                  </a:extLst>
                </a:gridCol>
                <a:gridCol w="5042434">
                  <a:extLst>
                    <a:ext uri="{9D8B030D-6E8A-4147-A177-3AD203B41FA5}">
                      <a16:colId xmlns:a16="http://schemas.microsoft.com/office/drawing/2014/main" val="3178731022"/>
                    </a:ext>
                  </a:extLst>
                </a:gridCol>
              </a:tblGrid>
              <a:tr h="166817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Strengths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</a:rPr>
                        <a:t>What is our company doing better than others?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</a:rPr>
                        <a:t>What do other people think our strengths are?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</a:rPr>
                        <a:t>What unique resources do we have?</a:t>
                      </a:r>
                    </a:p>
                    <a:p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5677" marR="65677" marT="32831" marB="3283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Weaknesses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</a:rPr>
                        <a:t>What do we do a poor job of?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</a:rPr>
                        <a:t>What do other people think about our shortcomings?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</a:rPr>
                        <a:t>What does our Accountant / Financial officers think our biggest problems are in terms of our finances, costs and resource allocation?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5677" marR="65677" marT="32831" marB="3283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94522"/>
                  </a:ext>
                </a:extLst>
              </a:tr>
              <a:tr h="1865206">
                <a:tc>
                  <a:txBody>
                    <a:bodyPr/>
                    <a:lstStyle/>
                    <a:p>
                      <a:r>
                        <a:rPr lang="en-US" sz="1300" b="1"/>
                        <a:t>Opportunities</a:t>
                      </a:r>
                      <a:endParaRPr lang="en-US" sz="1300" b="0"/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/>
                        <a:t>Ride of the opportunities available from current trends or popular consumer habits / business practices.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b="1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/>
                        <a:t>What trends should you pay attention to that you can take advantage of?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b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/>
                        <a:t>What new products/services can we sell?</a:t>
                      </a:r>
                    </a:p>
                  </a:txBody>
                  <a:tcPr marL="65677" marR="65677" marT="32831" marB="3283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Threats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What are the major threats to your business and industry?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What should we be afraid of in the coming future (next 6 months / 1 year)?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What major trends are we not utilizing?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Where can our competition crush us?</a:t>
                      </a:r>
                    </a:p>
                  </a:txBody>
                  <a:tcPr marL="65677" marR="65677" marT="32831" marB="3283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7409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A905-C83E-6C4C-A66E-1C380F58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84CB4564-B6F5-A444-9257-C85C30D3A262}" type="slidenum">
              <a:rPr lang="en-US" alt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68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3789-A86F-F64B-9D14-8926383F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06E1-BD4B-9049-B124-810532F0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600" dirty="0"/>
              <a:t>Assess &amp; analyse the competitors</a:t>
            </a:r>
          </a:p>
          <a:p>
            <a:r>
              <a:rPr lang="en-GB" sz="2600" dirty="0"/>
              <a:t>If a company wants to enter a new market or wants to launch a new product, the company may consider using the Porter’s 5 Forces Analysis</a:t>
            </a:r>
          </a:p>
          <a:p>
            <a:pPr lvl="1"/>
            <a:r>
              <a:rPr lang="en-GB" altLang="en-US" sz="2200" dirty="0"/>
              <a:t>Barriers of entry (does the firm require high capital investment requirements to enter? Country’s laws/regulations?)</a:t>
            </a:r>
          </a:p>
          <a:p>
            <a:pPr lvl="1"/>
            <a:r>
              <a:rPr lang="en-GB" altLang="en-US" sz="2200" dirty="0"/>
              <a:t>Competitors (how strong/weak?)</a:t>
            </a:r>
          </a:p>
          <a:p>
            <a:pPr lvl="1"/>
            <a:r>
              <a:rPr lang="en-GB" altLang="en-US" sz="2200" dirty="0"/>
              <a:t>Substitutes (good/poor substitutes?)  </a:t>
            </a:r>
          </a:p>
          <a:p>
            <a:pPr lvl="1"/>
            <a:r>
              <a:rPr lang="en-GB" altLang="en-US" sz="2200" dirty="0"/>
              <a:t>Suppliers (reliability, credit-worthiness, good biz practices)</a:t>
            </a:r>
          </a:p>
          <a:p>
            <a:pPr lvl="1"/>
            <a:r>
              <a:rPr lang="en-GB" altLang="en-US" sz="2200" dirty="0"/>
              <a:t>Buyers </a:t>
            </a:r>
            <a:r>
              <a:rPr lang="en-GB" altLang="en-US" sz="2200"/>
              <a:t>(willing to </a:t>
            </a:r>
            <a:r>
              <a:rPr lang="en-GB" altLang="en-US" sz="2200" dirty="0"/>
              <a:t>spend on your product?)</a:t>
            </a:r>
          </a:p>
          <a:p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C595-6D16-F74A-B7CB-38782A54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2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F491-BCEF-1A4D-8DDD-41168517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Micro-environment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D16F3-B998-7C46-B111-08BB6A052C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affects the micro-environment of a company?</a:t>
            </a:r>
          </a:p>
          <a:p>
            <a:r>
              <a:rPr lang="en-GB" dirty="0"/>
              <a:t>Suppliers</a:t>
            </a:r>
          </a:p>
          <a:p>
            <a:r>
              <a:rPr lang="en-GB" dirty="0"/>
              <a:t>Marketing intermediaries</a:t>
            </a:r>
          </a:p>
          <a:p>
            <a:r>
              <a:rPr lang="en-GB" dirty="0"/>
              <a:t>Competitors</a:t>
            </a:r>
          </a:p>
          <a:p>
            <a:r>
              <a:rPr lang="en-GB" dirty="0"/>
              <a:t>Publics</a:t>
            </a:r>
          </a:p>
          <a:p>
            <a:endParaRPr lang="en-GB" dirty="0"/>
          </a:p>
        </p:txBody>
      </p:sp>
      <p:pic>
        <p:nvPicPr>
          <p:cNvPr id="6" name="Picture 3" descr="fg">
            <a:extLst>
              <a:ext uri="{FF2B5EF4-FFF2-40B4-BE49-F238E27FC236}">
                <a16:creationId xmlns:a16="http://schemas.microsoft.com/office/drawing/2014/main" id="{36A76820-CAF8-AB43-A20E-DA57C9A27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28" y="2942554"/>
            <a:ext cx="5759932" cy="2979275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1361BEDB-8CC3-5840-9DCE-ACCE128BDE56}"/>
              </a:ext>
            </a:extLst>
          </p:cNvPr>
          <p:cNvSpPr txBox="1">
            <a:spLocks noGrp="1" noChangeArrowheads="1"/>
          </p:cNvSpPr>
          <p:nvPr>
            <p:ph sz="half" idx="2"/>
          </p:nvPr>
        </p:nvSpPr>
        <p:spPr bwMode="auto">
          <a:xfrm>
            <a:off x="8708571" y="2375643"/>
            <a:ext cx="1887764" cy="498258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To be covered under Consumer Behavior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2B407C-DDD6-ED43-9834-B311AB773E38}"/>
              </a:ext>
            </a:extLst>
          </p:cNvPr>
          <p:cNvCxnSpPr>
            <a:cxnSpLocks/>
          </p:cNvCxnSpPr>
          <p:nvPr/>
        </p:nvCxnSpPr>
        <p:spPr>
          <a:xfrm flipV="1">
            <a:off x="9652453" y="2873902"/>
            <a:ext cx="177347" cy="28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5B403E9-09F9-FE4F-908B-F5C387A5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F6-069A-8A40-851D-9580AB7C2D9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11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1273</Words>
  <Application>Microsoft Macintosh PowerPoint</Application>
  <PresentationFormat>Widescreen</PresentationFormat>
  <Paragraphs>295</Paragraphs>
  <Slides>23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Rockwell</vt:lpstr>
      <vt:lpstr>Rockwell Condensed</vt:lpstr>
      <vt:lpstr>Rockwell Extra Bold</vt:lpstr>
      <vt:lpstr>Tahoma</vt:lpstr>
      <vt:lpstr>Times New Roman</vt:lpstr>
      <vt:lpstr>Wingdings</vt:lpstr>
      <vt:lpstr>Wood Type</vt:lpstr>
      <vt:lpstr>Marketing Environment &amp;  Market research</vt:lpstr>
      <vt:lpstr>MARKETING ENVIRONMENT</vt:lpstr>
      <vt:lpstr>Learning Objective</vt:lpstr>
      <vt:lpstr>ORGANIZATION</vt:lpstr>
      <vt:lpstr>Managing the Marketing Effort</vt:lpstr>
      <vt:lpstr>INTRODUCTION</vt:lpstr>
      <vt:lpstr>SWOT Analysis </vt:lpstr>
      <vt:lpstr>Competitor Analysis</vt:lpstr>
      <vt:lpstr>Micro-environment</vt:lpstr>
      <vt:lpstr>Micro-environment factors</vt:lpstr>
      <vt:lpstr>Macro-environment</vt:lpstr>
      <vt:lpstr>Macro-environment factors</vt:lpstr>
      <vt:lpstr>Managing MARKETING information</vt:lpstr>
      <vt:lpstr>Learning objectives</vt:lpstr>
      <vt:lpstr>What does market research involve?</vt:lpstr>
      <vt:lpstr>Why conduct market research?</vt:lpstr>
      <vt:lpstr>Research objectives</vt:lpstr>
      <vt:lpstr>Defining the Problem &amp; Objectives</vt:lpstr>
      <vt:lpstr>Research Design &amp; implementation</vt:lpstr>
      <vt:lpstr>Types of Primary Research</vt:lpstr>
      <vt:lpstr>Research design &amp; implementation</vt:lpstr>
      <vt:lpstr>Research design &amp; implementation</vt:lpstr>
      <vt:lpstr>Research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Environment &amp;  Market research</dc:title>
  <dc:creator>Regina Yeo</dc:creator>
  <cp:lastModifiedBy>Regina Yeo</cp:lastModifiedBy>
  <cp:revision>6</cp:revision>
  <dcterms:created xsi:type="dcterms:W3CDTF">2020-08-09T08:11:25Z</dcterms:created>
  <dcterms:modified xsi:type="dcterms:W3CDTF">2021-01-14T14:05:22Z</dcterms:modified>
</cp:coreProperties>
</file>