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484" r:id="rId3"/>
    <p:sldId id="378" r:id="rId4"/>
    <p:sldId id="434" r:id="rId5"/>
    <p:sldId id="437" r:id="rId6"/>
    <p:sldId id="483" r:id="rId7"/>
    <p:sldId id="440" r:id="rId8"/>
    <p:sldId id="441" r:id="rId9"/>
    <p:sldId id="443" r:id="rId10"/>
    <p:sldId id="445" r:id="rId11"/>
    <p:sldId id="446" r:id="rId12"/>
    <p:sldId id="351" r:id="rId13"/>
    <p:sldId id="346" r:id="rId14"/>
    <p:sldId id="449" r:id="rId15"/>
    <p:sldId id="453" r:id="rId16"/>
    <p:sldId id="455" r:id="rId17"/>
    <p:sldId id="457" r:id="rId18"/>
    <p:sldId id="460" r:id="rId19"/>
    <p:sldId id="462" r:id="rId20"/>
    <p:sldId id="463" r:id="rId21"/>
    <p:sldId id="464" r:id="rId22"/>
    <p:sldId id="467" r:id="rId23"/>
    <p:sldId id="444" r:id="rId24"/>
    <p:sldId id="488" r:id="rId25"/>
    <p:sldId id="470" r:id="rId26"/>
    <p:sldId id="471" r:id="rId27"/>
    <p:sldId id="472" r:id="rId28"/>
    <p:sldId id="474" r:id="rId29"/>
    <p:sldId id="4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846"/>
  </p:normalViewPr>
  <p:slideViewPr>
    <p:cSldViewPr snapToGrid="0" snapToObjects="1">
      <p:cViewPr varScale="1">
        <p:scale>
          <a:sx n="79" d="100"/>
          <a:sy n="79" d="100"/>
        </p:scale>
        <p:origin x="1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3FB81C-AC0B-4D75-95CD-95246DC1A781}"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43B69B-61DA-4E72-90BD-BC6058B8582B}">
      <dgm:prSet/>
      <dgm:spPr/>
      <dgm:t>
        <a:bodyPr/>
        <a:lstStyle/>
        <a:p>
          <a:pPr>
            <a:lnSpc>
              <a:spcPct val="100000"/>
            </a:lnSpc>
            <a:defRPr b="1"/>
          </a:pPr>
          <a:r>
            <a:rPr lang="en-US"/>
            <a:t>Qualifying</a:t>
          </a:r>
        </a:p>
      </dgm:t>
    </dgm:pt>
    <dgm:pt modelId="{39BF64B1-CFDF-4647-BD73-70088D642F85}" type="parTrans" cxnId="{43FBDF8D-02F5-4485-938B-58C395CEADAE}">
      <dgm:prSet/>
      <dgm:spPr/>
      <dgm:t>
        <a:bodyPr/>
        <a:lstStyle/>
        <a:p>
          <a:endParaRPr lang="en-US"/>
        </a:p>
      </dgm:t>
    </dgm:pt>
    <dgm:pt modelId="{6EF012A6-D83F-42ED-8896-9FAFFEE8A28E}" type="sibTrans" cxnId="{43FBDF8D-02F5-4485-938B-58C395CEADAE}">
      <dgm:prSet/>
      <dgm:spPr/>
      <dgm:t>
        <a:bodyPr/>
        <a:lstStyle/>
        <a:p>
          <a:endParaRPr lang="en-US"/>
        </a:p>
      </dgm:t>
    </dgm:pt>
    <dgm:pt modelId="{2199A46B-1FDB-453E-AC44-213936957481}">
      <dgm:prSet custT="1"/>
      <dgm:spPr/>
      <dgm:t>
        <a:bodyPr/>
        <a:lstStyle/>
        <a:p>
          <a:pPr>
            <a:lnSpc>
              <a:spcPct val="100000"/>
            </a:lnSpc>
          </a:pPr>
          <a:r>
            <a:rPr lang="en-US" sz="2000" dirty="0"/>
            <a:t>the dimensions that are relevant to including a customer type in a product-market.</a:t>
          </a:r>
          <a:r>
            <a:rPr lang="en-SG" sz="2000" dirty="0"/>
            <a:t> </a:t>
          </a:r>
          <a:endParaRPr lang="en-US" sz="2000" dirty="0"/>
        </a:p>
      </dgm:t>
    </dgm:pt>
    <dgm:pt modelId="{EDF9D52A-F0D8-4483-9B4D-0180C92DDBA8}" type="parTrans" cxnId="{AC83D6A7-DB43-4834-80B0-768E8E4F2AD0}">
      <dgm:prSet/>
      <dgm:spPr/>
      <dgm:t>
        <a:bodyPr/>
        <a:lstStyle/>
        <a:p>
          <a:endParaRPr lang="en-US"/>
        </a:p>
      </dgm:t>
    </dgm:pt>
    <dgm:pt modelId="{D67E451E-3A52-4E28-B31B-4A1E70BA2A76}" type="sibTrans" cxnId="{AC83D6A7-DB43-4834-80B0-768E8E4F2AD0}">
      <dgm:prSet/>
      <dgm:spPr/>
      <dgm:t>
        <a:bodyPr/>
        <a:lstStyle/>
        <a:p>
          <a:endParaRPr lang="en-US"/>
        </a:p>
      </dgm:t>
    </dgm:pt>
    <dgm:pt modelId="{040FEC76-4994-4A66-845B-CA0F6183E370}">
      <dgm:prSet custT="1"/>
      <dgm:spPr/>
      <dgm:t>
        <a:bodyPr/>
        <a:lstStyle/>
        <a:p>
          <a:r>
            <a:rPr lang="en-SG" sz="1800" dirty="0"/>
            <a:t>Who are you targeting?</a:t>
          </a:r>
          <a:endParaRPr lang="en-US" sz="1800" dirty="0"/>
        </a:p>
      </dgm:t>
    </dgm:pt>
    <dgm:pt modelId="{A9EC2AA0-D8AE-42C9-AC2D-570FE9B3CC77}" type="parTrans" cxnId="{65327F2E-37D3-4DDA-942A-9E61C059B2D2}">
      <dgm:prSet/>
      <dgm:spPr/>
      <dgm:t>
        <a:bodyPr/>
        <a:lstStyle/>
        <a:p>
          <a:endParaRPr lang="en-US"/>
        </a:p>
      </dgm:t>
    </dgm:pt>
    <dgm:pt modelId="{46E76B87-8528-46A0-8835-085E31F72E5D}" type="sibTrans" cxnId="{65327F2E-37D3-4DDA-942A-9E61C059B2D2}">
      <dgm:prSet/>
      <dgm:spPr/>
      <dgm:t>
        <a:bodyPr/>
        <a:lstStyle/>
        <a:p>
          <a:endParaRPr lang="en-US"/>
        </a:p>
      </dgm:t>
    </dgm:pt>
    <dgm:pt modelId="{6CA1ED65-4CE0-4A0C-B476-BED424EBCDA6}">
      <dgm:prSet custT="1"/>
      <dgm:spPr/>
      <dgm:t>
        <a:bodyPr/>
        <a:lstStyle/>
        <a:p>
          <a:r>
            <a:rPr lang="en-SG" sz="1800" dirty="0"/>
            <a:t>It is the attribute(s) that determine the segmentation. For example segmentation by demographics, psychographics, behavioural, geographic</a:t>
          </a:r>
          <a:endParaRPr lang="en-US" sz="1800" dirty="0"/>
        </a:p>
      </dgm:t>
    </dgm:pt>
    <dgm:pt modelId="{73D51D4E-01B2-4869-AB20-3B95757CFA51}" type="parTrans" cxnId="{6E4E3A0E-0695-4777-A42A-1BEC6D1ABBD5}">
      <dgm:prSet/>
      <dgm:spPr/>
      <dgm:t>
        <a:bodyPr/>
        <a:lstStyle/>
        <a:p>
          <a:endParaRPr lang="en-US"/>
        </a:p>
      </dgm:t>
    </dgm:pt>
    <dgm:pt modelId="{0AF5D54D-D262-4F09-B4E0-4B9C5152F0C0}" type="sibTrans" cxnId="{6E4E3A0E-0695-4777-A42A-1BEC6D1ABBD5}">
      <dgm:prSet/>
      <dgm:spPr/>
      <dgm:t>
        <a:bodyPr/>
        <a:lstStyle/>
        <a:p>
          <a:endParaRPr lang="en-US"/>
        </a:p>
      </dgm:t>
    </dgm:pt>
    <dgm:pt modelId="{DFE7D4EB-0B39-4714-AC0C-121A37609759}">
      <dgm:prSet/>
      <dgm:spPr/>
      <dgm:t>
        <a:bodyPr/>
        <a:lstStyle/>
        <a:p>
          <a:pPr>
            <a:lnSpc>
              <a:spcPct val="100000"/>
            </a:lnSpc>
            <a:defRPr b="1"/>
          </a:pPr>
          <a:r>
            <a:rPr lang="en-US"/>
            <a:t>Determinant</a:t>
          </a:r>
        </a:p>
      </dgm:t>
    </dgm:pt>
    <dgm:pt modelId="{DAED08E2-47B4-43A5-B1FD-0242FC3906C5}" type="parTrans" cxnId="{7F30D06B-AC5D-494E-AF5C-15EB407B2A56}">
      <dgm:prSet/>
      <dgm:spPr/>
      <dgm:t>
        <a:bodyPr/>
        <a:lstStyle/>
        <a:p>
          <a:endParaRPr lang="en-US"/>
        </a:p>
      </dgm:t>
    </dgm:pt>
    <dgm:pt modelId="{28E99E19-8E5F-48C6-875D-9671CD1A345C}" type="sibTrans" cxnId="{7F30D06B-AC5D-494E-AF5C-15EB407B2A56}">
      <dgm:prSet/>
      <dgm:spPr/>
      <dgm:t>
        <a:bodyPr/>
        <a:lstStyle/>
        <a:p>
          <a:endParaRPr lang="en-US"/>
        </a:p>
      </dgm:t>
    </dgm:pt>
    <dgm:pt modelId="{C63AB488-5421-4C78-89AC-DBE3FD85CEE3}">
      <dgm:prSet custT="1"/>
      <dgm:spPr/>
      <dgm:t>
        <a:bodyPr/>
        <a:lstStyle/>
        <a:p>
          <a:pPr>
            <a:lnSpc>
              <a:spcPct val="100000"/>
            </a:lnSpc>
          </a:pPr>
          <a:r>
            <a:rPr lang="en-US" sz="2000" dirty="0"/>
            <a:t>the dimensions that </a:t>
          </a:r>
          <a:r>
            <a:rPr lang="en-US" sz="2000" u="sng" dirty="0"/>
            <a:t>actually affect the customer's purchase</a:t>
          </a:r>
          <a:r>
            <a:rPr lang="en-US" sz="2000" dirty="0"/>
            <a:t> of a specific product or brand in a product-market.</a:t>
          </a:r>
        </a:p>
      </dgm:t>
    </dgm:pt>
    <dgm:pt modelId="{25C248C0-AB4B-4534-AFAC-6EE78C95E06C}" type="parTrans" cxnId="{01363444-3C2B-46D1-B034-B85B9E4325A5}">
      <dgm:prSet/>
      <dgm:spPr/>
      <dgm:t>
        <a:bodyPr/>
        <a:lstStyle/>
        <a:p>
          <a:endParaRPr lang="en-US"/>
        </a:p>
      </dgm:t>
    </dgm:pt>
    <dgm:pt modelId="{AB8ECC1C-887F-4E33-8600-CF1DC211417F}" type="sibTrans" cxnId="{01363444-3C2B-46D1-B034-B85B9E4325A5}">
      <dgm:prSet/>
      <dgm:spPr/>
      <dgm:t>
        <a:bodyPr/>
        <a:lstStyle/>
        <a:p>
          <a:endParaRPr lang="en-US"/>
        </a:p>
      </dgm:t>
    </dgm:pt>
    <dgm:pt modelId="{42CCCFEB-FC33-4185-8736-C90260496963}">
      <dgm:prSet custT="1"/>
      <dgm:spPr/>
      <dgm:t>
        <a:bodyPr/>
        <a:lstStyle/>
        <a:p>
          <a:r>
            <a:rPr lang="en-SG" sz="1800" i="1" dirty="0"/>
            <a:t>Why are you targeting them?</a:t>
          </a:r>
          <a:endParaRPr lang="en-US" sz="1800" dirty="0"/>
        </a:p>
      </dgm:t>
    </dgm:pt>
    <dgm:pt modelId="{83AADE68-91B5-4EE2-A01A-5E21BD880238}" type="parTrans" cxnId="{19272BB1-4A08-49F8-A7C4-940731A0488C}">
      <dgm:prSet/>
      <dgm:spPr/>
      <dgm:t>
        <a:bodyPr/>
        <a:lstStyle/>
        <a:p>
          <a:endParaRPr lang="en-US"/>
        </a:p>
      </dgm:t>
    </dgm:pt>
    <dgm:pt modelId="{1F8E246E-E38D-41C5-B44D-823CEC1E4246}" type="sibTrans" cxnId="{19272BB1-4A08-49F8-A7C4-940731A0488C}">
      <dgm:prSet/>
      <dgm:spPr/>
      <dgm:t>
        <a:bodyPr/>
        <a:lstStyle/>
        <a:p>
          <a:endParaRPr lang="en-US"/>
        </a:p>
      </dgm:t>
    </dgm:pt>
    <dgm:pt modelId="{AC3D498A-1A6C-4B69-8671-9256F7D55A86}">
      <dgm:prSet custT="1"/>
      <dgm:spPr/>
      <dgm:t>
        <a:bodyPr/>
        <a:lstStyle/>
        <a:p>
          <a:r>
            <a:rPr lang="en-SG" sz="1800" i="1" dirty="0"/>
            <a:t>It is the attribute(s) that the consumer uses to ultimately distinguish one service offering from another. For example, it could be convenience, location, service, price</a:t>
          </a:r>
          <a:endParaRPr lang="en-US" sz="1800" dirty="0"/>
        </a:p>
      </dgm:t>
    </dgm:pt>
    <dgm:pt modelId="{C9F1F72F-6291-43B9-8E40-2523B9AF2E85}" type="parTrans" cxnId="{A7BC8804-21B5-48A4-9D98-6730313B9127}">
      <dgm:prSet/>
      <dgm:spPr/>
      <dgm:t>
        <a:bodyPr/>
        <a:lstStyle/>
        <a:p>
          <a:endParaRPr lang="en-US"/>
        </a:p>
      </dgm:t>
    </dgm:pt>
    <dgm:pt modelId="{F5275F11-0B7C-4052-90A9-6FF1117283D9}" type="sibTrans" cxnId="{A7BC8804-21B5-48A4-9D98-6730313B9127}">
      <dgm:prSet/>
      <dgm:spPr/>
      <dgm:t>
        <a:bodyPr/>
        <a:lstStyle/>
        <a:p>
          <a:endParaRPr lang="en-US"/>
        </a:p>
      </dgm:t>
    </dgm:pt>
    <dgm:pt modelId="{52E5D1A9-A51D-4BF0-84C2-1D933CDCC7EB}" type="pres">
      <dgm:prSet presAssocID="{F43FB81C-AC0B-4D75-95CD-95246DC1A781}" presName="root" presStyleCnt="0">
        <dgm:presLayoutVars>
          <dgm:dir/>
          <dgm:resizeHandles val="exact"/>
        </dgm:presLayoutVars>
      </dgm:prSet>
      <dgm:spPr/>
    </dgm:pt>
    <dgm:pt modelId="{DE9A5720-BFDA-44F3-BF31-16DCBE8B6684}" type="pres">
      <dgm:prSet presAssocID="{D543B69B-61DA-4E72-90BD-BC6058B8582B}" presName="compNode" presStyleCnt="0"/>
      <dgm:spPr/>
    </dgm:pt>
    <dgm:pt modelId="{145F02C6-0EB1-4656-B21C-282193BB7DC7}" type="pres">
      <dgm:prSet presAssocID="{D543B69B-61DA-4E72-90BD-BC6058B858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E293520C-9CB4-455A-829B-8E47DA823B00}" type="pres">
      <dgm:prSet presAssocID="{D543B69B-61DA-4E72-90BD-BC6058B8582B}" presName="iconSpace" presStyleCnt="0"/>
      <dgm:spPr/>
    </dgm:pt>
    <dgm:pt modelId="{BBF71344-8BE7-4536-A9CB-991F9AD3EF68}" type="pres">
      <dgm:prSet presAssocID="{D543B69B-61DA-4E72-90BD-BC6058B8582B}" presName="parTx" presStyleLbl="revTx" presStyleIdx="0" presStyleCnt="4">
        <dgm:presLayoutVars>
          <dgm:chMax val="0"/>
          <dgm:chPref val="0"/>
        </dgm:presLayoutVars>
      </dgm:prSet>
      <dgm:spPr/>
    </dgm:pt>
    <dgm:pt modelId="{2688D929-CCA0-42D0-A7FE-547BBFBD83BD}" type="pres">
      <dgm:prSet presAssocID="{D543B69B-61DA-4E72-90BD-BC6058B8582B}" presName="txSpace" presStyleCnt="0"/>
      <dgm:spPr/>
    </dgm:pt>
    <dgm:pt modelId="{A6AF62BA-B20C-4A27-B427-867EF4079551}" type="pres">
      <dgm:prSet presAssocID="{D543B69B-61DA-4E72-90BD-BC6058B8582B}" presName="desTx" presStyleLbl="revTx" presStyleIdx="1" presStyleCnt="4">
        <dgm:presLayoutVars/>
      </dgm:prSet>
      <dgm:spPr/>
    </dgm:pt>
    <dgm:pt modelId="{6104BDE5-1991-4AC1-BB74-86D408DE1EDF}" type="pres">
      <dgm:prSet presAssocID="{6EF012A6-D83F-42ED-8896-9FAFFEE8A28E}" presName="sibTrans" presStyleCnt="0"/>
      <dgm:spPr/>
    </dgm:pt>
    <dgm:pt modelId="{70692238-E67F-4FB8-994F-D5E5A53D6C20}" type="pres">
      <dgm:prSet presAssocID="{DFE7D4EB-0B39-4714-AC0C-121A37609759}" presName="compNode" presStyleCnt="0"/>
      <dgm:spPr/>
    </dgm:pt>
    <dgm:pt modelId="{AB701FAA-F63C-441A-A289-1D7ACD63042C}" type="pres">
      <dgm:prSet presAssocID="{DFE7D4EB-0B39-4714-AC0C-121A376097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77F1CA70-20AB-43C6-AE7E-92E6A0CAAFDF}" type="pres">
      <dgm:prSet presAssocID="{DFE7D4EB-0B39-4714-AC0C-121A37609759}" presName="iconSpace" presStyleCnt="0"/>
      <dgm:spPr/>
    </dgm:pt>
    <dgm:pt modelId="{D9091256-C0B9-4774-B0FD-E81CD35006F0}" type="pres">
      <dgm:prSet presAssocID="{DFE7D4EB-0B39-4714-AC0C-121A37609759}" presName="parTx" presStyleLbl="revTx" presStyleIdx="2" presStyleCnt="4">
        <dgm:presLayoutVars>
          <dgm:chMax val="0"/>
          <dgm:chPref val="0"/>
        </dgm:presLayoutVars>
      </dgm:prSet>
      <dgm:spPr/>
    </dgm:pt>
    <dgm:pt modelId="{B6616B39-D279-4694-8AB6-019D63554731}" type="pres">
      <dgm:prSet presAssocID="{DFE7D4EB-0B39-4714-AC0C-121A37609759}" presName="txSpace" presStyleCnt="0"/>
      <dgm:spPr/>
    </dgm:pt>
    <dgm:pt modelId="{CC18AD17-ED12-4CD1-AB4F-B21A6BD11628}" type="pres">
      <dgm:prSet presAssocID="{DFE7D4EB-0B39-4714-AC0C-121A37609759}" presName="desTx" presStyleLbl="revTx" presStyleIdx="3" presStyleCnt="4" custScaleX="119882">
        <dgm:presLayoutVars/>
      </dgm:prSet>
      <dgm:spPr/>
    </dgm:pt>
  </dgm:ptLst>
  <dgm:cxnLst>
    <dgm:cxn modelId="{27899C00-CDF0-3040-9B61-012236099D52}" type="presOf" srcId="{2199A46B-1FDB-453E-AC44-213936957481}" destId="{A6AF62BA-B20C-4A27-B427-867EF4079551}" srcOrd="0" destOrd="0" presId="urn:microsoft.com/office/officeart/2018/5/layout/CenteredIconLabelDescriptionList"/>
    <dgm:cxn modelId="{A7BC8804-21B5-48A4-9D98-6730313B9127}" srcId="{C63AB488-5421-4C78-89AC-DBE3FD85CEE3}" destId="{AC3D498A-1A6C-4B69-8671-9256F7D55A86}" srcOrd="1" destOrd="0" parTransId="{C9F1F72F-6291-43B9-8E40-2523B9AF2E85}" sibTransId="{F5275F11-0B7C-4052-90A9-6FF1117283D9}"/>
    <dgm:cxn modelId="{6E4E3A0E-0695-4777-A42A-1BEC6D1ABBD5}" srcId="{2199A46B-1FDB-453E-AC44-213936957481}" destId="{6CA1ED65-4CE0-4A0C-B476-BED424EBCDA6}" srcOrd="1" destOrd="0" parTransId="{73D51D4E-01B2-4869-AB20-3B95757CFA51}" sibTransId="{0AF5D54D-D262-4F09-B4E0-4B9C5152F0C0}"/>
    <dgm:cxn modelId="{3E684C12-05E1-5E4E-80CE-1A5F41C23BC6}" type="presOf" srcId="{42CCCFEB-FC33-4185-8736-C90260496963}" destId="{CC18AD17-ED12-4CD1-AB4F-B21A6BD11628}" srcOrd="0" destOrd="1" presId="urn:microsoft.com/office/officeart/2018/5/layout/CenteredIconLabelDescriptionList"/>
    <dgm:cxn modelId="{07784919-D274-D84F-AA4F-C2013F0912ED}" type="presOf" srcId="{D543B69B-61DA-4E72-90BD-BC6058B8582B}" destId="{BBF71344-8BE7-4536-A9CB-991F9AD3EF68}" srcOrd="0" destOrd="0" presId="urn:microsoft.com/office/officeart/2018/5/layout/CenteredIconLabelDescriptionList"/>
    <dgm:cxn modelId="{47A78D27-1BFE-4B4E-A282-3FDD9A3B11CD}" type="presOf" srcId="{DFE7D4EB-0B39-4714-AC0C-121A37609759}" destId="{D9091256-C0B9-4774-B0FD-E81CD35006F0}" srcOrd="0" destOrd="0" presId="urn:microsoft.com/office/officeart/2018/5/layout/CenteredIconLabelDescriptionList"/>
    <dgm:cxn modelId="{65327F2E-37D3-4DDA-942A-9E61C059B2D2}" srcId="{2199A46B-1FDB-453E-AC44-213936957481}" destId="{040FEC76-4994-4A66-845B-CA0F6183E370}" srcOrd="0" destOrd="0" parTransId="{A9EC2AA0-D8AE-42C9-AC2D-570FE9B3CC77}" sibTransId="{46E76B87-8528-46A0-8835-085E31F72E5D}"/>
    <dgm:cxn modelId="{01363444-3C2B-46D1-B034-B85B9E4325A5}" srcId="{DFE7D4EB-0B39-4714-AC0C-121A37609759}" destId="{C63AB488-5421-4C78-89AC-DBE3FD85CEE3}" srcOrd="0" destOrd="0" parTransId="{25C248C0-AB4B-4534-AFAC-6EE78C95E06C}" sibTransId="{AB8ECC1C-887F-4E33-8600-CF1DC211417F}"/>
    <dgm:cxn modelId="{15EA1149-FB44-6540-8257-B60360FAA1EC}" type="presOf" srcId="{6CA1ED65-4CE0-4A0C-B476-BED424EBCDA6}" destId="{A6AF62BA-B20C-4A27-B427-867EF4079551}" srcOrd="0" destOrd="2" presId="urn:microsoft.com/office/officeart/2018/5/layout/CenteredIconLabelDescriptionList"/>
    <dgm:cxn modelId="{7F30D06B-AC5D-494E-AF5C-15EB407B2A56}" srcId="{F43FB81C-AC0B-4D75-95CD-95246DC1A781}" destId="{DFE7D4EB-0B39-4714-AC0C-121A37609759}" srcOrd="1" destOrd="0" parTransId="{DAED08E2-47B4-43A5-B1FD-0242FC3906C5}" sibTransId="{28E99E19-8E5F-48C6-875D-9671CD1A345C}"/>
    <dgm:cxn modelId="{11AEEA6E-163E-6D47-8CA7-D891E9584A23}" type="presOf" srcId="{C63AB488-5421-4C78-89AC-DBE3FD85CEE3}" destId="{CC18AD17-ED12-4CD1-AB4F-B21A6BD11628}" srcOrd="0" destOrd="0" presId="urn:microsoft.com/office/officeart/2018/5/layout/CenteredIconLabelDescriptionList"/>
    <dgm:cxn modelId="{7A015F8D-40AD-ED4C-80C4-1305CDD21809}" type="presOf" srcId="{F43FB81C-AC0B-4D75-95CD-95246DC1A781}" destId="{52E5D1A9-A51D-4BF0-84C2-1D933CDCC7EB}" srcOrd="0" destOrd="0" presId="urn:microsoft.com/office/officeart/2018/5/layout/CenteredIconLabelDescriptionList"/>
    <dgm:cxn modelId="{43FBDF8D-02F5-4485-938B-58C395CEADAE}" srcId="{F43FB81C-AC0B-4D75-95CD-95246DC1A781}" destId="{D543B69B-61DA-4E72-90BD-BC6058B8582B}" srcOrd="0" destOrd="0" parTransId="{39BF64B1-CFDF-4647-BD73-70088D642F85}" sibTransId="{6EF012A6-D83F-42ED-8896-9FAFFEE8A28E}"/>
    <dgm:cxn modelId="{0A19349A-F9D4-894D-A9AE-13AFBD454AB5}" type="presOf" srcId="{040FEC76-4994-4A66-845B-CA0F6183E370}" destId="{A6AF62BA-B20C-4A27-B427-867EF4079551}" srcOrd="0" destOrd="1" presId="urn:microsoft.com/office/officeart/2018/5/layout/CenteredIconLabelDescriptionList"/>
    <dgm:cxn modelId="{AC83D6A7-DB43-4834-80B0-768E8E4F2AD0}" srcId="{D543B69B-61DA-4E72-90BD-BC6058B8582B}" destId="{2199A46B-1FDB-453E-AC44-213936957481}" srcOrd="0" destOrd="0" parTransId="{EDF9D52A-F0D8-4483-9B4D-0180C92DDBA8}" sibTransId="{D67E451E-3A52-4E28-B31B-4A1E70BA2A76}"/>
    <dgm:cxn modelId="{C78512AD-1D65-AC46-93F5-92B0B5AC5A2D}" type="presOf" srcId="{AC3D498A-1A6C-4B69-8671-9256F7D55A86}" destId="{CC18AD17-ED12-4CD1-AB4F-B21A6BD11628}" srcOrd="0" destOrd="2" presId="urn:microsoft.com/office/officeart/2018/5/layout/CenteredIconLabelDescriptionList"/>
    <dgm:cxn modelId="{19272BB1-4A08-49F8-A7C4-940731A0488C}" srcId="{C63AB488-5421-4C78-89AC-DBE3FD85CEE3}" destId="{42CCCFEB-FC33-4185-8736-C90260496963}" srcOrd="0" destOrd="0" parTransId="{83AADE68-91B5-4EE2-A01A-5E21BD880238}" sibTransId="{1F8E246E-E38D-41C5-B44D-823CEC1E4246}"/>
    <dgm:cxn modelId="{81BFDB25-B896-A04A-BCD4-204920FAEAE0}" type="presParOf" srcId="{52E5D1A9-A51D-4BF0-84C2-1D933CDCC7EB}" destId="{DE9A5720-BFDA-44F3-BF31-16DCBE8B6684}" srcOrd="0" destOrd="0" presId="urn:microsoft.com/office/officeart/2018/5/layout/CenteredIconLabelDescriptionList"/>
    <dgm:cxn modelId="{7AAF6EC5-9A01-0F47-B818-58A192EF2B7B}" type="presParOf" srcId="{DE9A5720-BFDA-44F3-BF31-16DCBE8B6684}" destId="{145F02C6-0EB1-4656-B21C-282193BB7DC7}" srcOrd="0" destOrd="0" presId="urn:microsoft.com/office/officeart/2018/5/layout/CenteredIconLabelDescriptionList"/>
    <dgm:cxn modelId="{12AE9FB9-3585-474D-849E-72B09767F74C}" type="presParOf" srcId="{DE9A5720-BFDA-44F3-BF31-16DCBE8B6684}" destId="{E293520C-9CB4-455A-829B-8E47DA823B00}" srcOrd="1" destOrd="0" presId="urn:microsoft.com/office/officeart/2018/5/layout/CenteredIconLabelDescriptionList"/>
    <dgm:cxn modelId="{B55A257C-55F1-DC4C-9CFB-4893FDE52EA4}" type="presParOf" srcId="{DE9A5720-BFDA-44F3-BF31-16DCBE8B6684}" destId="{BBF71344-8BE7-4536-A9CB-991F9AD3EF68}" srcOrd="2" destOrd="0" presId="urn:microsoft.com/office/officeart/2018/5/layout/CenteredIconLabelDescriptionList"/>
    <dgm:cxn modelId="{05707F6B-BC3D-1044-B930-772B847FD687}" type="presParOf" srcId="{DE9A5720-BFDA-44F3-BF31-16DCBE8B6684}" destId="{2688D929-CCA0-42D0-A7FE-547BBFBD83BD}" srcOrd="3" destOrd="0" presId="urn:microsoft.com/office/officeart/2018/5/layout/CenteredIconLabelDescriptionList"/>
    <dgm:cxn modelId="{91ED549D-28B0-7944-B895-64C1CDA9AA7A}" type="presParOf" srcId="{DE9A5720-BFDA-44F3-BF31-16DCBE8B6684}" destId="{A6AF62BA-B20C-4A27-B427-867EF4079551}" srcOrd="4" destOrd="0" presId="urn:microsoft.com/office/officeart/2018/5/layout/CenteredIconLabelDescriptionList"/>
    <dgm:cxn modelId="{B6AB7B29-6E39-DD4D-AFB2-CB08ABF69F35}" type="presParOf" srcId="{52E5D1A9-A51D-4BF0-84C2-1D933CDCC7EB}" destId="{6104BDE5-1991-4AC1-BB74-86D408DE1EDF}" srcOrd="1" destOrd="0" presId="urn:microsoft.com/office/officeart/2018/5/layout/CenteredIconLabelDescriptionList"/>
    <dgm:cxn modelId="{C4342473-5AB3-BD4C-B1FD-082E768A02F8}" type="presParOf" srcId="{52E5D1A9-A51D-4BF0-84C2-1D933CDCC7EB}" destId="{70692238-E67F-4FB8-994F-D5E5A53D6C20}" srcOrd="2" destOrd="0" presId="urn:microsoft.com/office/officeart/2018/5/layout/CenteredIconLabelDescriptionList"/>
    <dgm:cxn modelId="{3F0607CF-BC3F-E349-944F-1E0CA7505266}" type="presParOf" srcId="{70692238-E67F-4FB8-994F-D5E5A53D6C20}" destId="{AB701FAA-F63C-441A-A289-1D7ACD63042C}" srcOrd="0" destOrd="0" presId="urn:microsoft.com/office/officeart/2018/5/layout/CenteredIconLabelDescriptionList"/>
    <dgm:cxn modelId="{BF187B90-78AD-9747-9B45-0609A7948015}" type="presParOf" srcId="{70692238-E67F-4FB8-994F-D5E5A53D6C20}" destId="{77F1CA70-20AB-43C6-AE7E-92E6A0CAAFDF}" srcOrd="1" destOrd="0" presId="urn:microsoft.com/office/officeart/2018/5/layout/CenteredIconLabelDescriptionList"/>
    <dgm:cxn modelId="{2E9F479A-668A-174F-80CC-A0D0B5506F67}" type="presParOf" srcId="{70692238-E67F-4FB8-994F-D5E5A53D6C20}" destId="{D9091256-C0B9-4774-B0FD-E81CD35006F0}" srcOrd="2" destOrd="0" presId="urn:microsoft.com/office/officeart/2018/5/layout/CenteredIconLabelDescriptionList"/>
    <dgm:cxn modelId="{AB4D8FFA-3309-7A42-9802-E824CAA0F6A1}" type="presParOf" srcId="{70692238-E67F-4FB8-994F-D5E5A53D6C20}" destId="{B6616B39-D279-4694-8AB6-019D63554731}" srcOrd="3" destOrd="0" presId="urn:microsoft.com/office/officeart/2018/5/layout/CenteredIconLabelDescriptionList"/>
    <dgm:cxn modelId="{CF6B01B5-9EF7-C642-A9EB-99A619CFA0B8}" type="presParOf" srcId="{70692238-E67F-4FB8-994F-D5E5A53D6C20}" destId="{CC18AD17-ED12-4CD1-AB4F-B21A6BD1162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F02C6-0EB1-4656-B21C-282193BB7DC7}">
      <dsp:nvSpPr>
        <dsp:cNvPr id="0" name=""/>
        <dsp:cNvSpPr/>
      </dsp:nvSpPr>
      <dsp:spPr>
        <a:xfrm>
          <a:off x="1688001" y="0"/>
          <a:ext cx="1509048" cy="14282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F71344-8BE7-4536-A9CB-991F9AD3EF68}">
      <dsp:nvSpPr>
        <dsp:cNvPr id="0" name=""/>
        <dsp:cNvSpPr/>
      </dsp:nvSpPr>
      <dsp:spPr>
        <a:xfrm>
          <a:off x="286742" y="1612481"/>
          <a:ext cx="4311566" cy="612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Qualifying</a:t>
          </a:r>
        </a:p>
      </dsp:txBody>
      <dsp:txXfrm>
        <a:off x="286742" y="1612481"/>
        <a:ext cx="4311566" cy="612115"/>
      </dsp:txXfrm>
    </dsp:sp>
    <dsp:sp modelId="{A6AF62BA-B20C-4A27-B427-867EF4079551}">
      <dsp:nvSpPr>
        <dsp:cNvPr id="0" name=""/>
        <dsp:cNvSpPr/>
      </dsp:nvSpPr>
      <dsp:spPr>
        <a:xfrm>
          <a:off x="286742" y="2310277"/>
          <a:ext cx="4311566" cy="222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dirty="0"/>
            <a:t>the dimensions that are relevant to including a customer type in a product-market.</a:t>
          </a:r>
          <a:r>
            <a:rPr lang="en-SG" sz="2000" kern="1200" dirty="0"/>
            <a:t> </a:t>
          </a:r>
          <a:endParaRPr lang="en-US" sz="2000" kern="1200" dirty="0"/>
        </a:p>
        <a:p>
          <a:pPr marL="171450" lvl="1" indent="-171450" algn="l" defTabSz="800100">
            <a:lnSpc>
              <a:spcPct val="90000"/>
            </a:lnSpc>
            <a:spcBef>
              <a:spcPct val="0"/>
            </a:spcBef>
            <a:spcAft>
              <a:spcPct val="15000"/>
            </a:spcAft>
            <a:buChar char="•"/>
          </a:pPr>
          <a:r>
            <a:rPr lang="en-SG" sz="1800" kern="1200" dirty="0"/>
            <a:t>Who are you targeting?</a:t>
          </a:r>
          <a:endParaRPr lang="en-US" sz="1800" kern="1200" dirty="0"/>
        </a:p>
        <a:p>
          <a:pPr marL="171450" lvl="1" indent="-171450" algn="l" defTabSz="800100">
            <a:lnSpc>
              <a:spcPct val="90000"/>
            </a:lnSpc>
            <a:spcBef>
              <a:spcPct val="0"/>
            </a:spcBef>
            <a:spcAft>
              <a:spcPct val="15000"/>
            </a:spcAft>
            <a:buChar char="•"/>
          </a:pPr>
          <a:r>
            <a:rPr lang="en-SG" sz="1800" kern="1200" dirty="0"/>
            <a:t>It is the attribute(s) that determine the segmentation. For example segmentation by demographics, psychographics, behavioural, geographic</a:t>
          </a:r>
          <a:endParaRPr lang="en-US" sz="1800" kern="1200" dirty="0"/>
        </a:p>
      </dsp:txBody>
      <dsp:txXfrm>
        <a:off x="286742" y="2310277"/>
        <a:ext cx="4311566" cy="2220447"/>
      </dsp:txXfrm>
    </dsp:sp>
    <dsp:sp modelId="{AB701FAA-F63C-441A-A289-1D7ACD63042C}">
      <dsp:nvSpPr>
        <dsp:cNvPr id="0" name=""/>
        <dsp:cNvSpPr/>
      </dsp:nvSpPr>
      <dsp:spPr>
        <a:xfrm>
          <a:off x="7182705" y="0"/>
          <a:ext cx="1509048" cy="14282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091256-C0B9-4774-B0FD-E81CD35006F0}">
      <dsp:nvSpPr>
        <dsp:cNvPr id="0" name=""/>
        <dsp:cNvSpPr/>
      </dsp:nvSpPr>
      <dsp:spPr>
        <a:xfrm>
          <a:off x="5781446" y="1612481"/>
          <a:ext cx="4311566" cy="612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Determinant</a:t>
          </a:r>
        </a:p>
      </dsp:txBody>
      <dsp:txXfrm>
        <a:off x="5781446" y="1612481"/>
        <a:ext cx="4311566" cy="612115"/>
      </dsp:txXfrm>
    </dsp:sp>
    <dsp:sp modelId="{CC18AD17-ED12-4CD1-AB4F-B21A6BD11628}">
      <dsp:nvSpPr>
        <dsp:cNvPr id="0" name=""/>
        <dsp:cNvSpPr/>
      </dsp:nvSpPr>
      <dsp:spPr>
        <a:xfrm>
          <a:off x="5352833" y="2310277"/>
          <a:ext cx="5168792" cy="222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dirty="0"/>
            <a:t>the dimensions that </a:t>
          </a:r>
          <a:r>
            <a:rPr lang="en-US" sz="2000" u="sng" kern="1200" dirty="0"/>
            <a:t>actually affect the customer's purchase</a:t>
          </a:r>
          <a:r>
            <a:rPr lang="en-US" sz="2000" kern="1200" dirty="0"/>
            <a:t> of a specific product or brand in a product-market.</a:t>
          </a:r>
        </a:p>
        <a:p>
          <a:pPr marL="171450" lvl="1" indent="-171450" algn="l" defTabSz="800100">
            <a:lnSpc>
              <a:spcPct val="90000"/>
            </a:lnSpc>
            <a:spcBef>
              <a:spcPct val="0"/>
            </a:spcBef>
            <a:spcAft>
              <a:spcPct val="15000"/>
            </a:spcAft>
            <a:buChar char="•"/>
          </a:pPr>
          <a:r>
            <a:rPr lang="en-SG" sz="1800" i="1" kern="1200" dirty="0"/>
            <a:t>Why are you targeting them?</a:t>
          </a:r>
          <a:endParaRPr lang="en-US" sz="1800" kern="1200" dirty="0"/>
        </a:p>
        <a:p>
          <a:pPr marL="171450" lvl="1" indent="-171450" algn="l" defTabSz="800100">
            <a:lnSpc>
              <a:spcPct val="90000"/>
            </a:lnSpc>
            <a:spcBef>
              <a:spcPct val="0"/>
            </a:spcBef>
            <a:spcAft>
              <a:spcPct val="15000"/>
            </a:spcAft>
            <a:buChar char="•"/>
          </a:pPr>
          <a:r>
            <a:rPr lang="en-SG" sz="1800" i="1" kern="1200" dirty="0"/>
            <a:t>It is the attribute(s) that the consumer uses to ultimately distinguish one service offering from another. For example, it could be convenience, location, service, price</a:t>
          </a:r>
          <a:endParaRPr lang="en-US" sz="1800" kern="1200" dirty="0"/>
        </a:p>
      </dsp:txBody>
      <dsp:txXfrm>
        <a:off x="5352833" y="2310277"/>
        <a:ext cx="5168792" cy="222044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D1844-1121-5F43-A293-0CFACF01E6F6}" type="datetimeFigureOut">
              <a:rPr lang="en-GB" smtClean="0"/>
              <a:t>22/01/2021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9B2C7-5D66-CD4F-A9E7-18FC233D4E9E}" type="slidenum">
              <a:rPr lang="en-GB" smtClean="0"/>
              <a:t>‹#›</a:t>
            </a:fld>
            <a:endParaRPr lang="en-GB"/>
          </a:p>
        </p:txBody>
      </p:sp>
    </p:spTree>
    <p:extLst>
      <p:ext uri="{BB962C8B-B14F-4D97-AF65-F5344CB8AC3E}">
        <p14:creationId xmlns:p14="http://schemas.microsoft.com/office/powerpoint/2010/main" val="1815609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1	</a:t>
            </a:r>
            <a:r>
              <a:rPr lang="en-US" dirty="0"/>
              <a:t>Define the major steps in designing a customer-driven marketing strategy: market  segmentation, targeting, differentiation, and positioning.</a:t>
            </a:r>
            <a:endParaRPr lang="en-US" sz="1200" b="1" dirty="0">
              <a:solidFill>
                <a:srgbClr val="00B0F0"/>
              </a:solidFill>
              <a:latin typeface="Calibri" panose="020F0502020204030204" pitchFamily="34" charset="0"/>
            </a:endParaRPr>
          </a:p>
          <a:p>
            <a:r>
              <a:rPr lang="en-US" b="1" dirty="0"/>
              <a:t>Objective 2	</a:t>
            </a:r>
            <a:r>
              <a:rPr lang="en-US" sz="1200" b="0" i="0" u="none" strike="noStrike" kern="1200" baseline="0" dirty="0">
                <a:solidFill>
                  <a:schemeClr val="tx1"/>
                </a:solidFill>
                <a:latin typeface="+mn-lt"/>
                <a:ea typeface="+mn-ea"/>
                <a:cs typeface="+mn-cs"/>
              </a:rPr>
              <a:t>List and discuss the major bases for segmenting consumer and business markets.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2066317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Additional reading</a:t>
            </a:r>
          </a:p>
          <a:p>
            <a:r>
              <a:rPr lang="en-US" dirty="0"/>
              <a:t>https://</a:t>
            </a:r>
            <a:r>
              <a:rPr lang="en-US" dirty="0" err="1"/>
              <a:t>hbr.org</a:t>
            </a:r>
            <a:r>
              <a:rPr lang="en-US" dirty="0"/>
              <a:t>/1964/03/new-criteria-for-market-segmentation </a:t>
            </a:r>
          </a:p>
          <a:p>
            <a:endParaRPr lang="en-US" dirty="0"/>
          </a:p>
        </p:txBody>
      </p:sp>
    </p:spTree>
    <p:extLst>
      <p:ext uri="{BB962C8B-B14F-4D97-AF65-F5344CB8AC3E}">
        <p14:creationId xmlns:p14="http://schemas.microsoft.com/office/powerpoint/2010/main" val="1437891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i="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2723260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20473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After evaluating different segments, the company must decide which and how many segments it will target. Market targeting can be carried out at several different levels as shown in the next slide.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57042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0" i="0" dirty="0"/>
              <a:t>With</a:t>
            </a:r>
            <a:r>
              <a:rPr lang="en-US" altLang="en-US" b="1" i="0" baseline="0" dirty="0"/>
              <a:t> u</a:t>
            </a:r>
            <a:r>
              <a:rPr lang="en-US" altLang="en-US" b="1" i="0" dirty="0"/>
              <a:t>ndifferentiated marketing </a:t>
            </a:r>
            <a:r>
              <a:rPr lang="en-US" altLang="en-US" b="0" i="0" dirty="0"/>
              <a:t>(or </a:t>
            </a:r>
            <a:r>
              <a:rPr lang="en-US" altLang="en-US" b="1" i="0" dirty="0"/>
              <a:t>mass marketing</a:t>
            </a:r>
            <a:r>
              <a:rPr lang="en-US" altLang="en-US" b="0" i="0" dirty="0"/>
              <a:t>), the </a:t>
            </a:r>
            <a:r>
              <a:rPr lang="en-US" altLang="en-US" b="0" dirty="0"/>
              <a:t>company </a:t>
            </a:r>
            <a:r>
              <a:rPr lang="en-US" altLang="en-US" dirty="0"/>
              <a:t>designs a product and a marketing program that will appeal to the largest number of buyers. </a:t>
            </a:r>
          </a:p>
          <a:p>
            <a:endParaRPr lang="en-US" altLang="en-US" dirty="0"/>
          </a:p>
          <a:p>
            <a:r>
              <a:rPr lang="en-US" altLang="en-US" dirty="0"/>
              <a:t>As noted in the chapter, most modern marketers have strong doubts about this strategy. Difficulties arise in developing a product or brand that will satisfy all consumers. Moreover, mass marketers often have trouble competing with more-focused firms that do a better job of satisfying the needs of specific segments and niches.</a:t>
            </a:r>
          </a:p>
          <a:p>
            <a:endParaRPr lang="en-US" altLang="en-US" dirty="0"/>
          </a:p>
          <a:p>
            <a:r>
              <a:rPr lang="en-US" altLang="en-US" dirty="0"/>
              <a:t>P&amp;G markets six different laundry detergent brands in the United States, which compete with each other on supermarket shelves. Then, P&amp;G further segments each brand to serve even narrower niches.</a:t>
            </a:r>
          </a:p>
          <a:p>
            <a:endParaRPr lang="en-US" altLang="en-US" dirty="0"/>
          </a:p>
          <a:p>
            <a:r>
              <a:rPr lang="en-US" altLang="en-US" dirty="0"/>
              <a:t>Developing a stronger position within several segments creates more total sales than undifferentiated marketing across all segments. </a:t>
            </a:r>
          </a:p>
          <a:p>
            <a:endParaRPr lang="en-US" altLang="en-US" b="1" dirty="0"/>
          </a:p>
          <a:p>
            <a:r>
              <a:rPr lang="en-US" altLang="en-US" b="1" dirty="0"/>
              <a:t>Differentiated marketing </a:t>
            </a:r>
            <a:r>
              <a:rPr lang="en-US" altLang="en-US" dirty="0"/>
              <a:t>increases the costs of doing business.  The company must weigh increased sales against increased costs when deciding on a differentiated marketing strategy.</a:t>
            </a:r>
          </a:p>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517025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Concentrated marketing: </a:t>
            </a:r>
            <a:r>
              <a:rPr lang="en-US" sz="1200" b="0" i="0" u="none" strike="noStrike" kern="1200" baseline="0" dirty="0">
                <a:solidFill>
                  <a:schemeClr val="tx1"/>
                </a:solidFill>
                <a:latin typeface="+mn-lt"/>
                <a:ea typeface="+mn-ea"/>
                <a:cs typeface="+mn-cs"/>
              </a:rPr>
              <a:t>Using a concentrated marketing (or niche marketing) strategy, instead of going after a small share of a large market, the firm goes after a large share of one or a few smaller segments or niches. </a:t>
            </a:r>
          </a:p>
          <a:p>
            <a:endParaRPr lang="en-US" altLang="en-US" dirty="0"/>
          </a:p>
          <a:p>
            <a:r>
              <a:rPr lang="en-US" altLang="en-US" dirty="0"/>
              <a:t>Today, the low cost of setting up shop on the Internet makes it even more profitable to serve seemingly miniscule niches. Small businesses, in particular, are realizing riches from serving small niches on the Web.</a:t>
            </a:r>
          </a:p>
          <a:p>
            <a:endParaRPr lang="en-US" altLang="en-US" dirty="0"/>
          </a:p>
          <a:p>
            <a:r>
              <a:rPr lang="en-US" altLang="en-US" dirty="0"/>
              <a:t>Concentrated marketing can be highly profitable. At the same time, it involves higher-than-normal risks. Companies that rely on one or a few segments for all of their business will suffer greatly if the segment turns sour. Or larger competitors may decide to enter the same segment with greater resources. For these reasons, many companies prefer to diversify in several market segments. </a:t>
            </a:r>
            <a:r>
              <a:rPr lang="en-US" sz="1200" b="0" i="0" u="none" strike="noStrike" kern="1200" baseline="0" dirty="0">
                <a:solidFill>
                  <a:schemeClr val="tx1"/>
                </a:solidFill>
                <a:latin typeface="+mn-lt"/>
                <a:ea typeface="+mn-ea"/>
                <a:cs typeface="+mn-cs"/>
              </a:rPr>
              <a:t>In fact, many large companies develop or acquire niche brands of their own.</a:t>
            </a:r>
            <a:endParaRPr lang="en-US" altLang="en-US" dirty="0"/>
          </a:p>
          <a:p>
            <a:endParaRPr lang="en-US" altLang="en-US" dirty="0"/>
          </a:p>
          <a:p>
            <a:r>
              <a:rPr lang="en-US" altLang="en-US" dirty="0"/>
              <a:t>Rather than seeing a customer in every individual, micromarketers see the individual in every customer. </a:t>
            </a:r>
            <a:r>
              <a:rPr lang="en-US" altLang="en-US" b="1" dirty="0"/>
              <a:t>Micromarketing</a:t>
            </a:r>
            <a:r>
              <a:rPr lang="en-US" altLang="en-US" dirty="0"/>
              <a:t> includes </a:t>
            </a:r>
            <a:r>
              <a:rPr lang="en-US" altLang="en-US" i="1" dirty="0"/>
              <a:t>local marketing</a:t>
            </a:r>
            <a:r>
              <a:rPr lang="en-US" altLang="en-US" dirty="0"/>
              <a:t> and </a:t>
            </a:r>
            <a:r>
              <a:rPr lang="en-US" altLang="en-US" i="1" dirty="0"/>
              <a:t>individual marketing</a:t>
            </a:r>
            <a:r>
              <a:rPr lang="en-US" altLang="en-US" i="0" baseline="0" dirty="0"/>
              <a:t> described on the next slides.</a:t>
            </a: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22809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Individual marketing: The PUMA Factory sneaker customization web site lets customers tailor their PUMA shoes to taste. “You know what works—what</a:t>
            </a:r>
          </a:p>
          <a:p>
            <a:r>
              <a:rPr lang="en-US" sz="1200" b="0" i="0" u="none" strike="noStrike" kern="1200" baseline="0" dirty="0">
                <a:solidFill>
                  <a:schemeClr val="tx1"/>
                </a:solidFill>
                <a:latin typeface="+mn-lt"/>
                <a:ea typeface="+mn-ea"/>
                <a:cs typeface="+mn-cs"/>
              </a:rPr>
              <a:t>styles, what textures, what colors. Customize your sneakers whatever way you want.”</a:t>
            </a:r>
          </a:p>
          <a:p>
            <a:endParaRPr lang="en-US" altLang="en-US" sz="1200" b="0" i="0" u="none" strike="noStrike" kern="1200" baseline="0" dirty="0">
              <a:solidFill>
                <a:schemeClr val="tx1"/>
              </a:solidFill>
              <a:latin typeface="+mn-lt"/>
              <a:ea typeface="+mn-ea"/>
              <a:cs typeface="+mn-cs"/>
            </a:endParaRPr>
          </a:p>
          <a:p>
            <a:r>
              <a:rPr lang="en-US" altLang="en-US" dirty="0"/>
              <a:t>In the extreme, micromarketing becomes </a:t>
            </a:r>
            <a:r>
              <a:rPr lang="en-US" altLang="en-US" b="1" dirty="0"/>
              <a:t>individual marketing</a:t>
            </a:r>
            <a:r>
              <a:rPr lang="en-US" altLang="en-US" i="1" dirty="0"/>
              <a:t>— on</a:t>
            </a:r>
            <a:r>
              <a:rPr lang="en-US" altLang="en-US" i="1" baseline="0" dirty="0"/>
              <a:t>e-to-one </a:t>
            </a:r>
            <a:r>
              <a:rPr lang="en-US" altLang="en-US" i="0" baseline="0" dirty="0"/>
              <a:t>or </a:t>
            </a:r>
            <a:r>
              <a:rPr lang="en-US" altLang="en-US" i="1" dirty="0"/>
              <a:t>markets-of-one marketing</a:t>
            </a:r>
            <a:r>
              <a:rPr lang="en-US" altLang="en-US" dirty="0"/>
              <a:t>.</a:t>
            </a:r>
          </a:p>
          <a:p>
            <a:endParaRPr lang="en-US" altLang="en-US" dirty="0"/>
          </a:p>
          <a:p>
            <a:r>
              <a:rPr lang="en-US" altLang="en-US" dirty="0"/>
              <a:t>More detailed databases, robotic production and flexible manufacturing, and interactive media such as mobile phones and the Internet have combined to foster mass customization. </a:t>
            </a:r>
            <a:r>
              <a:rPr lang="en-US" altLang="en-US" i="1" dirty="0"/>
              <a:t>Mass customization</a:t>
            </a:r>
            <a:r>
              <a:rPr lang="en-US" altLang="en-US" dirty="0"/>
              <a:t> is the process by which firms interact one-to-one with masses of customers to design products and services tailor-made to individual needs.  Individual marketing has made relationships with customers more important than ever.</a:t>
            </a:r>
          </a:p>
          <a:p>
            <a:endParaRPr lang="en-US" altLang="en-US" dirty="0"/>
          </a:p>
          <a:p>
            <a:r>
              <a:rPr lang="en-US" altLang="en-US" dirty="0"/>
              <a:t>The world appears to be coming full circle—from the good old days when customers were treated as individuals to mass marketing when nobody knew your name and then back again.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680615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468417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Socially responsible targeting: </a:t>
            </a:r>
            <a:r>
              <a:rPr lang="en-US" dirty="0">
                <a:ea typeface="ＭＳ Ｐゴシック" charset="-128"/>
              </a:rPr>
              <a:t>Target marketing sometimes generates controversy and concern. </a:t>
            </a:r>
            <a:r>
              <a:rPr lang="en-US" sz="1200" b="0" i="0" u="none" strike="noStrike" kern="1200" baseline="0" dirty="0">
                <a:solidFill>
                  <a:schemeClr val="tx1"/>
                </a:solidFill>
                <a:latin typeface="+mn-lt"/>
                <a:ea typeface="+mn-ea"/>
                <a:cs typeface="+mn-cs"/>
              </a:rPr>
              <a:t>For example, fast-food chains have generated controversy over the years by their attempts to target inner-city minority consumers. They’ve been accused of pitching their high-fat, salt laden fare to low-income, urban residents who are much more likely than suburbanites to be heavy consumers. Similarly, big banks and mortgage lenders have been criticized for targeting consumers in poor urban areas with attractive adjustable-rate home mortgages that they can’t really afford.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Children are seen as an especially vulnerable audience. M</a:t>
            </a:r>
            <a:r>
              <a:rPr lang="en-US" dirty="0">
                <a:ea typeface="ＭＳ Ｐゴシック" charset="-128"/>
              </a:rPr>
              <a:t>arketers in a wide range of industries—from cereal, soft drinks, and fast food to toys and fashion—have been heavily criticized for their marketing efforts directed toward children. </a:t>
            </a:r>
          </a:p>
          <a:p>
            <a:endParaRPr lang="en-US" dirty="0">
              <a:ea typeface="ＭＳ Ｐゴシック" charset="-128"/>
            </a:endParaRPr>
          </a:p>
          <a:p>
            <a:r>
              <a:rPr lang="en-US" dirty="0">
                <a:ea typeface="ＭＳ Ｐゴシック" charset="-128"/>
              </a:rPr>
              <a:t>In target marketing, the issue is not really </a:t>
            </a:r>
            <a:r>
              <a:rPr lang="en-US" i="1" dirty="0">
                <a:ea typeface="ＭＳ Ｐゴシック" charset="-128"/>
              </a:rPr>
              <a:t>who</a:t>
            </a:r>
            <a:r>
              <a:rPr lang="en-US" dirty="0">
                <a:ea typeface="ＭＳ Ｐゴシック" charset="-128"/>
              </a:rPr>
              <a:t> is targeted but rather </a:t>
            </a:r>
            <a:r>
              <a:rPr lang="en-US" i="1" dirty="0">
                <a:ea typeface="ＭＳ Ｐゴシック" charset="-128"/>
              </a:rPr>
              <a:t>how</a:t>
            </a:r>
            <a:r>
              <a:rPr lang="en-US" dirty="0">
                <a:ea typeface="ＭＳ Ｐゴシック" charset="-128"/>
              </a:rPr>
              <a:t> and for </a:t>
            </a:r>
            <a:r>
              <a:rPr lang="en-US" i="1" dirty="0">
                <a:ea typeface="ＭＳ Ｐゴシック" charset="-128"/>
              </a:rPr>
              <a:t>what</a:t>
            </a:r>
            <a:r>
              <a:rPr lang="en-US" dirty="0">
                <a:ea typeface="ＭＳ Ｐゴシック" charset="-128"/>
              </a:rPr>
              <a:t>. Controversies arise when marketers attempt to profit at the expense of targeted segments—when they unfairly target vulnerable segments or target them with questionable products or tactics. </a:t>
            </a:r>
          </a:p>
          <a:p>
            <a:endParaRPr lang="en-US" dirty="0">
              <a:ea typeface="ＭＳ Ｐゴシック" charset="-128"/>
            </a:endParaRPr>
          </a:p>
          <a:p>
            <a:r>
              <a:rPr lang="en-US" dirty="0">
                <a:ea typeface="ＭＳ Ｐゴシック" charset="-128"/>
              </a:rPr>
              <a:t>Socially responsible marketing calls for segmentation and targeting that serve not just the interests of the company but also the interests of those targeted.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2842375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Positioning: </a:t>
            </a:r>
            <a:r>
              <a:rPr lang="en-US" sz="1200" kern="1200" baseline="0" dirty="0">
                <a:solidFill>
                  <a:schemeClr val="tx1"/>
                </a:solidFill>
                <a:latin typeface="+mn-lt"/>
                <a:ea typeface="+mn-ea"/>
                <a:cs typeface="+mn-cs"/>
              </a:rPr>
              <a:t>For example, in the automobile market, the Honda Fit is positioned on economy, Mercedes on luxury, and BMW on performance. Volvo positions powerfully on safety. And Toyota positions its fuel-efficient, hybrid </a:t>
            </a:r>
            <a:r>
              <a:rPr lang="en-US" sz="1200" kern="1200" baseline="0" dirty="0" err="1">
                <a:solidFill>
                  <a:schemeClr val="tx1"/>
                </a:solidFill>
                <a:latin typeface="+mn-lt"/>
                <a:ea typeface="+mn-ea"/>
                <a:cs typeface="+mn-cs"/>
              </a:rPr>
              <a:t>Prius</a:t>
            </a:r>
            <a:r>
              <a:rPr lang="en-US" sz="1200" kern="1200" baseline="0" dirty="0">
                <a:solidFill>
                  <a:schemeClr val="tx1"/>
                </a:solidFill>
                <a:latin typeface="+mn-lt"/>
                <a:ea typeface="+mn-ea"/>
                <a:cs typeface="+mn-cs"/>
              </a:rPr>
              <a:t> as a high-tech solution to the energy shortage.</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endParaRPr lang="en-US" altLang="en-US" sz="1200" b="0" i="0" u="none" strike="noStrike" kern="1200" baseline="0" dirty="0">
              <a:solidFill>
                <a:schemeClr val="tx1"/>
              </a:solidFill>
              <a:latin typeface="+mn-lt"/>
              <a:ea typeface="+mn-ea"/>
              <a:cs typeface="+mn-cs"/>
            </a:endParaRPr>
          </a:p>
          <a:p>
            <a:r>
              <a:rPr lang="en-US" altLang="en-US" dirty="0"/>
              <a:t>The company must decide on a </a:t>
            </a:r>
            <a:r>
              <a:rPr lang="en-US" altLang="en-US" i="1" dirty="0"/>
              <a:t>value proposition</a:t>
            </a:r>
            <a:r>
              <a:rPr lang="en-US" altLang="en-US" dirty="0"/>
              <a:t>—how it will create differentiated value for targeted segments and what positions it wants to occupy in those segments. The place the product occupies in consumers’ minds relative to competing products is the position. Products are made in factories, but brands happen in the minds of consumers.</a:t>
            </a:r>
          </a:p>
          <a:p>
            <a:endParaRPr lang="en-US" altLang="en-US" dirty="0"/>
          </a:p>
          <a:p>
            <a:r>
              <a:rPr lang="en-US" altLang="en-US" dirty="0"/>
              <a:t>To simplify the buying process, consumers organize products, services, and companies into categories and “position” them in their minds. A product’s position is the complex set of perceptions, impressions, and feelings that consumers have for the product compared with competing products.</a:t>
            </a:r>
          </a:p>
          <a:p>
            <a:endParaRPr lang="en-US" altLang="en-US" dirty="0"/>
          </a:p>
          <a:p>
            <a:r>
              <a:rPr lang="en-US" altLang="en-US" dirty="0"/>
              <a:t>Consumers position products with or without the help of marketers. But marketers do not want to leave their products’ positions to chance. They must </a:t>
            </a:r>
            <a:r>
              <a:rPr lang="en-US" altLang="en-US" i="1" dirty="0"/>
              <a:t>plan</a:t>
            </a:r>
            <a:r>
              <a:rPr lang="en-US" altLang="en-US" dirty="0"/>
              <a:t> positions that will give their products the greatest advantage in selected target markets, and they must design marketing mixes to create these planned positions.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43659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758697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To build profitable relationships with target customers, marketers must understand customer needs and deliver more customer value better than competitors do. To the extent that a company can differentiate and position itself as providing superior customer value, it gains </a:t>
            </a:r>
            <a:r>
              <a:rPr lang="en-US" altLang="en-US" b="1" dirty="0"/>
              <a:t>competitive advantage</a:t>
            </a:r>
            <a:r>
              <a:rPr lang="en-US" altLang="en-US" dirty="0"/>
              <a:t>.</a:t>
            </a:r>
          </a:p>
          <a:p>
            <a:endParaRPr lang="en-US" altLang="en-US" dirty="0"/>
          </a:p>
          <a:p>
            <a:r>
              <a:rPr lang="en-US" altLang="en-US" dirty="0"/>
              <a:t>But solid positions cannot be built on empty promises. If a company positions its product as </a:t>
            </a:r>
            <a:r>
              <a:rPr lang="en-US" altLang="en-US" i="1" dirty="0"/>
              <a:t>offering</a:t>
            </a:r>
            <a:r>
              <a:rPr lang="en-US" altLang="en-US" dirty="0"/>
              <a:t> the best quality and service, it must actually differentiate the product so that it </a:t>
            </a:r>
            <a:r>
              <a:rPr lang="en-US" altLang="en-US" i="1" dirty="0"/>
              <a:t>delivers</a:t>
            </a:r>
            <a:r>
              <a:rPr lang="en-US" altLang="en-US" dirty="0"/>
              <a:t> the promised quality and service. Companies must do much more than simply shout out their positions with slogans and taglines. They must first </a:t>
            </a:r>
            <a:r>
              <a:rPr lang="en-US" altLang="en-US" i="1" dirty="0"/>
              <a:t>live</a:t>
            </a:r>
            <a:r>
              <a:rPr lang="en-US" altLang="en-US" dirty="0"/>
              <a:t> the slogan.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580413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Product differentiation: </a:t>
            </a:r>
            <a:r>
              <a:rPr lang="en-US" sz="1200" b="0" i="0" u="none" strike="noStrike" kern="1200" baseline="0" dirty="0">
                <a:solidFill>
                  <a:schemeClr val="tx1"/>
                </a:solidFill>
                <a:latin typeface="+mn-lt"/>
                <a:ea typeface="+mn-ea"/>
                <a:cs typeface="+mn-cs"/>
              </a:rPr>
              <a:t>Premium audio brand Bose promises “better sound through research—an innovative, high-quality listening experience.”</a:t>
            </a:r>
          </a:p>
          <a:p>
            <a:endParaRPr lang="en-US" altLang="en-US" sz="1200" b="0" i="0" u="none" strike="noStrike" kern="1200" baseline="0" dirty="0">
              <a:solidFill>
                <a:schemeClr val="tx1"/>
              </a:solidFill>
              <a:latin typeface="+mn-lt"/>
              <a:ea typeface="+mn-ea"/>
              <a:cs typeface="+mn-cs"/>
            </a:endParaRPr>
          </a:p>
          <a:p>
            <a:r>
              <a:rPr lang="en-US" altLang="en-US" dirty="0"/>
              <a:t>To find points of differentiation, marketers must think through the customer’s entire experience with the company’s product or service. An alert company can find ways to differentiate itself at every customer contact point. </a:t>
            </a:r>
          </a:p>
          <a:p>
            <a:endParaRPr lang="en-US" altLang="en-US" dirty="0"/>
          </a:p>
          <a:p>
            <a:r>
              <a:rPr lang="en-US" altLang="en-US" dirty="0"/>
              <a:t>Through </a:t>
            </a:r>
            <a:r>
              <a:rPr lang="en-US" altLang="en-US" i="1" dirty="0"/>
              <a:t>product differentiation</a:t>
            </a:r>
            <a:r>
              <a:rPr lang="en-US" altLang="en-US" dirty="0"/>
              <a:t>, brands can be differentiated on features, performance, or style and design. Thus, Bose positions its speakers on their striking design and sound characteristics. By gaining the approval of the American Heart Association as an approach to a healthy lifestyle, Subway differentiates itself as the healthy fast-food choice. </a:t>
            </a:r>
          </a:p>
          <a:p>
            <a:endParaRPr lang="en-US" altLang="en-US" dirty="0"/>
          </a:p>
          <a:p>
            <a:r>
              <a:rPr lang="en-US" altLang="en-US" dirty="0"/>
              <a:t>Some companies gain </a:t>
            </a:r>
            <a:r>
              <a:rPr lang="en-US" altLang="en-US" i="1" dirty="0"/>
              <a:t>services differentiation</a:t>
            </a:r>
            <a:r>
              <a:rPr lang="en-US" altLang="en-US" dirty="0"/>
              <a:t> through speedy, convenient, or careful delivery. </a:t>
            </a:r>
          </a:p>
          <a:p>
            <a:endParaRPr lang="en-US" altLang="en-US" dirty="0"/>
          </a:p>
          <a:p>
            <a:r>
              <a:rPr lang="en-US" altLang="en-US" dirty="0"/>
              <a:t>Firms that practice </a:t>
            </a:r>
            <a:r>
              <a:rPr lang="en-US" altLang="en-US" i="1" dirty="0"/>
              <a:t>channel differentiation</a:t>
            </a:r>
            <a:r>
              <a:rPr lang="en-US" altLang="en-US" dirty="0"/>
              <a:t> gain competitive advantage through the way they design their channel’s coverage, expertise, and performance. Amazon.com, for example, sets itself apart with its smooth-functioning direct channels.</a:t>
            </a:r>
          </a:p>
          <a:p>
            <a:endParaRPr lang="en-US" altLang="en-US" dirty="0"/>
          </a:p>
          <a:p>
            <a:r>
              <a:rPr lang="en-US" altLang="en-US" dirty="0"/>
              <a:t>Companies can also gain a strong competitive advantage through </a:t>
            </a:r>
            <a:r>
              <a:rPr lang="en-US" altLang="en-US" i="1" dirty="0"/>
              <a:t>people differentiation</a:t>
            </a:r>
            <a:r>
              <a:rPr lang="en-US" altLang="en-US" dirty="0"/>
              <a:t>—hiring and training better people than their competitors do. </a:t>
            </a:r>
          </a:p>
          <a:p>
            <a:endParaRPr lang="en-US" altLang="en-US" dirty="0"/>
          </a:p>
          <a:p>
            <a:r>
              <a:rPr lang="en-US" altLang="en-US" dirty="0"/>
              <a:t>Even when competing offers look the same, buyers may perceive a difference based on company or brand </a:t>
            </a:r>
            <a:r>
              <a:rPr lang="en-US" altLang="en-US" i="1" dirty="0"/>
              <a:t>image differentiation</a:t>
            </a:r>
            <a:r>
              <a:rPr lang="en-US" altLang="en-US" dirty="0"/>
              <a:t>. The chosen symbols, characters, and other image elements a brand chooses must be communicated through advertising that conveys the company’s or brand’s personality.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4037175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Not all brand differences are meaningful or worthwhile, and each difference has the potential to create company costs as well as customer benefits. A difference is worth establishing to the extent that it satisfies the following criteria:</a:t>
            </a:r>
          </a:p>
          <a:p>
            <a:endParaRPr lang="en-US" altLang="en-US" i="1" dirty="0"/>
          </a:p>
          <a:p>
            <a:r>
              <a:rPr lang="en-US" altLang="en-US" i="1" dirty="0"/>
              <a:t>Important:</a:t>
            </a:r>
            <a:r>
              <a:rPr lang="en-US" altLang="en-US" dirty="0"/>
              <a:t> The difference delivers a highly valued benefit to target buyers.</a:t>
            </a:r>
          </a:p>
          <a:p>
            <a:endParaRPr lang="en-US" altLang="en-US" dirty="0"/>
          </a:p>
          <a:p>
            <a:r>
              <a:rPr lang="en-US" altLang="en-US" i="1" dirty="0"/>
              <a:t>Distinctive:</a:t>
            </a:r>
            <a:r>
              <a:rPr lang="en-US" altLang="en-US" dirty="0"/>
              <a:t> Competitors do not offer the difference, or the company can offer it in a more distinctive way.</a:t>
            </a:r>
          </a:p>
          <a:p>
            <a:endParaRPr lang="en-US" altLang="en-US" i="1" dirty="0"/>
          </a:p>
          <a:p>
            <a:r>
              <a:rPr lang="en-US" altLang="en-US" i="1" dirty="0"/>
              <a:t>Superior:</a:t>
            </a:r>
            <a:r>
              <a:rPr lang="en-US" altLang="en-US" dirty="0"/>
              <a:t> The difference is superior to other ways that customers might obtain the same benefit.</a:t>
            </a:r>
          </a:p>
          <a:p>
            <a:endParaRPr lang="en-US" altLang="en-US" i="1" dirty="0"/>
          </a:p>
          <a:p>
            <a:r>
              <a:rPr lang="en-US" altLang="en-US" i="1" dirty="0"/>
              <a:t>Communicable:</a:t>
            </a:r>
            <a:r>
              <a:rPr lang="en-US" altLang="en-US" dirty="0"/>
              <a:t> The difference is communicable and visible to buyers.</a:t>
            </a:r>
          </a:p>
          <a:p>
            <a:endParaRPr lang="en-US" altLang="en-US" i="1" dirty="0"/>
          </a:p>
          <a:p>
            <a:r>
              <a:rPr lang="en-US" altLang="en-US" i="1" dirty="0"/>
              <a:t>Preemptive:</a:t>
            </a:r>
            <a:r>
              <a:rPr lang="en-US" altLang="en-US" dirty="0"/>
              <a:t> Competitors cannot easily copy the difference.</a:t>
            </a:r>
          </a:p>
          <a:p>
            <a:endParaRPr lang="en-US" altLang="en-US" i="1" dirty="0"/>
          </a:p>
          <a:p>
            <a:r>
              <a:rPr lang="en-US" altLang="en-US" i="1" dirty="0"/>
              <a:t>Affordable:</a:t>
            </a:r>
            <a:r>
              <a:rPr lang="en-US" altLang="en-US" dirty="0"/>
              <a:t> Buyers can afford to pay for the difference.</a:t>
            </a:r>
          </a:p>
          <a:p>
            <a:endParaRPr lang="en-US" altLang="en-US" i="1" dirty="0"/>
          </a:p>
          <a:p>
            <a:r>
              <a:rPr lang="en-US" altLang="en-US" i="1" dirty="0"/>
              <a:t>Profitable:</a:t>
            </a:r>
            <a:r>
              <a:rPr lang="en-US" altLang="en-US" dirty="0"/>
              <a:t> The company can introduce the difference profitably.</a:t>
            </a:r>
          </a:p>
          <a:p>
            <a:endParaRPr lang="en-US" altLang="en-US" dirty="0"/>
          </a:p>
          <a:p>
            <a:r>
              <a:rPr lang="en-US" altLang="en-US" dirty="0"/>
              <a:t>Many companies have introduced differentiations that failed one or more of these tests. Choosing competitive advantages on which to position a product or service can be difficult, yet such choices may be crucial to success. Choosing the right differentiators can help a brand stand out from the pack of competitors. For example, </a:t>
            </a:r>
            <a:r>
              <a:rPr lang="en-US" sz="1200" kern="1200" dirty="0">
                <a:solidFill>
                  <a:schemeClr val="tx1"/>
                </a:solidFill>
                <a:effectLst/>
                <a:latin typeface="+mn-lt"/>
                <a:ea typeface="+mn-ea"/>
                <a:cs typeface="+mn-cs"/>
              </a:rPr>
              <a:t>when Nokia introduced its Lumia 1020 smartphone, it didn’t position the phone only on attributes shared with competing models, such as user interface and speed. It positioned it as a smartphone with a 41 megapixel camera with a “reinvented zoom” and “full HD video” that fits today’s digital lifestyles.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441384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a:t>
            </a:r>
            <a:r>
              <a:rPr lang="en-US" altLang="en-US" baseline="0" dirty="0"/>
              <a:t> c</a:t>
            </a:r>
            <a:r>
              <a:rPr lang="en-US" altLang="en-US" dirty="0"/>
              <a:t>ompany and brand positioning should be summed up in a </a:t>
            </a:r>
            <a:r>
              <a:rPr lang="en-US" altLang="en-US" b="1" dirty="0"/>
              <a:t>positioning statement</a:t>
            </a:r>
            <a:r>
              <a:rPr lang="en-US" altLang="en-US" dirty="0"/>
              <a:t>. An example</a:t>
            </a:r>
            <a:r>
              <a:rPr lang="en-US" altLang="en-US" baseline="0" dirty="0"/>
              <a:t> using the above form is shown on the next slide.</a:t>
            </a:r>
          </a:p>
          <a:p>
            <a:endParaRPr lang="en-US" altLang="en-US" baseline="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473240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ea typeface="ＭＳ Ｐゴシック" charset="-128"/>
              </a:rPr>
              <a:t>Once it has chosen a position, the company must take strong steps to deliver and communicate the desired position to its target consumers. All the company’s marketing mix efforts must support the positioning strategy. Positioning the company calls for concrete action, not just talk. If the company decides to build a position on better quality and service, it must first </a:t>
            </a:r>
            <a:r>
              <a:rPr lang="en-US" i="1" dirty="0">
                <a:ea typeface="ＭＳ Ｐゴシック" charset="-128"/>
              </a:rPr>
              <a:t>deliver</a:t>
            </a:r>
            <a:r>
              <a:rPr lang="en-US" dirty="0">
                <a:ea typeface="ＭＳ Ｐゴシック" charset="-128"/>
              </a:rPr>
              <a:t> that position. </a:t>
            </a:r>
          </a:p>
          <a:p>
            <a:pPr>
              <a:defRPr/>
            </a:pPr>
            <a:endParaRPr lang="en-US" dirty="0">
              <a:ea typeface="ＭＳ Ｐゴシック" charset="-128"/>
            </a:endParaRPr>
          </a:p>
          <a:p>
            <a:pPr>
              <a:defRPr/>
            </a:pPr>
            <a:r>
              <a:rPr lang="en-US" dirty="0">
                <a:ea typeface="ＭＳ Ｐゴシック" charset="-128"/>
              </a:rPr>
              <a:t>Companies must closely monitor and adapt the position over time to match changes in consumer needs and competitors’ strategies. However, the company should avoid abrupt changes that might confuse consumers, and should evolve gradually as it adapts to the ever-changing marketing environment.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62641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Buyers in any market differ in their wants, resources, locations, buying attitudes, and buying practices. Through market segmentation, companies divide large, heterogeneous markets into smaller segments that can be reached more efficiently and effectively with products and services that match their unique needs.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09924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29504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90487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12923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200050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Benefit segmentation: </a:t>
            </a:r>
            <a:r>
              <a:rPr lang="en-US" sz="1200" b="0" i="0" u="none" strike="noStrike" kern="1200" baseline="0" dirty="0">
                <a:solidFill>
                  <a:schemeClr val="tx1"/>
                </a:solidFill>
                <a:latin typeface="+mn-lt"/>
                <a:ea typeface="+mn-ea"/>
                <a:cs typeface="+mn-cs"/>
              </a:rPr>
              <a:t>Schwinn makes bikes for every benefit segment. </a:t>
            </a:r>
            <a:endParaRPr lang="en-US" b="1" dirty="0">
              <a:ea typeface="ＭＳ Ｐゴシック" charset="-128"/>
            </a:endParaRPr>
          </a:p>
          <a:p>
            <a:pPr>
              <a:defRPr/>
            </a:pPr>
            <a:endParaRPr lang="en-US" b="1" dirty="0">
              <a:ea typeface="ＭＳ Ｐゴシック" charset="-128"/>
            </a:endParaRPr>
          </a:p>
          <a:p>
            <a:pPr>
              <a:defRPr/>
            </a:pPr>
            <a:r>
              <a:rPr lang="en-US" b="1" dirty="0">
                <a:ea typeface="ＭＳ Ｐゴシック" charset="-128"/>
              </a:rPr>
              <a:t>Occasions </a:t>
            </a:r>
            <a:r>
              <a:rPr lang="en-US" b="0" baseline="0" dirty="0">
                <a:ea typeface="ＭＳ Ｐゴシック" charset="-128"/>
              </a:rPr>
              <a:t>refer to when consumers g</a:t>
            </a:r>
            <a:r>
              <a:rPr lang="en-US" b="0" dirty="0">
                <a:ea typeface="ＭＳ Ｐゴシック" charset="-128"/>
              </a:rPr>
              <a:t>et the </a:t>
            </a:r>
            <a:r>
              <a:rPr lang="en-US" dirty="0">
                <a:ea typeface="ＭＳ Ｐゴシック" charset="-128"/>
              </a:rPr>
              <a:t>idea to buy, actually make their purchase, or use the purchased item. </a:t>
            </a:r>
            <a:r>
              <a:rPr lang="en-US" b="1" dirty="0">
                <a:ea typeface="ＭＳ Ｐゴシック" charset="-128"/>
              </a:rPr>
              <a:t>Occasion segmentation</a:t>
            </a:r>
            <a:r>
              <a:rPr lang="en-US" dirty="0">
                <a:ea typeface="ＭＳ Ｐゴシック" charset="-128"/>
              </a:rPr>
              <a:t> can help firms build up product usage. </a:t>
            </a:r>
          </a:p>
          <a:p>
            <a:pPr>
              <a:defRPr/>
            </a:pPr>
            <a:endParaRPr lang="en-US" dirty="0">
              <a:ea typeface="ＭＳ Ｐゴシック" charset="-128"/>
            </a:endParaRPr>
          </a:p>
          <a:p>
            <a:pPr>
              <a:defRPr/>
            </a:pPr>
            <a:r>
              <a:rPr lang="en-US" b="1" dirty="0">
                <a:ea typeface="ＭＳ Ｐゴシック" charset="-128"/>
              </a:rPr>
              <a:t>Benefits sought</a:t>
            </a:r>
            <a:r>
              <a:rPr lang="en-US" b="1" i="1" baseline="0" dirty="0">
                <a:ea typeface="ＭＳ Ｐゴシック" charset="-128"/>
              </a:rPr>
              <a:t> </a:t>
            </a:r>
            <a:r>
              <a:rPr lang="en-US" b="0" i="0" baseline="0" dirty="0">
                <a:ea typeface="ＭＳ Ｐゴシック" charset="-128"/>
              </a:rPr>
              <a:t>refers to </a:t>
            </a:r>
            <a:r>
              <a:rPr lang="en-US" dirty="0">
                <a:ea typeface="ＭＳ Ｐゴシック" charset="-128"/>
              </a:rPr>
              <a:t>finding the major benefits people look for in a product class, the kinds of people who look for each benefit, and the major brands that deliver each benefit.</a:t>
            </a:r>
          </a:p>
          <a:p>
            <a:pPr>
              <a:defRPr/>
            </a:pPr>
            <a:endParaRPr lang="en-US" dirty="0">
              <a:ea typeface="ＭＳ Ｐゴシック" charset="-128"/>
            </a:endParaRPr>
          </a:p>
          <a:p>
            <a:pPr>
              <a:defRPr/>
            </a:pPr>
            <a:r>
              <a:rPr lang="en-US" dirty="0">
                <a:ea typeface="ＭＳ Ｐゴシック" charset="-128"/>
              </a:rPr>
              <a:t>Markets can be segmented by </a:t>
            </a:r>
            <a:r>
              <a:rPr lang="en-US" b="1" dirty="0">
                <a:ea typeface="ＭＳ Ｐゴシック" charset="-128"/>
              </a:rPr>
              <a:t>user status</a:t>
            </a:r>
            <a:r>
              <a:rPr lang="en-US" dirty="0">
                <a:ea typeface="ＭＳ Ｐゴシック" charset="-128"/>
              </a:rPr>
              <a:t>: nonusers, ex-users, potential users, first-time users, and regular users of a product. Marketers want to reinforce and retain regular users, attract targeted nonusers, and reinvigorate relationships with ex-users.</a:t>
            </a:r>
          </a:p>
          <a:p>
            <a:pPr>
              <a:defRPr/>
            </a:pPr>
            <a:endParaRPr lang="en-US" dirty="0">
              <a:ea typeface="ＭＳ Ｐゴシック" charset="-128"/>
            </a:endParaRPr>
          </a:p>
          <a:p>
            <a:pPr>
              <a:defRPr/>
            </a:pPr>
            <a:r>
              <a:rPr lang="en-US" dirty="0">
                <a:ea typeface="ＭＳ Ｐゴシック" charset="-128"/>
              </a:rPr>
              <a:t>Markets can also be segmented by </a:t>
            </a:r>
            <a:r>
              <a:rPr lang="en-US" b="1" dirty="0">
                <a:ea typeface="ＭＳ Ｐゴシック" charset="-128"/>
              </a:rPr>
              <a:t>usage rate</a:t>
            </a:r>
            <a:r>
              <a:rPr lang="en-US" dirty="0">
                <a:ea typeface="ＭＳ Ｐゴシック" charset="-128"/>
              </a:rPr>
              <a:t>: light, medium, and heavy product users. Heavy users are often a small percentage of the market but account for a high percentage of total consumption. </a:t>
            </a:r>
          </a:p>
          <a:p>
            <a:pPr>
              <a:defRPr/>
            </a:pPr>
            <a:endParaRPr lang="en-US" dirty="0">
              <a:ea typeface="ＭＳ Ｐゴシック" charset="-128"/>
            </a:endParaRPr>
          </a:p>
          <a:p>
            <a:pPr>
              <a:defRPr/>
            </a:pPr>
            <a:r>
              <a:rPr lang="en-US" dirty="0">
                <a:ea typeface="ＭＳ Ｐゴシック" charset="-128"/>
              </a:rPr>
              <a:t>Consumers can be loyal to brands, and buyers can be divided into groups according to their degree of </a:t>
            </a:r>
            <a:r>
              <a:rPr lang="en-US" b="1" dirty="0">
                <a:ea typeface="ＭＳ Ｐゴシック" charset="-128"/>
              </a:rPr>
              <a:t>loyalty</a:t>
            </a:r>
            <a:r>
              <a:rPr lang="en-US" dirty="0">
                <a:ea typeface="ＭＳ Ｐゴシック" charset="-128"/>
              </a:rPr>
              <a:t>. Some consumers are completely loyal—they buy one brand all the time and can’t wait to tell others about it. Other consumers are somewhat loyal—they are loyal to two or three brands of a given product or favor one brand while sometimes buying others. Still other buyers show no loyalty to any brand—they either want something different each time they buy, or they buy whatever’s on sale. A company can learn a lot by analyzing loyalty patterns in its market, starting with its own loyal customers.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046619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Marketers rarely limit their segmentation analysis to only one or a few variables. Rather, they often use multiple segmentation bases in an effort to identify smaller, better</a:t>
            </a:r>
            <a:r>
              <a:rPr lang="en-US" altLang="en-US" baseline="0" dirty="0"/>
              <a:t> </a:t>
            </a:r>
            <a:r>
              <a:rPr lang="en-US" altLang="en-US" dirty="0"/>
              <a:t>defined target groups. Several business information services like Experian</a:t>
            </a:r>
            <a:r>
              <a:rPr lang="en-US" altLang="en-US" baseline="0" dirty="0"/>
              <a:t> </a:t>
            </a:r>
            <a:r>
              <a:rPr lang="en-US" altLang="en-US" dirty="0"/>
              <a:t>provide multivariable segmentation systems that merge geographic, demographic, lifestyle, and behavioral data to help companies segment their markets down to zip codes, neighborhoods, and even households. </a:t>
            </a:r>
          </a:p>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78354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8FC0-FA90-C14B-9E86-D8988020C7A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ECFCB3C-F751-384D-B5BA-10CF48C8E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1EE832E-E8C6-BF4B-8E25-746F72C3C420}"/>
              </a:ext>
            </a:extLst>
          </p:cNvPr>
          <p:cNvSpPr>
            <a:spLocks noGrp="1"/>
          </p:cNvSpPr>
          <p:nvPr>
            <p:ph type="dt" sz="half" idx="10"/>
          </p:nvPr>
        </p:nvSpPr>
        <p:spPr/>
        <p:txBody>
          <a:bodyPr/>
          <a:lstStyle/>
          <a:p>
            <a:fld id="{601F7335-EE34-914F-A0A0-E2986CCEE8D0}" type="datetimeFigureOut">
              <a:rPr lang="en-GB" smtClean="0"/>
              <a:t>22/01/2021</a:t>
            </a:fld>
            <a:endParaRPr lang="en-GB"/>
          </a:p>
        </p:txBody>
      </p:sp>
      <p:sp>
        <p:nvSpPr>
          <p:cNvPr id="5" name="Footer Placeholder 4">
            <a:extLst>
              <a:ext uri="{FF2B5EF4-FFF2-40B4-BE49-F238E27FC236}">
                <a16:creationId xmlns:a16="http://schemas.microsoft.com/office/drawing/2014/main" id="{B3A72D62-A0E3-A348-99DD-BC2DBE18F2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9FB739-A0B0-9247-A94B-2461C35809EB}"/>
              </a:ext>
            </a:extLst>
          </p:cNvPr>
          <p:cNvSpPr>
            <a:spLocks noGrp="1"/>
          </p:cNvSpPr>
          <p:nvPr>
            <p:ph type="sldNum" sz="quarter" idx="12"/>
          </p:nvPr>
        </p:nvSpPr>
        <p:spPr/>
        <p:txBody>
          <a:bodyPr/>
          <a:lstStyle/>
          <a:p>
            <a:fld id="{1CCAA4E6-0012-A944-9BAC-0ACD6C606AAD}" type="slidenum">
              <a:rPr lang="en-GB" smtClean="0"/>
              <a:t>‹#›</a:t>
            </a:fld>
            <a:endParaRPr lang="en-GB"/>
          </a:p>
        </p:txBody>
      </p:sp>
    </p:spTree>
    <p:extLst>
      <p:ext uri="{BB962C8B-B14F-4D97-AF65-F5344CB8AC3E}">
        <p14:creationId xmlns:p14="http://schemas.microsoft.com/office/powerpoint/2010/main" val="211359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7323-A0FD-7E4E-BC1E-5B513087858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32E464B-43A8-FC46-9F85-255903997BB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F10F07D-D239-1140-B66C-8B8001DB63F5}"/>
              </a:ext>
            </a:extLst>
          </p:cNvPr>
          <p:cNvSpPr>
            <a:spLocks noGrp="1"/>
          </p:cNvSpPr>
          <p:nvPr>
            <p:ph type="dt" sz="half" idx="10"/>
          </p:nvPr>
        </p:nvSpPr>
        <p:spPr/>
        <p:txBody>
          <a:bodyPr/>
          <a:lstStyle/>
          <a:p>
            <a:fld id="{601F7335-EE34-914F-A0A0-E2986CCEE8D0}" type="datetimeFigureOut">
              <a:rPr lang="en-GB" smtClean="0"/>
              <a:t>22/01/2021</a:t>
            </a:fld>
            <a:endParaRPr lang="en-GB"/>
          </a:p>
        </p:txBody>
      </p:sp>
      <p:sp>
        <p:nvSpPr>
          <p:cNvPr id="5" name="Footer Placeholder 4">
            <a:extLst>
              <a:ext uri="{FF2B5EF4-FFF2-40B4-BE49-F238E27FC236}">
                <a16:creationId xmlns:a16="http://schemas.microsoft.com/office/drawing/2014/main" id="{D0B85C36-DC7A-8E4F-9133-1C1F7AB711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83EF26-5C26-C244-9CF7-DEF264CED56E}"/>
              </a:ext>
            </a:extLst>
          </p:cNvPr>
          <p:cNvSpPr>
            <a:spLocks noGrp="1"/>
          </p:cNvSpPr>
          <p:nvPr>
            <p:ph type="sldNum" sz="quarter" idx="12"/>
          </p:nvPr>
        </p:nvSpPr>
        <p:spPr/>
        <p:txBody>
          <a:bodyPr/>
          <a:lstStyle/>
          <a:p>
            <a:fld id="{1CCAA4E6-0012-A944-9BAC-0ACD6C606AAD}" type="slidenum">
              <a:rPr lang="en-GB" smtClean="0"/>
              <a:t>‹#›</a:t>
            </a:fld>
            <a:endParaRPr lang="en-GB"/>
          </a:p>
        </p:txBody>
      </p:sp>
    </p:spTree>
    <p:extLst>
      <p:ext uri="{BB962C8B-B14F-4D97-AF65-F5344CB8AC3E}">
        <p14:creationId xmlns:p14="http://schemas.microsoft.com/office/powerpoint/2010/main" val="344461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E0E134-F575-D944-93B4-14DE5619ED6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7AED90-B42D-FF4D-BF26-9001633C8C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022B308-9C80-CD49-8D30-A5D3CF248E7B}"/>
              </a:ext>
            </a:extLst>
          </p:cNvPr>
          <p:cNvSpPr>
            <a:spLocks noGrp="1"/>
          </p:cNvSpPr>
          <p:nvPr>
            <p:ph type="dt" sz="half" idx="10"/>
          </p:nvPr>
        </p:nvSpPr>
        <p:spPr/>
        <p:txBody>
          <a:bodyPr/>
          <a:lstStyle/>
          <a:p>
            <a:fld id="{601F7335-EE34-914F-A0A0-E2986CCEE8D0}" type="datetimeFigureOut">
              <a:rPr lang="en-GB" smtClean="0"/>
              <a:t>22/01/2021</a:t>
            </a:fld>
            <a:endParaRPr lang="en-GB"/>
          </a:p>
        </p:txBody>
      </p:sp>
      <p:sp>
        <p:nvSpPr>
          <p:cNvPr id="5" name="Footer Placeholder 4">
            <a:extLst>
              <a:ext uri="{FF2B5EF4-FFF2-40B4-BE49-F238E27FC236}">
                <a16:creationId xmlns:a16="http://schemas.microsoft.com/office/drawing/2014/main" id="{A532C903-3256-4D40-9FBB-4A06FA8AEF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019CF2-6109-1143-8CFC-2EA35CCCB722}"/>
              </a:ext>
            </a:extLst>
          </p:cNvPr>
          <p:cNvSpPr>
            <a:spLocks noGrp="1"/>
          </p:cNvSpPr>
          <p:nvPr>
            <p:ph type="sldNum" sz="quarter" idx="12"/>
          </p:nvPr>
        </p:nvSpPr>
        <p:spPr/>
        <p:txBody>
          <a:bodyPr/>
          <a:lstStyle/>
          <a:p>
            <a:fld id="{1CCAA4E6-0012-A944-9BAC-0ACD6C606AAD}" type="slidenum">
              <a:rPr lang="en-GB" smtClean="0"/>
              <a:t>‹#›</a:t>
            </a:fld>
            <a:endParaRPr lang="en-GB"/>
          </a:p>
        </p:txBody>
      </p:sp>
    </p:spTree>
    <p:extLst>
      <p:ext uri="{BB962C8B-B14F-4D97-AF65-F5344CB8AC3E}">
        <p14:creationId xmlns:p14="http://schemas.microsoft.com/office/powerpoint/2010/main" val="2276166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6238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019B-BA68-9E4B-A2C3-2C75096EBFF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352D774-14D3-FC45-B43F-93C1EF342E6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1F882E4-3E1E-D648-9943-0FFF6BD70A41}"/>
              </a:ext>
            </a:extLst>
          </p:cNvPr>
          <p:cNvSpPr>
            <a:spLocks noGrp="1"/>
          </p:cNvSpPr>
          <p:nvPr>
            <p:ph type="dt" sz="half" idx="10"/>
          </p:nvPr>
        </p:nvSpPr>
        <p:spPr/>
        <p:txBody>
          <a:bodyPr/>
          <a:lstStyle/>
          <a:p>
            <a:fld id="{601F7335-EE34-914F-A0A0-E2986CCEE8D0}" type="datetimeFigureOut">
              <a:rPr lang="en-GB" smtClean="0"/>
              <a:t>22/01/2021</a:t>
            </a:fld>
            <a:endParaRPr lang="en-GB"/>
          </a:p>
        </p:txBody>
      </p:sp>
      <p:sp>
        <p:nvSpPr>
          <p:cNvPr id="5" name="Footer Placeholder 4">
            <a:extLst>
              <a:ext uri="{FF2B5EF4-FFF2-40B4-BE49-F238E27FC236}">
                <a16:creationId xmlns:a16="http://schemas.microsoft.com/office/drawing/2014/main" id="{D4BF1153-A720-C245-8E25-ADCB3A73DD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E79CCB-50C6-AD42-BB62-D28C6858E7C4}"/>
              </a:ext>
            </a:extLst>
          </p:cNvPr>
          <p:cNvSpPr>
            <a:spLocks noGrp="1"/>
          </p:cNvSpPr>
          <p:nvPr>
            <p:ph type="sldNum" sz="quarter" idx="12"/>
          </p:nvPr>
        </p:nvSpPr>
        <p:spPr/>
        <p:txBody>
          <a:bodyPr/>
          <a:lstStyle/>
          <a:p>
            <a:fld id="{1CCAA4E6-0012-A944-9BAC-0ACD6C606AAD}" type="slidenum">
              <a:rPr lang="en-GB" smtClean="0"/>
              <a:t>‹#›</a:t>
            </a:fld>
            <a:endParaRPr lang="en-GB"/>
          </a:p>
        </p:txBody>
      </p:sp>
    </p:spTree>
    <p:extLst>
      <p:ext uri="{BB962C8B-B14F-4D97-AF65-F5344CB8AC3E}">
        <p14:creationId xmlns:p14="http://schemas.microsoft.com/office/powerpoint/2010/main" val="282725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8DF1-5B6F-2D4E-9F12-928E1498EE4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3465D31-85F7-FB47-81C9-ACE9AD5943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F05F84F-42AC-2745-A31A-EEAC6F1E4641}"/>
              </a:ext>
            </a:extLst>
          </p:cNvPr>
          <p:cNvSpPr>
            <a:spLocks noGrp="1"/>
          </p:cNvSpPr>
          <p:nvPr>
            <p:ph type="dt" sz="half" idx="10"/>
          </p:nvPr>
        </p:nvSpPr>
        <p:spPr/>
        <p:txBody>
          <a:bodyPr/>
          <a:lstStyle/>
          <a:p>
            <a:fld id="{601F7335-EE34-914F-A0A0-E2986CCEE8D0}" type="datetimeFigureOut">
              <a:rPr lang="en-GB" smtClean="0"/>
              <a:t>22/01/2021</a:t>
            </a:fld>
            <a:endParaRPr lang="en-GB"/>
          </a:p>
        </p:txBody>
      </p:sp>
      <p:sp>
        <p:nvSpPr>
          <p:cNvPr id="5" name="Footer Placeholder 4">
            <a:extLst>
              <a:ext uri="{FF2B5EF4-FFF2-40B4-BE49-F238E27FC236}">
                <a16:creationId xmlns:a16="http://schemas.microsoft.com/office/drawing/2014/main" id="{147E510F-86CA-9A41-8B96-68BA18810E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FC3856-0203-F74A-8BD3-9C943E3911E5}"/>
              </a:ext>
            </a:extLst>
          </p:cNvPr>
          <p:cNvSpPr>
            <a:spLocks noGrp="1"/>
          </p:cNvSpPr>
          <p:nvPr>
            <p:ph type="sldNum" sz="quarter" idx="12"/>
          </p:nvPr>
        </p:nvSpPr>
        <p:spPr/>
        <p:txBody>
          <a:bodyPr/>
          <a:lstStyle/>
          <a:p>
            <a:fld id="{1CCAA4E6-0012-A944-9BAC-0ACD6C606AAD}" type="slidenum">
              <a:rPr lang="en-GB" smtClean="0"/>
              <a:t>‹#›</a:t>
            </a:fld>
            <a:endParaRPr lang="en-GB"/>
          </a:p>
        </p:txBody>
      </p:sp>
    </p:spTree>
    <p:extLst>
      <p:ext uri="{BB962C8B-B14F-4D97-AF65-F5344CB8AC3E}">
        <p14:creationId xmlns:p14="http://schemas.microsoft.com/office/powerpoint/2010/main" val="39540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4CFA-16F9-A74F-91D2-D0382AF31D5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B42AE8C-A1DF-064C-B6DE-8294F94008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923DC6C-5106-484B-A96C-101056E05C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3793694-AA9A-BE4A-BC1E-E4FC12AA67BA}"/>
              </a:ext>
            </a:extLst>
          </p:cNvPr>
          <p:cNvSpPr>
            <a:spLocks noGrp="1"/>
          </p:cNvSpPr>
          <p:nvPr>
            <p:ph type="dt" sz="half" idx="10"/>
          </p:nvPr>
        </p:nvSpPr>
        <p:spPr/>
        <p:txBody>
          <a:bodyPr/>
          <a:lstStyle/>
          <a:p>
            <a:fld id="{601F7335-EE34-914F-A0A0-E2986CCEE8D0}" type="datetimeFigureOut">
              <a:rPr lang="en-GB" smtClean="0"/>
              <a:t>22/01/2021</a:t>
            </a:fld>
            <a:endParaRPr lang="en-GB"/>
          </a:p>
        </p:txBody>
      </p:sp>
      <p:sp>
        <p:nvSpPr>
          <p:cNvPr id="6" name="Footer Placeholder 5">
            <a:extLst>
              <a:ext uri="{FF2B5EF4-FFF2-40B4-BE49-F238E27FC236}">
                <a16:creationId xmlns:a16="http://schemas.microsoft.com/office/drawing/2014/main" id="{970A0FD6-40D2-9343-9184-6565F80EA1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15419-4768-B042-BACC-5DE9E72EBC20}"/>
              </a:ext>
            </a:extLst>
          </p:cNvPr>
          <p:cNvSpPr>
            <a:spLocks noGrp="1"/>
          </p:cNvSpPr>
          <p:nvPr>
            <p:ph type="sldNum" sz="quarter" idx="12"/>
          </p:nvPr>
        </p:nvSpPr>
        <p:spPr/>
        <p:txBody>
          <a:bodyPr/>
          <a:lstStyle/>
          <a:p>
            <a:fld id="{1CCAA4E6-0012-A944-9BAC-0ACD6C606AAD}" type="slidenum">
              <a:rPr lang="en-GB" smtClean="0"/>
              <a:t>‹#›</a:t>
            </a:fld>
            <a:endParaRPr lang="en-GB"/>
          </a:p>
        </p:txBody>
      </p:sp>
    </p:spTree>
    <p:extLst>
      <p:ext uri="{BB962C8B-B14F-4D97-AF65-F5344CB8AC3E}">
        <p14:creationId xmlns:p14="http://schemas.microsoft.com/office/powerpoint/2010/main" val="300698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AED1-8104-4144-B7B7-7C046B2F7B6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14CF79DE-4173-9749-9F3F-8D687DE3A2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840A893-DA4E-DD48-8144-D4875239F3D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E782BFC-287D-F64D-BDEC-D530826B1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8E111B7-F02D-114C-AC91-4CBA2E661EE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42BBAE5-96A1-D74B-A7D7-1A4173157A81}"/>
              </a:ext>
            </a:extLst>
          </p:cNvPr>
          <p:cNvSpPr>
            <a:spLocks noGrp="1"/>
          </p:cNvSpPr>
          <p:nvPr>
            <p:ph type="dt" sz="half" idx="10"/>
          </p:nvPr>
        </p:nvSpPr>
        <p:spPr/>
        <p:txBody>
          <a:bodyPr/>
          <a:lstStyle/>
          <a:p>
            <a:fld id="{601F7335-EE34-914F-A0A0-E2986CCEE8D0}" type="datetimeFigureOut">
              <a:rPr lang="en-GB" smtClean="0"/>
              <a:t>22/01/2021</a:t>
            </a:fld>
            <a:endParaRPr lang="en-GB"/>
          </a:p>
        </p:txBody>
      </p:sp>
      <p:sp>
        <p:nvSpPr>
          <p:cNvPr id="8" name="Footer Placeholder 7">
            <a:extLst>
              <a:ext uri="{FF2B5EF4-FFF2-40B4-BE49-F238E27FC236}">
                <a16:creationId xmlns:a16="http://schemas.microsoft.com/office/drawing/2014/main" id="{C6F89463-BA8B-764B-AD0C-D245D0DDD31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A1DF4B-7BE7-A241-A8EC-4B71E2E8E816}"/>
              </a:ext>
            </a:extLst>
          </p:cNvPr>
          <p:cNvSpPr>
            <a:spLocks noGrp="1"/>
          </p:cNvSpPr>
          <p:nvPr>
            <p:ph type="sldNum" sz="quarter" idx="12"/>
          </p:nvPr>
        </p:nvSpPr>
        <p:spPr/>
        <p:txBody>
          <a:bodyPr/>
          <a:lstStyle/>
          <a:p>
            <a:fld id="{1CCAA4E6-0012-A944-9BAC-0ACD6C606AAD}" type="slidenum">
              <a:rPr lang="en-GB" smtClean="0"/>
              <a:t>‹#›</a:t>
            </a:fld>
            <a:endParaRPr lang="en-GB"/>
          </a:p>
        </p:txBody>
      </p:sp>
    </p:spTree>
    <p:extLst>
      <p:ext uri="{BB962C8B-B14F-4D97-AF65-F5344CB8AC3E}">
        <p14:creationId xmlns:p14="http://schemas.microsoft.com/office/powerpoint/2010/main" val="194710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CF9A-4AA4-BE46-A575-5AFF3E1F609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46A4D97-EBA3-1B47-B84B-E1B856742B8F}"/>
              </a:ext>
            </a:extLst>
          </p:cNvPr>
          <p:cNvSpPr>
            <a:spLocks noGrp="1"/>
          </p:cNvSpPr>
          <p:nvPr>
            <p:ph type="dt" sz="half" idx="10"/>
          </p:nvPr>
        </p:nvSpPr>
        <p:spPr/>
        <p:txBody>
          <a:bodyPr/>
          <a:lstStyle/>
          <a:p>
            <a:fld id="{601F7335-EE34-914F-A0A0-E2986CCEE8D0}" type="datetimeFigureOut">
              <a:rPr lang="en-GB" smtClean="0"/>
              <a:t>22/01/2021</a:t>
            </a:fld>
            <a:endParaRPr lang="en-GB"/>
          </a:p>
        </p:txBody>
      </p:sp>
      <p:sp>
        <p:nvSpPr>
          <p:cNvPr id="4" name="Footer Placeholder 3">
            <a:extLst>
              <a:ext uri="{FF2B5EF4-FFF2-40B4-BE49-F238E27FC236}">
                <a16:creationId xmlns:a16="http://schemas.microsoft.com/office/drawing/2014/main" id="{F28EB45D-72B5-CC4E-8D3B-8EECCCE8D73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A4EEAA2-D780-8E46-A3C9-5FD4FB6D3A07}"/>
              </a:ext>
            </a:extLst>
          </p:cNvPr>
          <p:cNvSpPr>
            <a:spLocks noGrp="1"/>
          </p:cNvSpPr>
          <p:nvPr>
            <p:ph type="sldNum" sz="quarter" idx="12"/>
          </p:nvPr>
        </p:nvSpPr>
        <p:spPr/>
        <p:txBody>
          <a:bodyPr/>
          <a:lstStyle/>
          <a:p>
            <a:fld id="{1CCAA4E6-0012-A944-9BAC-0ACD6C606AAD}" type="slidenum">
              <a:rPr lang="en-GB" smtClean="0"/>
              <a:t>‹#›</a:t>
            </a:fld>
            <a:endParaRPr lang="en-GB"/>
          </a:p>
        </p:txBody>
      </p:sp>
    </p:spTree>
    <p:extLst>
      <p:ext uri="{BB962C8B-B14F-4D97-AF65-F5344CB8AC3E}">
        <p14:creationId xmlns:p14="http://schemas.microsoft.com/office/powerpoint/2010/main" val="884446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A70D9-D531-D249-9845-8EBC1AF2D0EF}"/>
              </a:ext>
            </a:extLst>
          </p:cNvPr>
          <p:cNvSpPr>
            <a:spLocks noGrp="1"/>
          </p:cNvSpPr>
          <p:nvPr>
            <p:ph type="dt" sz="half" idx="10"/>
          </p:nvPr>
        </p:nvSpPr>
        <p:spPr/>
        <p:txBody>
          <a:bodyPr/>
          <a:lstStyle/>
          <a:p>
            <a:fld id="{601F7335-EE34-914F-A0A0-E2986CCEE8D0}" type="datetimeFigureOut">
              <a:rPr lang="en-GB" smtClean="0"/>
              <a:t>22/01/2021</a:t>
            </a:fld>
            <a:endParaRPr lang="en-GB"/>
          </a:p>
        </p:txBody>
      </p:sp>
      <p:sp>
        <p:nvSpPr>
          <p:cNvPr id="3" name="Footer Placeholder 2">
            <a:extLst>
              <a:ext uri="{FF2B5EF4-FFF2-40B4-BE49-F238E27FC236}">
                <a16:creationId xmlns:a16="http://schemas.microsoft.com/office/drawing/2014/main" id="{DFA4555D-BBC4-9943-8E48-C7F6EA3430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C1215CB-57B0-9843-A9DF-C6688056334C}"/>
              </a:ext>
            </a:extLst>
          </p:cNvPr>
          <p:cNvSpPr>
            <a:spLocks noGrp="1"/>
          </p:cNvSpPr>
          <p:nvPr>
            <p:ph type="sldNum" sz="quarter" idx="12"/>
          </p:nvPr>
        </p:nvSpPr>
        <p:spPr/>
        <p:txBody>
          <a:bodyPr/>
          <a:lstStyle/>
          <a:p>
            <a:fld id="{1CCAA4E6-0012-A944-9BAC-0ACD6C606AAD}" type="slidenum">
              <a:rPr lang="en-GB" smtClean="0"/>
              <a:t>‹#›</a:t>
            </a:fld>
            <a:endParaRPr lang="en-GB"/>
          </a:p>
        </p:txBody>
      </p:sp>
    </p:spTree>
    <p:extLst>
      <p:ext uri="{BB962C8B-B14F-4D97-AF65-F5344CB8AC3E}">
        <p14:creationId xmlns:p14="http://schemas.microsoft.com/office/powerpoint/2010/main" val="267812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50B1-9FDC-C441-AEBB-28F05B01DE5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408AF9B-0982-6543-BC8E-D31BE49466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350D0A1-211E-B84C-B035-63266FE98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A08657-8176-EB40-84AD-7282E856AE87}"/>
              </a:ext>
            </a:extLst>
          </p:cNvPr>
          <p:cNvSpPr>
            <a:spLocks noGrp="1"/>
          </p:cNvSpPr>
          <p:nvPr>
            <p:ph type="dt" sz="half" idx="10"/>
          </p:nvPr>
        </p:nvSpPr>
        <p:spPr/>
        <p:txBody>
          <a:bodyPr/>
          <a:lstStyle/>
          <a:p>
            <a:fld id="{601F7335-EE34-914F-A0A0-E2986CCEE8D0}" type="datetimeFigureOut">
              <a:rPr lang="en-GB" smtClean="0"/>
              <a:t>22/01/2021</a:t>
            </a:fld>
            <a:endParaRPr lang="en-GB"/>
          </a:p>
        </p:txBody>
      </p:sp>
      <p:sp>
        <p:nvSpPr>
          <p:cNvPr id="6" name="Footer Placeholder 5">
            <a:extLst>
              <a:ext uri="{FF2B5EF4-FFF2-40B4-BE49-F238E27FC236}">
                <a16:creationId xmlns:a16="http://schemas.microsoft.com/office/drawing/2014/main" id="{AE0556CF-8694-CE43-B265-3143E1969A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901F42-EB91-0343-BCB4-4DB9BC6B1605}"/>
              </a:ext>
            </a:extLst>
          </p:cNvPr>
          <p:cNvSpPr>
            <a:spLocks noGrp="1"/>
          </p:cNvSpPr>
          <p:nvPr>
            <p:ph type="sldNum" sz="quarter" idx="12"/>
          </p:nvPr>
        </p:nvSpPr>
        <p:spPr/>
        <p:txBody>
          <a:bodyPr/>
          <a:lstStyle/>
          <a:p>
            <a:fld id="{1CCAA4E6-0012-A944-9BAC-0ACD6C606AAD}" type="slidenum">
              <a:rPr lang="en-GB" smtClean="0"/>
              <a:t>‹#›</a:t>
            </a:fld>
            <a:endParaRPr lang="en-GB"/>
          </a:p>
        </p:txBody>
      </p:sp>
    </p:spTree>
    <p:extLst>
      <p:ext uri="{BB962C8B-B14F-4D97-AF65-F5344CB8AC3E}">
        <p14:creationId xmlns:p14="http://schemas.microsoft.com/office/powerpoint/2010/main" val="57195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B93-A2D5-C942-A934-B3A101EAC7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9CDE015-035C-D94F-AB5A-CD10068927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5981A16-4C99-654E-BA03-7E4D7B2DB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49E859-D879-464E-B8B0-7B55DE1ED726}"/>
              </a:ext>
            </a:extLst>
          </p:cNvPr>
          <p:cNvSpPr>
            <a:spLocks noGrp="1"/>
          </p:cNvSpPr>
          <p:nvPr>
            <p:ph type="dt" sz="half" idx="10"/>
          </p:nvPr>
        </p:nvSpPr>
        <p:spPr/>
        <p:txBody>
          <a:bodyPr/>
          <a:lstStyle/>
          <a:p>
            <a:fld id="{601F7335-EE34-914F-A0A0-E2986CCEE8D0}" type="datetimeFigureOut">
              <a:rPr lang="en-GB" smtClean="0"/>
              <a:t>22/01/2021</a:t>
            </a:fld>
            <a:endParaRPr lang="en-GB"/>
          </a:p>
        </p:txBody>
      </p:sp>
      <p:sp>
        <p:nvSpPr>
          <p:cNvPr id="6" name="Footer Placeholder 5">
            <a:extLst>
              <a:ext uri="{FF2B5EF4-FFF2-40B4-BE49-F238E27FC236}">
                <a16:creationId xmlns:a16="http://schemas.microsoft.com/office/drawing/2014/main" id="{44203D79-888F-5844-A0DA-9DC0BE6A56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FC58-6A41-7F4A-808D-0DC857ED6CE1}"/>
              </a:ext>
            </a:extLst>
          </p:cNvPr>
          <p:cNvSpPr>
            <a:spLocks noGrp="1"/>
          </p:cNvSpPr>
          <p:nvPr>
            <p:ph type="sldNum" sz="quarter" idx="12"/>
          </p:nvPr>
        </p:nvSpPr>
        <p:spPr/>
        <p:txBody>
          <a:bodyPr/>
          <a:lstStyle/>
          <a:p>
            <a:fld id="{1CCAA4E6-0012-A944-9BAC-0ACD6C606AAD}" type="slidenum">
              <a:rPr lang="en-GB" smtClean="0"/>
              <a:t>‹#›</a:t>
            </a:fld>
            <a:endParaRPr lang="en-GB"/>
          </a:p>
        </p:txBody>
      </p:sp>
    </p:spTree>
    <p:extLst>
      <p:ext uri="{BB962C8B-B14F-4D97-AF65-F5344CB8AC3E}">
        <p14:creationId xmlns:p14="http://schemas.microsoft.com/office/powerpoint/2010/main" val="19166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09C41F-5D6F-5743-AC9E-19445B1A6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38D0A26-A3FC-3B41-B97E-6EEE2EF9D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EAF3EDD-6329-0C4E-871C-49E9341106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F7335-EE34-914F-A0A0-E2986CCEE8D0}" type="datetimeFigureOut">
              <a:rPr lang="en-GB" smtClean="0"/>
              <a:t>22/01/2021</a:t>
            </a:fld>
            <a:endParaRPr lang="en-GB"/>
          </a:p>
        </p:txBody>
      </p:sp>
      <p:sp>
        <p:nvSpPr>
          <p:cNvPr id="5" name="Footer Placeholder 4">
            <a:extLst>
              <a:ext uri="{FF2B5EF4-FFF2-40B4-BE49-F238E27FC236}">
                <a16:creationId xmlns:a16="http://schemas.microsoft.com/office/drawing/2014/main" id="{BFE1AB23-D585-5948-B5B5-75DB3074BE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BD65FCF-150C-AA43-B3ED-B04946FA8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AA4E6-0012-A944-9BAC-0ACD6C606AAD}" type="slidenum">
              <a:rPr lang="en-GB" smtClean="0"/>
              <a:t>‹#›</a:t>
            </a:fld>
            <a:endParaRPr lang="en-GB"/>
          </a:p>
        </p:txBody>
      </p:sp>
    </p:spTree>
    <p:extLst>
      <p:ext uri="{BB962C8B-B14F-4D97-AF65-F5344CB8AC3E}">
        <p14:creationId xmlns:p14="http://schemas.microsoft.com/office/powerpoint/2010/main" val="122071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18EDC-17CB-B545-A5DF-BA52C1AC370A}"/>
              </a:ext>
            </a:extLst>
          </p:cNvPr>
          <p:cNvSpPr>
            <a:spLocks noGrp="1"/>
          </p:cNvSpPr>
          <p:nvPr>
            <p:ph type="ctrTitle"/>
          </p:nvPr>
        </p:nvSpPr>
        <p:spPr>
          <a:xfrm>
            <a:off x="1524000" y="1293338"/>
            <a:ext cx="9144000" cy="3274592"/>
          </a:xfrm>
        </p:spPr>
        <p:txBody>
          <a:bodyPr anchor="ctr">
            <a:normAutofit/>
          </a:bodyPr>
          <a:lstStyle/>
          <a:p>
            <a:r>
              <a:rPr lang="en-GB" sz="7200"/>
              <a:t>Segmentation, Targeting &amp; Positioning</a:t>
            </a:r>
          </a:p>
        </p:txBody>
      </p:sp>
      <p:sp>
        <p:nvSpPr>
          <p:cNvPr id="3" name="Subtitle 2">
            <a:extLst>
              <a:ext uri="{FF2B5EF4-FFF2-40B4-BE49-F238E27FC236}">
                <a16:creationId xmlns:a16="http://schemas.microsoft.com/office/drawing/2014/main" id="{28BF241A-5C39-3146-86D8-03BCBBDF1E8D}"/>
              </a:ext>
            </a:extLst>
          </p:cNvPr>
          <p:cNvSpPr>
            <a:spLocks noGrp="1"/>
          </p:cNvSpPr>
          <p:nvPr>
            <p:ph type="subTitle" idx="1"/>
          </p:nvPr>
        </p:nvSpPr>
        <p:spPr>
          <a:xfrm>
            <a:off x="1524000" y="5514052"/>
            <a:ext cx="9144000" cy="651910"/>
          </a:xfrm>
        </p:spPr>
        <p:txBody>
          <a:bodyPr anchor="ctr">
            <a:normAutofit/>
          </a:bodyPr>
          <a:lstStyle/>
          <a:p>
            <a:r>
              <a:rPr lang="en-GB" dirty="0"/>
              <a:t>Lecture 4</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440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Market Segmentation </a:t>
            </a:r>
            <a:endParaRPr lang="en-IN" sz="4800"/>
          </a:p>
        </p:txBody>
      </p:sp>
      <p:sp>
        <p:nvSpPr>
          <p:cNvPr id="3" name="Content Placeholder 2"/>
          <p:cNvSpPr>
            <a:spLocks noGrp="1"/>
          </p:cNvSpPr>
          <p:nvPr>
            <p:ph idx="1"/>
          </p:nvPr>
        </p:nvSpPr>
        <p:spPr>
          <a:xfrm>
            <a:off x="1045028" y="3017522"/>
            <a:ext cx="9941319" cy="3124658"/>
          </a:xfrm>
        </p:spPr>
        <p:txBody>
          <a:bodyPr anchor="ctr">
            <a:normAutofit/>
          </a:bodyPr>
          <a:lstStyle/>
          <a:p>
            <a:pPr marL="0" indent="0">
              <a:buNone/>
            </a:pPr>
            <a:r>
              <a:rPr lang="en-US" altLang="en-US" sz="2400" b="1"/>
              <a:t>Segmenting Consumer Markets</a:t>
            </a:r>
          </a:p>
          <a:p>
            <a:r>
              <a:rPr lang="en-US" altLang="en-US" sz="2400" b="1"/>
              <a:t>Behavioral Segmentation </a:t>
            </a:r>
            <a:endParaRPr lang="en-US" sz="2400"/>
          </a:p>
          <a:p>
            <a:pPr lvl="1"/>
            <a:r>
              <a:rPr lang="en-US" altLang="en-US" dirty="0"/>
              <a:t>Occasions</a:t>
            </a:r>
          </a:p>
          <a:p>
            <a:pPr lvl="1"/>
            <a:r>
              <a:rPr lang="en-US" altLang="en-US" dirty="0"/>
              <a:t>Benefits sought</a:t>
            </a:r>
            <a:endParaRPr lang="en-US" altLang="en-US"/>
          </a:p>
          <a:p>
            <a:pPr lvl="1"/>
            <a:r>
              <a:rPr lang="en-US" altLang="en-US" dirty="0"/>
              <a:t>User status</a:t>
            </a:r>
            <a:endParaRPr lang="en-US" altLang="en-US"/>
          </a:p>
          <a:p>
            <a:pPr lvl="1"/>
            <a:r>
              <a:rPr lang="en-US" altLang="en-US" dirty="0"/>
              <a:t>Usage rate</a:t>
            </a:r>
            <a:endParaRPr lang="en-US" altLang="en-US"/>
          </a:p>
          <a:p>
            <a:pPr lvl="1"/>
            <a:r>
              <a:rPr lang="en-US" altLang="en-US" dirty="0"/>
              <a:t>Loyalty status</a:t>
            </a:r>
            <a:endParaRPr lang="en-US" altLang="en-US"/>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9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67" name="Rectangle 6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73940"/>
            <a:ext cx="4928291" cy="1035781"/>
          </a:xfrm>
        </p:spPr>
        <p:txBody>
          <a:bodyPr anchor="ctr">
            <a:normAutofit/>
          </a:bodyPr>
          <a:lstStyle/>
          <a:p>
            <a:r>
              <a:rPr lang="en-US" altLang="en-US" sz="3600"/>
              <a:t>Market Segmentation </a:t>
            </a:r>
            <a:endParaRPr lang="en-IN" sz="3600"/>
          </a:p>
        </p:txBody>
      </p:sp>
      <p:sp>
        <p:nvSpPr>
          <p:cNvPr id="3" name="Content Placeholder 2"/>
          <p:cNvSpPr>
            <a:spLocks noGrp="1"/>
          </p:cNvSpPr>
          <p:nvPr>
            <p:ph idx="1"/>
          </p:nvPr>
        </p:nvSpPr>
        <p:spPr>
          <a:xfrm>
            <a:off x="365764" y="2712029"/>
            <a:ext cx="6637709" cy="3677123"/>
          </a:xfrm>
        </p:spPr>
        <p:txBody>
          <a:bodyPr anchor="ctr">
            <a:noAutofit/>
          </a:bodyPr>
          <a:lstStyle/>
          <a:p>
            <a:pPr marL="0" indent="0">
              <a:buNone/>
            </a:pPr>
            <a:r>
              <a:rPr lang="en-US" altLang="en-US" sz="1800" b="1" dirty="0"/>
              <a:t>Segmenting Consumer Markets</a:t>
            </a:r>
          </a:p>
          <a:p>
            <a:r>
              <a:rPr lang="en-US" sz="1800" b="1" dirty="0"/>
              <a:t>Using Multiple Segmentation Bases</a:t>
            </a:r>
          </a:p>
          <a:p>
            <a:pPr lvl="1"/>
            <a:r>
              <a:rPr lang="en-US" altLang="en-US" sz="1800" b="1" dirty="0"/>
              <a:t>Multiple segmentation </a:t>
            </a:r>
            <a:r>
              <a:rPr lang="en-US" altLang="en-US" sz="1800" dirty="0"/>
              <a:t>is used to identify smaller, better-defined target groups.</a:t>
            </a:r>
          </a:p>
          <a:p>
            <a:pPr>
              <a:defRPr/>
            </a:pPr>
            <a:r>
              <a:rPr lang="en-GB" altLang="en-US" sz="1800" dirty="0"/>
              <a:t>Loyalty Status</a:t>
            </a:r>
          </a:p>
          <a:p>
            <a:pPr marL="762000" lvl="2" indent="-358775">
              <a:spcBef>
                <a:spcPct val="0"/>
              </a:spcBef>
              <a:buFont typeface="Courier New" panose="02070309020205020404" pitchFamily="49" charset="0"/>
              <a:buChar char="o"/>
              <a:defRPr/>
            </a:pPr>
            <a:r>
              <a:rPr lang="en-GB" altLang="en-US" sz="1800" dirty="0">
                <a:solidFill>
                  <a:srgbClr val="0070C0"/>
                </a:solidFill>
              </a:rPr>
              <a:t>Undivided Loyalty </a:t>
            </a:r>
          </a:p>
          <a:p>
            <a:pPr marL="762000" lvl="2" indent="-358775">
              <a:spcBef>
                <a:spcPct val="0"/>
              </a:spcBef>
              <a:buFont typeface="Courier New" panose="02070309020205020404" pitchFamily="49" charset="0"/>
              <a:buChar char="o"/>
              <a:defRPr/>
            </a:pPr>
            <a:r>
              <a:rPr lang="en-GB" altLang="en-US" sz="1800" dirty="0">
                <a:solidFill>
                  <a:schemeClr val="accent2"/>
                </a:solidFill>
              </a:rPr>
              <a:t>Divided/Split Loyalty</a:t>
            </a:r>
          </a:p>
          <a:p>
            <a:pPr marL="762000" lvl="2" indent="-358775">
              <a:spcBef>
                <a:spcPct val="0"/>
              </a:spcBef>
              <a:buFont typeface="Courier New" panose="02070309020205020404" pitchFamily="49" charset="0"/>
              <a:buChar char="o"/>
              <a:defRPr/>
            </a:pPr>
            <a:r>
              <a:rPr lang="en-GB" altLang="en-US" sz="1800" dirty="0">
                <a:solidFill>
                  <a:schemeClr val="accent2"/>
                </a:solidFill>
              </a:rPr>
              <a:t>Spurious Loyalty (repeat purchaser due to </a:t>
            </a:r>
            <a:r>
              <a:rPr lang="en-SG" sz="1800" dirty="0">
                <a:solidFill>
                  <a:schemeClr val="accent2"/>
                </a:solidFill>
              </a:rPr>
              <a:t>situational constraints (such as vendor lock-in), a lack of viable alternatives, or out of convenience.</a:t>
            </a:r>
            <a:r>
              <a:rPr lang="en-GB" altLang="en-US" sz="1800" dirty="0">
                <a:solidFill>
                  <a:schemeClr val="accent2"/>
                </a:solidFill>
              </a:rPr>
              <a:t>)</a:t>
            </a:r>
          </a:p>
          <a:p>
            <a:pPr marL="762000" lvl="2" indent="-358775">
              <a:spcBef>
                <a:spcPct val="0"/>
              </a:spcBef>
              <a:buFont typeface="Courier New" panose="02070309020205020404" pitchFamily="49" charset="0"/>
              <a:buChar char="o"/>
              <a:defRPr/>
            </a:pPr>
            <a:r>
              <a:rPr lang="en-GB" altLang="en-US" sz="1800" dirty="0">
                <a:solidFill>
                  <a:schemeClr val="accent2"/>
                </a:solidFill>
              </a:rPr>
              <a:t>Latent Loyalty (favourite attitude but low repeat purchaser)</a:t>
            </a:r>
          </a:p>
          <a:p>
            <a:pPr marL="762000" lvl="2" indent="-358775">
              <a:spcBef>
                <a:spcPct val="0"/>
              </a:spcBef>
              <a:buFont typeface="Courier New" panose="02070309020205020404" pitchFamily="49" charset="0"/>
              <a:buChar char="o"/>
              <a:defRPr/>
            </a:pPr>
            <a:r>
              <a:rPr lang="en-GB" altLang="en-US" sz="1800" dirty="0">
                <a:solidFill>
                  <a:schemeClr val="accent6"/>
                </a:solidFill>
              </a:rPr>
              <a:t>No brand loyalty</a:t>
            </a:r>
          </a:p>
          <a:p>
            <a:pPr marL="403225" lvl="2" indent="0">
              <a:spcBef>
                <a:spcPct val="0"/>
              </a:spcBef>
              <a:buNone/>
              <a:defRPr/>
            </a:pPr>
            <a:endParaRPr lang="en-GB" altLang="en-US" sz="1800" dirty="0"/>
          </a:p>
          <a:p>
            <a:pPr marL="304800" lvl="2" indent="-358775">
              <a:spcBef>
                <a:spcPct val="0"/>
              </a:spcBef>
              <a:defRPr/>
            </a:pPr>
            <a:r>
              <a:rPr lang="en-GB" altLang="en-US" sz="1800" dirty="0"/>
              <a:t>Deal-Prone</a:t>
            </a:r>
          </a:p>
          <a:p>
            <a:pPr marL="304800" lvl="2" indent="-358775">
              <a:spcBef>
                <a:spcPct val="0"/>
              </a:spcBef>
              <a:defRPr/>
            </a:pPr>
            <a:r>
              <a:rPr lang="en-GB" altLang="en-US" sz="1800" dirty="0"/>
              <a:t>Variety Seekers</a:t>
            </a:r>
          </a:p>
          <a:p>
            <a:pPr lvl="1"/>
            <a:endParaRPr lang="en-US" altLang="en-US" sz="1800" dirty="0"/>
          </a:p>
        </p:txBody>
      </p:sp>
      <p:pic>
        <p:nvPicPr>
          <p:cNvPr id="4" name="Picture 3" descr="Fig7.2.JPG"/>
          <p:cNvPicPr>
            <a:picLocks noChangeAspect="1"/>
          </p:cNvPicPr>
          <p:nvPr/>
        </p:nvPicPr>
        <p:blipFill rotWithShape="1">
          <a:blip r:embed="rId3" cstate="print"/>
          <a:srcRect l="15273" r="13919" b="-3"/>
          <a:stretch/>
        </p:blipFill>
        <p:spPr>
          <a:xfrm>
            <a:off x="6788383" y="613147"/>
            <a:ext cx="4565417" cy="5593443"/>
          </a:xfrm>
          <a:prstGeom prst="rect">
            <a:avLst/>
          </a:prstGeom>
        </p:spPr>
      </p:pic>
      <p:cxnSp>
        <p:nvCxnSpPr>
          <p:cNvPr id="73" name="Straight Connector 7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4B9F7A5-DABA-D543-AD07-9DA51591A146}"/>
              </a:ext>
            </a:extLst>
          </p:cNvPr>
          <p:cNvCxnSpPr/>
          <p:nvPr/>
        </p:nvCxnSpPr>
        <p:spPr>
          <a:xfrm flipV="1">
            <a:off x="3015916" y="1736309"/>
            <a:ext cx="3609473" cy="2306302"/>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840BD506-07CF-AC4C-8CFD-65D6EDA35801}"/>
              </a:ext>
            </a:extLst>
          </p:cNvPr>
          <p:cNvCxnSpPr/>
          <p:nvPr/>
        </p:nvCxnSpPr>
        <p:spPr>
          <a:xfrm flipV="1">
            <a:off x="5971922" y="3428682"/>
            <a:ext cx="1263067" cy="828000"/>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F1225AD3-93B0-824D-8A2F-169C49A2DCB3}"/>
              </a:ext>
            </a:extLst>
          </p:cNvPr>
          <p:cNvCxnSpPr/>
          <p:nvPr/>
        </p:nvCxnSpPr>
        <p:spPr>
          <a:xfrm>
            <a:off x="3190771" y="5592843"/>
            <a:ext cx="5135082" cy="0"/>
          </a:xfrm>
          <a:prstGeom prst="straightConnector1">
            <a:avLst/>
          </a:prstGeom>
          <a:ln w="635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94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4" name="Arc 74">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434" name="Rectangle 2"/>
          <p:cNvSpPr>
            <a:spLocks noGrp="1" noChangeArrowheads="1"/>
          </p:cNvSpPr>
          <p:nvPr>
            <p:ph type="title"/>
          </p:nvPr>
        </p:nvSpPr>
        <p:spPr>
          <a:xfrm>
            <a:off x="838200" y="365125"/>
            <a:ext cx="10515600" cy="1325563"/>
          </a:xfrm>
        </p:spPr>
        <p:txBody>
          <a:bodyPr>
            <a:normAutofit/>
          </a:bodyPr>
          <a:lstStyle/>
          <a:p>
            <a:pPr algn="ctr" eaLnBrk="1" hangingPunct="1"/>
            <a:r>
              <a:rPr lang="en-US" altLang="en-US" b="1"/>
              <a:t>Which Segmentation Base to Use?</a:t>
            </a:r>
          </a:p>
        </p:txBody>
      </p:sp>
      <p:sp>
        <p:nvSpPr>
          <p:cNvPr id="2" name="Slide Number Placeholder 1">
            <a:extLst>
              <a:ext uri="{FF2B5EF4-FFF2-40B4-BE49-F238E27FC236}">
                <a16:creationId xmlns:a16="http://schemas.microsoft.com/office/drawing/2014/main" id="{8666EB54-6946-004B-ABE7-3B9980A4B2CE}"/>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1BBF55EE-DD1B-4408-9372-113381D4F3B7}" type="slidenum">
              <a:rPr lang="en-US" altLang="en-US" smtClean="0"/>
              <a:pPr>
                <a:spcAft>
                  <a:spcPts val="600"/>
                </a:spcAft>
                <a:defRPr/>
              </a:pPr>
              <a:t>12</a:t>
            </a:fld>
            <a:endParaRPr lang="en-US" altLang="en-US"/>
          </a:p>
        </p:txBody>
      </p:sp>
      <p:graphicFrame>
        <p:nvGraphicFramePr>
          <p:cNvPr id="18445" name="Rectangle 3">
            <a:extLst>
              <a:ext uri="{FF2B5EF4-FFF2-40B4-BE49-F238E27FC236}">
                <a16:creationId xmlns:a16="http://schemas.microsoft.com/office/drawing/2014/main" id="{54CEC6C4-A52A-4469-A77B-7CD999B7082B}"/>
              </a:ext>
            </a:extLst>
          </p:cNvPr>
          <p:cNvGraphicFramePr>
            <a:graphicFrameLocks noGrp="1"/>
          </p:cNvGraphicFramePr>
          <p:nvPr>
            <p:ph idx="1"/>
            <p:extLst>
              <p:ext uri="{D42A27DB-BD31-4B8C-83A1-F6EECF244321}">
                <p14:modId xmlns:p14="http://schemas.microsoft.com/office/powerpoint/2010/main" val="153211802"/>
              </p:ext>
            </p:extLst>
          </p:nvPr>
        </p:nvGraphicFramePr>
        <p:xfrm>
          <a:off x="838200" y="1825624"/>
          <a:ext cx="10808368" cy="4530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3166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F6-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600200" y="1274764"/>
            <a:ext cx="9220200" cy="558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3"/>
          <p:cNvSpPr>
            <a:spLocks noChangeArrowheads="1"/>
          </p:cNvSpPr>
          <p:nvPr/>
        </p:nvSpPr>
        <p:spPr bwMode="auto">
          <a:xfrm>
            <a:off x="1331913" y="228600"/>
            <a:ext cx="9493250" cy="1219200"/>
          </a:xfrm>
          <a:prstGeom prst="rect">
            <a:avLst/>
          </a:prstGeom>
          <a:noFill/>
          <a:ln>
            <a:noFill/>
          </a:ln>
          <a:extLst>
            <a:ext uri="{909E8E84-426E-40dd-AFC4-6F175D3DCCD1}"/>
            <a:ext uri="{91240B29-F687-4f45-9708-019B960494DF}"/>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defRPr/>
            </a:pPr>
            <a:r>
              <a:rPr lang="en-US" altLang="en-US" sz="4000" dirty="0">
                <a:solidFill>
                  <a:srgbClr val="002060"/>
                </a:solidFill>
                <a:latin typeface="+mj-lt"/>
              </a:rPr>
              <a:t>Application of Multi-Stage Segmentation Banyan Tree</a:t>
            </a:r>
          </a:p>
        </p:txBody>
      </p:sp>
      <p:sp>
        <p:nvSpPr>
          <p:cNvPr id="2" name="Slide Number Placeholder 1">
            <a:extLst>
              <a:ext uri="{FF2B5EF4-FFF2-40B4-BE49-F238E27FC236}">
                <a16:creationId xmlns:a16="http://schemas.microsoft.com/office/drawing/2014/main" id="{422E2063-D391-D94F-BBA3-B1799A61B061}"/>
              </a:ext>
            </a:extLst>
          </p:cNvPr>
          <p:cNvSpPr>
            <a:spLocks noGrp="1"/>
          </p:cNvSpPr>
          <p:nvPr>
            <p:ph type="sldNum" sz="quarter" idx="12"/>
          </p:nvPr>
        </p:nvSpPr>
        <p:spPr/>
        <p:txBody>
          <a:bodyPr/>
          <a:lstStyle/>
          <a:p>
            <a:pPr>
              <a:defRPr/>
            </a:pPr>
            <a:fld id="{596E6D12-C33C-40B5-AD6E-3991CC1454B8}" type="slidenum">
              <a:rPr lang="en-US" altLang="en-US" smtClean="0"/>
              <a:pPr>
                <a:defRPr/>
              </a:pPr>
              <a:t>13</a:t>
            </a:fld>
            <a:endParaRPr lang="en-US" altLang="en-US"/>
          </a:p>
        </p:txBody>
      </p:sp>
    </p:spTree>
    <p:extLst>
      <p:ext uri="{BB962C8B-B14F-4D97-AF65-F5344CB8AC3E}">
        <p14:creationId xmlns:p14="http://schemas.microsoft.com/office/powerpoint/2010/main" val="234309940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Market Segmentation </a:t>
            </a:r>
            <a:endParaRPr lang="en-IN" sz="4800"/>
          </a:p>
        </p:txBody>
      </p:sp>
      <p:sp>
        <p:nvSpPr>
          <p:cNvPr id="3" name="Content Placeholder 2"/>
          <p:cNvSpPr>
            <a:spLocks noGrp="1"/>
          </p:cNvSpPr>
          <p:nvPr>
            <p:ph idx="1"/>
          </p:nvPr>
        </p:nvSpPr>
        <p:spPr>
          <a:xfrm>
            <a:off x="1045028" y="3017522"/>
            <a:ext cx="9941319" cy="3124658"/>
          </a:xfrm>
        </p:spPr>
        <p:txBody>
          <a:bodyPr anchor="ctr">
            <a:noAutofit/>
          </a:bodyPr>
          <a:lstStyle/>
          <a:p>
            <a:pPr marL="0" indent="0">
              <a:buNone/>
            </a:pPr>
            <a:r>
              <a:rPr lang="en-US" altLang="en-US" sz="2000" b="1" dirty="0"/>
              <a:t>Requirements for Effective Segmentation</a:t>
            </a:r>
          </a:p>
          <a:p>
            <a:pPr lvl="0"/>
            <a:r>
              <a:rPr lang="en-US" sz="2000" dirty="0"/>
              <a:t>Measurable - </a:t>
            </a:r>
            <a:r>
              <a:rPr lang="en-US" altLang="en-US" sz="2000" dirty="0"/>
              <a:t>S</a:t>
            </a:r>
            <a:r>
              <a:rPr lang="en-US" altLang="en-US" sz="2000" i="0" dirty="0"/>
              <a:t>ize, purchasing power, and profiles of the segments can be measured</a:t>
            </a:r>
            <a:endParaRPr lang="en-US" sz="2000" dirty="0"/>
          </a:p>
          <a:p>
            <a:pPr lvl="0"/>
            <a:r>
              <a:rPr lang="en-US" sz="2000" dirty="0"/>
              <a:t>Accessible  - </a:t>
            </a:r>
            <a:r>
              <a:rPr lang="en-US" altLang="en-US" sz="2000" dirty="0"/>
              <a:t>M</a:t>
            </a:r>
            <a:r>
              <a:rPr lang="en-US" altLang="en-US" sz="2000" i="0" dirty="0"/>
              <a:t>arket segments can be effectively reached and served</a:t>
            </a:r>
            <a:endParaRPr lang="en-US" sz="2000" dirty="0"/>
          </a:p>
          <a:p>
            <a:r>
              <a:rPr lang="en-US" sz="2000" dirty="0"/>
              <a:t>Substantial - </a:t>
            </a:r>
            <a:r>
              <a:rPr lang="en-US" altLang="en-US" sz="2000" dirty="0"/>
              <a:t>M</a:t>
            </a:r>
            <a:r>
              <a:rPr lang="en-US" altLang="en-US" sz="2000" i="0" dirty="0"/>
              <a:t>arket segments are large or profitable enough to serve</a:t>
            </a:r>
            <a:endParaRPr lang="en-US" sz="2000" dirty="0"/>
          </a:p>
          <a:p>
            <a:pPr lvl="0"/>
            <a:r>
              <a:rPr lang="en-US" sz="2000" dirty="0"/>
              <a:t>Differentiable - </a:t>
            </a:r>
            <a:r>
              <a:rPr lang="en-US" altLang="en-US" sz="2000" dirty="0"/>
              <a:t>S</a:t>
            </a:r>
            <a:r>
              <a:rPr lang="en-US" altLang="en-US" sz="2000" i="0" dirty="0"/>
              <a:t>egments are conceptually distinguishable and respond differently to different marketing mix elements and programs</a:t>
            </a:r>
            <a:endParaRPr lang="en-US" sz="2000" dirty="0"/>
          </a:p>
          <a:p>
            <a:pPr lvl="0"/>
            <a:r>
              <a:rPr lang="en-US" sz="2000" dirty="0"/>
              <a:t>Actionable - </a:t>
            </a:r>
            <a:r>
              <a:rPr lang="en-US" altLang="en-US" sz="2000" i="0" dirty="0"/>
              <a:t>Effective programs can be designed for attracting and serving the segments</a:t>
            </a:r>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8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Market Targeting </a:t>
            </a:r>
            <a:endParaRPr lang="en-IN" sz="4800"/>
          </a:p>
        </p:txBody>
      </p:sp>
      <p:sp>
        <p:nvSpPr>
          <p:cNvPr id="3" name="Content Placeholder 2"/>
          <p:cNvSpPr>
            <a:spLocks noGrp="1"/>
          </p:cNvSpPr>
          <p:nvPr>
            <p:ph idx="1"/>
          </p:nvPr>
        </p:nvSpPr>
        <p:spPr>
          <a:xfrm>
            <a:off x="1045028" y="3017522"/>
            <a:ext cx="9941319" cy="3124658"/>
          </a:xfrm>
        </p:spPr>
        <p:txBody>
          <a:bodyPr anchor="ctr">
            <a:normAutofit/>
          </a:bodyPr>
          <a:lstStyle/>
          <a:p>
            <a:pPr marL="0" indent="0">
              <a:buNone/>
            </a:pPr>
            <a:r>
              <a:rPr lang="en-US" altLang="en-US" sz="2400" b="1"/>
              <a:t>Evaluating Market Segments</a:t>
            </a:r>
          </a:p>
          <a:p>
            <a:r>
              <a:rPr lang="en-US" altLang="en-US" sz="2400" dirty="0"/>
              <a:t>Segment size and growth</a:t>
            </a:r>
          </a:p>
          <a:p>
            <a:r>
              <a:rPr lang="en-US" altLang="en-US" sz="2400" dirty="0"/>
              <a:t>Segment structural attractiveness</a:t>
            </a:r>
          </a:p>
          <a:p>
            <a:r>
              <a:rPr lang="en-US" altLang="en-US" sz="2400" dirty="0"/>
              <a:t>Company objectives and resources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060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Market Targeting </a:t>
            </a:r>
            <a:endParaRPr lang="en-IN" sz="4800"/>
          </a:p>
        </p:txBody>
      </p:sp>
      <p:sp>
        <p:nvSpPr>
          <p:cNvPr id="3" name="Content Placeholder 2"/>
          <p:cNvSpPr>
            <a:spLocks noGrp="1"/>
          </p:cNvSpPr>
          <p:nvPr>
            <p:ph idx="1"/>
          </p:nvPr>
        </p:nvSpPr>
        <p:spPr>
          <a:xfrm>
            <a:off x="838200" y="2787602"/>
            <a:ext cx="4521583" cy="3124658"/>
          </a:xfrm>
        </p:spPr>
        <p:txBody>
          <a:bodyPr anchor="ctr">
            <a:normAutofit/>
          </a:bodyPr>
          <a:lstStyle/>
          <a:p>
            <a:pPr marL="0" indent="0">
              <a:buNone/>
            </a:pPr>
            <a:r>
              <a:rPr lang="en-US" altLang="en-US" sz="2400" b="1" dirty="0"/>
              <a:t>Selecting Target Market Segments</a:t>
            </a:r>
          </a:p>
          <a:p>
            <a:r>
              <a:rPr lang="en-US" altLang="en-US" sz="2400" dirty="0"/>
              <a:t>A</a:t>
            </a:r>
            <a:r>
              <a:rPr lang="en-US" altLang="en-US" sz="2400" b="1" dirty="0"/>
              <a:t> target market </a:t>
            </a:r>
            <a:r>
              <a:rPr lang="en-US" altLang="en-US" sz="2400" dirty="0"/>
              <a:t>is a set of buyers who share common needs or characteristics that the company decides to serve.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6" name="Picture 25" descr="A flow chart shows different levels of market-targeting strategies from targeting broadly to targeting narrowly: Undifferentiated (mass) marketing, differentiated (segmented) marketing, concentrated (niche) marketing, micromarketing (local or individual marketing). ">
            <a:extLst>
              <a:ext uri="{FF2B5EF4-FFF2-40B4-BE49-F238E27FC236}">
                <a16:creationId xmlns:a16="http://schemas.microsoft.com/office/drawing/2014/main" id="{212F75D3-E702-584C-BD1A-8FDC6AAFF2EE}"/>
              </a:ext>
            </a:extLst>
          </p:cNvPr>
          <p:cNvPicPr>
            <a:picLocks noChangeAspect="1"/>
          </p:cNvPicPr>
          <p:nvPr/>
        </p:nvPicPr>
        <p:blipFill>
          <a:blip r:embed="rId3" cstate="print"/>
          <a:stretch>
            <a:fillRect/>
          </a:stretch>
        </p:blipFill>
        <p:spPr>
          <a:xfrm>
            <a:off x="6093822" y="2824545"/>
            <a:ext cx="5836227" cy="3288717"/>
          </a:xfrm>
          <a:prstGeom prst="rect">
            <a:avLst/>
          </a:prstGeom>
        </p:spPr>
      </p:pic>
    </p:spTree>
    <p:extLst>
      <p:ext uri="{BB962C8B-B14F-4D97-AF65-F5344CB8AC3E}">
        <p14:creationId xmlns:p14="http://schemas.microsoft.com/office/powerpoint/2010/main" val="3926416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Market Targeting </a:t>
            </a:r>
            <a:endParaRPr lang="en-IN" sz="4800"/>
          </a:p>
        </p:txBody>
      </p:sp>
      <p:sp>
        <p:nvSpPr>
          <p:cNvPr id="3" name="Content Placeholder 2"/>
          <p:cNvSpPr>
            <a:spLocks noGrp="1"/>
          </p:cNvSpPr>
          <p:nvPr>
            <p:ph idx="1"/>
          </p:nvPr>
        </p:nvSpPr>
        <p:spPr>
          <a:xfrm>
            <a:off x="1045028" y="3017522"/>
            <a:ext cx="9941319" cy="3124658"/>
          </a:xfrm>
        </p:spPr>
        <p:txBody>
          <a:bodyPr anchor="ctr">
            <a:noAutofit/>
          </a:bodyPr>
          <a:lstStyle/>
          <a:p>
            <a:pPr marL="0" indent="0">
              <a:buNone/>
            </a:pPr>
            <a:r>
              <a:rPr lang="en-US" altLang="en-US" sz="2000" b="1" dirty="0"/>
              <a:t>Selecting Target Market Segments</a:t>
            </a:r>
          </a:p>
          <a:p>
            <a:r>
              <a:rPr lang="en-US" altLang="en-US" sz="2000" b="1" dirty="0"/>
              <a:t>Undifferentiated</a:t>
            </a:r>
            <a:r>
              <a:rPr lang="en-US" altLang="en-US" sz="2000" dirty="0"/>
              <a:t> </a:t>
            </a:r>
            <a:r>
              <a:rPr lang="en-US" altLang="en-US" sz="2000" b="1" dirty="0"/>
              <a:t>marketing</a:t>
            </a:r>
            <a:r>
              <a:rPr lang="en-US" altLang="en-US" sz="2000" dirty="0"/>
              <a:t> targets the whole market with one offer.</a:t>
            </a:r>
          </a:p>
          <a:p>
            <a:pPr lvl="1"/>
            <a:r>
              <a:rPr lang="en-US" altLang="en-US" sz="2000" dirty="0"/>
              <a:t>Mass marketing</a:t>
            </a:r>
          </a:p>
          <a:p>
            <a:pPr lvl="1"/>
            <a:r>
              <a:rPr lang="en-US" altLang="en-US" sz="2000" dirty="0"/>
              <a:t>Focuses on common needs rather than what’s different</a:t>
            </a:r>
          </a:p>
          <a:p>
            <a:pPr lvl="1"/>
            <a:endParaRPr lang="en-US" altLang="en-US" sz="2000" dirty="0"/>
          </a:p>
          <a:p>
            <a:r>
              <a:rPr lang="en-US" altLang="en-US" sz="2000" b="1" dirty="0"/>
              <a:t>Differentiated marketing </a:t>
            </a:r>
            <a:r>
              <a:rPr lang="en-US" altLang="en-US" sz="2000" dirty="0"/>
              <a:t>targets several different market segments and designs separate offers for each.</a:t>
            </a:r>
          </a:p>
          <a:p>
            <a:pPr lvl="1"/>
            <a:r>
              <a:rPr lang="en-US" altLang="en-US" sz="2000" dirty="0"/>
              <a:t>Goal is to achieve higher sales and stronger position</a:t>
            </a:r>
          </a:p>
          <a:p>
            <a:pPr lvl="1"/>
            <a:r>
              <a:rPr lang="en-US" altLang="en-US" sz="2000" dirty="0"/>
              <a:t>More expensive than undifferentiated marketing</a:t>
            </a:r>
          </a:p>
          <a:p>
            <a:pPr lvl="1"/>
            <a:endParaRPr lang="en-US" alt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35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dirty="0"/>
              <a:t>Market Targeting </a:t>
            </a:r>
            <a:endParaRPr lang="en-IN" sz="4800" dirty="0"/>
          </a:p>
        </p:txBody>
      </p:sp>
      <p:sp>
        <p:nvSpPr>
          <p:cNvPr id="3" name="Content Placeholder 2"/>
          <p:cNvSpPr>
            <a:spLocks noGrp="1"/>
          </p:cNvSpPr>
          <p:nvPr>
            <p:ph idx="1"/>
          </p:nvPr>
        </p:nvSpPr>
        <p:spPr>
          <a:xfrm>
            <a:off x="1045028" y="3017522"/>
            <a:ext cx="9941319" cy="3124658"/>
          </a:xfrm>
        </p:spPr>
        <p:txBody>
          <a:bodyPr anchor="ctr">
            <a:noAutofit/>
          </a:bodyPr>
          <a:lstStyle/>
          <a:p>
            <a:pPr marL="0" indent="0">
              <a:buNone/>
            </a:pPr>
            <a:r>
              <a:rPr lang="en-US" altLang="en-US" sz="2000" b="1" dirty="0"/>
              <a:t>Selecting Target Market Segments</a:t>
            </a:r>
          </a:p>
          <a:p>
            <a:pPr>
              <a:defRPr/>
            </a:pPr>
            <a:r>
              <a:rPr lang="en-US" sz="2000" b="1" dirty="0"/>
              <a:t>Concentrated marketing </a:t>
            </a:r>
            <a:r>
              <a:rPr lang="en-US" sz="2000" dirty="0"/>
              <a:t>targets a large of a smaller market.</a:t>
            </a:r>
          </a:p>
          <a:p>
            <a:pPr lvl="1">
              <a:spcBef>
                <a:spcPts val="1000"/>
              </a:spcBef>
              <a:defRPr/>
            </a:pPr>
            <a:r>
              <a:rPr lang="en-US" sz="2000" dirty="0"/>
              <a:t>Limited company resources</a:t>
            </a:r>
          </a:p>
          <a:p>
            <a:pPr lvl="1">
              <a:spcBef>
                <a:spcPts val="1000"/>
              </a:spcBef>
              <a:defRPr/>
            </a:pPr>
            <a:r>
              <a:rPr lang="en-US" sz="2000" dirty="0"/>
              <a:t>Knowledge of the market</a:t>
            </a:r>
          </a:p>
          <a:p>
            <a:pPr lvl="1">
              <a:spcBef>
                <a:spcPts val="1000"/>
              </a:spcBef>
              <a:defRPr/>
            </a:pPr>
            <a:r>
              <a:rPr lang="en-US" sz="2000" dirty="0"/>
              <a:t>More effective and efficient</a:t>
            </a:r>
          </a:p>
          <a:p>
            <a:endParaRPr lang="en-US" altLang="en-US" sz="2000" b="1" dirty="0"/>
          </a:p>
          <a:p>
            <a:r>
              <a:rPr lang="en-US" altLang="en-US" sz="2000" b="1" dirty="0"/>
              <a:t>Micromarketing</a:t>
            </a:r>
            <a:r>
              <a:rPr lang="en-US" altLang="en-US" sz="2000" dirty="0"/>
              <a:t> is the practice of tailoring products and marketing programs to suit the tastes of specific individuals and locations.</a:t>
            </a:r>
          </a:p>
          <a:p>
            <a:pPr lvl="1"/>
            <a:r>
              <a:rPr lang="en-US" altLang="en-US" sz="2000" dirty="0"/>
              <a:t>Local marketing</a:t>
            </a:r>
          </a:p>
          <a:p>
            <a:pPr lvl="1"/>
            <a:r>
              <a:rPr lang="en-US" altLang="en-US" sz="2000" dirty="0"/>
              <a:t>Individual marketing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669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Market Targeting </a:t>
            </a:r>
            <a:endParaRPr lang="en-IN" sz="4800"/>
          </a:p>
        </p:txBody>
      </p:sp>
      <p:sp>
        <p:nvSpPr>
          <p:cNvPr id="5" name="Content Placeholder 4"/>
          <p:cNvSpPr>
            <a:spLocks noGrp="1"/>
          </p:cNvSpPr>
          <p:nvPr>
            <p:ph idx="1"/>
          </p:nvPr>
        </p:nvSpPr>
        <p:spPr>
          <a:xfrm>
            <a:off x="1045028" y="3017522"/>
            <a:ext cx="9941319" cy="3124658"/>
          </a:xfrm>
        </p:spPr>
        <p:txBody>
          <a:bodyPr anchor="ctr">
            <a:normAutofit/>
          </a:bodyPr>
          <a:lstStyle/>
          <a:p>
            <a:pPr marL="103968" indent="0">
              <a:buNone/>
            </a:pPr>
            <a:r>
              <a:rPr lang="en-US" altLang="en-US" sz="2400" b="1" dirty="0"/>
              <a:t>Selecting Target Market Segments</a:t>
            </a:r>
          </a:p>
          <a:p>
            <a:pPr marL="103968" indent="0">
              <a:buNone/>
            </a:pPr>
            <a:endParaRPr lang="en-US" altLang="en-US" sz="2400" b="1" dirty="0"/>
          </a:p>
          <a:p>
            <a:pPr marL="103968" indent="0">
              <a:buNone/>
            </a:pPr>
            <a:r>
              <a:rPr lang="en-US" altLang="en-US" sz="2400" b="1" dirty="0"/>
              <a:t>Individual marketing </a:t>
            </a:r>
            <a:r>
              <a:rPr lang="en-US" altLang="en-US" sz="2400" dirty="0"/>
              <a:t>involves tailoring products and marketing programs to the needs and preferences of individual customers.</a:t>
            </a:r>
          </a:p>
          <a:p>
            <a:pPr marL="280988" lvl="1" indent="-280988">
              <a:spcBef>
                <a:spcPts val="800"/>
              </a:spcBef>
            </a:pPr>
            <a:r>
              <a:rPr lang="en-US" altLang="en-US" dirty="0"/>
              <a:t>Also known as:</a:t>
            </a:r>
          </a:p>
          <a:p>
            <a:pPr lvl="1"/>
            <a:r>
              <a:rPr lang="en-US" altLang="en-US" dirty="0"/>
              <a:t>One-to-one marketing</a:t>
            </a:r>
          </a:p>
          <a:p>
            <a:pPr lvl="1"/>
            <a:r>
              <a:rPr lang="en-US" altLang="en-US" dirty="0"/>
              <a:t>Mass customization</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8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2C138A0-F8A6-4698-8710-6453CC230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3877069-5B6D-3843-8B6C-37B74C440C3D}"/>
              </a:ext>
            </a:extLst>
          </p:cNvPr>
          <p:cNvSpPr>
            <a:spLocks noGrp="1"/>
          </p:cNvSpPr>
          <p:nvPr>
            <p:ph type="title"/>
          </p:nvPr>
        </p:nvSpPr>
        <p:spPr>
          <a:xfrm>
            <a:off x="1102380" y="2798570"/>
            <a:ext cx="5492730" cy="3305041"/>
          </a:xfrm>
        </p:spPr>
        <p:txBody>
          <a:bodyPr vert="horz" lIns="91440" tIns="45720" rIns="91440" bIns="45720" rtlCol="0" anchor="t">
            <a:normAutofit/>
          </a:bodyPr>
          <a:lstStyle/>
          <a:p>
            <a:r>
              <a:rPr lang="en-US" altLang="en-US" sz="4600"/>
              <a:t>Customer-Driven Marketing Strategy:</a:t>
            </a:r>
            <a:br>
              <a:rPr lang="en-US" altLang="en-US" sz="4600"/>
            </a:br>
            <a:r>
              <a:rPr lang="en-US" sz="4600"/>
              <a:t>Creating Value for Target Customers</a:t>
            </a:r>
            <a:br>
              <a:rPr lang="en-US" sz="4600"/>
            </a:br>
            <a:endParaRPr lang="en-US" sz="4600"/>
          </a:p>
        </p:txBody>
      </p:sp>
      <p:sp>
        <p:nvSpPr>
          <p:cNvPr id="5" name="Text Placeholder 4">
            <a:extLst>
              <a:ext uri="{FF2B5EF4-FFF2-40B4-BE49-F238E27FC236}">
                <a16:creationId xmlns:a16="http://schemas.microsoft.com/office/drawing/2014/main" id="{152B70EB-1638-FE4F-822F-AD2A9020B480}"/>
              </a:ext>
            </a:extLst>
          </p:cNvPr>
          <p:cNvSpPr>
            <a:spLocks noGrp="1"/>
          </p:cNvSpPr>
          <p:nvPr>
            <p:ph type="body" idx="1"/>
          </p:nvPr>
        </p:nvSpPr>
        <p:spPr>
          <a:xfrm>
            <a:off x="1102379" y="790892"/>
            <a:ext cx="5492729" cy="1709849"/>
          </a:xfrm>
        </p:spPr>
        <p:txBody>
          <a:bodyPr vert="horz" lIns="91440" tIns="45720" rIns="91440" bIns="45720" rtlCol="0" anchor="b">
            <a:normAutofit/>
          </a:bodyPr>
          <a:lstStyle/>
          <a:p>
            <a:r>
              <a:rPr lang="en-US">
                <a:solidFill>
                  <a:schemeClr val="tx1"/>
                </a:solidFill>
              </a:rPr>
              <a:t>Chapter 7</a:t>
            </a:r>
          </a:p>
        </p:txBody>
      </p:sp>
      <p:grpSp>
        <p:nvGrpSpPr>
          <p:cNvPr id="1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0" y="290285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8070" y="679732"/>
            <a:ext cx="427710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POMA_Front cover.jpg">
            <a:extLst>
              <a:ext uri="{FF2B5EF4-FFF2-40B4-BE49-F238E27FC236}">
                <a16:creationId xmlns:a16="http://schemas.microsoft.com/office/drawing/2014/main" id="{C083DEEB-DE67-9D40-B340-482F0FE0B884}"/>
              </a:ext>
            </a:extLst>
          </p:cNvPr>
          <p:cNvPicPr>
            <a:picLocks noChangeAspect="1"/>
          </p:cNvPicPr>
          <p:nvPr/>
        </p:nvPicPr>
        <p:blipFill rotWithShape="1">
          <a:blip r:embed="rId2" cstate="print"/>
          <a:srcRect r="468" b="-3"/>
          <a:stretch/>
        </p:blipFill>
        <p:spPr bwMode="auto">
          <a:xfrm>
            <a:off x="7658100" y="928201"/>
            <a:ext cx="3800393" cy="4926942"/>
          </a:xfrm>
          <a:prstGeom prst="rect">
            <a:avLst/>
          </a:prstGeom>
          <a:noFill/>
        </p:spPr>
      </p:pic>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9320" y="6355073"/>
            <a:ext cx="427585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90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Market Targeting</a:t>
            </a:r>
            <a:endParaRPr lang="en-IN" sz="4800"/>
          </a:p>
        </p:txBody>
      </p:sp>
      <p:sp>
        <p:nvSpPr>
          <p:cNvPr id="3" name="Content Placeholder 2"/>
          <p:cNvSpPr>
            <a:spLocks noGrp="1"/>
          </p:cNvSpPr>
          <p:nvPr>
            <p:ph idx="1"/>
          </p:nvPr>
        </p:nvSpPr>
        <p:spPr>
          <a:xfrm>
            <a:off x="1045028" y="3017522"/>
            <a:ext cx="9941319" cy="3124658"/>
          </a:xfrm>
        </p:spPr>
        <p:txBody>
          <a:bodyPr anchor="ctr">
            <a:normAutofit/>
          </a:bodyPr>
          <a:lstStyle/>
          <a:p>
            <a:pPr marL="0" indent="0">
              <a:buNone/>
            </a:pPr>
            <a:r>
              <a:rPr lang="en-US" altLang="en-US" sz="2400" b="1"/>
              <a:t>Choosing a Target Strategy</a:t>
            </a:r>
          </a:p>
          <a:p>
            <a:r>
              <a:rPr lang="en-US" altLang="en-US" sz="2400"/>
              <a:t>Choosing a targeting strategy depends on</a:t>
            </a:r>
          </a:p>
          <a:p>
            <a:pPr lvl="1"/>
            <a:r>
              <a:rPr lang="en-US" altLang="en-US" dirty="0"/>
              <a:t>Company resources</a:t>
            </a:r>
          </a:p>
          <a:p>
            <a:pPr lvl="1"/>
            <a:r>
              <a:rPr lang="en-US" altLang="en-US" dirty="0"/>
              <a:t>Product variability</a:t>
            </a:r>
          </a:p>
          <a:p>
            <a:pPr lvl="1"/>
            <a:r>
              <a:rPr lang="en-US" altLang="en-US" dirty="0"/>
              <a:t>Product life-cycle stage</a:t>
            </a:r>
          </a:p>
          <a:p>
            <a:pPr lvl="1"/>
            <a:r>
              <a:rPr lang="en-US" altLang="en-US" dirty="0"/>
              <a:t>Market variability</a:t>
            </a:r>
          </a:p>
          <a:p>
            <a:pPr lvl="1"/>
            <a:r>
              <a:rPr lang="en-US" altLang="en-US" dirty="0"/>
              <a:t>Competitor’s marketing strategies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72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anchor="ctr">
            <a:normAutofit/>
          </a:bodyPr>
          <a:lstStyle/>
          <a:p>
            <a:r>
              <a:rPr lang="en-US" altLang="en-US" sz="4000"/>
              <a:t>Market Targeting</a:t>
            </a:r>
            <a:endParaRPr lang="en-IN" sz="4000"/>
          </a:p>
        </p:txBody>
      </p:sp>
      <p:grpSp>
        <p:nvGrpSpPr>
          <p:cNvPr id="2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0719" y="2330505"/>
            <a:ext cx="4559425" cy="3979585"/>
          </a:xfrm>
        </p:spPr>
        <p:txBody>
          <a:bodyPr anchor="ctr">
            <a:normAutofit/>
          </a:bodyPr>
          <a:lstStyle/>
          <a:p>
            <a:pPr marL="0" indent="0">
              <a:buNone/>
            </a:pPr>
            <a:r>
              <a:rPr lang="en-US" altLang="en-US" sz="2000" b="1"/>
              <a:t>Selecting Target Market Segments</a:t>
            </a:r>
          </a:p>
          <a:p>
            <a:pPr marL="0" indent="0">
              <a:buNone/>
            </a:pPr>
            <a:r>
              <a:rPr lang="en-US" altLang="en-US" sz="2000"/>
              <a:t>Socially Responsible Target Marketing</a:t>
            </a:r>
          </a:p>
          <a:p>
            <a:pPr marL="0" indent="0">
              <a:buNone/>
            </a:pPr>
            <a:endParaRPr lang="en-US" altLang="en-US" sz="2000"/>
          </a:p>
          <a:p>
            <a:r>
              <a:rPr lang="en-US" altLang="en-US" sz="2000"/>
              <a:t>Benefits customers with specific needs</a:t>
            </a:r>
          </a:p>
          <a:p>
            <a:r>
              <a:rPr lang="en-US" altLang="en-US" sz="2000"/>
              <a:t>Concern for vulnerable segments</a:t>
            </a:r>
          </a:p>
          <a:p>
            <a:pPr marL="0" indent="0">
              <a:buNone/>
            </a:pPr>
            <a:endParaRPr lang="en-US" altLang="en-US" sz="2000"/>
          </a:p>
          <a:p>
            <a:pPr marL="0" indent="0">
              <a:buNone/>
            </a:pPr>
            <a:endParaRPr lang="en-US" altLang="en-US" sz="2000"/>
          </a:p>
          <a:p>
            <a:pPr marL="0" indent="0">
              <a:buNone/>
            </a:pPr>
            <a:endParaRPr lang="en-US" altLang="en-US" sz="200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p:cNvPicPr>
            <a:picLocks noChangeAspect="1" noChangeArrowheads="1"/>
          </p:cNvPicPr>
          <p:nvPr/>
        </p:nvPicPr>
        <p:blipFill rotWithShape="1">
          <a:blip r:embed="rId3" cstate="print"/>
          <a:srcRect l="15189" r="4349" b="2"/>
          <a:stretch/>
        </p:blipFill>
        <p:spPr bwMode="auto">
          <a:xfrm>
            <a:off x="5977788" y="799352"/>
            <a:ext cx="5425410" cy="5259296"/>
          </a:xfrm>
          <a:prstGeom prst="rect">
            <a:avLst/>
          </a:prstGeom>
          <a:noFill/>
        </p:spPr>
      </p:pic>
    </p:spTree>
    <p:extLst>
      <p:ext uri="{BB962C8B-B14F-4D97-AF65-F5344CB8AC3E}">
        <p14:creationId xmlns:p14="http://schemas.microsoft.com/office/powerpoint/2010/main" val="1764795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Differentiation and Positioning </a:t>
            </a:r>
            <a:endParaRPr lang="en-IN" sz="4800"/>
          </a:p>
        </p:txBody>
      </p:sp>
      <p:sp>
        <p:nvSpPr>
          <p:cNvPr id="3" name="Content Placeholder 2"/>
          <p:cNvSpPr>
            <a:spLocks noGrp="1"/>
          </p:cNvSpPr>
          <p:nvPr>
            <p:ph idx="1"/>
          </p:nvPr>
        </p:nvSpPr>
        <p:spPr>
          <a:xfrm>
            <a:off x="1045028" y="3017522"/>
            <a:ext cx="9941319" cy="3124658"/>
          </a:xfrm>
        </p:spPr>
        <p:txBody>
          <a:bodyPr anchor="ctr">
            <a:normAutofit/>
          </a:bodyPr>
          <a:lstStyle/>
          <a:p>
            <a:pPr marL="0" indent="0">
              <a:buNone/>
              <a:defRPr/>
            </a:pPr>
            <a:r>
              <a:rPr lang="en-US" sz="2000" b="1"/>
              <a:t>Product position </a:t>
            </a:r>
            <a:r>
              <a:rPr lang="en-US" sz="2000"/>
              <a:t>is the way the product is defined by consumers on important attributes.</a:t>
            </a:r>
          </a:p>
          <a:p>
            <a:pPr marL="0" indent="0">
              <a:buNone/>
              <a:defRPr/>
            </a:pPr>
            <a:endParaRPr lang="en-US" sz="2000"/>
          </a:p>
          <a:p>
            <a:pPr marL="0" indent="0">
              <a:buNone/>
            </a:pPr>
            <a:r>
              <a:rPr lang="en-US" altLang="en-US" sz="2000" b="1"/>
              <a:t>Choosing a Differentiation and Positioning Strategy</a:t>
            </a:r>
          </a:p>
          <a:p>
            <a:r>
              <a:rPr lang="en-US" altLang="en-US" sz="2000"/>
              <a:t>Identifying a set of possible competitive advantages to build a position</a:t>
            </a:r>
          </a:p>
          <a:p>
            <a:r>
              <a:rPr lang="en-US" altLang="en-US" sz="2000"/>
              <a:t>Choosing the right competitive advantages</a:t>
            </a:r>
          </a:p>
          <a:p>
            <a:r>
              <a:rPr lang="en-US" altLang="en-US" sz="2000"/>
              <a:t>Selecting an overall positioning strategy</a:t>
            </a:r>
          </a:p>
          <a:p>
            <a:r>
              <a:rPr lang="en-US" altLang="en-US" sz="2000"/>
              <a:t>Communicating and delivering the chosen position to the market</a:t>
            </a:r>
          </a:p>
          <a:p>
            <a:pPr marL="0" indent="0">
              <a:buNone/>
              <a:defRPr/>
            </a:pPr>
            <a:endParaRPr lang="en-US"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981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z="4000" b="1">
                <a:solidFill>
                  <a:srgbClr val="002060"/>
                </a:solidFill>
              </a:rPr>
              <a:t>Points-of-Difference vs Points-of-Parity</a:t>
            </a:r>
          </a:p>
        </p:txBody>
      </p:sp>
      <p:sp>
        <p:nvSpPr>
          <p:cNvPr id="76803" name="Rectangle 3"/>
          <p:cNvSpPr>
            <a:spLocks noGrp="1" noChangeArrowheads="1"/>
          </p:cNvSpPr>
          <p:nvPr>
            <p:ph sz="half" idx="1"/>
          </p:nvPr>
        </p:nvSpPr>
        <p:spPr/>
        <p:txBody>
          <a:bodyPr/>
          <a:lstStyle/>
          <a:p>
            <a:pPr eaLnBrk="1" hangingPunct="1">
              <a:lnSpc>
                <a:spcPct val="90000"/>
              </a:lnSpc>
            </a:pPr>
            <a:r>
              <a:rPr lang="en-US" altLang="en-US" b="1" dirty="0">
                <a:solidFill>
                  <a:srgbClr val="E46C0A"/>
                </a:solidFill>
              </a:rPr>
              <a:t>Points-of-Difference (PODs)</a:t>
            </a:r>
          </a:p>
          <a:p>
            <a:pPr lvl="1" eaLnBrk="1" hangingPunct="1">
              <a:lnSpc>
                <a:spcPct val="90000"/>
              </a:lnSpc>
            </a:pPr>
            <a:r>
              <a:rPr lang="en-US" altLang="en-US" dirty="0"/>
              <a:t>Unique associations with a brand</a:t>
            </a:r>
          </a:p>
          <a:p>
            <a:pPr lvl="1" eaLnBrk="1" hangingPunct="1">
              <a:lnSpc>
                <a:spcPct val="90000"/>
              </a:lnSpc>
            </a:pPr>
            <a:r>
              <a:rPr lang="en-US" altLang="en-US" dirty="0"/>
              <a:t>Clear superiority</a:t>
            </a:r>
          </a:p>
          <a:p>
            <a:pPr lvl="2" eaLnBrk="1" hangingPunct="1">
              <a:lnSpc>
                <a:spcPct val="90000"/>
              </a:lnSpc>
            </a:pPr>
            <a:r>
              <a:rPr lang="en-US" altLang="en-US" dirty="0"/>
              <a:t>Samsung (design)</a:t>
            </a:r>
          </a:p>
          <a:p>
            <a:pPr lvl="2" eaLnBrk="1" hangingPunct="1">
              <a:lnSpc>
                <a:spcPct val="90000"/>
              </a:lnSpc>
            </a:pPr>
            <a:r>
              <a:rPr lang="en-US" altLang="en-US" dirty="0"/>
              <a:t>Lexus (quality)</a:t>
            </a:r>
          </a:p>
          <a:p>
            <a:pPr lvl="2" eaLnBrk="1" hangingPunct="1">
              <a:lnSpc>
                <a:spcPct val="90000"/>
              </a:lnSpc>
            </a:pPr>
            <a:r>
              <a:rPr lang="en-US" altLang="en-US" dirty="0"/>
              <a:t>SIA (service)</a:t>
            </a:r>
          </a:p>
          <a:p>
            <a:pPr lvl="2" eaLnBrk="1" hangingPunct="1">
              <a:lnSpc>
                <a:spcPct val="90000"/>
              </a:lnSpc>
            </a:pPr>
            <a:endParaRPr lang="en-US" altLang="en-US" sz="1200" dirty="0"/>
          </a:p>
          <a:p>
            <a:pPr lvl="1" eaLnBrk="1" hangingPunct="1">
              <a:lnSpc>
                <a:spcPct val="90000"/>
              </a:lnSpc>
            </a:pPr>
            <a:endParaRPr lang="en-US" altLang="en-US" dirty="0"/>
          </a:p>
        </p:txBody>
      </p:sp>
      <p:sp>
        <p:nvSpPr>
          <p:cNvPr id="2" name="Content Placeholder 1">
            <a:extLst>
              <a:ext uri="{FF2B5EF4-FFF2-40B4-BE49-F238E27FC236}">
                <a16:creationId xmlns:a16="http://schemas.microsoft.com/office/drawing/2014/main" id="{DF0FB9B6-F7AD-E24A-81ED-E8F74F42E51A}"/>
              </a:ext>
            </a:extLst>
          </p:cNvPr>
          <p:cNvSpPr>
            <a:spLocks noGrp="1"/>
          </p:cNvSpPr>
          <p:nvPr>
            <p:ph sz="half" idx="2"/>
          </p:nvPr>
        </p:nvSpPr>
        <p:spPr/>
        <p:txBody>
          <a:bodyPr/>
          <a:lstStyle/>
          <a:p>
            <a:pPr eaLnBrk="1" hangingPunct="1">
              <a:lnSpc>
                <a:spcPct val="90000"/>
              </a:lnSpc>
            </a:pPr>
            <a:r>
              <a:rPr lang="en-US" altLang="en-US" b="1" dirty="0">
                <a:solidFill>
                  <a:srgbClr val="E46C0A"/>
                </a:solidFill>
              </a:rPr>
              <a:t>Points-of-Parity (POPs)</a:t>
            </a:r>
          </a:p>
          <a:p>
            <a:pPr lvl="1" eaLnBrk="1" hangingPunct="1">
              <a:lnSpc>
                <a:spcPct val="90000"/>
              </a:lnSpc>
            </a:pPr>
            <a:r>
              <a:rPr lang="en-US" altLang="en-US" dirty="0"/>
              <a:t>Associations shared with other brands</a:t>
            </a:r>
          </a:p>
          <a:p>
            <a:pPr lvl="1" eaLnBrk="1" hangingPunct="1">
              <a:lnSpc>
                <a:spcPct val="90000"/>
              </a:lnSpc>
            </a:pPr>
            <a:r>
              <a:rPr lang="en-US" altLang="en-US" dirty="0"/>
              <a:t>Necessary but not sufficient for brand choice</a:t>
            </a:r>
          </a:p>
          <a:p>
            <a:pPr lvl="1" eaLnBrk="1" hangingPunct="1">
              <a:lnSpc>
                <a:spcPct val="90000"/>
              </a:lnSpc>
            </a:pPr>
            <a:r>
              <a:rPr lang="en-US" altLang="en-US" dirty="0"/>
              <a:t>Negate competitors’ PODs</a:t>
            </a:r>
          </a:p>
          <a:p>
            <a:pPr lvl="1" eaLnBrk="1" hangingPunct="1">
              <a:lnSpc>
                <a:spcPct val="90000"/>
              </a:lnSpc>
            </a:pPr>
            <a:r>
              <a:rPr lang="en-US" altLang="en-US" dirty="0"/>
              <a:t>“On par” with competitors </a:t>
            </a:r>
            <a:r>
              <a:rPr lang="en-US" altLang="en-US" dirty="0" err="1"/>
              <a:t>esp</a:t>
            </a:r>
            <a:r>
              <a:rPr lang="en-US" altLang="en-US" dirty="0"/>
              <a:t> when consumers are sophisticated &amp; competition intense</a:t>
            </a:r>
          </a:p>
          <a:p>
            <a:endParaRPr lang="en-US" dirty="0"/>
          </a:p>
        </p:txBody>
      </p:sp>
      <p:sp>
        <p:nvSpPr>
          <p:cNvPr id="3" name="Slide Number Placeholder 2">
            <a:extLst>
              <a:ext uri="{FF2B5EF4-FFF2-40B4-BE49-F238E27FC236}">
                <a16:creationId xmlns:a16="http://schemas.microsoft.com/office/drawing/2014/main" id="{DB328FFC-E8BA-B14F-A8F7-366DC441EAA5}"/>
              </a:ext>
            </a:extLst>
          </p:cNvPr>
          <p:cNvSpPr>
            <a:spLocks noGrp="1"/>
          </p:cNvSpPr>
          <p:nvPr>
            <p:ph type="sldNum" sz="quarter" idx="12"/>
          </p:nvPr>
        </p:nvSpPr>
        <p:spPr/>
        <p:txBody>
          <a:bodyPr/>
          <a:lstStyle/>
          <a:p>
            <a:pPr>
              <a:defRPr/>
            </a:pPr>
            <a:fld id="{D9C7D29C-2B6F-4173-A773-E7186C538303}" type="slidenum">
              <a:rPr lang="en-US" altLang="en-US" smtClean="0"/>
              <a:pPr>
                <a:defRPr/>
              </a:pPr>
              <a:t>23</a:t>
            </a:fld>
            <a:endParaRPr lang="en-US" altLang="en-US"/>
          </a:p>
        </p:txBody>
      </p:sp>
    </p:spTree>
    <p:extLst>
      <p:ext uri="{BB962C8B-B14F-4D97-AF65-F5344CB8AC3E}">
        <p14:creationId xmlns:p14="http://schemas.microsoft.com/office/powerpoint/2010/main" val="2380087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175AD1-C580-3149-ABFC-1E2687D44A95}"/>
              </a:ext>
            </a:extLst>
          </p:cNvPr>
          <p:cNvSpPr>
            <a:spLocks noGrp="1"/>
          </p:cNvSpPr>
          <p:nvPr>
            <p:ph type="title"/>
          </p:nvPr>
        </p:nvSpPr>
        <p:spPr>
          <a:xfrm>
            <a:off x="838200" y="500062"/>
            <a:ext cx="10515600" cy="1325563"/>
          </a:xfrm>
        </p:spPr>
        <p:txBody>
          <a:bodyPr/>
          <a:lstStyle/>
          <a:p>
            <a:r>
              <a:rPr lang="en-GB" dirty="0"/>
              <a:t>Example: Comparing Kindle vs Kobo e-reader</a:t>
            </a:r>
          </a:p>
        </p:txBody>
      </p:sp>
      <p:sp>
        <p:nvSpPr>
          <p:cNvPr id="6" name="Content Placeholder 5">
            <a:extLst>
              <a:ext uri="{FF2B5EF4-FFF2-40B4-BE49-F238E27FC236}">
                <a16:creationId xmlns:a16="http://schemas.microsoft.com/office/drawing/2014/main" id="{86E1C298-6547-5E42-B234-ADF5FC10B5D6}"/>
              </a:ext>
            </a:extLst>
          </p:cNvPr>
          <p:cNvSpPr>
            <a:spLocks noGrp="1"/>
          </p:cNvSpPr>
          <p:nvPr>
            <p:ph idx="1"/>
          </p:nvPr>
        </p:nvSpPr>
        <p:spPr/>
        <p:txBody>
          <a:bodyPr>
            <a:normAutofit lnSpcReduction="10000"/>
          </a:bodyPr>
          <a:lstStyle/>
          <a:p>
            <a:pPr marL="0" indent="0">
              <a:buNone/>
            </a:pPr>
            <a:r>
              <a:rPr lang="en-GB" dirty="0"/>
              <a:t>POP</a:t>
            </a:r>
          </a:p>
          <a:p>
            <a:r>
              <a:rPr lang="en-GB" dirty="0"/>
              <a:t>Both are e-readers</a:t>
            </a:r>
          </a:p>
          <a:p>
            <a:r>
              <a:rPr lang="en-GB" dirty="0"/>
              <a:t>Convenient, portable, lightweight</a:t>
            </a:r>
          </a:p>
          <a:p>
            <a:r>
              <a:rPr lang="en-GB" dirty="0"/>
              <a:t>Cuts out glare</a:t>
            </a:r>
          </a:p>
          <a:p>
            <a:pPr marL="0" indent="0">
              <a:buNone/>
            </a:pPr>
            <a:endParaRPr lang="en-GB" dirty="0"/>
          </a:p>
          <a:p>
            <a:pPr marL="0" indent="0">
              <a:buNone/>
            </a:pPr>
            <a:r>
              <a:rPr lang="en-GB" dirty="0"/>
              <a:t>POD</a:t>
            </a:r>
          </a:p>
          <a:p>
            <a:r>
              <a:rPr lang="en-GB" dirty="0"/>
              <a:t>Kindle – vast range of books to buy from Amazon; reputable, good quality; only able to download/ borrow </a:t>
            </a:r>
            <a:r>
              <a:rPr lang="en-GB" dirty="0" err="1"/>
              <a:t>ebooks</a:t>
            </a:r>
            <a:r>
              <a:rPr lang="en-GB" dirty="0"/>
              <a:t> from US libraries</a:t>
            </a:r>
          </a:p>
          <a:p>
            <a:r>
              <a:rPr lang="en-GB" dirty="0"/>
              <a:t>Kobo – able to download </a:t>
            </a:r>
            <a:r>
              <a:rPr lang="en-GB" dirty="0" err="1"/>
              <a:t>ebooks</a:t>
            </a:r>
            <a:r>
              <a:rPr lang="en-GB" dirty="0"/>
              <a:t> from country’s library</a:t>
            </a:r>
          </a:p>
        </p:txBody>
      </p:sp>
    </p:spTree>
    <p:extLst>
      <p:ext uri="{BB962C8B-B14F-4D97-AF65-F5344CB8AC3E}">
        <p14:creationId xmlns:p14="http://schemas.microsoft.com/office/powerpoint/2010/main" val="426541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73940"/>
            <a:ext cx="4928291" cy="1035781"/>
          </a:xfrm>
        </p:spPr>
        <p:txBody>
          <a:bodyPr anchor="ctr">
            <a:normAutofit/>
          </a:bodyPr>
          <a:lstStyle/>
          <a:p>
            <a:r>
              <a:rPr lang="en-US" altLang="en-US" sz="3300"/>
              <a:t>Differentiation and Positioning </a:t>
            </a:r>
            <a:endParaRPr lang="en-IN" sz="3300"/>
          </a:p>
        </p:txBody>
      </p:sp>
      <p:sp>
        <p:nvSpPr>
          <p:cNvPr id="3" name="Content Placeholder 2"/>
          <p:cNvSpPr>
            <a:spLocks noGrp="1"/>
          </p:cNvSpPr>
          <p:nvPr>
            <p:ph idx="1"/>
          </p:nvPr>
        </p:nvSpPr>
        <p:spPr>
          <a:xfrm>
            <a:off x="1045029" y="2524721"/>
            <a:ext cx="4991629" cy="3677123"/>
          </a:xfrm>
        </p:spPr>
        <p:txBody>
          <a:bodyPr anchor="ctr">
            <a:normAutofit/>
          </a:bodyPr>
          <a:lstStyle/>
          <a:p>
            <a:pPr marL="0" indent="0">
              <a:buNone/>
            </a:pPr>
            <a:r>
              <a:rPr lang="en-US" altLang="en-US" sz="1800" b="1"/>
              <a:t>Choosing a Differentiation and Positioning Strategy</a:t>
            </a:r>
          </a:p>
          <a:p>
            <a:endParaRPr lang="en-US" altLang="en-US" sz="1800" b="1"/>
          </a:p>
          <a:p>
            <a:r>
              <a:rPr lang="en-US" altLang="en-US" sz="1800" b="1"/>
              <a:t>Competitive advantage </a:t>
            </a:r>
            <a:r>
              <a:rPr lang="en-US" altLang="en-US" sz="1800"/>
              <a:t>is an advantage over competitors gained by offering consumers greater value, either through lower prices or by providing more benefits that justify higher prices.</a:t>
            </a:r>
          </a:p>
        </p:txBody>
      </p:sp>
      <p:pic>
        <p:nvPicPr>
          <p:cNvPr id="4" name="Picture 1"/>
          <p:cNvPicPr>
            <a:picLocks noChangeAspect="1" noChangeArrowheads="1"/>
          </p:cNvPicPr>
          <p:nvPr/>
        </p:nvPicPr>
        <p:blipFill rotWithShape="1">
          <a:blip r:embed="rId3" cstate="print"/>
          <a:srcRect l="24482" r="25729"/>
          <a:stretch/>
        </p:blipFill>
        <p:spPr bwMode="auto">
          <a:xfrm>
            <a:off x="6788383" y="613147"/>
            <a:ext cx="4565417" cy="5593443"/>
          </a:xfrm>
          <a:prstGeom prst="rect">
            <a:avLst/>
          </a:prstGeom>
          <a:noFill/>
        </p:spPr>
      </p:pic>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txBox="1">
            <a:spLocks/>
          </p:cNvSpPr>
          <p:nvPr/>
        </p:nvSpPr>
        <p:spPr>
          <a:xfrm>
            <a:off x="2209800" y="1447800"/>
            <a:ext cx="7467600" cy="1066800"/>
          </a:xfrm>
          <a:prstGeom prst="rect">
            <a:avLst/>
          </a:prstGeom>
        </p:spPr>
        <p:txBody>
          <a:bodyPr vert="horz" lIns="0" tIns="0" rIns="0" bIns="0" rtlCol="0">
            <a:noAutofit/>
          </a:bodyPr>
          <a:lstStyle/>
          <a:p>
            <a:pPr>
              <a:spcBef>
                <a:spcPts val="1500"/>
              </a:spcBef>
              <a:buClr>
                <a:srgbClr val="007FA3"/>
              </a:buClr>
              <a:buSzPct val="100000"/>
              <a:defRPr/>
            </a:pPr>
            <a:endParaRPr lang="en-US" altLang="en-US" sz="2600" b="1" dirty="0"/>
          </a:p>
        </p:txBody>
      </p:sp>
    </p:spTree>
    <p:extLst>
      <p:ext uri="{BB962C8B-B14F-4D97-AF65-F5344CB8AC3E}">
        <p14:creationId xmlns:p14="http://schemas.microsoft.com/office/powerpoint/2010/main" val="3275554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73940"/>
            <a:ext cx="4928291" cy="1035781"/>
          </a:xfrm>
        </p:spPr>
        <p:txBody>
          <a:bodyPr anchor="ctr">
            <a:normAutofit/>
          </a:bodyPr>
          <a:lstStyle/>
          <a:p>
            <a:r>
              <a:rPr lang="en-US" altLang="en-US" sz="3300"/>
              <a:t>Differentiation and Positioning </a:t>
            </a:r>
            <a:endParaRPr lang="en-IN" sz="3300"/>
          </a:p>
        </p:txBody>
      </p:sp>
      <p:sp>
        <p:nvSpPr>
          <p:cNvPr id="3" name="Content Placeholder 2"/>
          <p:cNvSpPr>
            <a:spLocks noGrp="1"/>
          </p:cNvSpPr>
          <p:nvPr>
            <p:ph idx="1"/>
          </p:nvPr>
        </p:nvSpPr>
        <p:spPr>
          <a:xfrm>
            <a:off x="1045029" y="2524721"/>
            <a:ext cx="5185838" cy="3677123"/>
          </a:xfrm>
        </p:spPr>
        <p:txBody>
          <a:bodyPr anchor="ctr">
            <a:noAutofit/>
          </a:bodyPr>
          <a:lstStyle/>
          <a:p>
            <a:pPr marL="0" indent="0">
              <a:buNone/>
            </a:pPr>
            <a:r>
              <a:rPr lang="en-US" altLang="en-US" sz="2000" b="1" dirty="0"/>
              <a:t>Choosing a Differentiation and Positioning Strategy</a:t>
            </a:r>
          </a:p>
          <a:p>
            <a:r>
              <a:rPr lang="en-US" altLang="en-US" sz="2000" dirty="0"/>
              <a:t>Identifying a set of possible competitive advantages to differentiate along the lines of:</a:t>
            </a:r>
          </a:p>
          <a:p>
            <a:endParaRPr lang="en-US" altLang="en-US" sz="2000" dirty="0"/>
          </a:p>
          <a:p>
            <a:pPr lvl="1"/>
            <a:r>
              <a:rPr lang="en-US" sz="2000" dirty="0"/>
              <a:t>Product</a:t>
            </a:r>
          </a:p>
          <a:p>
            <a:pPr lvl="1"/>
            <a:r>
              <a:rPr lang="en-US" sz="2000" dirty="0"/>
              <a:t>Services</a:t>
            </a:r>
          </a:p>
          <a:p>
            <a:pPr lvl="1"/>
            <a:r>
              <a:rPr lang="en-US" sz="2000" dirty="0"/>
              <a:t>Channels</a:t>
            </a:r>
          </a:p>
          <a:p>
            <a:pPr lvl="1"/>
            <a:r>
              <a:rPr lang="en-US" sz="2000" dirty="0"/>
              <a:t>People</a:t>
            </a:r>
          </a:p>
          <a:p>
            <a:pPr lvl="1"/>
            <a:r>
              <a:rPr lang="en-US" sz="2000" dirty="0"/>
              <a:t>Image</a:t>
            </a:r>
            <a:endParaRPr lang="en-US" altLang="en-US" sz="2000" dirty="0"/>
          </a:p>
        </p:txBody>
      </p:sp>
      <p:pic>
        <p:nvPicPr>
          <p:cNvPr id="7" name="Picture 10" descr="A group of people looking at each other&#10;&#10;Description automatically generated"/>
          <p:cNvPicPr>
            <a:picLocks noChangeAspect="1" noChangeArrowheads="1"/>
          </p:cNvPicPr>
          <p:nvPr/>
        </p:nvPicPr>
        <p:blipFill rotWithShape="1">
          <a:blip r:embed="rId3" cstate="print"/>
          <a:srcRect l="40549" r="5581" b="-1"/>
          <a:stretch/>
        </p:blipFill>
        <p:spPr bwMode="auto">
          <a:xfrm>
            <a:off x="6788383" y="613147"/>
            <a:ext cx="4565417" cy="5593443"/>
          </a:xfrm>
          <a:prstGeom prst="rect">
            <a:avLst/>
          </a:prstGeom>
          <a:noFill/>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282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043631" y="809898"/>
            <a:ext cx="9942716" cy="1554480"/>
          </a:xfrm>
        </p:spPr>
        <p:txBody>
          <a:bodyPr anchor="ctr">
            <a:normAutofit/>
          </a:bodyPr>
          <a:lstStyle/>
          <a:p>
            <a:r>
              <a:rPr lang="en-US" altLang="en-US" sz="4800"/>
              <a:t>Differentiation and Positioning </a:t>
            </a:r>
            <a:endParaRPr lang="en-IN" sz="4800"/>
          </a:p>
        </p:txBody>
      </p:sp>
      <p:sp>
        <p:nvSpPr>
          <p:cNvPr id="5" name="Content Placeholder 4"/>
          <p:cNvSpPr>
            <a:spLocks noGrp="1"/>
          </p:cNvSpPr>
          <p:nvPr>
            <p:ph idx="1"/>
          </p:nvPr>
        </p:nvSpPr>
        <p:spPr>
          <a:xfrm>
            <a:off x="1045028" y="3017522"/>
            <a:ext cx="9941319" cy="3124658"/>
          </a:xfrm>
        </p:spPr>
        <p:txBody>
          <a:bodyPr anchor="ctr">
            <a:noAutofit/>
          </a:bodyPr>
          <a:lstStyle/>
          <a:p>
            <a:pPr marL="0" indent="0">
              <a:buNone/>
            </a:pPr>
            <a:r>
              <a:rPr lang="en-US" altLang="en-US" sz="2000" b="1" dirty="0"/>
              <a:t>Choosing a Differentiation and Positioning Strategy</a:t>
            </a:r>
          </a:p>
          <a:p>
            <a:pPr marL="0" indent="0">
              <a:buNone/>
            </a:pPr>
            <a:r>
              <a:rPr lang="en-US" altLang="en-US" sz="2000" dirty="0"/>
              <a:t>Choosing the Right Competitive Advantage</a:t>
            </a:r>
          </a:p>
          <a:p>
            <a:r>
              <a:rPr lang="en-US" altLang="en-US" sz="2000" dirty="0"/>
              <a:t>A difference to promote should be:</a:t>
            </a:r>
          </a:p>
          <a:p>
            <a:pPr lvl="1"/>
            <a:r>
              <a:rPr lang="en-US" sz="2000" dirty="0"/>
              <a:t>Important</a:t>
            </a:r>
          </a:p>
          <a:p>
            <a:pPr lvl="1"/>
            <a:r>
              <a:rPr lang="en-US" sz="2000" dirty="0"/>
              <a:t>Distinctive</a:t>
            </a:r>
          </a:p>
          <a:p>
            <a:pPr lvl="1"/>
            <a:r>
              <a:rPr lang="en-US" sz="2000" dirty="0"/>
              <a:t>Superior</a:t>
            </a:r>
          </a:p>
          <a:p>
            <a:pPr lvl="1"/>
            <a:r>
              <a:rPr lang="en-US" sz="2000" dirty="0"/>
              <a:t>Communicable</a:t>
            </a:r>
          </a:p>
          <a:p>
            <a:pPr lvl="1"/>
            <a:r>
              <a:rPr lang="en-US" sz="2000" dirty="0"/>
              <a:t>Preemptive</a:t>
            </a:r>
          </a:p>
          <a:p>
            <a:pPr lvl="1"/>
            <a:r>
              <a:rPr lang="en-US" sz="2000" dirty="0"/>
              <a:t>Affordable</a:t>
            </a:r>
          </a:p>
          <a:p>
            <a:pPr lvl="1"/>
            <a:r>
              <a:rPr lang="en-US" sz="2000" dirty="0"/>
              <a:t>Profitable</a:t>
            </a:r>
            <a:endParaRPr lang="en-US" altLang="en-US" sz="2000" b="1"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504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Differentiation and Positioning </a:t>
            </a:r>
            <a:endParaRPr lang="en-IN" sz="4800"/>
          </a:p>
        </p:txBody>
      </p:sp>
      <p:sp>
        <p:nvSpPr>
          <p:cNvPr id="3" name="Content Placeholder 2"/>
          <p:cNvSpPr>
            <a:spLocks noGrp="1"/>
          </p:cNvSpPr>
          <p:nvPr>
            <p:ph idx="1"/>
          </p:nvPr>
        </p:nvSpPr>
        <p:spPr>
          <a:xfrm>
            <a:off x="1045028" y="3017522"/>
            <a:ext cx="9941319" cy="3124658"/>
          </a:xfrm>
        </p:spPr>
        <p:txBody>
          <a:bodyPr anchor="ctr">
            <a:normAutofit fontScale="92500" lnSpcReduction="10000"/>
          </a:bodyPr>
          <a:lstStyle/>
          <a:p>
            <a:pPr marL="0" indent="0">
              <a:buNone/>
            </a:pPr>
            <a:r>
              <a:rPr lang="en-US" altLang="en-US" sz="2400" b="1" dirty="0"/>
              <a:t>Choosing a Differentiation and Positioning Strategy</a:t>
            </a:r>
          </a:p>
          <a:p>
            <a:r>
              <a:rPr lang="en-US" altLang="en-US" sz="2400" b="1" dirty="0"/>
              <a:t>Positioning statement </a:t>
            </a:r>
            <a:r>
              <a:rPr lang="en-US" altLang="en-US" sz="2400" dirty="0"/>
              <a:t>summarizes company or brand positioning using this form: </a:t>
            </a:r>
            <a:r>
              <a:rPr lang="en-US" altLang="en-US" sz="2400" b="1" dirty="0"/>
              <a:t>To</a:t>
            </a:r>
            <a:r>
              <a:rPr lang="en-US" altLang="en-US" sz="2400" dirty="0"/>
              <a:t> (target segment and need) our (brand) </a:t>
            </a:r>
            <a:r>
              <a:rPr lang="en-US" altLang="en-US" sz="2400" b="1" dirty="0"/>
              <a:t>is</a:t>
            </a:r>
            <a:r>
              <a:rPr lang="en-US" altLang="en-US" sz="2400" dirty="0"/>
              <a:t> (concept) </a:t>
            </a:r>
            <a:r>
              <a:rPr lang="en-US" altLang="en-US" sz="2400" b="1" dirty="0"/>
              <a:t>that</a:t>
            </a:r>
            <a:r>
              <a:rPr lang="en-US" altLang="en-US" sz="2400" dirty="0"/>
              <a:t> (point of difference)</a:t>
            </a:r>
          </a:p>
          <a:p>
            <a:endParaRPr lang="en-US" altLang="en-US" sz="2400" b="1" dirty="0"/>
          </a:p>
          <a:p>
            <a:r>
              <a:rPr lang="en-US" altLang="en-US" sz="2400" b="1" dirty="0"/>
              <a:t>Example : Positioning Statement for Evernote:</a:t>
            </a:r>
          </a:p>
          <a:p>
            <a:pPr lvl="1"/>
            <a:r>
              <a:rPr lang="en-US" dirty="0"/>
              <a:t>“</a:t>
            </a:r>
            <a:r>
              <a:rPr lang="en-US" b="1" dirty="0"/>
              <a:t>To</a:t>
            </a:r>
            <a:r>
              <a:rPr lang="en-US" dirty="0"/>
              <a:t> busy multitaskers who </a:t>
            </a:r>
            <a:r>
              <a:rPr lang="en-US" b="1" dirty="0"/>
              <a:t>need</a:t>
            </a:r>
            <a:r>
              <a:rPr lang="en-US" dirty="0"/>
              <a:t> help remembering things, Evernote </a:t>
            </a:r>
            <a:r>
              <a:rPr lang="en-US" b="1" dirty="0"/>
              <a:t>is </a:t>
            </a:r>
            <a:r>
              <a:rPr lang="en-US" dirty="0"/>
              <a:t>a digital content management application </a:t>
            </a:r>
            <a:r>
              <a:rPr lang="en-US" b="1" dirty="0"/>
              <a:t>that</a:t>
            </a:r>
            <a:r>
              <a:rPr lang="en-US" dirty="0"/>
              <a:t> makes it easy to capture and remember moments and ideas from your everyday life using your computer, phone, tablet, and the Web.”</a:t>
            </a:r>
            <a:endParaRPr lang="en-US" altLang="en-US" dirty="0"/>
          </a:p>
          <a:p>
            <a:endParaRPr lang="en-US" alt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535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Differentiation and Positioning </a:t>
            </a:r>
            <a:endParaRPr lang="en-IN" sz="4800"/>
          </a:p>
        </p:txBody>
      </p:sp>
      <p:sp>
        <p:nvSpPr>
          <p:cNvPr id="3" name="Content Placeholder 2"/>
          <p:cNvSpPr>
            <a:spLocks noGrp="1"/>
          </p:cNvSpPr>
          <p:nvPr>
            <p:ph idx="1"/>
          </p:nvPr>
        </p:nvSpPr>
        <p:spPr>
          <a:xfrm>
            <a:off x="1045028" y="3017522"/>
            <a:ext cx="9941319" cy="3124658"/>
          </a:xfrm>
        </p:spPr>
        <p:txBody>
          <a:bodyPr anchor="ctr">
            <a:normAutofit/>
          </a:bodyPr>
          <a:lstStyle/>
          <a:p>
            <a:pPr marL="0" indent="0">
              <a:buNone/>
            </a:pPr>
            <a:r>
              <a:rPr lang="en-US" altLang="en-US" sz="2400" b="1"/>
              <a:t>Communicating and Delivering the Chosen Position</a:t>
            </a:r>
          </a:p>
          <a:p>
            <a:r>
              <a:rPr lang="en-US" altLang="en-US" sz="2400" dirty="0"/>
              <a:t>Choosing the positioning is often easier than implementing the position.</a:t>
            </a:r>
            <a:endParaRPr lang="en-US" sz="2400" dirty="0">
              <a:ea typeface="ＭＳ Ｐゴシック" charset="-128"/>
            </a:endParaRPr>
          </a:p>
          <a:p>
            <a:r>
              <a:rPr lang="en-US" sz="2400" dirty="0">
                <a:ea typeface="ＭＳ Ｐゴシック" charset="-128"/>
              </a:rPr>
              <a:t>Establishing a position or changing one usually takes a long time. </a:t>
            </a:r>
          </a:p>
          <a:p>
            <a:r>
              <a:rPr lang="en-US" sz="2400" dirty="0">
                <a:ea typeface="ＭＳ Ｐゴシック" charset="-128"/>
              </a:rPr>
              <a:t>Maintaining the position requires consistent performance and communication.</a:t>
            </a:r>
            <a:endParaRPr lang="en-US" alt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42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Learning Objectives </a:t>
            </a:r>
            <a:endParaRPr lang="en-IN" sz="2000" dirty="0"/>
          </a:p>
        </p:txBody>
      </p:sp>
      <p:sp>
        <p:nvSpPr>
          <p:cNvPr id="3" name="Content Placeholder 2"/>
          <p:cNvSpPr>
            <a:spLocks noGrp="1"/>
          </p:cNvSpPr>
          <p:nvPr>
            <p:ph idx="1"/>
          </p:nvPr>
        </p:nvSpPr>
        <p:spPr/>
        <p:txBody>
          <a:bodyPr/>
          <a:lstStyle/>
          <a:p>
            <a:pPr marL="0" indent="0">
              <a:buClr>
                <a:schemeClr val="bg1"/>
              </a:buClr>
              <a:buNone/>
            </a:pPr>
            <a:r>
              <a:rPr lang="en-US" sz="2600" b="1" dirty="0">
                <a:solidFill>
                  <a:srgbClr val="007FA3"/>
                </a:solidFill>
              </a:rPr>
              <a:t>7.1</a:t>
            </a:r>
            <a:r>
              <a:rPr lang="en-US" sz="2600" dirty="0"/>
              <a:t> Define the major steps in designing a customer-driven marketing strategy: market segmentation, targeting, differentiation, and positioning.</a:t>
            </a:r>
          </a:p>
          <a:p>
            <a:pPr marL="0" indent="0">
              <a:buClr>
                <a:schemeClr val="bg1"/>
              </a:buClr>
              <a:buNone/>
            </a:pPr>
            <a:r>
              <a:rPr lang="en-US" sz="2600" b="1" dirty="0">
                <a:solidFill>
                  <a:srgbClr val="007FA3"/>
                </a:solidFill>
              </a:rPr>
              <a:t>7.2</a:t>
            </a:r>
            <a:r>
              <a:rPr lang="en-US" sz="2600" dirty="0"/>
              <a:t> List and discuss the major bases for segmenting consumer and business markets.</a:t>
            </a:r>
          </a:p>
          <a:p>
            <a:pPr marL="0" indent="0">
              <a:buClr>
                <a:schemeClr val="bg1"/>
              </a:buClr>
              <a:buNone/>
            </a:pPr>
            <a:r>
              <a:rPr lang="en-US" sz="2600" b="1" dirty="0">
                <a:solidFill>
                  <a:srgbClr val="007FA3"/>
                </a:solidFill>
              </a:rPr>
              <a:t>7.3 </a:t>
            </a:r>
            <a:r>
              <a:rPr lang="en-US" sz="2600" dirty="0"/>
              <a:t>Explain how companies identify attractive market segments and choose a market-targeting strategy.</a:t>
            </a:r>
          </a:p>
          <a:p>
            <a:pPr marL="0" indent="0">
              <a:buNone/>
            </a:pPr>
            <a:r>
              <a:rPr lang="en-US" sz="2600" b="1" dirty="0">
                <a:solidFill>
                  <a:srgbClr val="007FA3"/>
                </a:solidFill>
              </a:rPr>
              <a:t>7.4</a:t>
            </a:r>
            <a:r>
              <a:rPr lang="en-US" sz="2600" dirty="0"/>
              <a:t> Discuss how companies differentiate and position their products for maximum competitive advantage.</a:t>
            </a:r>
            <a:endParaRPr lang="en-US" sz="2600" b="1" dirty="0">
              <a:latin typeface="Calibri" panose="020F0502020204030204" pitchFamily="34" charset="0"/>
            </a:endParaRPr>
          </a:p>
          <a:p>
            <a:pPr marL="0" indent="0">
              <a:buClr>
                <a:schemeClr val="bg1"/>
              </a:buClr>
              <a:buNone/>
            </a:pPr>
            <a:endParaRPr lang="en-US" sz="2600" dirty="0"/>
          </a:p>
        </p:txBody>
      </p:sp>
    </p:spTree>
    <p:extLst>
      <p:ext uri="{BB962C8B-B14F-4D97-AF65-F5344CB8AC3E}">
        <p14:creationId xmlns:p14="http://schemas.microsoft.com/office/powerpoint/2010/main" val="310611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3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53354B"/>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altLang="en-US" sz="4900">
                <a:solidFill>
                  <a:srgbClr val="53354B"/>
                </a:solidFill>
              </a:rPr>
              <a:t>Customer-Driven Marketing Strategy </a:t>
            </a:r>
            <a:endParaRPr lang="en-US" sz="4900">
              <a:solidFill>
                <a:srgbClr val="53354B"/>
              </a:solidFill>
            </a:endParaRPr>
          </a:p>
        </p:txBody>
      </p:sp>
      <p:sp>
        <p:nvSpPr>
          <p:cNvPr id="3" name="Content Placeholder 2"/>
          <p:cNvSpPr>
            <a:spLocks noGrp="1"/>
          </p:cNvSpPr>
          <p:nvPr>
            <p:ph idx="1"/>
          </p:nvPr>
        </p:nvSpPr>
        <p:spPr>
          <a:xfrm>
            <a:off x="1709530" y="5799489"/>
            <a:ext cx="8767860" cy="440822"/>
          </a:xfrm>
        </p:spPr>
        <p:txBody>
          <a:bodyPr vert="horz" lIns="91440" tIns="45720" rIns="91440" bIns="45720" rtlCol="0">
            <a:normAutofit/>
          </a:bodyPr>
          <a:lstStyle/>
          <a:p>
            <a:pPr marL="0" indent="0" algn="ctr">
              <a:buNone/>
            </a:pPr>
            <a:r>
              <a:rPr lang="en-US" sz="2000" b="1">
                <a:solidFill>
                  <a:srgbClr val="53354B"/>
                </a:solidFill>
              </a:rPr>
              <a:t>Figure 7.1 </a:t>
            </a:r>
            <a:r>
              <a:rPr lang="en-US" sz="2000">
                <a:solidFill>
                  <a:srgbClr val="53354B"/>
                </a:solidFill>
              </a:rPr>
              <a:t>Steps in Market Segmentation, Targeting, and Positioning</a:t>
            </a:r>
          </a:p>
        </p:txBody>
      </p:sp>
      <p:pic>
        <p:nvPicPr>
          <p:cNvPr id="5" name="Picture 4" descr="A flow chart shows actions in designing a customer-driven marketing strategy. Select customers to serve: Step 1: Divide the total market into smaller segments (segmentation). Step 2. Select the segment or segments of the market to enter (targeting). Decide on a value preposition: Step 1: Differentiate the market offering to create superior customer value (differentiation). Step 2: Position the market offering in the minds of target customers (positioning). These all create value for targeted customers."/>
          <p:cNvPicPr>
            <a:picLocks noChangeAspect="1"/>
          </p:cNvPicPr>
          <p:nvPr/>
        </p:nvPicPr>
        <p:blipFill rotWithShape="1">
          <a:blip r:embed="rId3" cstate="print"/>
          <a:srcRect t="14928" r="1" b="5662"/>
          <a:stretch/>
        </p:blipFill>
        <p:spPr>
          <a:xfrm>
            <a:off x="243840" y="256540"/>
            <a:ext cx="11704320" cy="3764276"/>
          </a:xfrm>
          <a:prstGeom prst="rect">
            <a:avLst/>
          </a:prstGeom>
        </p:spPr>
      </p:pic>
    </p:spTree>
    <p:extLst>
      <p:ext uri="{BB962C8B-B14F-4D97-AF65-F5344CB8AC3E}">
        <p14:creationId xmlns:p14="http://schemas.microsoft.com/office/powerpoint/2010/main" val="117303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Market Segmentation </a:t>
            </a:r>
            <a:endParaRPr lang="en-IN" sz="4800"/>
          </a:p>
        </p:txBody>
      </p:sp>
      <p:sp>
        <p:nvSpPr>
          <p:cNvPr id="3" name="Content Placeholder 2"/>
          <p:cNvSpPr>
            <a:spLocks noGrp="1"/>
          </p:cNvSpPr>
          <p:nvPr>
            <p:ph idx="1"/>
          </p:nvPr>
        </p:nvSpPr>
        <p:spPr>
          <a:xfrm>
            <a:off x="1045028" y="3017522"/>
            <a:ext cx="9941319" cy="3124658"/>
          </a:xfrm>
        </p:spPr>
        <p:txBody>
          <a:bodyPr anchor="ctr">
            <a:normAutofit/>
          </a:bodyPr>
          <a:lstStyle/>
          <a:p>
            <a:pPr marL="0" indent="0">
              <a:buNone/>
            </a:pPr>
            <a:r>
              <a:rPr lang="en-US" altLang="en-US" sz="2400" b="1"/>
              <a:t>Market segmentation </a:t>
            </a:r>
            <a:r>
              <a:rPr lang="en-US" altLang="en-US" sz="2400"/>
              <a:t>requires dividing a market into smaller segments with distinct needs, characteristics, or behaviors that might require separate marketing strategies or mixes.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99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1">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13810" y="2825248"/>
            <a:ext cx="4036334" cy="2387600"/>
          </a:xfrm>
        </p:spPr>
        <p:txBody>
          <a:bodyPr vert="horz" lIns="91440" tIns="45720" rIns="91440" bIns="45720" rtlCol="0" anchor="t">
            <a:normAutofit/>
          </a:bodyPr>
          <a:lstStyle/>
          <a:p>
            <a:r>
              <a:rPr lang="en-US" sz="3800" kern="1200">
                <a:solidFill>
                  <a:schemeClr val="tx1"/>
                </a:solidFill>
                <a:latin typeface="+mj-lt"/>
                <a:ea typeface="+mj-ea"/>
                <a:cs typeface="+mj-cs"/>
              </a:rPr>
              <a:t>Major Segmentation Variables for Consumer Markets</a:t>
            </a:r>
          </a:p>
        </p:txBody>
      </p:sp>
      <p:grpSp>
        <p:nvGrpSpPr>
          <p:cNvPr id="54" name="Group 4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55" name="Rectangle 4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descr="Table 7.1: Major Segmentation Variables for Consumer Markets. The table has the following headers from left to right: Segmentation Variable and Examples. The row entries are as follows. Segmentation Variable: Geographic. Examples: Nations, regions, states, counties, cities, neighborhoods, population density (urban, suburban, rural), climate. Segmentation Variable: Demographic. Examples: Age, life-cycle stage, gender, income, occupation, education, religion, ethnicity, generation. Segmentation Variable: Psychographic. Examples: Social class, lifestyle, personality. Segmentation Variable: Behavioral. Examples: Occasions, benefits, user status, usage rate, loyalty status."/>
          <p:cNvGraphicFramePr>
            <a:graphicFrameLocks noGrp="1"/>
          </p:cNvGraphicFramePr>
          <p:nvPr>
            <p:extLst>
              <p:ext uri="{D42A27DB-BD31-4B8C-83A1-F6EECF244321}">
                <p14:modId xmlns:p14="http://schemas.microsoft.com/office/powerpoint/2010/main" val="200279040"/>
              </p:ext>
            </p:extLst>
          </p:nvPr>
        </p:nvGraphicFramePr>
        <p:xfrm>
          <a:off x="6019231" y="928201"/>
          <a:ext cx="5342524" cy="4926944"/>
        </p:xfrm>
        <a:graphic>
          <a:graphicData uri="http://schemas.openxmlformats.org/drawingml/2006/table">
            <a:tbl>
              <a:tblPr firstRow="1" bandRow="1">
                <a:noFill/>
                <a:tableStyleId>{3B4B98B0-60AC-42C2-AFA5-B58CD77FA1E5}</a:tableStyleId>
              </a:tblPr>
              <a:tblGrid>
                <a:gridCol w="1888119">
                  <a:extLst>
                    <a:ext uri="{9D8B030D-6E8A-4147-A177-3AD203B41FA5}">
                      <a16:colId xmlns:a16="http://schemas.microsoft.com/office/drawing/2014/main" val="1282317484"/>
                    </a:ext>
                  </a:extLst>
                </a:gridCol>
                <a:gridCol w="3454405">
                  <a:extLst>
                    <a:ext uri="{9D8B030D-6E8A-4147-A177-3AD203B41FA5}">
                      <a16:colId xmlns:a16="http://schemas.microsoft.com/office/drawing/2014/main" val="3582519440"/>
                    </a:ext>
                  </a:extLst>
                </a:gridCol>
              </a:tblGrid>
              <a:tr h="773603">
                <a:tc>
                  <a:txBody>
                    <a:bodyPr/>
                    <a:lstStyle/>
                    <a:p>
                      <a:r>
                        <a:rPr lang="en-US" sz="1700" b="1" i="0" u="none" strike="noStrike" kern="1200" baseline="0">
                          <a:solidFill>
                            <a:schemeClr val="tx1">
                              <a:lumMod val="75000"/>
                              <a:lumOff val="25000"/>
                            </a:schemeClr>
                          </a:solidFill>
                          <a:latin typeface="+mn-lt"/>
                          <a:ea typeface="+mn-ea"/>
                          <a:cs typeface="+mn-cs"/>
                        </a:rPr>
                        <a:t>Segmentation Variable</a:t>
                      </a:r>
                      <a:endParaRPr lang="en-US" sz="1700" b="1">
                        <a:solidFill>
                          <a:schemeClr val="tx1">
                            <a:lumMod val="75000"/>
                            <a:lumOff val="25000"/>
                          </a:schemeClr>
                        </a:solidFill>
                      </a:endParaRPr>
                    </a:p>
                  </a:txBody>
                  <a:tcPr marL="208838" marR="103567" marT="104419" marB="104419">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r>
                        <a:rPr lang="en-US" sz="1700" b="1" i="0" u="none" strike="noStrike" kern="1200" baseline="0">
                          <a:solidFill>
                            <a:schemeClr val="tx1">
                              <a:lumMod val="75000"/>
                              <a:lumOff val="25000"/>
                            </a:schemeClr>
                          </a:solidFill>
                          <a:latin typeface="+mn-lt"/>
                          <a:ea typeface="+mn-ea"/>
                          <a:cs typeface="+mn-cs"/>
                        </a:rPr>
                        <a:t>Examples</a:t>
                      </a:r>
                      <a:endParaRPr lang="en-US" sz="1700" b="1">
                        <a:solidFill>
                          <a:schemeClr val="tx1">
                            <a:lumMod val="75000"/>
                            <a:lumOff val="25000"/>
                          </a:schemeClr>
                        </a:solidFill>
                      </a:endParaRPr>
                    </a:p>
                  </a:txBody>
                  <a:tcPr marL="208838" marR="103567" marT="104419" marB="104419">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810072755"/>
                  </a:ext>
                </a:extLst>
              </a:tr>
              <a:tr h="1303068">
                <a:tc>
                  <a:txBody>
                    <a:bodyPr/>
                    <a:lstStyle/>
                    <a:p>
                      <a:r>
                        <a:rPr lang="en-US" sz="1700" b="0" i="0" u="none" strike="noStrike" kern="1200" baseline="0">
                          <a:solidFill>
                            <a:schemeClr val="tx1">
                              <a:lumMod val="75000"/>
                              <a:lumOff val="25000"/>
                            </a:schemeClr>
                          </a:solidFill>
                          <a:latin typeface="+mn-lt"/>
                          <a:ea typeface="+mn-ea"/>
                          <a:cs typeface="+mn-cs"/>
                        </a:rPr>
                        <a:t>Geographic</a:t>
                      </a:r>
                      <a:endParaRPr lang="en-US" sz="1700">
                        <a:solidFill>
                          <a:schemeClr val="tx1">
                            <a:lumMod val="75000"/>
                            <a:lumOff val="25000"/>
                          </a:schemeClr>
                        </a:solidFill>
                      </a:endParaRPr>
                    </a:p>
                  </a:txBody>
                  <a:tcPr marL="208838" marR="103567" marT="104419" marB="10441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r>
                        <a:rPr lang="en-US" sz="1700" b="0" i="0" u="none" strike="noStrike" kern="1200" baseline="0">
                          <a:solidFill>
                            <a:schemeClr val="tx1">
                              <a:lumMod val="75000"/>
                              <a:lumOff val="25000"/>
                            </a:schemeClr>
                          </a:solidFill>
                          <a:latin typeface="+mn-lt"/>
                          <a:ea typeface="+mn-ea"/>
                          <a:cs typeface="+mn-cs"/>
                        </a:rPr>
                        <a:t>Nations, regions, states, counties, cities, neighborhoods, population density (urban, suburban, rural), climate</a:t>
                      </a:r>
                      <a:endParaRPr lang="en-US" sz="1700">
                        <a:solidFill>
                          <a:schemeClr val="tx1">
                            <a:lumMod val="75000"/>
                            <a:lumOff val="25000"/>
                          </a:schemeClr>
                        </a:solidFill>
                      </a:endParaRPr>
                    </a:p>
                  </a:txBody>
                  <a:tcPr marL="208838" marR="103567" marT="104419" marB="10441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extLst>
                  <a:ext uri="{0D108BD9-81ED-4DB2-BD59-A6C34878D82A}">
                    <a16:rowId xmlns:a16="http://schemas.microsoft.com/office/drawing/2014/main" val="1950066500"/>
                  </a:ext>
                </a:extLst>
              </a:tr>
              <a:tr h="1038335">
                <a:tc>
                  <a:txBody>
                    <a:bodyPr/>
                    <a:lstStyle/>
                    <a:p>
                      <a:r>
                        <a:rPr lang="en-US" sz="1700" b="0" i="0" u="none" strike="noStrike" kern="1200" baseline="0">
                          <a:solidFill>
                            <a:schemeClr val="tx1">
                              <a:lumMod val="75000"/>
                              <a:lumOff val="25000"/>
                            </a:schemeClr>
                          </a:solidFill>
                          <a:latin typeface="+mn-lt"/>
                          <a:ea typeface="+mn-ea"/>
                          <a:cs typeface="+mn-cs"/>
                        </a:rPr>
                        <a:t>Demographic</a:t>
                      </a:r>
                      <a:endParaRPr lang="en-US" sz="1700">
                        <a:solidFill>
                          <a:schemeClr val="tx1">
                            <a:lumMod val="75000"/>
                            <a:lumOff val="25000"/>
                          </a:schemeClr>
                        </a:solidFill>
                      </a:endParaRPr>
                    </a:p>
                  </a:txBody>
                  <a:tcPr marL="208838" marR="103567" marT="104419" marB="10441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r>
                        <a:rPr lang="en-US" sz="1700" b="0" i="0" u="none" strike="noStrike" kern="1200" baseline="0">
                          <a:solidFill>
                            <a:schemeClr val="tx1">
                              <a:lumMod val="75000"/>
                              <a:lumOff val="25000"/>
                            </a:schemeClr>
                          </a:solidFill>
                          <a:latin typeface="+mn-lt"/>
                          <a:ea typeface="+mn-ea"/>
                          <a:cs typeface="+mn-cs"/>
                        </a:rPr>
                        <a:t>Age, life-cycle stage, gender, income, occupation, education, religion, ethnicity, generation</a:t>
                      </a:r>
                      <a:endParaRPr lang="en-US" sz="1700">
                        <a:solidFill>
                          <a:schemeClr val="tx1">
                            <a:lumMod val="75000"/>
                            <a:lumOff val="25000"/>
                          </a:schemeClr>
                        </a:solidFill>
                      </a:endParaRPr>
                    </a:p>
                  </a:txBody>
                  <a:tcPr marL="208838" marR="103567" marT="104419" marB="10441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920120425"/>
                  </a:ext>
                </a:extLst>
              </a:tr>
              <a:tr h="773603">
                <a:tc>
                  <a:txBody>
                    <a:bodyPr/>
                    <a:lstStyle/>
                    <a:p>
                      <a:r>
                        <a:rPr lang="en-US" sz="1700" b="0" i="0" u="none" strike="noStrike" kern="1200" baseline="0">
                          <a:solidFill>
                            <a:schemeClr val="tx1">
                              <a:lumMod val="75000"/>
                              <a:lumOff val="25000"/>
                            </a:schemeClr>
                          </a:solidFill>
                          <a:latin typeface="+mn-lt"/>
                          <a:ea typeface="+mn-ea"/>
                          <a:cs typeface="+mn-cs"/>
                        </a:rPr>
                        <a:t>Psychographic</a:t>
                      </a:r>
                      <a:endParaRPr lang="en-US" sz="1700">
                        <a:solidFill>
                          <a:schemeClr val="tx1">
                            <a:lumMod val="75000"/>
                            <a:lumOff val="25000"/>
                          </a:schemeClr>
                        </a:solidFill>
                      </a:endParaRPr>
                    </a:p>
                  </a:txBody>
                  <a:tcPr marL="208838" marR="103567" marT="104419" marB="10441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r>
                        <a:rPr lang="en-US" sz="1700" b="0" i="0" u="none" strike="noStrike" kern="1200" baseline="0">
                          <a:solidFill>
                            <a:schemeClr val="tx1">
                              <a:lumMod val="75000"/>
                              <a:lumOff val="25000"/>
                            </a:schemeClr>
                          </a:solidFill>
                          <a:latin typeface="+mn-lt"/>
                          <a:ea typeface="+mn-ea"/>
                          <a:cs typeface="+mn-cs"/>
                        </a:rPr>
                        <a:t>Social class, lifestyle, personality</a:t>
                      </a:r>
                      <a:endParaRPr lang="en-US" sz="1700">
                        <a:solidFill>
                          <a:schemeClr val="tx1">
                            <a:lumMod val="75000"/>
                            <a:lumOff val="25000"/>
                          </a:schemeClr>
                        </a:solidFill>
                      </a:endParaRPr>
                    </a:p>
                  </a:txBody>
                  <a:tcPr marL="208838" marR="103567" marT="104419" marB="10441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extLst>
                  <a:ext uri="{0D108BD9-81ED-4DB2-BD59-A6C34878D82A}">
                    <a16:rowId xmlns:a16="http://schemas.microsoft.com/office/drawing/2014/main" val="2946140291"/>
                  </a:ext>
                </a:extLst>
              </a:tr>
              <a:tr h="1038335">
                <a:tc>
                  <a:txBody>
                    <a:bodyPr/>
                    <a:lstStyle/>
                    <a:p>
                      <a:r>
                        <a:rPr lang="en-US" sz="1700" b="0" i="0" u="none" strike="noStrike" kern="1200" baseline="0">
                          <a:solidFill>
                            <a:schemeClr val="tx1">
                              <a:lumMod val="75000"/>
                              <a:lumOff val="25000"/>
                            </a:schemeClr>
                          </a:solidFill>
                          <a:latin typeface="+mn-lt"/>
                          <a:ea typeface="+mn-ea"/>
                          <a:cs typeface="+mn-cs"/>
                        </a:rPr>
                        <a:t>Behavioral</a:t>
                      </a:r>
                      <a:endParaRPr lang="en-US" sz="1700">
                        <a:solidFill>
                          <a:schemeClr val="tx1">
                            <a:lumMod val="75000"/>
                            <a:lumOff val="25000"/>
                          </a:schemeClr>
                        </a:solidFill>
                      </a:endParaRPr>
                    </a:p>
                  </a:txBody>
                  <a:tcPr marL="208838" marR="103567" marT="104419" marB="10441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r>
                        <a:rPr lang="en-US" sz="1700" b="0" i="0" u="none" strike="noStrike" kern="1200" baseline="0">
                          <a:solidFill>
                            <a:schemeClr val="tx1">
                              <a:lumMod val="75000"/>
                              <a:lumOff val="25000"/>
                            </a:schemeClr>
                          </a:solidFill>
                          <a:latin typeface="+mn-lt"/>
                          <a:ea typeface="+mn-ea"/>
                          <a:cs typeface="+mn-cs"/>
                        </a:rPr>
                        <a:t>Occasions, benefits, user status, usage rate, loyalty status</a:t>
                      </a:r>
                      <a:endParaRPr lang="en-US" sz="1700">
                        <a:solidFill>
                          <a:schemeClr val="tx1">
                            <a:lumMod val="75000"/>
                            <a:lumOff val="25000"/>
                          </a:schemeClr>
                        </a:solidFill>
                      </a:endParaRPr>
                    </a:p>
                  </a:txBody>
                  <a:tcPr marL="208838" marR="103567" marT="104419" marB="10441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8427070"/>
                  </a:ext>
                </a:extLst>
              </a:tr>
            </a:tbl>
          </a:graphicData>
        </a:graphic>
      </p:graphicFrame>
    </p:spTree>
    <p:extLst>
      <p:ext uri="{BB962C8B-B14F-4D97-AF65-F5344CB8AC3E}">
        <p14:creationId xmlns:p14="http://schemas.microsoft.com/office/powerpoint/2010/main" val="144341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Market Segmentation</a:t>
            </a:r>
            <a:endParaRPr lang="en-IN" sz="4800"/>
          </a:p>
        </p:txBody>
      </p:sp>
      <p:sp>
        <p:nvSpPr>
          <p:cNvPr id="3" name="Content Placeholder 2"/>
          <p:cNvSpPr>
            <a:spLocks noGrp="1"/>
          </p:cNvSpPr>
          <p:nvPr>
            <p:ph idx="1"/>
          </p:nvPr>
        </p:nvSpPr>
        <p:spPr>
          <a:xfrm>
            <a:off x="1045028" y="3017522"/>
            <a:ext cx="9941319" cy="3124658"/>
          </a:xfrm>
        </p:spPr>
        <p:txBody>
          <a:bodyPr anchor="ctr">
            <a:normAutofit/>
          </a:bodyPr>
          <a:lstStyle/>
          <a:p>
            <a:pPr marL="0" indent="0">
              <a:buNone/>
            </a:pPr>
            <a:r>
              <a:rPr lang="en-US" altLang="en-US" sz="2400" b="1"/>
              <a:t>Segmenting Consumer Markets</a:t>
            </a:r>
          </a:p>
          <a:p>
            <a:r>
              <a:rPr lang="en-US" altLang="en-US" sz="2400" b="1" dirty="0"/>
              <a:t>Geographic segmentation </a:t>
            </a:r>
            <a:r>
              <a:rPr lang="en-US" altLang="en-US" sz="2400" dirty="0"/>
              <a:t>divides the market into different geographical units such as nations, regions, states, counties, cities, or even neighborhoods.</a:t>
            </a:r>
            <a:endParaRPr lang="en-US" altLang="en-US" sz="2400" b="1"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9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Market Segmentation </a:t>
            </a:r>
            <a:endParaRPr lang="en-IN" sz="4800"/>
          </a:p>
        </p:txBody>
      </p:sp>
      <p:sp>
        <p:nvSpPr>
          <p:cNvPr id="3" name="Content Placeholder 2"/>
          <p:cNvSpPr>
            <a:spLocks noGrp="1"/>
          </p:cNvSpPr>
          <p:nvPr>
            <p:ph idx="1"/>
          </p:nvPr>
        </p:nvSpPr>
        <p:spPr>
          <a:xfrm>
            <a:off x="1045028" y="3017522"/>
            <a:ext cx="9941319" cy="3124658"/>
          </a:xfrm>
        </p:spPr>
        <p:txBody>
          <a:bodyPr anchor="ctr">
            <a:normAutofit/>
          </a:bodyPr>
          <a:lstStyle/>
          <a:p>
            <a:pPr marL="0" indent="0">
              <a:buNone/>
            </a:pPr>
            <a:r>
              <a:rPr lang="en-US" altLang="en-US" sz="2200" b="1" dirty="0"/>
              <a:t>Segmenting Consumer Markets</a:t>
            </a:r>
          </a:p>
          <a:p>
            <a:r>
              <a:rPr lang="en-US" altLang="en-US" sz="2200" b="1" dirty="0"/>
              <a:t>Demographic segmentation </a:t>
            </a:r>
            <a:r>
              <a:rPr lang="en-US" altLang="en-US" sz="2200" dirty="0"/>
              <a:t>divides the market into segments based on variables such as age, life-cycle stage, gender, income, occupation, education, religion, ethnicity, and generation.</a:t>
            </a:r>
          </a:p>
          <a:p>
            <a:r>
              <a:rPr lang="en-US" altLang="en-US" sz="2200" b="1" dirty="0"/>
              <a:t>Age and life-cycle stage segmentation </a:t>
            </a:r>
            <a:r>
              <a:rPr lang="en-US" altLang="en-US" sz="2200" dirty="0"/>
              <a:t>d</a:t>
            </a:r>
            <a:r>
              <a:rPr lang="en-US" sz="2200" dirty="0"/>
              <a:t>ivides a market into different age and life-cycle groups.</a:t>
            </a:r>
            <a:endParaRPr lang="en-US" altLang="en-US" sz="2200" dirty="0"/>
          </a:p>
          <a:p>
            <a:r>
              <a:rPr lang="en-US" altLang="en-US" sz="2200" b="1" dirty="0"/>
              <a:t>Gender segmentation </a:t>
            </a:r>
            <a:r>
              <a:rPr lang="en-US" altLang="en-US" sz="2200" dirty="0"/>
              <a:t>divides a market into different segments based on gender.</a:t>
            </a:r>
            <a:endParaRPr lang="en-US" altLang="en-US" sz="2200" b="1" dirty="0"/>
          </a:p>
          <a:p>
            <a:r>
              <a:rPr lang="en-US" altLang="en-US" sz="2200" b="1" dirty="0"/>
              <a:t>Income segmentation </a:t>
            </a:r>
            <a:r>
              <a:rPr lang="en-US" altLang="en-US" sz="2200" dirty="0"/>
              <a:t>divides </a:t>
            </a:r>
            <a:r>
              <a:rPr lang="en-US" sz="2200" dirty="0"/>
              <a:t>a market into different income segments.</a:t>
            </a:r>
            <a:endParaRPr lang="en-US" altLang="en-US" sz="2200" b="1" dirty="0"/>
          </a:p>
          <a:p>
            <a:endParaRPr lang="en-US" altLang="en-US" sz="22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37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altLang="en-US" sz="4800"/>
              <a:t>Market Segmentation </a:t>
            </a:r>
            <a:endParaRPr lang="en-IN" sz="4800"/>
          </a:p>
        </p:txBody>
      </p:sp>
      <p:sp>
        <p:nvSpPr>
          <p:cNvPr id="4" name="Content Placeholder 3"/>
          <p:cNvSpPr>
            <a:spLocks noGrp="1"/>
          </p:cNvSpPr>
          <p:nvPr>
            <p:ph idx="1"/>
          </p:nvPr>
        </p:nvSpPr>
        <p:spPr>
          <a:xfrm>
            <a:off x="1045028" y="3017522"/>
            <a:ext cx="9941319" cy="3124658"/>
          </a:xfrm>
        </p:spPr>
        <p:txBody>
          <a:bodyPr anchor="ctr">
            <a:normAutofit/>
          </a:bodyPr>
          <a:lstStyle/>
          <a:p>
            <a:pPr marL="0" indent="0">
              <a:buNone/>
            </a:pPr>
            <a:r>
              <a:rPr lang="en-US" altLang="en-US" sz="2200" b="1"/>
              <a:t>Segmenting Consumer Markets</a:t>
            </a:r>
          </a:p>
          <a:p>
            <a:pPr marL="0" indent="0">
              <a:buNone/>
            </a:pPr>
            <a:endParaRPr lang="en-US" altLang="en-US" sz="2200" b="1"/>
          </a:p>
          <a:p>
            <a:r>
              <a:rPr lang="en-US" altLang="en-US" sz="2200" b="1"/>
              <a:t>Psychographic segmentation </a:t>
            </a:r>
            <a:r>
              <a:rPr lang="en-US" altLang="en-US" sz="2200"/>
              <a:t>divides </a:t>
            </a:r>
            <a:r>
              <a:rPr lang="en-US" sz="2200"/>
              <a:t>a market into different segments based on social class, lifestyle, or personality characteristics.</a:t>
            </a:r>
          </a:p>
          <a:p>
            <a:endParaRPr lang="en-US" altLang="en-US" sz="2200"/>
          </a:p>
          <a:p>
            <a:r>
              <a:rPr lang="en-US" altLang="en-US" sz="2200" b="1"/>
              <a:t>Behavioral segmentation </a:t>
            </a:r>
            <a:r>
              <a:rPr lang="en-US" altLang="en-US" sz="2200"/>
              <a:t>divides </a:t>
            </a:r>
            <a:r>
              <a:rPr lang="en-US" sz="2200"/>
              <a:t>a market into segments based on consumer knowledge, attitudes, uses of a product, or responses to a product.</a:t>
            </a:r>
          </a:p>
          <a:p>
            <a:endParaRPr lang="en-US" altLang="en-US" sz="22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142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3421</Words>
  <Application>Microsoft Macintosh PowerPoint</Application>
  <PresentationFormat>Widescreen</PresentationFormat>
  <Paragraphs>310</Paragraphs>
  <Slides>29</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Courier New</vt:lpstr>
      <vt:lpstr>Office Theme</vt:lpstr>
      <vt:lpstr>Segmentation, Targeting &amp; Positioning</vt:lpstr>
      <vt:lpstr>Customer-Driven Marketing Strategy: Creating Value for Target Customers </vt:lpstr>
      <vt:lpstr>Learning Objectives </vt:lpstr>
      <vt:lpstr>Customer-Driven Marketing Strategy </vt:lpstr>
      <vt:lpstr>Market Segmentation </vt:lpstr>
      <vt:lpstr>Major Segmentation Variables for Consumer Markets</vt:lpstr>
      <vt:lpstr>Market Segmentation</vt:lpstr>
      <vt:lpstr>Market Segmentation </vt:lpstr>
      <vt:lpstr>Market Segmentation </vt:lpstr>
      <vt:lpstr>Market Segmentation </vt:lpstr>
      <vt:lpstr>Market Segmentation </vt:lpstr>
      <vt:lpstr>Which Segmentation Base to Use?</vt:lpstr>
      <vt:lpstr>PowerPoint Presentation</vt:lpstr>
      <vt:lpstr>Market Segmentation </vt:lpstr>
      <vt:lpstr>Market Targeting </vt:lpstr>
      <vt:lpstr>Market Targeting </vt:lpstr>
      <vt:lpstr>Market Targeting </vt:lpstr>
      <vt:lpstr>Market Targeting </vt:lpstr>
      <vt:lpstr>Market Targeting </vt:lpstr>
      <vt:lpstr>Market Targeting</vt:lpstr>
      <vt:lpstr>Market Targeting</vt:lpstr>
      <vt:lpstr>Differentiation and Positioning </vt:lpstr>
      <vt:lpstr>Points-of-Difference vs Points-of-Parity</vt:lpstr>
      <vt:lpstr>Example: Comparing Kindle vs Kobo e-reader</vt:lpstr>
      <vt:lpstr>Differentiation and Positioning </vt:lpstr>
      <vt:lpstr>Differentiation and Positioning </vt:lpstr>
      <vt:lpstr>Differentiation and Positioning </vt:lpstr>
      <vt:lpstr>Differentiation and Positioning </vt:lpstr>
      <vt:lpstr>Differentiation and Positioning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Targeting &amp; Positioning</dc:title>
  <dc:creator>Regina Yeo</dc:creator>
  <cp:lastModifiedBy>Regina Yeo</cp:lastModifiedBy>
  <cp:revision>5</cp:revision>
  <dcterms:created xsi:type="dcterms:W3CDTF">2020-08-28T15:39:12Z</dcterms:created>
  <dcterms:modified xsi:type="dcterms:W3CDTF">2021-01-22T14:51:26Z</dcterms:modified>
</cp:coreProperties>
</file>