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37"/>
  </p:notesMasterIdLst>
  <p:sldIdLst>
    <p:sldId id="256" r:id="rId2"/>
    <p:sldId id="431" r:id="rId3"/>
    <p:sldId id="433" r:id="rId4"/>
    <p:sldId id="434" r:id="rId5"/>
    <p:sldId id="471" r:id="rId6"/>
    <p:sldId id="437" r:id="rId7"/>
    <p:sldId id="438" r:id="rId8"/>
    <p:sldId id="440" r:id="rId9"/>
    <p:sldId id="484" r:id="rId10"/>
    <p:sldId id="485" r:id="rId11"/>
    <p:sldId id="444" r:id="rId12"/>
    <p:sldId id="450" r:id="rId13"/>
    <p:sldId id="451" r:id="rId14"/>
    <p:sldId id="453" r:id="rId15"/>
    <p:sldId id="454" r:id="rId16"/>
    <p:sldId id="455" r:id="rId17"/>
    <p:sldId id="456" r:id="rId18"/>
    <p:sldId id="457" r:id="rId19"/>
    <p:sldId id="458" r:id="rId20"/>
    <p:sldId id="264" r:id="rId21"/>
    <p:sldId id="460" r:id="rId22"/>
    <p:sldId id="474" r:id="rId23"/>
    <p:sldId id="473" r:id="rId24"/>
    <p:sldId id="475" r:id="rId25"/>
    <p:sldId id="476" r:id="rId26"/>
    <p:sldId id="477" r:id="rId27"/>
    <p:sldId id="478" r:id="rId28"/>
    <p:sldId id="479" r:id="rId29"/>
    <p:sldId id="464" r:id="rId30"/>
    <p:sldId id="465" r:id="rId31"/>
    <p:sldId id="466" r:id="rId32"/>
    <p:sldId id="486" r:id="rId33"/>
    <p:sldId id="467" r:id="rId34"/>
    <p:sldId id="468" r:id="rId35"/>
    <p:sldId id="46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1700"/>
  </p:normalViewPr>
  <p:slideViewPr>
    <p:cSldViewPr snapToGrid="0" snapToObjects="1">
      <p:cViewPr varScale="1">
        <p:scale>
          <a:sx n="86" d="100"/>
          <a:sy n="86" d="100"/>
        </p:scale>
        <p:origin x="14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1F73555-CB5C-45F4-8833-F38CFEC461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FE5815-D796-4FD6-9D47-2AE97AEBA37D}">
      <dgm:prSet/>
      <dgm:spPr/>
      <dgm:t>
        <a:bodyPr/>
        <a:lstStyle/>
        <a:p>
          <a:r>
            <a:rPr lang="en-US" b="1"/>
            <a:t>Product</a:t>
          </a:r>
          <a:r>
            <a:rPr lang="en-US"/>
            <a:t> is anything that can be offered in a market for attention, acquisition, use, or consumption that might satisfy a need or want.</a:t>
          </a:r>
        </a:p>
      </dgm:t>
    </dgm:pt>
    <dgm:pt modelId="{9B4D1FFC-550D-4505-931F-758612145AC6}" type="parTrans" cxnId="{0794F8B4-6A8F-4461-9123-885F47BE23CA}">
      <dgm:prSet/>
      <dgm:spPr/>
      <dgm:t>
        <a:bodyPr/>
        <a:lstStyle/>
        <a:p>
          <a:endParaRPr lang="en-US"/>
        </a:p>
      </dgm:t>
    </dgm:pt>
    <dgm:pt modelId="{C01F05DC-C458-4436-87EA-9BF5FD0AC621}" type="sibTrans" cxnId="{0794F8B4-6A8F-4461-9123-885F47BE23CA}">
      <dgm:prSet/>
      <dgm:spPr/>
      <dgm:t>
        <a:bodyPr/>
        <a:lstStyle/>
        <a:p>
          <a:endParaRPr lang="en-US"/>
        </a:p>
      </dgm:t>
    </dgm:pt>
    <dgm:pt modelId="{80E003A4-A3E2-4B31-A468-9E009006C1FE}">
      <dgm:prSet/>
      <dgm:spPr/>
      <dgm:t>
        <a:bodyPr/>
        <a:lstStyle/>
        <a:p>
          <a:r>
            <a:rPr lang="en-US" b="1"/>
            <a:t>Service</a:t>
          </a:r>
          <a:r>
            <a:rPr lang="en-US"/>
            <a:t> is a product that consists of activities, benefits, or satisfactions and that is essentially intangible and does not result in the ownership of anything.</a:t>
          </a:r>
        </a:p>
      </dgm:t>
    </dgm:pt>
    <dgm:pt modelId="{09A6CBFF-39A2-4F85-A864-034FB9E53531}" type="parTrans" cxnId="{21B9C799-1438-42D8-8287-B36D323D8B7F}">
      <dgm:prSet/>
      <dgm:spPr/>
      <dgm:t>
        <a:bodyPr/>
        <a:lstStyle/>
        <a:p>
          <a:endParaRPr lang="en-US"/>
        </a:p>
      </dgm:t>
    </dgm:pt>
    <dgm:pt modelId="{3AD5EE17-3BC8-4304-AC9E-16BE92875FB0}" type="sibTrans" cxnId="{21B9C799-1438-42D8-8287-B36D323D8B7F}">
      <dgm:prSet/>
      <dgm:spPr/>
      <dgm:t>
        <a:bodyPr/>
        <a:lstStyle/>
        <a:p>
          <a:endParaRPr lang="en-US"/>
        </a:p>
      </dgm:t>
    </dgm:pt>
    <dgm:pt modelId="{1C153C07-F536-43A5-B884-952BD4FF332C}" type="pres">
      <dgm:prSet presAssocID="{21F73555-CB5C-45F4-8833-F38CFEC46105}" presName="root" presStyleCnt="0">
        <dgm:presLayoutVars>
          <dgm:dir/>
          <dgm:resizeHandles val="exact"/>
        </dgm:presLayoutVars>
      </dgm:prSet>
      <dgm:spPr/>
    </dgm:pt>
    <dgm:pt modelId="{4196ECD9-A535-4EC8-B72F-2E9627A53660}" type="pres">
      <dgm:prSet presAssocID="{02FE5815-D796-4FD6-9D47-2AE97AEBA37D}" presName="compNode" presStyleCnt="0"/>
      <dgm:spPr/>
    </dgm:pt>
    <dgm:pt modelId="{2736820A-97C6-4E10-BAEC-65F88AD96045}" type="pres">
      <dgm:prSet presAssocID="{02FE5815-D796-4FD6-9D47-2AE97AEBA37D}" presName="bgRect" presStyleLbl="bgShp" presStyleIdx="0" presStyleCnt="2"/>
      <dgm:spPr/>
    </dgm:pt>
    <dgm:pt modelId="{2E3BED53-3C4D-482C-9D4E-63A9F4D3E87B}" type="pres">
      <dgm:prSet presAssocID="{02FE5815-D796-4FD6-9D47-2AE97AEBA3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A6454446-6A7C-448F-8F59-FCC118FA2CD3}" type="pres">
      <dgm:prSet presAssocID="{02FE5815-D796-4FD6-9D47-2AE97AEBA37D}" presName="spaceRect" presStyleCnt="0"/>
      <dgm:spPr/>
    </dgm:pt>
    <dgm:pt modelId="{4FE4E1E9-75B4-42A1-9418-C7EE1B86BEF0}" type="pres">
      <dgm:prSet presAssocID="{02FE5815-D796-4FD6-9D47-2AE97AEBA37D}" presName="parTx" presStyleLbl="revTx" presStyleIdx="0" presStyleCnt="2">
        <dgm:presLayoutVars>
          <dgm:chMax val="0"/>
          <dgm:chPref val="0"/>
        </dgm:presLayoutVars>
      </dgm:prSet>
      <dgm:spPr/>
    </dgm:pt>
    <dgm:pt modelId="{7B4D3834-7076-40B4-BF63-A258FE8476B7}" type="pres">
      <dgm:prSet presAssocID="{C01F05DC-C458-4436-87EA-9BF5FD0AC621}" presName="sibTrans" presStyleCnt="0"/>
      <dgm:spPr/>
    </dgm:pt>
    <dgm:pt modelId="{F2E4E667-E856-4E98-97E5-B7C26AE64081}" type="pres">
      <dgm:prSet presAssocID="{80E003A4-A3E2-4B31-A468-9E009006C1FE}" presName="compNode" presStyleCnt="0"/>
      <dgm:spPr/>
    </dgm:pt>
    <dgm:pt modelId="{0BFB2634-753A-4DA9-B14E-02A14529A484}" type="pres">
      <dgm:prSet presAssocID="{80E003A4-A3E2-4B31-A468-9E009006C1FE}" presName="bgRect" presStyleLbl="bgShp" presStyleIdx="1" presStyleCnt="2"/>
      <dgm:spPr/>
    </dgm:pt>
    <dgm:pt modelId="{B8FBB7AF-94C1-4A14-8B90-0190961D4A8C}" type="pres">
      <dgm:prSet presAssocID="{80E003A4-A3E2-4B31-A468-9E009006C1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CA27110-4B75-41E2-A685-9C3130AAFC4B}" type="pres">
      <dgm:prSet presAssocID="{80E003A4-A3E2-4B31-A468-9E009006C1FE}" presName="spaceRect" presStyleCnt="0"/>
      <dgm:spPr/>
    </dgm:pt>
    <dgm:pt modelId="{5AEA1354-4FE2-42E3-B19F-193B6D59D30F}" type="pres">
      <dgm:prSet presAssocID="{80E003A4-A3E2-4B31-A468-9E009006C1FE}" presName="parTx" presStyleLbl="revTx" presStyleIdx="1" presStyleCnt="2">
        <dgm:presLayoutVars>
          <dgm:chMax val="0"/>
          <dgm:chPref val="0"/>
        </dgm:presLayoutVars>
      </dgm:prSet>
      <dgm:spPr/>
    </dgm:pt>
  </dgm:ptLst>
  <dgm:cxnLst>
    <dgm:cxn modelId="{581C8840-AE96-4B4E-8071-041C0A3A40C7}" type="presOf" srcId="{21F73555-CB5C-45F4-8833-F38CFEC46105}" destId="{1C153C07-F536-43A5-B884-952BD4FF332C}" srcOrd="0" destOrd="0" presId="urn:microsoft.com/office/officeart/2018/2/layout/IconVerticalSolidList"/>
    <dgm:cxn modelId="{6E511762-AC3D-4900-8E83-7619FE849762}" type="presOf" srcId="{02FE5815-D796-4FD6-9D47-2AE97AEBA37D}" destId="{4FE4E1E9-75B4-42A1-9418-C7EE1B86BEF0}" srcOrd="0" destOrd="0" presId="urn:microsoft.com/office/officeart/2018/2/layout/IconVerticalSolidList"/>
    <dgm:cxn modelId="{ABC20E76-EA2E-498F-885A-52EE0922A4B7}" type="presOf" srcId="{80E003A4-A3E2-4B31-A468-9E009006C1FE}" destId="{5AEA1354-4FE2-42E3-B19F-193B6D59D30F}" srcOrd="0" destOrd="0" presId="urn:microsoft.com/office/officeart/2018/2/layout/IconVerticalSolidList"/>
    <dgm:cxn modelId="{21B9C799-1438-42D8-8287-B36D323D8B7F}" srcId="{21F73555-CB5C-45F4-8833-F38CFEC46105}" destId="{80E003A4-A3E2-4B31-A468-9E009006C1FE}" srcOrd="1" destOrd="0" parTransId="{09A6CBFF-39A2-4F85-A864-034FB9E53531}" sibTransId="{3AD5EE17-3BC8-4304-AC9E-16BE92875FB0}"/>
    <dgm:cxn modelId="{0794F8B4-6A8F-4461-9123-885F47BE23CA}" srcId="{21F73555-CB5C-45F4-8833-F38CFEC46105}" destId="{02FE5815-D796-4FD6-9D47-2AE97AEBA37D}" srcOrd="0" destOrd="0" parTransId="{9B4D1FFC-550D-4505-931F-758612145AC6}" sibTransId="{C01F05DC-C458-4436-87EA-9BF5FD0AC621}"/>
    <dgm:cxn modelId="{9D359BE3-90EF-4E21-8445-D8D8D69489CF}" type="presParOf" srcId="{1C153C07-F536-43A5-B884-952BD4FF332C}" destId="{4196ECD9-A535-4EC8-B72F-2E9627A53660}" srcOrd="0" destOrd="0" presId="urn:microsoft.com/office/officeart/2018/2/layout/IconVerticalSolidList"/>
    <dgm:cxn modelId="{9762F53F-ECB0-4203-9484-F3CC55A33BDA}" type="presParOf" srcId="{4196ECD9-A535-4EC8-B72F-2E9627A53660}" destId="{2736820A-97C6-4E10-BAEC-65F88AD96045}" srcOrd="0" destOrd="0" presId="urn:microsoft.com/office/officeart/2018/2/layout/IconVerticalSolidList"/>
    <dgm:cxn modelId="{B81879FC-F276-4FDC-9E9C-BE83F0558642}" type="presParOf" srcId="{4196ECD9-A535-4EC8-B72F-2E9627A53660}" destId="{2E3BED53-3C4D-482C-9D4E-63A9F4D3E87B}" srcOrd="1" destOrd="0" presId="urn:microsoft.com/office/officeart/2018/2/layout/IconVerticalSolidList"/>
    <dgm:cxn modelId="{87E414E9-B750-43EA-A8C3-7EE17AA44EA9}" type="presParOf" srcId="{4196ECD9-A535-4EC8-B72F-2E9627A53660}" destId="{A6454446-6A7C-448F-8F59-FCC118FA2CD3}" srcOrd="2" destOrd="0" presId="urn:microsoft.com/office/officeart/2018/2/layout/IconVerticalSolidList"/>
    <dgm:cxn modelId="{9ACC3301-857F-4469-AB4C-0C63D0489D4F}" type="presParOf" srcId="{4196ECD9-A535-4EC8-B72F-2E9627A53660}" destId="{4FE4E1E9-75B4-42A1-9418-C7EE1B86BEF0}" srcOrd="3" destOrd="0" presId="urn:microsoft.com/office/officeart/2018/2/layout/IconVerticalSolidList"/>
    <dgm:cxn modelId="{DDA86C48-19C0-46E9-9594-33E91A9FCB52}" type="presParOf" srcId="{1C153C07-F536-43A5-B884-952BD4FF332C}" destId="{7B4D3834-7076-40B4-BF63-A258FE8476B7}" srcOrd="1" destOrd="0" presId="urn:microsoft.com/office/officeart/2018/2/layout/IconVerticalSolidList"/>
    <dgm:cxn modelId="{2B89F1DE-1FE8-4E00-BDFA-0A968081089C}" type="presParOf" srcId="{1C153C07-F536-43A5-B884-952BD4FF332C}" destId="{F2E4E667-E856-4E98-97E5-B7C26AE64081}" srcOrd="2" destOrd="0" presId="urn:microsoft.com/office/officeart/2018/2/layout/IconVerticalSolidList"/>
    <dgm:cxn modelId="{23DF7BC5-9A99-4C8A-AF2C-56A3BBABEAAB}" type="presParOf" srcId="{F2E4E667-E856-4E98-97E5-B7C26AE64081}" destId="{0BFB2634-753A-4DA9-B14E-02A14529A484}" srcOrd="0" destOrd="0" presId="urn:microsoft.com/office/officeart/2018/2/layout/IconVerticalSolidList"/>
    <dgm:cxn modelId="{2865EBBF-208A-45B3-9C29-E811E09EFC06}" type="presParOf" srcId="{F2E4E667-E856-4E98-97E5-B7C26AE64081}" destId="{B8FBB7AF-94C1-4A14-8B90-0190961D4A8C}" srcOrd="1" destOrd="0" presId="urn:microsoft.com/office/officeart/2018/2/layout/IconVerticalSolidList"/>
    <dgm:cxn modelId="{BAF1D81E-FA13-427B-9172-A6E1C03AD23D}" type="presParOf" srcId="{F2E4E667-E856-4E98-97E5-B7C26AE64081}" destId="{ECA27110-4B75-41E2-A685-9C3130AAFC4B}" srcOrd="2" destOrd="0" presId="urn:microsoft.com/office/officeart/2018/2/layout/IconVerticalSolidList"/>
    <dgm:cxn modelId="{704B9212-BC99-4FF3-82CA-2C024EE380F9}" type="presParOf" srcId="{F2E4E667-E856-4E98-97E5-B7C26AE64081}" destId="{5AEA1354-4FE2-42E3-B19F-193B6D59D3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6820A-97C6-4E10-BAEC-65F88AD96045}">
      <dsp:nvSpPr>
        <dsp:cNvPr id="0" name=""/>
        <dsp:cNvSpPr/>
      </dsp:nvSpPr>
      <dsp:spPr>
        <a:xfrm>
          <a:off x="0" y="597713"/>
          <a:ext cx="11029950" cy="11034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BED53-3C4D-482C-9D4E-63A9F4D3E87B}">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E4E1E9-75B4-42A1-9418-C7EE1B86BEF0}">
      <dsp:nvSpPr>
        <dsp:cNvPr id="0" name=""/>
        <dsp:cNvSpPr/>
      </dsp:nvSpPr>
      <dsp:spPr>
        <a:xfrm>
          <a:off x="1274509" y="597713"/>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066800">
            <a:lnSpc>
              <a:spcPct val="90000"/>
            </a:lnSpc>
            <a:spcBef>
              <a:spcPct val="0"/>
            </a:spcBef>
            <a:spcAft>
              <a:spcPct val="35000"/>
            </a:spcAft>
            <a:buNone/>
          </a:pPr>
          <a:r>
            <a:rPr lang="en-US" sz="2400" b="1" kern="1200"/>
            <a:t>Product</a:t>
          </a:r>
          <a:r>
            <a:rPr lang="en-US" sz="2400" kern="1200"/>
            <a:t> is anything that can be offered in a market for attention, acquisition, use, or consumption that might satisfy a need or want.</a:t>
          </a:r>
        </a:p>
      </dsp:txBody>
      <dsp:txXfrm>
        <a:off x="1274509" y="597713"/>
        <a:ext cx="9755440" cy="1103471"/>
      </dsp:txXfrm>
    </dsp:sp>
    <dsp:sp modelId="{0BFB2634-753A-4DA9-B14E-02A14529A484}">
      <dsp:nvSpPr>
        <dsp:cNvPr id="0" name=""/>
        <dsp:cNvSpPr/>
      </dsp:nvSpPr>
      <dsp:spPr>
        <a:xfrm>
          <a:off x="0" y="1977052"/>
          <a:ext cx="11029950" cy="11034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BB7AF-94C1-4A14-8B90-0190961D4A8C}">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EA1354-4FE2-42E3-B19F-193B6D59D30F}">
      <dsp:nvSpPr>
        <dsp:cNvPr id="0" name=""/>
        <dsp:cNvSpPr/>
      </dsp:nvSpPr>
      <dsp:spPr>
        <a:xfrm>
          <a:off x="1274509" y="1977052"/>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066800">
            <a:lnSpc>
              <a:spcPct val="90000"/>
            </a:lnSpc>
            <a:spcBef>
              <a:spcPct val="0"/>
            </a:spcBef>
            <a:spcAft>
              <a:spcPct val="35000"/>
            </a:spcAft>
            <a:buNone/>
          </a:pPr>
          <a:r>
            <a:rPr lang="en-US" sz="2400" b="1" kern="1200"/>
            <a:t>Service</a:t>
          </a:r>
          <a:r>
            <a:rPr lang="en-US" sz="2400" kern="1200"/>
            <a:t> is a product that consists of activities, benefits, or satisfactions and that is essentially intangible and does not result in the ownership of anything.</a:t>
          </a:r>
        </a:p>
      </dsp:txBody>
      <dsp:txXfrm>
        <a:off x="1274509" y="1977052"/>
        <a:ext cx="9755440" cy="11034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AAD93-66DD-2A45-B047-B37F8E88D090}" type="datetimeFigureOut">
              <a:rPr lang="en-GB" smtClean="0"/>
              <a:t>29/01/2021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FFF72-B24D-114C-8920-28D8DA5CC59E}" type="slidenum">
              <a:rPr lang="en-GB" smtClean="0"/>
              <a:t>‹#›</a:t>
            </a:fld>
            <a:endParaRPr lang="en-GB"/>
          </a:p>
        </p:txBody>
      </p:sp>
    </p:spTree>
    <p:extLst>
      <p:ext uri="{BB962C8B-B14F-4D97-AF65-F5344CB8AC3E}">
        <p14:creationId xmlns:p14="http://schemas.microsoft.com/office/powerpoint/2010/main" val="3564909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igitalsynopsis.com/design/famous-brand-logos-hidden-meaning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4271983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209295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1"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86713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9064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39196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4101808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51648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85239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030690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The major product line decision involves </a:t>
            </a:r>
            <a:r>
              <a:rPr lang="en-US" altLang="en-US" i="1" dirty="0"/>
              <a:t>product line length</a:t>
            </a:r>
            <a:r>
              <a:rPr lang="en-US" altLang="en-US" dirty="0"/>
              <a:t>—the number of items in the product line. The line is too short if the manager can increase profits by adding items; the line is too long if the manager can increase profits by dropping items. Managers need to analyze their product lines periodically to assess each item’s sales and profits and understand how each item contributes to the line’s overall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i="0" u="none" strike="noStrike" kern="1200" baseline="0" dirty="0">
                <a:solidFill>
                  <a:schemeClr val="tx1"/>
                </a:solidFill>
                <a:latin typeface="+mn-lt"/>
                <a:ea typeface="+mn-ea"/>
                <a:cs typeface="+mn-cs"/>
              </a:rPr>
              <a:t>Product line stretching and filling: BRAND’S®, a leading health enrichment player in Asia, credits </a:t>
            </a:r>
            <a:r>
              <a:rPr lang="en-US" sz="1200" b="0" i="0" u="none" strike="noStrike" kern="1200" baseline="0" dirty="0" err="1">
                <a:solidFill>
                  <a:schemeClr val="tx1"/>
                </a:solidFill>
                <a:latin typeface="+mn-lt"/>
                <a:ea typeface="+mn-ea"/>
                <a:cs typeface="+mn-cs"/>
              </a:rPr>
              <a:t>consumercentric</a:t>
            </a:r>
            <a:r>
              <a:rPr lang="en-US" sz="1200" b="0" i="0" u="none" strike="noStrike" kern="1200" baseline="0" dirty="0">
                <a:solidFill>
                  <a:schemeClr val="tx1"/>
                </a:solidFill>
                <a:latin typeface="+mn-lt"/>
                <a:ea typeface="+mn-ea"/>
                <a:cs typeface="+mn-cs"/>
              </a:rPr>
              <a:t> innovation as key to its success, enabling a diverse portfolio that caters to different and evolving consumers’ needs. </a:t>
            </a:r>
          </a:p>
          <a:p>
            <a:endParaRPr lang="en-US" altLang="en-US" sz="1200" b="0" i="0" u="none" strike="noStrike" kern="1200" baseline="0" dirty="0">
              <a:solidFill>
                <a:schemeClr val="tx1"/>
              </a:solidFill>
              <a:latin typeface="+mn-lt"/>
              <a:ea typeface="+mn-ea"/>
              <a:cs typeface="+mn-cs"/>
            </a:endParaRPr>
          </a:p>
          <a:p>
            <a:r>
              <a:rPr lang="en-US" altLang="en-US" dirty="0"/>
              <a:t>A company can expand its product line in two ways: by </a:t>
            </a:r>
            <a:r>
              <a:rPr lang="en-US" altLang="en-US" i="1" dirty="0"/>
              <a:t>line filling</a:t>
            </a:r>
            <a:r>
              <a:rPr lang="en-US" altLang="en-US" dirty="0"/>
              <a:t> or </a:t>
            </a:r>
            <a:r>
              <a:rPr lang="en-US" altLang="en-US" i="1" dirty="0"/>
              <a:t>line stretching</a:t>
            </a:r>
            <a:r>
              <a:rPr lang="en-US" altLang="en-US" dirty="0"/>
              <a:t>. </a:t>
            </a:r>
            <a:r>
              <a:rPr lang="en-US" altLang="en-US" i="1" dirty="0"/>
              <a:t>Product line filling</a:t>
            </a:r>
            <a:r>
              <a:rPr lang="en-US" altLang="en-US" dirty="0"/>
              <a:t> involves adding more items within the present range of the line for earning</a:t>
            </a:r>
            <a:r>
              <a:rPr lang="en-US" altLang="en-US" baseline="0" dirty="0"/>
              <a:t> </a:t>
            </a:r>
            <a:r>
              <a:rPr lang="en-US" altLang="en-US" dirty="0"/>
              <a:t>extra profits, satisfying dealers, using excess capacity, being the leading full-line company, and plugging holes to keep out competitors. However, line filling is overdone if it results in cannibalization and customer confusion. The company should ensure that new items are noticeably different from existing ones.</a:t>
            </a:r>
          </a:p>
          <a:p>
            <a:endParaRPr lang="en-US" altLang="en-US" dirty="0"/>
          </a:p>
          <a:p>
            <a:r>
              <a:rPr lang="en-US" altLang="en-US" i="1" dirty="0"/>
              <a:t>Product line stretching</a:t>
            </a:r>
            <a:r>
              <a:rPr lang="en-US" altLang="en-US" dirty="0"/>
              <a:t> occurs when a company lengthens its product line beyond its current range</a:t>
            </a:r>
            <a:r>
              <a:rPr lang="en-US" altLang="en-US" baseline="0" dirty="0"/>
              <a:t> −</a:t>
            </a:r>
            <a:r>
              <a:rPr lang="en-US" altLang="en-US" dirty="0"/>
              <a:t> downward, upward, or both ways. </a:t>
            </a:r>
          </a:p>
          <a:p>
            <a:endParaRPr lang="en-US" altLang="en-US" dirty="0"/>
          </a:p>
          <a:p>
            <a:r>
              <a:rPr lang="en-US" altLang="en-US" dirty="0"/>
              <a:t>Companies located at the upper end of the market can stretch their lines </a:t>
            </a:r>
            <a:r>
              <a:rPr lang="en-US" altLang="en-US" i="1" dirty="0"/>
              <a:t>downward</a:t>
            </a:r>
            <a:r>
              <a:rPr lang="en-US" altLang="en-US" dirty="0"/>
              <a:t>. A company may stretch downward to plug a market hole that otherwise would attract a new competitor or respond to a competitor’s attack on the upper end. Or it may add low-end products because it finds faster growth taking place in the low-end segments. </a:t>
            </a:r>
          </a:p>
          <a:p>
            <a:endParaRPr lang="en-US" altLang="en-US" dirty="0"/>
          </a:p>
          <a:p>
            <a:r>
              <a:rPr lang="en-US" altLang="en-US" dirty="0"/>
              <a:t>Companies can also stretch their product lines </a:t>
            </a:r>
            <a:r>
              <a:rPr lang="en-US" altLang="en-US" i="1" dirty="0"/>
              <a:t>upward</a:t>
            </a:r>
            <a:r>
              <a:rPr lang="en-US" altLang="en-US" dirty="0"/>
              <a:t>. Sometimes, companies stretch upward to add prestige to their current products. Or they may be attracted by a faster growth rate or higher margins at the higher end. </a:t>
            </a: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963299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08243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Products include more than just tangible objects, such as cars, computers, or mobile phones. Broadly defined, </a:t>
            </a:r>
            <a:r>
              <a:rPr lang="en-US" altLang="en-US" i="0" dirty="0"/>
              <a:t>products also </a:t>
            </a:r>
            <a:r>
              <a:rPr lang="en-US" altLang="en-US" dirty="0"/>
              <a:t>include services, events, persons, places, organizations, ideas, or a mixture of these. </a:t>
            </a:r>
          </a:p>
          <a:p>
            <a:endParaRPr lang="en-US" altLang="en-US" dirty="0"/>
          </a:p>
          <a:p>
            <a:r>
              <a:rPr lang="en-US" altLang="en-US" dirty="0"/>
              <a:t>Because of their importance in the world economy, we will look at services more closely later in this chapter. Examples include banking, hotel services, airline travel, retail, wireless communication, and home-repair services. </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513441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Brands are more than just names and symbols. They are a key element in the company’s relationships with consumers. Brands represent consumers’ perceptions and feelings about a product and its performance—everything that the product or the service </a:t>
            </a:r>
            <a:r>
              <a:rPr lang="en-US" altLang="en-US" i="1" dirty="0"/>
              <a:t>means</a:t>
            </a:r>
            <a:r>
              <a:rPr lang="en-US" altLang="en-US" dirty="0"/>
              <a:t> to consumers. </a:t>
            </a:r>
          </a:p>
          <a:p>
            <a:endParaRPr lang="en-US" altLang="en-US" dirty="0"/>
          </a:p>
          <a:p>
            <a:r>
              <a:rPr lang="en-US" altLang="en-US" dirty="0"/>
              <a:t>A powerful brand has high </a:t>
            </a:r>
            <a:r>
              <a:rPr lang="en-US" altLang="en-US" i="1" dirty="0"/>
              <a:t>brand equity</a:t>
            </a:r>
            <a:r>
              <a:rPr lang="en-US" altLang="en-US" dirty="0"/>
              <a:t>. It’s a measure of the brand’s ability to capture consumer preference and loyalty. A brand has positive brand equity when consumers react more favorably to it than to generic or unbranded products. </a:t>
            </a:r>
          </a:p>
          <a:p>
            <a:endParaRPr lang="en-US" altLang="en-US" dirty="0"/>
          </a:p>
          <a:p>
            <a:r>
              <a:rPr lang="en-US" altLang="en-US" dirty="0"/>
              <a:t>Ad agency Young &amp; Rubicam’s </a:t>
            </a:r>
            <a:r>
              <a:rPr lang="en-US" altLang="en-US" dirty="0" err="1"/>
              <a:t>BrandAsset</a:t>
            </a:r>
            <a:r>
              <a:rPr lang="en-US" altLang="en-US" dirty="0"/>
              <a:t> Valuator measures brand strength along four consumer perception dimensions: </a:t>
            </a:r>
            <a:r>
              <a:rPr lang="en-US" altLang="en-US" i="1" dirty="0"/>
              <a:t>differentiation,</a:t>
            </a:r>
            <a:r>
              <a:rPr lang="en-US" altLang="en-US" dirty="0"/>
              <a:t> </a:t>
            </a:r>
            <a:r>
              <a:rPr lang="en-US" altLang="en-US" i="1" dirty="0"/>
              <a:t>relevance</a:t>
            </a:r>
            <a:r>
              <a:rPr lang="en-US" altLang="en-US" dirty="0"/>
              <a:t>, </a:t>
            </a:r>
            <a:r>
              <a:rPr lang="en-US" altLang="en-US" i="1" dirty="0"/>
              <a:t>knowledge</a:t>
            </a:r>
            <a:r>
              <a:rPr lang="en-US" altLang="en-US" dirty="0"/>
              <a:t>, and </a:t>
            </a:r>
            <a:r>
              <a:rPr lang="en-US" altLang="en-US" i="1" dirty="0"/>
              <a:t>esteem</a:t>
            </a:r>
            <a:r>
              <a:rPr lang="en-US" altLang="en-US" dirty="0"/>
              <a:t>. Brands with strong brand equity rate high on all four dimensions. </a:t>
            </a:r>
          </a:p>
          <a:p>
            <a:endParaRPr lang="en-US" altLang="en-US" dirty="0"/>
          </a:p>
          <a:p>
            <a:r>
              <a:rPr lang="en-US" altLang="en-US" dirty="0"/>
              <a:t>Positive brand equity derives from consumer feelings about and connections with a brand. Strong brands are built around an ideal of improving consumers’ lives in some relevant way.</a:t>
            </a:r>
          </a:p>
          <a:p>
            <a:endParaRPr lang="en-US" altLang="en-US" dirty="0"/>
          </a:p>
          <a:p>
            <a:r>
              <a:rPr lang="en-US" altLang="en-US" dirty="0"/>
              <a:t>A brand with high brand equity is a very valuable asset. </a:t>
            </a:r>
            <a:r>
              <a:rPr lang="en-US" altLang="en-US" i="1" dirty="0"/>
              <a:t>Brand valuation</a:t>
            </a:r>
            <a:r>
              <a:rPr lang="en-US" altLang="en-US" dirty="0"/>
              <a:t> is the process of estimating the total financial value of a brand. Measuring such value is difficult. However, according to one estimate, the brand value of Apple is $170 billion, Google is $120 billion, and Coca-Cola is $78 billion. Other brands that rate among the world’s most valuable include Microsoft, IBM, Toyota, Samsung, McDonald’s, and Amazon.</a:t>
            </a:r>
          </a:p>
          <a:p>
            <a:endParaRPr lang="en-US" altLang="en-US" dirty="0"/>
          </a:p>
          <a:p>
            <a:r>
              <a:rPr lang="en-US" altLang="en-US" dirty="0"/>
              <a:t>High brand equity provides a company with many competitive advantages:</a:t>
            </a:r>
          </a:p>
          <a:p>
            <a:endParaRPr lang="en-US" altLang="en-US" dirty="0"/>
          </a:p>
          <a:p>
            <a:pPr marL="171450" indent="-171450">
              <a:buFont typeface="Arial" panose="020B0604020202020204" pitchFamily="34" charset="0"/>
              <a:buChar char="•"/>
            </a:pPr>
            <a:r>
              <a:rPr lang="en-US" altLang="en-US" dirty="0"/>
              <a:t>high level of consumer brand awareness and loyalty</a:t>
            </a:r>
          </a:p>
          <a:p>
            <a:pPr marL="171450" indent="-171450">
              <a:buFont typeface="Arial" panose="020B0604020202020204" pitchFamily="34" charset="0"/>
              <a:buChar char="•"/>
            </a:pPr>
            <a:r>
              <a:rPr lang="en-US" altLang="en-US" dirty="0"/>
              <a:t>more leverage in bargaining with resellers</a:t>
            </a:r>
          </a:p>
          <a:p>
            <a:pPr marL="171450" indent="-171450">
              <a:buFont typeface="Arial" panose="020B0604020202020204" pitchFamily="34" charset="0"/>
              <a:buChar char="•"/>
            </a:pPr>
            <a:r>
              <a:rPr lang="en-US" altLang="en-US" dirty="0"/>
              <a:t>easier launch of line and brand extensions</a:t>
            </a:r>
          </a:p>
          <a:p>
            <a:pPr marL="171450" indent="-171450">
              <a:buFont typeface="Arial" panose="020B0604020202020204" pitchFamily="34" charset="0"/>
              <a:buChar char="•"/>
            </a:pPr>
            <a:r>
              <a:rPr lang="en-US" altLang="en-US" dirty="0"/>
              <a:t>defense against fierce price competition</a:t>
            </a:r>
          </a:p>
          <a:p>
            <a:endParaRPr lang="en-US" altLang="en-US" dirty="0"/>
          </a:p>
          <a:p>
            <a:r>
              <a:rPr lang="en-US" altLang="en-US" dirty="0"/>
              <a:t>A powerful brand forms the basis for building strong and profitable customer relationships. The fundamental asset underlying brand equity is </a:t>
            </a:r>
            <a:r>
              <a:rPr lang="en-US" altLang="en-US" i="1" dirty="0"/>
              <a:t>customer equity</a:t>
            </a:r>
            <a:r>
              <a:rPr lang="en-US" altLang="en-US" dirty="0"/>
              <a:t>—the value of customer relationships that the brand creates. Companies need to think of themselves not as portfolios of brands but as portfolios of customers.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6642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logo meanings</a:t>
            </a:r>
          </a:p>
          <a:p>
            <a:r>
              <a:rPr lang="en-SG" dirty="0">
                <a:hlinkClick r:id="rId3"/>
              </a:rPr>
              <a:t>https://digitalsynopsis.com/design/famous-brand-logos-hidden-meanings/</a:t>
            </a:r>
            <a:endParaRPr lang="en-US" dirty="0"/>
          </a:p>
        </p:txBody>
      </p:sp>
    </p:spTree>
    <p:extLst>
      <p:ext uri="{BB962C8B-B14F-4D97-AF65-F5344CB8AC3E}">
        <p14:creationId xmlns:p14="http://schemas.microsoft.com/office/powerpoint/2010/main" val="1439821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Branding poses challenging decisions to the marketer. Figure 8.6 shows that the major brand strategy decisions involve </a:t>
            </a:r>
            <a:r>
              <a:rPr lang="en-US" altLang="en-US" i="1" dirty="0"/>
              <a:t>brand positioning</a:t>
            </a:r>
            <a:r>
              <a:rPr lang="en-US" altLang="en-US" dirty="0"/>
              <a:t>, </a:t>
            </a:r>
            <a:r>
              <a:rPr lang="en-US" altLang="en-US" i="1" dirty="0"/>
              <a:t>brand name selection</a:t>
            </a:r>
            <a:r>
              <a:rPr lang="en-US" altLang="en-US" dirty="0"/>
              <a:t>, </a:t>
            </a:r>
            <a:r>
              <a:rPr lang="en-US" altLang="en-US" i="1" dirty="0"/>
              <a:t>brand sponsorship</a:t>
            </a:r>
            <a:r>
              <a:rPr lang="en-US" altLang="en-US" dirty="0"/>
              <a:t>, and </a:t>
            </a:r>
            <a:r>
              <a:rPr lang="en-US" altLang="en-US" i="1" dirty="0"/>
              <a:t>brand development</a:t>
            </a:r>
            <a:r>
              <a:rPr lang="en-US" altLang="en-US" dirty="0"/>
              <a:t>.</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2447330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ＭＳ Ｐゴシック" charset="-128"/>
              </a:rPr>
              <a:t>Marketers need to position their brands clearly in target customers’ minds. They can position brands at any of three levels. </a:t>
            </a:r>
          </a:p>
          <a:p>
            <a:pPr>
              <a:defRPr/>
            </a:pPr>
            <a:endParaRPr lang="en-US" dirty="0">
              <a:ea typeface="ＭＳ Ｐゴシック" charset="-128"/>
            </a:endParaRPr>
          </a:p>
          <a:p>
            <a:pPr>
              <a:defRPr/>
            </a:pPr>
            <a:r>
              <a:rPr lang="en-US" dirty="0">
                <a:ea typeface="ＭＳ Ｐゴシック" charset="-128"/>
              </a:rPr>
              <a:t>At the lowest level, they can position the brand on </a:t>
            </a:r>
            <a:r>
              <a:rPr lang="en-US" i="1" dirty="0">
                <a:ea typeface="ＭＳ Ｐゴシック" charset="-128"/>
              </a:rPr>
              <a:t>product attributes</a:t>
            </a:r>
            <a:r>
              <a:rPr lang="en-US" dirty="0">
                <a:ea typeface="ＭＳ Ｐゴシック" charset="-128"/>
              </a:rPr>
              <a:t>. For example, P&amp;G’s  Pampers’ early marketing focused on attributes such as fluid absorption, fit, and disposability. Attributes are the least desirable level for brand positioning because competitors can easily copy attributes. Customers are not interested in what the attributes are—they are interested in what the attributes will do for them.</a:t>
            </a:r>
          </a:p>
          <a:p>
            <a:pPr>
              <a:defRPr/>
            </a:pPr>
            <a:endParaRPr lang="en-US" dirty="0">
              <a:ea typeface="ＭＳ Ｐゴシック" charset="-128"/>
            </a:endParaRPr>
          </a:p>
          <a:p>
            <a:pPr>
              <a:defRPr/>
            </a:pPr>
            <a:r>
              <a:rPr lang="en-US" dirty="0">
                <a:ea typeface="ＭＳ Ｐゴシック" charset="-128"/>
              </a:rPr>
              <a:t>A brand can be better positioned by associating its name with a desirable </a:t>
            </a:r>
            <a:r>
              <a:rPr lang="en-US" i="1" dirty="0">
                <a:ea typeface="ＭＳ Ｐゴシック" charset="-128"/>
              </a:rPr>
              <a:t>benefit</a:t>
            </a:r>
            <a:r>
              <a:rPr lang="en-US" dirty="0">
                <a:ea typeface="ＭＳ Ｐゴシック" charset="-128"/>
              </a:rPr>
              <a:t>. Thus, Pampers can go beyond technical product attributes and talk about the resulting containment and skin-health benefits from dryness. </a:t>
            </a:r>
          </a:p>
          <a:p>
            <a:pPr>
              <a:defRPr/>
            </a:pPr>
            <a:endParaRPr lang="en-US" dirty="0">
              <a:ea typeface="ＭＳ Ｐゴシック" charset="-128"/>
            </a:endParaRPr>
          </a:p>
          <a:p>
            <a:pPr>
              <a:defRPr/>
            </a:pPr>
            <a:r>
              <a:rPr lang="en-US" dirty="0">
                <a:ea typeface="ＭＳ Ｐゴシック" charset="-128"/>
              </a:rPr>
              <a:t>The strongest brands  are positioned on strong </a:t>
            </a:r>
            <a:r>
              <a:rPr lang="en-US" i="1" dirty="0">
                <a:ea typeface="ＭＳ Ｐゴシック" charset="-128"/>
              </a:rPr>
              <a:t>beliefs and values, </a:t>
            </a:r>
            <a:r>
              <a:rPr lang="en-US" dirty="0">
                <a:ea typeface="ＭＳ Ｐゴシック" charset="-128"/>
              </a:rPr>
              <a:t>engaging customers on a deep, emotional level. For example ,Pampers is positioned as a “love, sleep, and play brand where we grow together” that’s concerned about happy babies, parent-child relationships, and total baby care. </a:t>
            </a:r>
          </a:p>
          <a:p>
            <a:pPr>
              <a:defRPr/>
            </a:pPr>
            <a:endParaRPr lang="en-US" dirty="0">
              <a:ea typeface="ＭＳ Ｐゴシック" charset="-128"/>
            </a:endParaRPr>
          </a:p>
          <a:p>
            <a:pPr>
              <a:defRPr/>
            </a:pPr>
            <a:r>
              <a:rPr lang="en-US" dirty="0">
                <a:ea typeface="ＭＳ Ｐゴシック" charset="-128"/>
              </a:rPr>
              <a:t>Successful brands engage customers on a deep, emotional level. Brands ranging from Apple, Google, Disney, and Coca-Cola to Google and </a:t>
            </a:r>
            <a:r>
              <a:rPr lang="en-US" dirty="0" err="1">
                <a:ea typeface="ＭＳ Ｐゴシック" charset="-128"/>
              </a:rPr>
              <a:t>Pinterest</a:t>
            </a:r>
            <a:r>
              <a:rPr lang="en-US" dirty="0">
                <a:ea typeface="ＭＳ Ｐゴシック" charset="-128"/>
              </a:rPr>
              <a:t> have achieved this status with many of their customers. Customers don’t just like these brands. They have strong emotional connections with them and love them unconditionally.</a:t>
            </a:r>
          </a:p>
          <a:p>
            <a:pPr>
              <a:defRPr/>
            </a:pPr>
            <a:r>
              <a:rPr lang="en-US" dirty="0">
                <a:ea typeface="ＭＳ Ｐゴシック" charset="-128"/>
              </a:rPr>
              <a:t> </a:t>
            </a:r>
          </a:p>
          <a:p>
            <a:pPr>
              <a:defRPr/>
            </a:pPr>
            <a:r>
              <a:rPr lang="en-US" dirty="0">
                <a:ea typeface="ＭＳ Ｐゴシック" charset="-128"/>
              </a:rPr>
              <a:t>When positioning a brand, the marketer should establish a mission for the brand and a vision of what the brand must be and do. A brand is the company’s promise to deliver a specific set of features, benefits, services, and experiences consistently to buyers. The brand promise must be simple and honest</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031245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Desirable qualities for a brand name include the following.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It should suggest something about the product’s benefits and qualities: </a:t>
            </a:r>
            <a:r>
              <a:rPr lang="en-US" sz="1200" kern="1200" baseline="0" dirty="0" err="1">
                <a:solidFill>
                  <a:schemeClr val="tx1"/>
                </a:solidFill>
                <a:latin typeface="+mn-lt"/>
                <a:ea typeface="+mn-ea"/>
                <a:cs typeface="+mn-cs"/>
              </a:rPr>
              <a:t>iPhone</a:t>
            </a:r>
            <a:r>
              <a:rPr lang="en-US" sz="1200" kern="1200" baseline="0" dirty="0">
                <a:solidFill>
                  <a:schemeClr val="tx1"/>
                </a:solidFill>
                <a:latin typeface="+mn-lt"/>
                <a:ea typeface="+mn-ea"/>
                <a:cs typeface="+mn-cs"/>
              </a:rPr>
              <a:t>, Walkman, Scoot.</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(2) It should be easy to pronounce, recognize, and remember: </a:t>
            </a:r>
            <a:r>
              <a:rPr lang="en-US" sz="1200" kern="1200" baseline="0" dirty="0">
                <a:solidFill>
                  <a:schemeClr val="tx1"/>
                </a:solidFill>
                <a:latin typeface="+mn-lt"/>
                <a:ea typeface="+mn-ea"/>
                <a:cs typeface="+mn-cs"/>
              </a:rPr>
              <a:t>Kao, </a:t>
            </a:r>
            <a:r>
              <a:rPr lang="en-US" sz="1200" kern="1200" baseline="0" dirty="0" err="1">
                <a:solidFill>
                  <a:schemeClr val="tx1"/>
                </a:solidFill>
                <a:latin typeface="+mn-lt"/>
                <a:ea typeface="+mn-ea"/>
                <a:cs typeface="+mn-cs"/>
              </a:rPr>
              <a:t>Wii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Za</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The brand name should be distinctive: </a:t>
            </a:r>
            <a:r>
              <a:rPr lang="en-US" sz="1200" kern="1200" baseline="0" dirty="0" err="1">
                <a:solidFill>
                  <a:schemeClr val="tx1"/>
                </a:solidFill>
                <a:latin typeface="+mn-lt"/>
                <a:ea typeface="+mn-ea"/>
                <a:cs typeface="+mn-cs"/>
              </a:rPr>
              <a:t>Qoo</a:t>
            </a:r>
            <a:r>
              <a:rPr lang="en-US" sz="1200" kern="1200" baseline="0" dirty="0">
                <a:solidFill>
                  <a:schemeClr val="tx1"/>
                </a:solidFill>
                <a:latin typeface="+mn-lt"/>
                <a:ea typeface="+mn-ea"/>
                <a:cs typeface="+mn-cs"/>
              </a:rPr>
              <a:t>, Lexus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(4) It should be extendable—Amazon.com began as an online bookseller but chose a name that would allow expansion into other categories.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(5) The name should translate easily into foreign languages. Hyatt does not translate easily and confers no meaning in China. So the company used the name “</a:t>
            </a:r>
            <a:r>
              <a:rPr lang="en-US" sz="1200" b="0" i="0" u="none" strike="noStrike" kern="1200" baseline="0" dirty="0" err="1">
                <a:solidFill>
                  <a:schemeClr val="tx1"/>
                </a:solidFill>
                <a:latin typeface="+mn-lt"/>
                <a:ea typeface="+mn-ea"/>
                <a:cs typeface="+mn-cs"/>
              </a:rPr>
              <a:t>Yue</a:t>
            </a:r>
            <a:r>
              <a:rPr lang="en-US" sz="1200" b="0" i="0" u="none" strike="noStrike" kern="1200" baseline="0" dirty="0">
                <a:solidFill>
                  <a:schemeClr val="tx1"/>
                </a:solidFill>
                <a:latin typeface="+mn-lt"/>
                <a:ea typeface="+mn-ea"/>
                <a:cs typeface="+mn-cs"/>
              </a:rPr>
              <a:t>” (</a:t>
            </a:r>
            <a:r>
              <a:rPr lang="ja-JP" altLang="en-US" sz="1200" b="0" i="0" u="none" strike="noStrike" kern="1200" baseline="0">
                <a:solidFill>
                  <a:schemeClr val="tx1"/>
                </a:solidFill>
                <a:latin typeface="+mn-lt"/>
                <a:ea typeface="+mn-ea"/>
                <a:cs typeface="+mn-cs"/>
              </a:rPr>
              <a:t>悦</a:t>
            </a:r>
            <a:r>
              <a:rPr lang="en-US" altLang="ja-JP"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which means “Imperial,” an identification which many Chinese aspire to be aligned with.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980686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popularity of store brands has soared recently. Walmart’s store brands account for a whopping 25 percent of its sales, and its Great Value brand is the nation’s largest single food brand. </a:t>
            </a:r>
          </a:p>
          <a:p>
            <a:endParaRPr lang="en-US" altLang="en-US" sz="1200" b="0" i="0" u="none" strike="noStrike" kern="1200" baseline="0" dirty="0">
              <a:solidFill>
                <a:schemeClr val="tx1"/>
              </a:solidFill>
              <a:latin typeface="+mn-lt"/>
              <a:ea typeface="+mn-ea"/>
              <a:cs typeface="+mn-cs"/>
            </a:endParaRPr>
          </a:p>
          <a:p>
            <a:r>
              <a:rPr lang="en-US" altLang="en-US" dirty="0"/>
              <a:t>A manufacturer has four </a:t>
            </a:r>
            <a:r>
              <a:rPr lang="en-US" altLang="en-US" b="1" dirty="0"/>
              <a:t>brand sponsorship </a:t>
            </a:r>
            <a:r>
              <a:rPr lang="en-US" altLang="en-US" dirty="0"/>
              <a:t>options. </a:t>
            </a:r>
            <a:r>
              <a:rPr lang="en-US" altLang="en-US" i="0" dirty="0"/>
              <a:t>The product may be launched as a national brand</a:t>
            </a:r>
            <a:r>
              <a:rPr lang="en-US" altLang="en-US" i="0" baseline="0" dirty="0"/>
              <a:t> </a:t>
            </a:r>
            <a:r>
              <a:rPr lang="en-US" altLang="en-US" b="0" i="0" baseline="0" dirty="0"/>
              <a:t>or</a:t>
            </a:r>
            <a:r>
              <a:rPr lang="en-US" altLang="en-US" i="0" baseline="0" dirty="0"/>
              <a:t> </a:t>
            </a:r>
            <a:r>
              <a:rPr lang="en-US" altLang="en-US" i="0" dirty="0"/>
              <a:t>a private brand (also called a store brand or distributor brand). Other alternatives include a licensed brand</a:t>
            </a:r>
            <a:r>
              <a:rPr lang="en-US" altLang="en-US" i="0" baseline="0" dirty="0"/>
              <a:t> and</a:t>
            </a:r>
            <a:r>
              <a:rPr lang="en-US" altLang="en-US" i="0" dirty="0"/>
              <a:t> co-branding.</a:t>
            </a:r>
          </a:p>
          <a:p>
            <a:endParaRPr lang="en-US" altLang="en-US" dirty="0"/>
          </a:p>
          <a:p>
            <a:r>
              <a:rPr lang="en-US" altLang="en-US" b="1" dirty="0"/>
              <a:t>Manufacturers’ brands</a:t>
            </a:r>
            <a:r>
              <a:rPr lang="en-US" altLang="en-US" dirty="0"/>
              <a:t> have long dominated the retail scene. In recent times, however, an increasing number of retailers and wholesalers have created their own </a:t>
            </a:r>
            <a:r>
              <a:rPr lang="en-US" altLang="en-US" b="1" dirty="0"/>
              <a:t>store brands </a:t>
            </a:r>
            <a:r>
              <a:rPr lang="en-US" altLang="en-US" dirty="0"/>
              <a:t>(or </a:t>
            </a:r>
            <a:r>
              <a:rPr lang="en-US" altLang="en-US" b="1" dirty="0"/>
              <a:t>private brands</a:t>
            </a:r>
            <a:r>
              <a:rPr lang="en-US" altLang="en-US" dirty="0"/>
              <a:t>). Store brands have been gaining strength for more than two decades, but recent tighter economic times have created a store-brand boom</a:t>
            </a:r>
            <a:r>
              <a:rPr lang="en-US" altLang="en-US" sz="1200" b="0" i="0" u="none" strike="noStrike" kern="1200" baseline="0" dirty="0">
                <a:solidFill>
                  <a:schemeClr val="tx1"/>
                </a:solidFill>
                <a:latin typeface="+mn-lt"/>
                <a:ea typeface="+mn-ea"/>
                <a:cs typeface="+mn-cs"/>
              </a:rPr>
              <a: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Hong Kong’s Watsons convenience store chain has branded bottled water, swabs, tissue paper, and other sundries under its own name. A Nielsen survey found that 74% of Singaporeans polled found private brands extremely good value for money, while 55% found the quality to be at least on par with the big brands.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Consumers are becoming loyal to store brands for reasons besides price. Recent research showed that 80 percent of all shoppers believe store brand quality is equal to or better than that of manufacturer’s brands.  </a:t>
            </a:r>
          </a:p>
          <a:p>
            <a:endParaRPr lang="en-US" altLang="en-US" sz="1200" b="0" i="0" u="none" strike="noStrike" kern="1200" baseline="0" dirty="0">
              <a:solidFill>
                <a:schemeClr val="tx1"/>
              </a:solidFill>
              <a:latin typeface="+mn-lt"/>
              <a:ea typeface="+mn-ea"/>
              <a:cs typeface="+mn-cs"/>
            </a:endParaRPr>
          </a:p>
          <a:p>
            <a:r>
              <a:rPr lang="en-US" altLang="en-US" b="1" dirty="0"/>
              <a:t>Licensing:</a:t>
            </a:r>
            <a:r>
              <a:rPr lang="en-US" altLang="en-US" b="1" baseline="0" dirty="0"/>
              <a:t> </a:t>
            </a:r>
            <a:r>
              <a:rPr lang="en-US" altLang="en-US" b="0" baseline="0" dirty="0"/>
              <a:t>S</a:t>
            </a:r>
            <a:r>
              <a:rPr lang="en-US" altLang="en-US" dirty="0"/>
              <a:t>ome companies license names or symbols previously created by other manufacturers, names of well-known celebrities, or characters from popular movies and books. For a fee, any of these can provide an instant and proven brand name.</a:t>
            </a:r>
          </a:p>
          <a:p>
            <a:endParaRPr lang="en-US" altLang="en-US" dirty="0"/>
          </a:p>
          <a:p>
            <a:r>
              <a:rPr lang="en-US" altLang="en-US" b="1" dirty="0"/>
              <a:t>Co-branding</a:t>
            </a:r>
            <a:r>
              <a:rPr lang="en-US" altLang="en-US" dirty="0"/>
              <a:t> occurs when two established brand names of different companies are used on the same product. Co-branding offers many advantages. </a:t>
            </a:r>
            <a:r>
              <a:rPr lang="en-US" sz="1200" b="0" i="0" u="none" strike="noStrike" kern="1200" baseline="0" dirty="0">
                <a:solidFill>
                  <a:schemeClr val="tx1"/>
                </a:solidFill>
                <a:latin typeface="+mn-lt"/>
                <a:ea typeface="+mn-ea"/>
                <a:cs typeface="+mn-cs"/>
              </a:rPr>
              <a:t>Because each brand operates in a different category, the combined brands create broader consumer appeal and greater brand equity. An Example includes </a:t>
            </a:r>
            <a:r>
              <a:rPr lang="en-US" sz="1200" kern="1200" baseline="0" dirty="0">
                <a:solidFill>
                  <a:schemeClr val="tx1"/>
                </a:solidFill>
                <a:latin typeface="+mn-lt"/>
                <a:ea typeface="+mn-ea"/>
                <a:cs typeface="+mn-cs"/>
              </a:rPr>
              <a:t>American Express and Singapore Airlines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Co-branding can take advantage of the complementary strengths of two brands. It also allows a company to expand its existing brand into a category it might otherwise have difficulty entering alone. </a:t>
            </a:r>
          </a:p>
          <a:p>
            <a:endParaRPr lang="en-US" altLang="en-US" dirty="0"/>
          </a:p>
          <a:p>
            <a:r>
              <a:rPr lang="en-US" altLang="en-US" dirty="0"/>
              <a:t>Co-branding has limitations and usually involves complex legal contracts and licenses. Co-branding partners must carefully coordinate their marketing mix, and each partner must trust that the other will take good care of its brand. If something damages the reputation of one brand, it can tarnish the co-brand as well.</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4163268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 company has four choices when it comes to </a:t>
            </a:r>
            <a:r>
              <a:rPr lang="en-US" altLang="en-US" b="1" dirty="0"/>
              <a:t>brand development </a:t>
            </a:r>
            <a:r>
              <a:rPr lang="en-US" altLang="en-US" dirty="0"/>
              <a:t>(see Figure 8.7). It can introduce </a:t>
            </a:r>
            <a:r>
              <a:rPr lang="en-US" altLang="en-US" i="1" dirty="0"/>
              <a:t>line extensions</a:t>
            </a:r>
            <a:r>
              <a:rPr lang="en-US" altLang="en-US" dirty="0"/>
              <a:t>, </a:t>
            </a:r>
            <a:r>
              <a:rPr lang="en-US" altLang="en-US" i="1" dirty="0"/>
              <a:t>brand extensions</a:t>
            </a:r>
            <a:r>
              <a:rPr lang="en-US" altLang="en-US" dirty="0"/>
              <a:t>, </a:t>
            </a:r>
            <a:r>
              <a:rPr lang="en-US" altLang="en-US" i="1" dirty="0" err="1"/>
              <a:t>multibrands</a:t>
            </a:r>
            <a:r>
              <a:rPr lang="en-US" altLang="en-US" dirty="0"/>
              <a:t>, or </a:t>
            </a:r>
            <a:r>
              <a:rPr lang="en-US" altLang="en-US" i="1" dirty="0"/>
              <a:t>new brands</a:t>
            </a:r>
            <a:r>
              <a:rPr lang="en-US" altLang="en-US" dirty="0"/>
              <a:t>.</a:t>
            </a:r>
          </a:p>
          <a:p>
            <a:endParaRPr lang="en-US" altLang="en-US" b="1" dirty="0"/>
          </a:p>
          <a:p>
            <a:r>
              <a:rPr lang="en-US" altLang="en-US" b="1" dirty="0"/>
              <a:t>Line extensions</a:t>
            </a:r>
            <a:r>
              <a:rPr lang="en-US" altLang="en-US" dirty="0"/>
              <a:t> occur when a company extends existing brand names to new forms, colors, sizes, ingredients, or flavors of an existing product category. </a:t>
            </a:r>
            <a:r>
              <a:rPr lang="en-US" sz="1200" b="0" i="0" u="none" strike="noStrike" kern="1200" baseline="0" dirty="0">
                <a:solidFill>
                  <a:schemeClr val="tx1"/>
                </a:solidFill>
                <a:latin typeface="+mn-lt"/>
                <a:ea typeface="+mn-ea"/>
                <a:cs typeface="+mn-cs"/>
              </a:rPr>
              <a:t>For example, the original Hershey’s Kisses has morphed into a full line of Kisses like Rich Dark Chocolate Hershey’s Kisses and a dozen others, making the original brand seem like just another flavor. </a:t>
            </a:r>
            <a:r>
              <a:rPr lang="en-US" altLang="en-US" dirty="0"/>
              <a:t>A line extension works best when it takes sales away from competing brands, not when it “cannibalizes” the company’s other items.</a:t>
            </a:r>
          </a:p>
          <a:p>
            <a:endParaRPr lang="en-US" altLang="en-US" dirty="0"/>
          </a:p>
          <a:p>
            <a:r>
              <a:rPr lang="en-US" altLang="en-US" b="1" dirty="0"/>
              <a:t>Brand extension</a:t>
            </a:r>
            <a:r>
              <a:rPr lang="en-US" altLang="en-US" dirty="0"/>
              <a:t> extends a current brand name to new or modified products in a new category. For example, Kimberly-Clark extended its market-leading </a:t>
            </a:r>
            <a:r>
              <a:rPr lang="en-US" altLang="en-US" dirty="0" err="1"/>
              <a:t>Huggies</a:t>
            </a:r>
            <a:r>
              <a:rPr lang="en-US" altLang="en-US" dirty="0"/>
              <a:t> brand from only disposable diapers to a full line of toiletries for tots, from shampoos, lotions, and diaper-rash ointments to baby wash, disposable washcloths, and disposable changing pads. </a:t>
            </a:r>
          </a:p>
          <a:p>
            <a:endParaRPr lang="en-US" altLang="en-US" dirty="0"/>
          </a:p>
          <a:p>
            <a:r>
              <a:rPr lang="en-US" altLang="en-US" b="1" dirty="0"/>
              <a:t>Multi-brands:</a:t>
            </a:r>
            <a:r>
              <a:rPr lang="en-US" altLang="en-US" dirty="0"/>
              <a:t> Companies often market many different brands in a given product category. For example, </a:t>
            </a:r>
            <a:r>
              <a:rPr lang="en-US" sz="1200" b="0" i="0" u="none" strike="noStrike" kern="1200" baseline="0" dirty="0">
                <a:solidFill>
                  <a:schemeClr val="tx1"/>
                </a:solidFill>
                <a:latin typeface="+mn-lt"/>
                <a:ea typeface="+mn-ea"/>
                <a:cs typeface="+mn-cs"/>
              </a:rPr>
              <a:t>P&amp;G markets many different brands in each of its product categories. </a:t>
            </a:r>
            <a:r>
              <a:rPr lang="en-US" sz="1200" b="0" i="0" u="none" strike="noStrike" kern="1200" baseline="0" dirty="0" err="1">
                <a:solidFill>
                  <a:schemeClr val="tx1"/>
                </a:solidFill>
                <a:latin typeface="+mn-lt"/>
                <a:ea typeface="+mn-ea"/>
                <a:cs typeface="+mn-cs"/>
              </a:rPr>
              <a:t>Multibranding</a:t>
            </a:r>
            <a:r>
              <a:rPr lang="en-US" sz="1200" b="0" i="0" u="none" strike="noStrike" kern="1200" baseline="0" dirty="0">
                <a:solidFill>
                  <a:schemeClr val="tx1"/>
                </a:solidFill>
                <a:latin typeface="+mn-lt"/>
                <a:ea typeface="+mn-ea"/>
                <a:cs typeface="+mn-cs"/>
              </a:rPr>
              <a:t> allows a company to lock up more reseller shelf space. </a:t>
            </a:r>
            <a:r>
              <a:rPr lang="en-US" sz="1200" b="0" i="0" u="none" strike="noStrike" kern="1200" baseline="0" dirty="0" err="1">
                <a:solidFill>
                  <a:schemeClr val="tx1"/>
                </a:solidFill>
                <a:latin typeface="+mn-lt"/>
                <a:ea typeface="+mn-ea"/>
                <a:cs typeface="+mn-cs"/>
              </a:rPr>
              <a:t>L’Oréal</a:t>
            </a:r>
            <a:r>
              <a:rPr lang="en-US" sz="1200" b="0" i="0" u="none" strike="noStrike" kern="1200" baseline="0" dirty="0">
                <a:solidFill>
                  <a:schemeClr val="tx1"/>
                </a:solidFill>
                <a:latin typeface="+mn-lt"/>
                <a:ea typeface="+mn-ea"/>
                <a:cs typeface="+mn-cs"/>
              </a:rPr>
              <a:t> markets at least 14 different brands in China, grouping them in various pricing bands. Luxury brands are priced at a premium; semi-selective brands such as </a:t>
            </a:r>
            <a:r>
              <a:rPr lang="en-US" sz="1200" b="0" i="0" u="none" strike="noStrike" kern="1200" baseline="0" dirty="0" err="1">
                <a:solidFill>
                  <a:schemeClr val="tx1"/>
                </a:solidFill>
                <a:latin typeface="+mn-lt"/>
                <a:ea typeface="+mn-ea"/>
                <a:cs typeface="+mn-cs"/>
              </a:rPr>
              <a:t>L’Oréal</a:t>
            </a:r>
            <a:r>
              <a:rPr lang="en-US" sz="1200" b="0" i="0" u="none" strike="noStrike" kern="1200" baseline="0" dirty="0">
                <a:solidFill>
                  <a:schemeClr val="tx1"/>
                </a:solidFill>
                <a:latin typeface="+mn-lt"/>
                <a:ea typeface="+mn-ea"/>
                <a:cs typeface="+mn-cs"/>
              </a:rPr>
              <a:t> Paris at a lower premium; followed by more mass-market distributed brands like </a:t>
            </a:r>
            <a:r>
              <a:rPr lang="en-US" sz="1200" b="0" i="0" u="none" strike="noStrike" kern="1200" baseline="0" dirty="0" err="1">
                <a:solidFill>
                  <a:schemeClr val="tx1"/>
                </a:solidFill>
                <a:latin typeface="+mn-lt"/>
                <a:ea typeface="+mn-ea"/>
                <a:cs typeface="+mn-cs"/>
              </a:rPr>
              <a:t>Garnier</a:t>
            </a:r>
            <a:r>
              <a:rPr lang="en-US" sz="1200" b="0" i="0" u="none" strike="noStrike" kern="1200" baseline="0" dirty="0">
                <a:solidFill>
                  <a:schemeClr val="tx1"/>
                </a:solidFill>
                <a:latin typeface="+mn-lt"/>
                <a:ea typeface="+mn-ea"/>
                <a:cs typeface="+mn-cs"/>
              </a:rPr>
              <a:t>; and finally, economical brands such as </a:t>
            </a:r>
            <a:r>
              <a:rPr lang="en-US" sz="1200" b="0" i="0" u="none" strike="noStrike" kern="1200" baseline="0" dirty="0" err="1">
                <a:solidFill>
                  <a:schemeClr val="tx1"/>
                </a:solidFill>
                <a:latin typeface="+mn-lt"/>
                <a:ea typeface="+mn-ea"/>
                <a:cs typeface="+mn-cs"/>
              </a:rPr>
              <a:t>Mininurse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L’Oréal</a:t>
            </a:r>
            <a:r>
              <a:rPr lang="en-US" sz="1200" b="0" i="0" u="none" strike="noStrike" kern="1200" baseline="0" dirty="0">
                <a:solidFill>
                  <a:schemeClr val="tx1"/>
                </a:solidFill>
                <a:latin typeface="+mn-lt"/>
                <a:ea typeface="+mn-ea"/>
                <a:cs typeface="+mn-cs"/>
              </a:rPr>
              <a:t> finds that in China, pricing can be stretched further apart than elsewhere. </a:t>
            </a:r>
          </a:p>
          <a:p>
            <a:endParaRPr lang="en-US" altLang="en-US" sz="1200" b="0" i="0" u="none" strike="noStrike" kern="1200" baseline="0" dirty="0">
              <a:solidFill>
                <a:schemeClr val="tx1"/>
              </a:solidFill>
              <a:latin typeface="+mn-lt"/>
              <a:ea typeface="+mn-ea"/>
              <a:cs typeface="+mn-cs"/>
            </a:endParaRPr>
          </a:p>
          <a:p>
            <a:r>
              <a:rPr lang="en-US" altLang="en-US" b="1" dirty="0"/>
              <a:t>New brands:</a:t>
            </a:r>
            <a:r>
              <a:rPr lang="en-US" altLang="en-US" dirty="0"/>
              <a:t> A company might believe that the power of its existing brand name is waning, so a new brand name is needed. Or it may create a new brand name when it enters a new product category for which none of its current brand names are appropriate. For example, Toyota created the separate Lexus brand aimed at luxury car consumers and the Scion brand, targeted toward Millennial consumers.</a:t>
            </a:r>
          </a:p>
          <a:p>
            <a:endParaRPr lang="en-US" altLang="en-US" dirty="0"/>
          </a:p>
          <a:p>
            <a:r>
              <a:rPr lang="en-US" altLang="en-US" dirty="0"/>
              <a:t>As with multi-branding, offering too many new brands can result in a company spreading its resources too thin. And in some industries, such as consumer packaged goods, consumers and retailers have become concerned that there are already too many brands, with too few differences between them. </a:t>
            </a:r>
          </a:p>
          <a:p>
            <a:endParaRPr lang="en-US" altLang="en-US" dirty="0"/>
          </a:p>
          <a:p>
            <a:r>
              <a:rPr lang="en-US" altLang="en-US" dirty="0"/>
              <a:t>Thus, P&amp;G and other large consumer-product marketers are now pursuing </a:t>
            </a:r>
            <a:r>
              <a:rPr lang="en-US" altLang="en-US" i="1" dirty="0"/>
              <a:t>megabrand</a:t>
            </a:r>
            <a:r>
              <a:rPr lang="en-US" altLang="en-US" dirty="0"/>
              <a:t> strategies—weeding out weaker or slower-growing brands and focusing their marketing dollars on brands that can achieve the number-one or number-two market share positions with good growth prospects in their categories.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031755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2185318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864895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82617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ＭＳ Ｐゴシック" charset="-128"/>
              </a:rPr>
              <a:t>Product planners need to think about products and services on three levels (see Figure 8.1). Each level adds more customer value. The most basic level is the </a:t>
            </a:r>
            <a:r>
              <a:rPr lang="en-US" i="1" dirty="0">
                <a:ea typeface="ＭＳ Ｐゴシック" charset="-128"/>
              </a:rPr>
              <a:t>core customer value</a:t>
            </a:r>
            <a:r>
              <a:rPr lang="en-US" dirty="0">
                <a:ea typeface="ＭＳ Ｐゴシック" charset="-128"/>
              </a:rPr>
              <a:t>, which addresses the question: </a:t>
            </a:r>
            <a:r>
              <a:rPr lang="en-US" i="1" dirty="0">
                <a:ea typeface="ＭＳ Ｐゴシック" charset="-128"/>
              </a:rPr>
              <a:t>What is the buyer really buying?</a:t>
            </a:r>
            <a:r>
              <a:rPr lang="en-US" dirty="0">
                <a:ea typeface="ＭＳ Ｐゴシック" charset="-128"/>
              </a:rPr>
              <a:t>  </a:t>
            </a:r>
          </a:p>
          <a:p>
            <a:pPr>
              <a:defRPr/>
            </a:pPr>
            <a:endParaRPr lang="en-US" dirty="0">
              <a:ea typeface="ＭＳ Ｐゴシック" charset="-128"/>
            </a:endParaRPr>
          </a:p>
          <a:p>
            <a:pPr>
              <a:defRPr/>
            </a:pPr>
            <a:r>
              <a:rPr lang="en-US" dirty="0">
                <a:ea typeface="ＭＳ Ｐゴシック" charset="-128"/>
              </a:rPr>
              <a:t>At the second level, product planners must turn the core benefit into an </a:t>
            </a:r>
            <a:r>
              <a:rPr lang="en-US" i="1" dirty="0">
                <a:ea typeface="ＭＳ Ｐゴシック" charset="-128"/>
              </a:rPr>
              <a:t>actual product</a:t>
            </a:r>
            <a:r>
              <a:rPr lang="en-US" dirty="0">
                <a:ea typeface="ＭＳ Ｐゴシック" charset="-128"/>
              </a:rPr>
              <a:t>. They need to develop product and service features, a design, a quality level, a brand name, and packaging. </a:t>
            </a:r>
          </a:p>
          <a:p>
            <a:pPr>
              <a:defRPr/>
            </a:pPr>
            <a:endParaRPr lang="en-US" dirty="0">
              <a:ea typeface="ＭＳ Ｐゴシック" charset="-128"/>
            </a:endParaRPr>
          </a:p>
          <a:p>
            <a:pPr>
              <a:defRPr/>
            </a:pPr>
            <a:r>
              <a:rPr lang="en-US" dirty="0">
                <a:ea typeface="ＭＳ Ｐゴシック" charset="-128"/>
              </a:rPr>
              <a:t>Finally, product planners must build an </a:t>
            </a:r>
            <a:r>
              <a:rPr lang="en-US" i="1" dirty="0">
                <a:ea typeface="ＭＳ Ｐゴシック" charset="-128"/>
              </a:rPr>
              <a:t>augmented product</a:t>
            </a:r>
            <a:r>
              <a:rPr lang="en-US" dirty="0">
                <a:ea typeface="ＭＳ Ｐゴシック" charset="-128"/>
              </a:rPr>
              <a:t> around the core benefit and actual product by offering additional consumer services and benefits. </a:t>
            </a:r>
            <a:endParaRPr lang="en-US" b="1" dirty="0">
              <a:ea typeface="ＭＳ Ｐゴシック" charset="-128"/>
            </a:endParaRPr>
          </a:p>
          <a:p>
            <a:pPr>
              <a:defRPr/>
            </a:pPr>
            <a:endParaRPr lang="en-US" b="1" dirty="0">
              <a:ea typeface="ＭＳ Ｐゴシック" charset="-128"/>
            </a:endParaRP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017350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13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198007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552471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5FFF72-B24D-114C-8920-28D8DA5CC59E}" type="slidenum">
              <a:rPr lang="en-GB" smtClean="0"/>
              <a:t>5</a:t>
            </a:fld>
            <a:endParaRPr lang="en-GB"/>
          </a:p>
        </p:txBody>
      </p:sp>
    </p:spTree>
    <p:extLst>
      <p:ext uri="{BB962C8B-B14F-4D97-AF65-F5344CB8AC3E}">
        <p14:creationId xmlns:p14="http://schemas.microsoft.com/office/powerpoint/2010/main" val="226514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99607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647356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55595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13306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530539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128580E-8E21-F245-B0BE-C92C4E3E7FA7}" type="datetimeFigureOut">
              <a:rPr lang="en-GB" smtClean="0"/>
              <a:t>29/01/2021</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215F1B0-AD6F-8F40-9E9F-FA2844338F15}" type="slidenum">
              <a:rPr lang="en-GB" smtClean="0"/>
              <a:t>‹#›</a:t>
            </a:fld>
            <a:endParaRPr lang="en-GB"/>
          </a:p>
        </p:txBody>
      </p:sp>
    </p:spTree>
    <p:extLst>
      <p:ext uri="{BB962C8B-B14F-4D97-AF65-F5344CB8AC3E}">
        <p14:creationId xmlns:p14="http://schemas.microsoft.com/office/powerpoint/2010/main" val="144396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28580E-8E21-F245-B0BE-C92C4E3E7FA7}"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15F1B0-AD6F-8F40-9E9F-FA2844338F15}" type="slidenum">
              <a:rPr lang="en-GB" smtClean="0"/>
              <a:t>‹#›</a:t>
            </a:fld>
            <a:endParaRPr lang="en-GB"/>
          </a:p>
        </p:txBody>
      </p:sp>
    </p:spTree>
    <p:extLst>
      <p:ext uri="{BB962C8B-B14F-4D97-AF65-F5344CB8AC3E}">
        <p14:creationId xmlns:p14="http://schemas.microsoft.com/office/powerpoint/2010/main" val="86736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128580E-8E21-F245-B0BE-C92C4E3E7FA7}" type="datetimeFigureOut">
              <a:rPr lang="en-GB" smtClean="0"/>
              <a:t>29/01/2021</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215F1B0-AD6F-8F40-9E9F-FA2844338F15}" type="slidenum">
              <a:rPr lang="en-GB" smtClean="0"/>
              <a:t>‹#›</a:t>
            </a:fld>
            <a:endParaRPr lang="en-GB"/>
          </a:p>
        </p:txBody>
      </p:sp>
    </p:spTree>
    <p:extLst>
      <p:ext uri="{BB962C8B-B14F-4D97-AF65-F5344CB8AC3E}">
        <p14:creationId xmlns:p14="http://schemas.microsoft.com/office/powerpoint/2010/main" val="5448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24127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1981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28580E-8E21-F245-B0BE-C92C4E3E7FA7}"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2215F1B0-AD6F-8F40-9E9F-FA2844338F15}" type="slidenum">
              <a:rPr lang="en-GB" smtClean="0"/>
              <a:t>‹#›</a:t>
            </a:fld>
            <a:endParaRPr lang="en-GB"/>
          </a:p>
        </p:txBody>
      </p:sp>
    </p:spTree>
    <p:extLst>
      <p:ext uri="{BB962C8B-B14F-4D97-AF65-F5344CB8AC3E}">
        <p14:creationId xmlns:p14="http://schemas.microsoft.com/office/powerpoint/2010/main" val="400558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128580E-8E21-F245-B0BE-C92C4E3E7FA7}" type="datetimeFigureOut">
              <a:rPr lang="en-GB" smtClean="0"/>
              <a:t>29/01/2021</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215F1B0-AD6F-8F40-9E9F-FA2844338F15}" type="slidenum">
              <a:rPr lang="en-GB" smtClean="0"/>
              <a:t>‹#›</a:t>
            </a:fld>
            <a:endParaRPr lang="en-GB"/>
          </a:p>
        </p:txBody>
      </p:sp>
    </p:spTree>
    <p:extLst>
      <p:ext uri="{BB962C8B-B14F-4D97-AF65-F5344CB8AC3E}">
        <p14:creationId xmlns:p14="http://schemas.microsoft.com/office/powerpoint/2010/main" val="318259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28580E-8E21-F245-B0BE-C92C4E3E7FA7}" type="datetimeFigureOut">
              <a:rPr lang="en-GB" smtClean="0"/>
              <a:t>29/01/2021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15F1B0-AD6F-8F40-9E9F-FA2844338F15}" type="slidenum">
              <a:rPr lang="en-GB" smtClean="0"/>
              <a:t>‹#›</a:t>
            </a:fld>
            <a:endParaRPr lang="en-GB"/>
          </a:p>
        </p:txBody>
      </p:sp>
    </p:spTree>
    <p:extLst>
      <p:ext uri="{BB962C8B-B14F-4D97-AF65-F5344CB8AC3E}">
        <p14:creationId xmlns:p14="http://schemas.microsoft.com/office/powerpoint/2010/main" val="377832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28580E-8E21-F245-B0BE-C92C4E3E7FA7}" type="datetimeFigureOut">
              <a:rPr lang="en-GB" smtClean="0"/>
              <a:t>29/01/2021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15F1B0-AD6F-8F40-9E9F-FA2844338F15}" type="slidenum">
              <a:rPr lang="en-GB" smtClean="0"/>
              <a:t>‹#›</a:t>
            </a:fld>
            <a:endParaRPr lang="en-GB"/>
          </a:p>
        </p:txBody>
      </p:sp>
    </p:spTree>
    <p:extLst>
      <p:ext uri="{BB962C8B-B14F-4D97-AF65-F5344CB8AC3E}">
        <p14:creationId xmlns:p14="http://schemas.microsoft.com/office/powerpoint/2010/main" val="86124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28580E-8E21-F245-B0BE-C92C4E3E7FA7}" type="datetimeFigureOut">
              <a:rPr lang="en-GB" smtClean="0"/>
              <a:t>29/01/2021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15F1B0-AD6F-8F40-9E9F-FA2844338F15}" type="slidenum">
              <a:rPr lang="en-GB" smtClean="0"/>
              <a:t>‹#›</a:t>
            </a:fld>
            <a:endParaRPr lang="en-GB"/>
          </a:p>
        </p:txBody>
      </p:sp>
    </p:spTree>
    <p:extLst>
      <p:ext uri="{BB962C8B-B14F-4D97-AF65-F5344CB8AC3E}">
        <p14:creationId xmlns:p14="http://schemas.microsoft.com/office/powerpoint/2010/main" val="427907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8580E-8E21-F245-B0BE-C92C4E3E7FA7}" type="datetimeFigureOut">
              <a:rPr lang="en-GB" smtClean="0"/>
              <a:t>29/01/2021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15F1B0-AD6F-8F40-9E9F-FA2844338F15}" type="slidenum">
              <a:rPr lang="en-GB" smtClean="0"/>
              <a:t>‹#›</a:t>
            </a:fld>
            <a:endParaRPr lang="en-GB"/>
          </a:p>
        </p:txBody>
      </p:sp>
    </p:spTree>
    <p:extLst>
      <p:ext uri="{BB962C8B-B14F-4D97-AF65-F5344CB8AC3E}">
        <p14:creationId xmlns:p14="http://schemas.microsoft.com/office/powerpoint/2010/main" val="122078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128580E-8E21-F245-B0BE-C92C4E3E7FA7}" type="datetimeFigureOut">
              <a:rPr lang="en-GB" smtClean="0"/>
              <a:t>29/01/2021</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215F1B0-AD6F-8F40-9E9F-FA2844338F15}" type="slidenum">
              <a:rPr lang="en-GB" smtClean="0"/>
              <a:t>‹#›</a:t>
            </a:fld>
            <a:endParaRPr lang="en-GB"/>
          </a:p>
        </p:txBody>
      </p:sp>
    </p:spTree>
    <p:extLst>
      <p:ext uri="{BB962C8B-B14F-4D97-AF65-F5344CB8AC3E}">
        <p14:creationId xmlns:p14="http://schemas.microsoft.com/office/powerpoint/2010/main" val="337308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28580E-8E21-F245-B0BE-C92C4E3E7FA7}" type="datetimeFigureOut">
              <a:rPr lang="en-GB" smtClean="0"/>
              <a:t>29/01/2021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15F1B0-AD6F-8F40-9E9F-FA2844338F15}" type="slidenum">
              <a:rPr lang="en-GB" smtClean="0"/>
              <a:t>‹#›</a:t>
            </a:fld>
            <a:endParaRPr lang="en-GB"/>
          </a:p>
        </p:txBody>
      </p:sp>
    </p:spTree>
    <p:extLst>
      <p:ext uri="{BB962C8B-B14F-4D97-AF65-F5344CB8AC3E}">
        <p14:creationId xmlns:p14="http://schemas.microsoft.com/office/powerpoint/2010/main" val="160432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128580E-8E21-F245-B0BE-C92C4E3E7FA7}" type="datetimeFigureOut">
              <a:rPr lang="en-GB" smtClean="0"/>
              <a:t>29/01/2021</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215F1B0-AD6F-8F40-9E9F-FA2844338F15}"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661749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tiff"/><Relationship Id="rId4" Type="http://schemas.openxmlformats.org/officeDocument/2006/relationships/image" Target="../media/image19.tiff"/></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504A-4108-3E4E-80B5-612547F919F7}"/>
              </a:ext>
            </a:extLst>
          </p:cNvPr>
          <p:cNvSpPr>
            <a:spLocks noGrp="1"/>
          </p:cNvSpPr>
          <p:nvPr>
            <p:ph type="ctrTitle"/>
          </p:nvPr>
        </p:nvSpPr>
        <p:spPr/>
        <p:txBody>
          <a:bodyPr/>
          <a:lstStyle/>
          <a:p>
            <a:r>
              <a:rPr lang="en-GB" dirty="0"/>
              <a:t>Products, Services &amp; Branding</a:t>
            </a:r>
          </a:p>
        </p:txBody>
      </p:sp>
      <p:sp>
        <p:nvSpPr>
          <p:cNvPr id="3" name="Subtitle 2">
            <a:extLst>
              <a:ext uri="{FF2B5EF4-FFF2-40B4-BE49-F238E27FC236}">
                <a16:creationId xmlns:a16="http://schemas.microsoft.com/office/drawing/2014/main" id="{95382F45-3231-B545-B9ED-A8CD4512F5BC}"/>
              </a:ext>
            </a:extLst>
          </p:cNvPr>
          <p:cNvSpPr>
            <a:spLocks noGrp="1"/>
          </p:cNvSpPr>
          <p:nvPr>
            <p:ph type="subTitle" idx="1"/>
          </p:nvPr>
        </p:nvSpPr>
        <p:spPr/>
        <p:txBody>
          <a:bodyPr/>
          <a:lstStyle/>
          <a:p>
            <a:r>
              <a:rPr lang="en-GB" dirty="0"/>
              <a:t>Lecture 5 </a:t>
            </a:r>
          </a:p>
        </p:txBody>
      </p:sp>
    </p:spTree>
    <p:extLst>
      <p:ext uri="{BB962C8B-B14F-4D97-AF65-F5344CB8AC3E}">
        <p14:creationId xmlns:p14="http://schemas.microsoft.com/office/powerpoint/2010/main" val="3561295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a:solidFill>
                  <a:schemeClr val="accent1"/>
                </a:solidFill>
              </a:rPr>
              <a:t>Marketing Considerations for Consumer Products</a:t>
            </a:r>
            <a:r>
              <a:rPr lang="en-US" altLang="en-US" sz="3600" dirty="0">
                <a:solidFill>
                  <a:schemeClr val="accent1"/>
                </a:solidFill>
              </a:rPr>
              <a:t> </a:t>
            </a:r>
            <a:endParaRPr lang="en-US" sz="3600" dirty="0">
              <a:solidFill>
                <a:schemeClr val="accent1"/>
              </a:solidFill>
            </a:endParaRPr>
          </a:p>
        </p:txBody>
      </p:sp>
      <p:sp>
        <p:nvSpPr>
          <p:cNvPr id="3" name="Content Placeholder 2"/>
          <p:cNvSpPr>
            <a:spLocks noGrp="1"/>
          </p:cNvSpPr>
          <p:nvPr>
            <p:ph idx="1"/>
          </p:nvPr>
        </p:nvSpPr>
        <p:spPr>
          <a:xfrm>
            <a:off x="581194" y="2172965"/>
            <a:ext cx="10993546" cy="525565"/>
          </a:xfrm>
        </p:spPr>
        <p:txBody>
          <a:bodyPr vert="horz" lIns="91440" tIns="45720" rIns="91440" bIns="45720" rtlCol="0" anchor="t">
            <a:normAutofit/>
          </a:bodyPr>
          <a:lstStyle/>
          <a:p>
            <a:pPr marL="0" indent="0">
              <a:buNone/>
            </a:pPr>
            <a:r>
              <a:rPr lang="en-US" b="1" cap="all">
                <a:solidFill>
                  <a:schemeClr val="accent2"/>
                </a:solidFill>
              </a:rPr>
              <a:t>Table 8.1 [continued]</a:t>
            </a:r>
          </a:p>
        </p:txBody>
      </p:sp>
      <p:graphicFrame>
        <p:nvGraphicFramePr>
          <p:cNvPr id="6" name="Table 5" descr="Table 8.1: Marketing Considerations for Consumer Products, has the following headers from left to right: Marketing Considerations, Type of Consumer Product Convenience, Type of Consumer Product Shopping, Type of Consumer Product Specialty, and Type of Consumer Product Unsought. The row entries are as follows. Marketing Considerations: Distribution. Type of Consumer Product Convenience: Widespread distribution; Convenient locations. Type of Consumer Product Shopping: Selective distribution in fewer outlets. Type of Consumer Product Specialty: Exclusive distribution in only one or a few outlets per market area. Type of Consumer Product Unsought: Varies. Marketing Considerations: Promotion. Type of Consumer Product Convenience: Mass promotion by the producer. Type of Consumer Product Shopping: Advertising and personal selling by both the producer and resellers. Type of Consumer Product Specialty: More carefully targeted promotion by both the producer and resellers. Type of Consumer Product Unsought: Aggressive advertising and personal selling by the producer and resellers. Marketing Considerations: Examples. Type of Consumer Product Convenience: Toothpaste, magazines, and laundry detergent. Type of Consumer Product Shopping: Major appliances, televisions, furniture, and clothing. Type of Consumer Product Specialty: Luxury goods, such as Rolex watches or fine crystal. Type of Consumer Product Unsought: Life insurance and Red Cross blood donations."/>
          <p:cNvGraphicFramePr>
            <a:graphicFrameLocks noGrp="1"/>
          </p:cNvGraphicFramePr>
          <p:nvPr/>
        </p:nvGraphicFramePr>
        <p:xfrm>
          <a:off x="506027" y="3091926"/>
          <a:ext cx="11185867" cy="3000096"/>
        </p:xfrm>
        <a:graphic>
          <a:graphicData uri="http://schemas.openxmlformats.org/drawingml/2006/table">
            <a:tbl>
              <a:tblPr firstRow="1" bandRow="1">
                <a:tableStyleId>{3B4B98B0-60AC-42C2-AFA5-B58CD77FA1E5}</a:tableStyleId>
              </a:tblPr>
              <a:tblGrid>
                <a:gridCol w="1552319">
                  <a:extLst>
                    <a:ext uri="{9D8B030D-6E8A-4147-A177-3AD203B41FA5}">
                      <a16:colId xmlns:a16="http://schemas.microsoft.com/office/drawing/2014/main" val="3255530750"/>
                    </a:ext>
                  </a:extLst>
                </a:gridCol>
                <a:gridCol w="1901101">
                  <a:extLst>
                    <a:ext uri="{9D8B030D-6E8A-4147-A177-3AD203B41FA5}">
                      <a16:colId xmlns:a16="http://schemas.microsoft.com/office/drawing/2014/main" val="2359207729"/>
                    </a:ext>
                  </a:extLst>
                </a:gridCol>
                <a:gridCol w="2217331">
                  <a:extLst>
                    <a:ext uri="{9D8B030D-6E8A-4147-A177-3AD203B41FA5}">
                      <a16:colId xmlns:a16="http://schemas.microsoft.com/office/drawing/2014/main" val="1899000863"/>
                    </a:ext>
                  </a:extLst>
                </a:gridCol>
                <a:gridCol w="3142770">
                  <a:extLst>
                    <a:ext uri="{9D8B030D-6E8A-4147-A177-3AD203B41FA5}">
                      <a16:colId xmlns:a16="http://schemas.microsoft.com/office/drawing/2014/main" val="2790813828"/>
                    </a:ext>
                  </a:extLst>
                </a:gridCol>
                <a:gridCol w="2372346">
                  <a:extLst>
                    <a:ext uri="{9D8B030D-6E8A-4147-A177-3AD203B41FA5}">
                      <a16:colId xmlns:a16="http://schemas.microsoft.com/office/drawing/2014/main" val="738452792"/>
                    </a:ext>
                  </a:extLst>
                </a:gridCol>
              </a:tblGrid>
              <a:tr h="750024">
                <a:tc>
                  <a:txBody>
                    <a:bodyPr/>
                    <a:lstStyle/>
                    <a:p>
                      <a:r>
                        <a:rPr lang="en-US" sz="1400" b="1" i="0" u="none" strike="noStrike" kern="1200" baseline="0" dirty="0">
                          <a:solidFill>
                            <a:schemeClr val="tx1"/>
                          </a:solidFill>
                          <a:latin typeface="+mn-lt"/>
                          <a:ea typeface="+mn-ea"/>
                          <a:cs typeface="+mn-cs"/>
                        </a:rPr>
                        <a:t>Marketing</a:t>
                      </a:r>
                    </a:p>
                    <a:p>
                      <a:r>
                        <a:rPr lang="en-US" sz="1400" b="1" i="0" u="none" strike="noStrike" kern="1200" baseline="0" dirty="0">
                          <a:solidFill>
                            <a:schemeClr val="tx1"/>
                          </a:solidFill>
                          <a:latin typeface="+mn-lt"/>
                          <a:ea typeface="+mn-ea"/>
                          <a:cs typeface="+mn-cs"/>
                        </a:rPr>
                        <a:t>Considerations</a:t>
                      </a:r>
                      <a:endParaRPr lang="en-US" sz="1400" b="1" dirty="0">
                        <a:latin typeface="+mn-lt"/>
                      </a:endParaRPr>
                    </a:p>
                  </a:txBody>
                  <a:tcPr marL="89288" marR="89288" marT="44644" marB="44644">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u="none" strike="noStrike" baseline="0" dirty="0">
                          <a:latin typeface="+mn-lt"/>
                        </a:rPr>
                        <a:t>Type of Consumer Product </a:t>
                      </a:r>
                      <a:r>
                        <a:rPr lang="en-US" sz="1400" b="1" i="0" u="none" strike="noStrike" kern="1200" baseline="0" dirty="0">
                          <a:solidFill>
                            <a:schemeClr val="tx1"/>
                          </a:solidFill>
                          <a:latin typeface="+mn-lt"/>
                          <a:ea typeface="+mn-ea"/>
                          <a:cs typeface="+mn-cs"/>
                        </a:rPr>
                        <a:t>Convenience</a:t>
                      </a:r>
                      <a:endParaRPr lang="en-US" sz="1400" b="1" dirty="0">
                        <a:latin typeface="+mn-lt"/>
                      </a:endParaRPr>
                    </a:p>
                  </a:txBody>
                  <a:tcPr marL="89288" marR="89288" marT="44644" marB="4464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u="none" strike="noStrike" baseline="0" dirty="0">
                          <a:latin typeface="+mn-lt"/>
                        </a:rPr>
                        <a:t>Type of Consumer Product </a:t>
                      </a:r>
                    </a:p>
                    <a:p>
                      <a:pPr algn="ctr"/>
                      <a:r>
                        <a:rPr lang="en-US" sz="1400" b="1" i="0" u="none" strike="noStrike" kern="1200" baseline="0" dirty="0">
                          <a:solidFill>
                            <a:schemeClr val="tx1"/>
                          </a:solidFill>
                          <a:latin typeface="+mn-lt"/>
                          <a:ea typeface="+mn-ea"/>
                          <a:cs typeface="+mn-cs"/>
                        </a:rPr>
                        <a:t>Shopping</a:t>
                      </a:r>
                      <a:endParaRPr lang="en-US" sz="1400" b="1" dirty="0">
                        <a:latin typeface="+mn-lt"/>
                      </a:endParaRPr>
                    </a:p>
                  </a:txBody>
                  <a:tcPr marL="89288" marR="89288" marT="44644" marB="4464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u="none" strike="noStrike" baseline="0" dirty="0">
                          <a:latin typeface="+mn-lt"/>
                        </a:rPr>
                        <a:t>Type of Consumer Product </a:t>
                      </a:r>
                    </a:p>
                    <a:p>
                      <a:pPr algn="ctr"/>
                      <a:r>
                        <a:rPr lang="en-US" sz="1400" b="1" i="0" u="none" strike="noStrike" kern="1200" baseline="0" dirty="0">
                          <a:solidFill>
                            <a:schemeClr val="tx1"/>
                          </a:solidFill>
                          <a:latin typeface="+mn-lt"/>
                          <a:ea typeface="+mn-ea"/>
                          <a:cs typeface="+mn-cs"/>
                        </a:rPr>
                        <a:t>Specialty</a:t>
                      </a:r>
                      <a:endParaRPr lang="en-US" sz="1400" b="1" dirty="0">
                        <a:latin typeface="+mn-lt"/>
                      </a:endParaRPr>
                    </a:p>
                  </a:txBody>
                  <a:tcPr marL="89288" marR="89288" marT="44644" marB="4464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u="none" strike="noStrike" baseline="0" dirty="0">
                          <a:latin typeface="+mn-lt"/>
                        </a:rPr>
                        <a:t>Type of Consumer Product </a:t>
                      </a:r>
                    </a:p>
                    <a:p>
                      <a:pPr algn="ctr"/>
                      <a:r>
                        <a:rPr lang="en-US" sz="1400" b="1" i="0" u="none" strike="noStrike" kern="1200" baseline="0" dirty="0">
                          <a:solidFill>
                            <a:schemeClr val="tx1"/>
                          </a:solidFill>
                          <a:latin typeface="+mn-lt"/>
                          <a:ea typeface="+mn-ea"/>
                          <a:cs typeface="+mn-cs"/>
                        </a:rPr>
                        <a:t>Unsought</a:t>
                      </a:r>
                      <a:endParaRPr lang="en-US" sz="1400" b="1" dirty="0">
                        <a:latin typeface="+mn-lt"/>
                      </a:endParaRPr>
                    </a:p>
                  </a:txBody>
                  <a:tcPr marL="89288" marR="89288" marT="44644" marB="44644">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6880051"/>
                  </a:ext>
                </a:extLst>
              </a:tr>
              <a:tr h="750024">
                <a:tc>
                  <a:txBody>
                    <a:bodyPr/>
                    <a:lstStyle/>
                    <a:p>
                      <a:r>
                        <a:rPr lang="en-US" sz="1400" b="0" i="0" u="none" strike="noStrike" kern="1200" baseline="0" dirty="0">
                          <a:solidFill>
                            <a:schemeClr val="tx1"/>
                          </a:solidFill>
                          <a:latin typeface="+mn-lt"/>
                          <a:ea typeface="+mn-ea"/>
                          <a:cs typeface="+mn-cs"/>
                        </a:rPr>
                        <a:t>Distribution</a:t>
                      </a:r>
                      <a:endParaRPr lang="en-US" sz="1400" dirty="0"/>
                    </a:p>
                  </a:txBody>
                  <a:tcPr marL="89288" marR="89288" marT="44644" marB="44644">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Widespread distribution; Convenient locations</a:t>
                      </a:r>
                      <a:endParaRPr lang="en-US" sz="1400" dirty="0"/>
                    </a:p>
                  </a:txBody>
                  <a:tcPr marL="89288" marR="89288" marT="44644" marB="44644">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Selective distribution in fewer outlets</a:t>
                      </a:r>
                      <a:endParaRPr lang="en-US" sz="1400" dirty="0"/>
                    </a:p>
                  </a:txBody>
                  <a:tcPr marL="89288" marR="89288" marT="44644" marB="44644">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Exclusive distribution in only one or a few outlets per market area</a:t>
                      </a:r>
                      <a:endParaRPr lang="en-US" sz="1400" dirty="0"/>
                    </a:p>
                  </a:txBody>
                  <a:tcPr marL="89288" marR="89288" marT="44644" marB="44644">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Varies</a:t>
                      </a:r>
                      <a:endParaRPr lang="en-US" sz="1400" dirty="0"/>
                    </a:p>
                  </a:txBody>
                  <a:tcPr marL="89288" marR="89288" marT="44644" marB="44644">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75020102"/>
                  </a:ext>
                </a:extLst>
              </a:tr>
              <a:tr h="750024">
                <a:tc>
                  <a:txBody>
                    <a:bodyPr/>
                    <a:lstStyle/>
                    <a:p>
                      <a:r>
                        <a:rPr lang="en-US" sz="1400" b="0" i="0" u="none" strike="noStrike" kern="1200" baseline="0" dirty="0">
                          <a:solidFill>
                            <a:schemeClr val="tx1"/>
                          </a:solidFill>
                          <a:latin typeface="+mn-lt"/>
                          <a:ea typeface="+mn-ea"/>
                          <a:cs typeface="+mn-cs"/>
                        </a:rPr>
                        <a:t>Promotion</a:t>
                      </a:r>
                      <a:endParaRPr lang="en-US" sz="1400" dirty="0"/>
                    </a:p>
                  </a:txBody>
                  <a:tcPr marL="89288" marR="89288" marT="44644" marB="44644">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Mass promotion by the producer</a:t>
                      </a:r>
                      <a:endParaRPr lang="en-US" sz="1400" dirty="0"/>
                    </a:p>
                  </a:txBody>
                  <a:tcPr marL="89288" marR="89288" marT="44644" marB="44644">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Advertising and personal selling by both the producer and resellers</a:t>
                      </a:r>
                      <a:endParaRPr lang="en-US" sz="1400" dirty="0"/>
                    </a:p>
                  </a:txBody>
                  <a:tcPr marL="89288" marR="89288" marT="44644" marB="44644">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More carefully targeted promotion by both the producer and resellers</a:t>
                      </a:r>
                      <a:endParaRPr lang="en-US" sz="1400" dirty="0"/>
                    </a:p>
                  </a:txBody>
                  <a:tcPr marL="89288" marR="89288" marT="44644" marB="44644">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Aggressive advertising and personal selling by the producer and resellers</a:t>
                      </a:r>
                      <a:endParaRPr lang="en-US" sz="1400" dirty="0"/>
                    </a:p>
                  </a:txBody>
                  <a:tcPr marL="89288" marR="89288" marT="44644" marB="44644">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5936314"/>
                  </a:ext>
                </a:extLst>
              </a:tr>
              <a:tr h="750024">
                <a:tc>
                  <a:txBody>
                    <a:bodyPr/>
                    <a:lstStyle/>
                    <a:p>
                      <a:r>
                        <a:rPr lang="en-US" sz="1400" b="0" i="0" u="none" strike="noStrike" kern="1200" baseline="0" dirty="0">
                          <a:solidFill>
                            <a:schemeClr val="tx1"/>
                          </a:solidFill>
                          <a:latin typeface="+mn-lt"/>
                          <a:ea typeface="+mn-ea"/>
                          <a:cs typeface="+mn-cs"/>
                        </a:rPr>
                        <a:t>Examples</a:t>
                      </a:r>
                      <a:endParaRPr lang="en-US" sz="1400" dirty="0"/>
                    </a:p>
                  </a:txBody>
                  <a:tcPr marL="89288" marR="89288" marT="44644" marB="44644">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Toothpaste, magazines, and laundry detergent</a:t>
                      </a:r>
                      <a:endParaRPr lang="en-US" sz="1400" dirty="0"/>
                    </a:p>
                  </a:txBody>
                  <a:tcPr marL="89288" marR="89288" marT="44644" marB="44644">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Major appliances, televisions, furniture, and clothing</a:t>
                      </a:r>
                      <a:endParaRPr lang="en-US" sz="1400" dirty="0"/>
                    </a:p>
                  </a:txBody>
                  <a:tcPr marL="89288" marR="89288" marT="44644" marB="44644">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Luxury goods, such as Rolex watches or fine crystal</a:t>
                      </a:r>
                      <a:endParaRPr lang="en-US" sz="1400" dirty="0"/>
                    </a:p>
                  </a:txBody>
                  <a:tcPr marL="89288" marR="89288" marT="44644" marB="44644">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a:solidFill>
                            <a:schemeClr val="tx1"/>
                          </a:solidFill>
                          <a:latin typeface="+mn-lt"/>
                          <a:ea typeface="+mn-ea"/>
                          <a:cs typeface="+mn-cs"/>
                        </a:rPr>
                        <a:t>Life insurance and Red Cross blood donations</a:t>
                      </a:r>
                      <a:endParaRPr lang="en-US" sz="1400" dirty="0"/>
                    </a:p>
                  </a:txBody>
                  <a:tcPr marL="89288" marR="89288" marT="44644" marB="44644">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8582842"/>
                  </a:ext>
                </a:extLst>
              </a:tr>
            </a:tbl>
          </a:graphicData>
        </a:graphic>
      </p:graphicFrame>
    </p:spTree>
    <p:extLst>
      <p:ext uri="{BB962C8B-B14F-4D97-AF65-F5344CB8AC3E}">
        <p14:creationId xmlns:p14="http://schemas.microsoft.com/office/powerpoint/2010/main" val="136513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What Is a Product?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Product and Service Classifications</a:t>
            </a:r>
          </a:p>
          <a:p>
            <a:r>
              <a:rPr lang="en-US" altLang="en-US" sz="2400" b="1" dirty="0"/>
              <a:t>Organizations, Persons, Places, and Ideas</a:t>
            </a:r>
          </a:p>
          <a:p>
            <a:pPr lvl="1"/>
            <a:r>
              <a:rPr lang="en-US" altLang="en-US" sz="1800" dirty="0"/>
              <a:t>Organization marketing</a:t>
            </a:r>
          </a:p>
          <a:p>
            <a:pPr lvl="1"/>
            <a:r>
              <a:rPr lang="en-US" altLang="en-US" sz="1800" dirty="0"/>
              <a:t>Person marketing</a:t>
            </a:r>
          </a:p>
          <a:p>
            <a:pPr lvl="1"/>
            <a:r>
              <a:rPr lang="en-US" altLang="en-US" sz="1800" dirty="0"/>
              <a:t>Place marketing </a:t>
            </a:r>
          </a:p>
          <a:p>
            <a:pPr lvl="1"/>
            <a:r>
              <a:rPr lang="en-US" altLang="en-US" sz="1800" dirty="0"/>
              <a:t>Social marketing</a:t>
            </a:r>
            <a:endParaRPr lang="en-IN" sz="1800" dirty="0"/>
          </a:p>
        </p:txBody>
      </p:sp>
      <p:pic>
        <p:nvPicPr>
          <p:cNvPr id="5" name="Picture 4" descr="A print ad for Kaiser Permanente Thrive shows a young girl with her hands on her hips. Text of ad reads: I will not be part of Generation XXL.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7320" y="1927601"/>
            <a:ext cx="2934817" cy="3871161"/>
          </a:xfrm>
          <a:prstGeom prst="rect">
            <a:avLst/>
          </a:prstGeom>
        </p:spPr>
      </p:pic>
    </p:spTree>
    <p:extLst>
      <p:ext uri="{BB962C8B-B14F-4D97-AF65-F5344CB8AC3E}">
        <p14:creationId xmlns:p14="http://schemas.microsoft.com/office/powerpoint/2010/main" val="146476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Product Decisions </a:t>
            </a:r>
            <a:endParaRPr lang="en-IN" sz="2000" dirty="0">
              <a:solidFill>
                <a:schemeClr val="bg2"/>
              </a:solidFill>
            </a:endParaRPr>
          </a:p>
        </p:txBody>
      </p:sp>
      <p:sp>
        <p:nvSpPr>
          <p:cNvPr id="3" name="Content Placeholder 2"/>
          <p:cNvSpPr>
            <a:spLocks noGrp="1"/>
          </p:cNvSpPr>
          <p:nvPr>
            <p:ph idx="1"/>
          </p:nvPr>
        </p:nvSpPr>
        <p:spPr/>
        <p:txBody>
          <a:bodyPr>
            <a:normAutofit/>
          </a:bodyPr>
          <a:lstStyle/>
          <a:p>
            <a:pPr marL="0" indent="0">
              <a:buNone/>
            </a:pPr>
            <a:r>
              <a:rPr lang="en-US" altLang="en-US" sz="2600" b="1" dirty="0"/>
              <a:t>Individual Product Decisions</a:t>
            </a:r>
          </a:p>
          <a:p>
            <a:pPr marL="0" indent="0">
              <a:buNone/>
            </a:pPr>
            <a:r>
              <a:rPr lang="en-US" sz="2200" b="1" dirty="0"/>
              <a:t>Figure 8.3 </a:t>
            </a:r>
            <a:r>
              <a:rPr lang="en-US" sz="2200" dirty="0"/>
              <a:t>Individual Product Decisions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IN" sz="2200" dirty="0"/>
          </a:p>
        </p:txBody>
      </p:sp>
      <p:pic>
        <p:nvPicPr>
          <p:cNvPr id="3074" name="Picture 2" descr="D:\PB\PB\Supplements\2017\Asian Perspectives\POM AP_4e_PPT\ImageLibrary_AP4e\Fig8.3.JPG"/>
          <p:cNvPicPr>
            <a:picLocks noChangeAspect="1" noChangeArrowheads="1"/>
          </p:cNvPicPr>
          <p:nvPr/>
        </p:nvPicPr>
        <p:blipFill>
          <a:blip r:embed="rId3" cstate="print"/>
          <a:srcRect/>
          <a:stretch>
            <a:fillRect/>
          </a:stretch>
        </p:blipFill>
        <p:spPr bwMode="auto">
          <a:xfrm>
            <a:off x="2954594" y="3800521"/>
            <a:ext cx="8301038" cy="1785399"/>
          </a:xfrm>
          <a:prstGeom prst="rect">
            <a:avLst/>
          </a:prstGeom>
          <a:noFill/>
        </p:spPr>
      </p:pic>
    </p:spTree>
    <p:extLst>
      <p:ext uri="{BB962C8B-B14F-4D97-AF65-F5344CB8AC3E}">
        <p14:creationId xmlns:p14="http://schemas.microsoft.com/office/powerpoint/2010/main" val="142892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Product and Service Decisions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Individual Product and Service Decisions</a:t>
            </a:r>
            <a:endParaRPr lang="en-US" altLang="en-US" sz="2600" b="1" i="1" dirty="0"/>
          </a:p>
          <a:p>
            <a:r>
              <a:rPr lang="en-US" altLang="en-US" sz="2400" dirty="0"/>
              <a:t>Communicate and deliver benefits by </a:t>
            </a:r>
            <a:r>
              <a:rPr lang="en-US" altLang="en-US" sz="2400" b="1" dirty="0"/>
              <a:t>product and service attributes.</a:t>
            </a:r>
          </a:p>
          <a:p>
            <a:pPr lvl="1"/>
            <a:r>
              <a:rPr lang="en-US" altLang="en-US" sz="2200" dirty="0"/>
              <a:t>Quality</a:t>
            </a:r>
          </a:p>
          <a:p>
            <a:pPr lvl="1"/>
            <a:r>
              <a:rPr lang="en-US" altLang="en-US" sz="2200" dirty="0"/>
              <a:t>Features</a:t>
            </a:r>
          </a:p>
          <a:p>
            <a:pPr lvl="1"/>
            <a:r>
              <a:rPr lang="en-US" altLang="en-US" sz="2200" dirty="0"/>
              <a:t>Style and design</a:t>
            </a:r>
            <a:endParaRPr lang="en-IN" sz="2200" b="1" dirty="0"/>
          </a:p>
        </p:txBody>
      </p:sp>
    </p:spTree>
    <p:extLst>
      <p:ext uri="{BB962C8B-B14F-4D97-AF65-F5344CB8AC3E}">
        <p14:creationId xmlns:p14="http://schemas.microsoft.com/office/powerpoint/2010/main" val="359199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Product and Service Decisions</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Individual Product and Service Decisions</a:t>
            </a:r>
            <a:endParaRPr lang="en-US" altLang="en-US" sz="2600" b="1" i="1" dirty="0"/>
          </a:p>
          <a:p>
            <a:r>
              <a:rPr lang="en-US" altLang="en-US" sz="2400" b="1" dirty="0"/>
              <a:t>Product Features</a:t>
            </a:r>
            <a:r>
              <a:rPr lang="en-US" altLang="en-US" sz="2600" dirty="0"/>
              <a:t> </a:t>
            </a:r>
          </a:p>
          <a:p>
            <a:pPr marL="742518" lvl="1" indent="-255600"/>
            <a:r>
              <a:rPr lang="en-US" altLang="en-US" sz="2200" dirty="0"/>
              <a:t>Competitive tool for differentiating a product from competitors’ products</a:t>
            </a:r>
          </a:p>
          <a:p>
            <a:pPr marL="742518" lvl="1" indent="-255600"/>
            <a:r>
              <a:rPr lang="en-US" altLang="en-US" sz="2200" dirty="0"/>
              <a:t>Assessed based on the value to the customer versus its cost to the company</a:t>
            </a:r>
            <a:endParaRPr lang="en-IN" sz="2200" b="1" dirty="0"/>
          </a:p>
        </p:txBody>
      </p:sp>
    </p:spTree>
    <p:extLst>
      <p:ext uri="{BB962C8B-B14F-4D97-AF65-F5344CB8AC3E}">
        <p14:creationId xmlns:p14="http://schemas.microsoft.com/office/powerpoint/2010/main" val="133268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Product and Service Decisions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Individual Product and Service Decisions</a:t>
            </a:r>
          </a:p>
          <a:p>
            <a:r>
              <a:rPr lang="en-US" altLang="en-US" sz="2400" b="1" dirty="0"/>
              <a:t>Style</a:t>
            </a:r>
            <a:r>
              <a:rPr lang="en-US" altLang="en-US" sz="2400" dirty="0"/>
              <a:t> describes the appearance of the product.</a:t>
            </a:r>
          </a:p>
          <a:p>
            <a:r>
              <a:rPr lang="en-US" altLang="en-US" sz="2400" b="1" dirty="0"/>
              <a:t>Design </a:t>
            </a:r>
            <a:r>
              <a:rPr lang="en-US" altLang="en-US" sz="2400" dirty="0"/>
              <a:t>contributes to a product’s usefulness as well as to its looks.</a:t>
            </a:r>
            <a:endParaRPr lang="en-IN" sz="2400" b="1" dirty="0"/>
          </a:p>
        </p:txBody>
      </p:sp>
      <p:pic>
        <p:nvPicPr>
          <p:cNvPr id="4098" name="Picture 2"/>
          <p:cNvPicPr>
            <a:picLocks noChangeAspect="1" noChangeArrowheads="1"/>
          </p:cNvPicPr>
          <p:nvPr/>
        </p:nvPicPr>
        <p:blipFill>
          <a:blip r:embed="rId3" cstate="print"/>
          <a:srcRect/>
          <a:stretch>
            <a:fillRect/>
          </a:stretch>
        </p:blipFill>
        <p:spPr bwMode="auto">
          <a:xfrm>
            <a:off x="9560097" y="2401711"/>
            <a:ext cx="1143000" cy="2097741"/>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0852355" y="2401711"/>
            <a:ext cx="1066800" cy="2054578"/>
          </a:xfrm>
          <a:prstGeom prst="rect">
            <a:avLst/>
          </a:prstGeom>
          <a:noFill/>
          <a:ln w="9525">
            <a:noFill/>
            <a:miter lim="800000"/>
            <a:headEnd/>
            <a:tailEnd/>
          </a:ln>
        </p:spPr>
      </p:pic>
    </p:spTree>
    <p:extLst>
      <p:ext uri="{BB962C8B-B14F-4D97-AF65-F5344CB8AC3E}">
        <p14:creationId xmlns:p14="http://schemas.microsoft.com/office/powerpoint/2010/main" val="268724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PB\PB\Supplements\2017\Asian Perspectives\POM AP_4e_PPT\ImageLibrary_AP4e\Fig8.4.JPG"/>
          <p:cNvPicPr>
            <a:picLocks noChangeAspect="1" noChangeArrowheads="1"/>
          </p:cNvPicPr>
          <p:nvPr/>
        </p:nvPicPr>
        <p:blipFill>
          <a:blip r:embed="rId3" cstate="print"/>
          <a:srcRect/>
          <a:stretch>
            <a:fillRect/>
          </a:stretch>
        </p:blipFill>
        <p:spPr bwMode="auto">
          <a:xfrm>
            <a:off x="4291999" y="4065914"/>
            <a:ext cx="7318808" cy="2257425"/>
          </a:xfrm>
          <a:prstGeom prst="rect">
            <a:avLst/>
          </a:prstGeom>
          <a:noFill/>
        </p:spPr>
      </p:pic>
      <p:sp>
        <p:nvSpPr>
          <p:cNvPr id="2" name="Title 1"/>
          <p:cNvSpPr>
            <a:spLocks noGrp="1"/>
          </p:cNvSpPr>
          <p:nvPr>
            <p:ph type="title"/>
          </p:nvPr>
        </p:nvSpPr>
        <p:spPr/>
        <p:txBody>
          <a:bodyPr/>
          <a:lstStyle/>
          <a:p>
            <a:r>
              <a:rPr lang="en-US" altLang="en-US" sz="3600" dirty="0">
                <a:solidFill>
                  <a:schemeClr val="bg2"/>
                </a:solidFill>
              </a:rPr>
              <a:t>Product and Service Decisions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Individual Product and Service Decisions</a:t>
            </a:r>
          </a:p>
          <a:p>
            <a:r>
              <a:rPr lang="en-US" altLang="en-US" sz="2400" b="1" dirty="0"/>
              <a:t>Brand </a:t>
            </a:r>
            <a:r>
              <a:rPr lang="en-US" altLang="en-US" sz="2400" dirty="0"/>
              <a:t>is the name, term, sign, or design or a combination of these, </a:t>
            </a:r>
            <a:r>
              <a:rPr lang="en-US" sz="2400" dirty="0"/>
              <a:t>that identifies the maker or seller of a product or service.</a:t>
            </a:r>
          </a:p>
          <a:p>
            <a:endParaRPr lang="en-US" sz="2400" b="1" dirty="0"/>
          </a:p>
          <a:p>
            <a:endParaRPr lang="en-US" sz="2400" b="1" dirty="0"/>
          </a:p>
          <a:p>
            <a:endParaRPr lang="en-US" sz="2400" b="1" dirty="0"/>
          </a:p>
          <a:p>
            <a:endParaRPr lang="en-IN" sz="2400" b="1" dirty="0"/>
          </a:p>
        </p:txBody>
      </p:sp>
    </p:spTree>
    <p:extLst>
      <p:ext uri="{BB962C8B-B14F-4D97-AF65-F5344CB8AC3E}">
        <p14:creationId xmlns:p14="http://schemas.microsoft.com/office/powerpoint/2010/main" val="651942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ltLang="en-US" dirty="0"/>
              <a:t>Product and Service Decisions </a:t>
            </a:r>
            <a:endParaRPr lang="en-IN" dirty="0"/>
          </a:p>
        </p:txBody>
      </p:sp>
      <p:sp>
        <p:nvSpPr>
          <p:cNvPr id="71" name="Rectangle 70">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rotWithShape="1">
          <a:blip r:embed="rId3" cstate="print"/>
          <a:srcRect l="7412" r="-2" b="-2"/>
          <a:stretch/>
        </p:blipFill>
        <p:spPr bwMode="auto">
          <a:xfrm>
            <a:off x="657225" y="2361056"/>
            <a:ext cx="4962525" cy="3649219"/>
          </a:xfrm>
          <a:prstGeom prst="rect">
            <a:avLst/>
          </a:prstGeom>
          <a:noFill/>
        </p:spPr>
      </p:pic>
      <p:sp>
        <p:nvSpPr>
          <p:cNvPr id="3" name="Content Placeholder 2"/>
          <p:cNvSpPr>
            <a:spLocks noGrp="1"/>
          </p:cNvSpPr>
          <p:nvPr>
            <p:ph idx="1"/>
          </p:nvPr>
        </p:nvSpPr>
        <p:spPr>
          <a:xfrm>
            <a:off x="6335805" y="2180496"/>
            <a:ext cx="5275001" cy="4045683"/>
          </a:xfrm>
        </p:spPr>
        <p:txBody>
          <a:bodyPr>
            <a:normAutofit/>
          </a:bodyPr>
          <a:lstStyle/>
          <a:p>
            <a:pPr marL="0" indent="0">
              <a:buNone/>
            </a:pPr>
            <a:r>
              <a:rPr lang="en-US" altLang="en-US" b="1"/>
              <a:t>Individual Product and Service Decisions</a:t>
            </a:r>
          </a:p>
          <a:p>
            <a:r>
              <a:rPr lang="en-US" altLang="en-US" b="1"/>
              <a:t>Packaging</a:t>
            </a:r>
            <a:r>
              <a:rPr lang="en-US" altLang="en-US"/>
              <a:t> involves designing and producing the container or wrapper for a product.</a:t>
            </a:r>
          </a:p>
          <a:p>
            <a:r>
              <a:rPr lang="en-US" altLang="en-US" b="1"/>
              <a:t>Labels</a:t>
            </a:r>
            <a:r>
              <a:rPr lang="en-US" altLang="en-US"/>
              <a:t> identify the product or brand, describe attributes, and provide promotion.</a:t>
            </a:r>
            <a:endParaRPr lang="en-IN" b="1"/>
          </a:p>
        </p:txBody>
      </p:sp>
    </p:spTree>
    <p:extLst>
      <p:ext uri="{BB962C8B-B14F-4D97-AF65-F5344CB8AC3E}">
        <p14:creationId xmlns:p14="http://schemas.microsoft.com/office/powerpoint/2010/main" val="385369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a:solidFill>
                  <a:schemeClr val="bg2"/>
                </a:solidFill>
              </a:rPr>
              <a:t>Product and Service Decisions</a:t>
            </a:r>
            <a:endParaRPr lang="en-IN" sz="2000" dirty="0">
              <a:solidFill>
                <a:schemeClr val="bg2"/>
              </a:solidFill>
            </a:endParaRPr>
          </a:p>
        </p:txBody>
      </p:sp>
      <p:sp>
        <p:nvSpPr>
          <p:cNvPr id="3" name="Content Placeholder 2"/>
          <p:cNvSpPr>
            <a:spLocks noGrp="1"/>
          </p:cNvSpPr>
          <p:nvPr>
            <p:ph idx="1"/>
          </p:nvPr>
        </p:nvSpPr>
        <p:spPr>
          <a:xfrm>
            <a:off x="581192" y="2180496"/>
            <a:ext cx="6763505" cy="3678303"/>
          </a:xfrm>
        </p:spPr>
        <p:txBody>
          <a:bodyPr/>
          <a:lstStyle/>
          <a:p>
            <a:pPr marL="0" indent="0">
              <a:buNone/>
            </a:pPr>
            <a:r>
              <a:rPr lang="en-US" altLang="en-US" sz="2600" b="1" dirty="0"/>
              <a:t>Individual Product and Service Decisions</a:t>
            </a:r>
          </a:p>
          <a:p>
            <a:pPr>
              <a:tabLst>
                <a:tab pos="228600" algn="l"/>
              </a:tabLst>
            </a:pPr>
            <a:r>
              <a:rPr lang="en-US" altLang="en-US" sz="2400" dirty="0"/>
              <a:t>Product support services augment actual products.</a:t>
            </a:r>
          </a:p>
          <a:p>
            <a:pPr>
              <a:tabLst>
                <a:tab pos="228600" algn="l"/>
              </a:tabLst>
            </a:pPr>
            <a:r>
              <a:rPr lang="en-US" sz="2400" dirty="0">
                <a:solidFill>
                  <a:schemeClr val="tx1"/>
                </a:solidFill>
              </a:rPr>
              <a:t>Support services are an important part of the customer’s overall brand experience. Keeping customers happy </a:t>
            </a:r>
            <a:r>
              <a:rPr lang="en-US" sz="2400" i="1" dirty="0">
                <a:solidFill>
                  <a:schemeClr val="tx1"/>
                </a:solidFill>
              </a:rPr>
              <a:t>after </a:t>
            </a:r>
            <a:r>
              <a:rPr lang="en-US" sz="2400" dirty="0">
                <a:solidFill>
                  <a:schemeClr val="tx1"/>
                </a:solidFill>
              </a:rPr>
              <a:t>the sale is the key to building lasting relationships.</a:t>
            </a:r>
            <a:endParaRPr lang="en-US" sz="2400" baseline="30000" dirty="0">
              <a:solidFill>
                <a:schemeClr val="tx1"/>
              </a:solidFill>
            </a:endParaRPr>
          </a:p>
          <a:p>
            <a:pPr>
              <a:tabLst>
                <a:tab pos="228600" algn="l"/>
              </a:tabLst>
            </a:pPr>
            <a:endParaRPr lang="en-IN" sz="2400" b="1" dirty="0"/>
          </a:p>
        </p:txBody>
      </p:sp>
      <p:pic>
        <p:nvPicPr>
          <p:cNvPr id="7170" name="Picture 2"/>
          <p:cNvPicPr>
            <a:picLocks noChangeAspect="1" noChangeArrowheads="1"/>
          </p:cNvPicPr>
          <p:nvPr/>
        </p:nvPicPr>
        <p:blipFill>
          <a:blip r:embed="rId3" cstate="print"/>
          <a:srcRect/>
          <a:stretch>
            <a:fillRect/>
          </a:stretch>
        </p:blipFill>
        <p:spPr bwMode="auto">
          <a:xfrm>
            <a:off x="7855974" y="3089788"/>
            <a:ext cx="4038600" cy="2215621"/>
          </a:xfrm>
          <a:prstGeom prst="rect">
            <a:avLst/>
          </a:prstGeom>
          <a:noFill/>
          <a:ln w="9525">
            <a:noFill/>
            <a:miter lim="800000"/>
            <a:headEnd/>
            <a:tailEnd/>
          </a:ln>
        </p:spPr>
      </p:pic>
    </p:spTree>
    <p:extLst>
      <p:ext uri="{BB962C8B-B14F-4D97-AF65-F5344CB8AC3E}">
        <p14:creationId xmlns:p14="http://schemas.microsoft.com/office/powerpoint/2010/main" val="3948556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ltLang="en-US" dirty="0"/>
              <a:t>Product and Service Decisions </a:t>
            </a:r>
            <a:endParaRPr lang="en-IN" dirty="0"/>
          </a:p>
        </p:txBody>
      </p:sp>
      <p:sp>
        <p:nvSpPr>
          <p:cNvPr id="9" name="Rectangle 8">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90FA5454-DB10-934E-B46A-EFF2FBCD9630}"/>
              </a:ext>
            </a:extLst>
          </p:cNvPr>
          <p:cNvPicPr>
            <a:picLocks noChangeAspect="1" noChangeArrowheads="1"/>
          </p:cNvPicPr>
          <p:nvPr/>
        </p:nvPicPr>
        <p:blipFill rotWithShape="1">
          <a:blip r:embed="rId3" cstate="print"/>
          <a:srcRect l="13014" r="10492"/>
          <a:stretch/>
        </p:blipFill>
        <p:spPr bwMode="auto">
          <a:xfrm>
            <a:off x="657225" y="2361056"/>
            <a:ext cx="4962525" cy="3649219"/>
          </a:xfrm>
          <a:prstGeom prst="rect">
            <a:avLst/>
          </a:prstGeom>
          <a:noFill/>
        </p:spPr>
      </p:pic>
      <p:sp>
        <p:nvSpPr>
          <p:cNvPr id="3" name="Content Placeholder 2"/>
          <p:cNvSpPr>
            <a:spLocks noGrp="1"/>
          </p:cNvSpPr>
          <p:nvPr>
            <p:ph idx="1"/>
          </p:nvPr>
        </p:nvSpPr>
        <p:spPr>
          <a:xfrm>
            <a:off x="6335805" y="2180496"/>
            <a:ext cx="5275001" cy="4045683"/>
          </a:xfrm>
        </p:spPr>
        <p:txBody>
          <a:bodyPr>
            <a:normAutofit/>
          </a:bodyPr>
          <a:lstStyle/>
          <a:p>
            <a:pPr marL="0" indent="0">
              <a:buNone/>
            </a:pPr>
            <a:r>
              <a:rPr lang="en-US" altLang="en-US" b="1"/>
              <a:t>Product Line Decisions</a:t>
            </a:r>
          </a:p>
          <a:p>
            <a:r>
              <a:rPr lang="en-US" altLang="en-US" b="1"/>
              <a:t>Product line</a:t>
            </a:r>
            <a:r>
              <a:rPr lang="en-US" altLang="en-US"/>
              <a:t> is a group of products that are closely related because they function in a similar manner, are sold to the same customer groups, are marketed through the same types of outlets, or fall within given price ranges.</a:t>
            </a:r>
          </a:p>
          <a:p>
            <a:r>
              <a:rPr lang="en-US" altLang="en-US" b="1"/>
              <a:t>Product line</a:t>
            </a:r>
            <a:r>
              <a:rPr lang="en-US" altLang="en-US"/>
              <a:t> </a:t>
            </a:r>
            <a:r>
              <a:rPr lang="en-US" altLang="en-US" b="1"/>
              <a:t>length </a:t>
            </a:r>
            <a:r>
              <a:rPr lang="en-US" altLang="en-US"/>
              <a:t>is the number of items in the product line.</a:t>
            </a:r>
          </a:p>
          <a:p>
            <a:pPr marL="741600" lvl="1" indent="-284400"/>
            <a:r>
              <a:rPr lang="en-US" altLang="en-US"/>
              <a:t>Line stretching</a:t>
            </a:r>
          </a:p>
          <a:p>
            <a:pPr marL="741600" lvl="1" indent="-284400"/>
            <a:r>
              <a:rPr lang="en-US" altLang="en-US"/>
              <a:t>Line filling</a:t>
            </a:r>
            <a:endParaRPr lang="en-IN" b="1"/>
          </a:p>
          <a:p>
            <a:endParaRPr lang="en-US" b="1"/>
          </a:p>
          <a:p>
            <a:endParaRPr lang="en-IN" b="1"/>
          </a:p>
        </p:txBody>
      </p:sp>
    </p:spTree>
    <p:extLst>
      <p:ext uri="{BB962C8B-B14F-4D97-AF65-F5344CB8AC3E}">
        <p14:creationId xmlns:p14="http://schemas.microsoft.com/office/powerpoint/2010/main" val="6040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solidFill>
                  <a:srgbClr val="FFFFFF"/>
                </a:solidFill>
              </a:rPr>
              <a:t>Learning Objectives</a:t>
            </a:r>
          </a:p>
        </p:txBody>
      </p:sp>
      <p:sp useBgFill="1">
        <p:nvSpPr>
          <p:cNvPr id="18" name="Rectangle 17">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ilding">
            <a:extLst>
              <a:ext uri="{FF2B5EF4-FFF2-40B4-BE49-F238E27FC236}">
                <a16:creationId xmlns:a16="http://schemas.microsoft.com/office/drawing/2014/main" id="{5F046E7C-63DD-4BB4-A216-ACCC97A5F4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7225" y="2533078"/>
            <a:ext cx="3305175" cy="3305175"/>
          </a:xfrm>
          <a:prstGeom prst="rect">
            <a:avLst/>
          </a:prstGeom>
        </p:spPr>
      </p:pic>
      <p:sp>
        <p:nvSpPr>
          <p:cNvPr id="3" name="Content Placeholder 2"/>
          <p:cNvSpPr>
            <a:spLocks noGrp="1"/>
          </p:cNvSpPr>
          <p:nvPr>
            <p:ph idx="1"/>
          </p:nvPr>
        </p:nvSpPr>
        <p:spPr>
          <a:xfrm>
            <a:off x="4505325" y="2180496"/>
            <a:ext cx="7105481" cy="4045683"/>
          </a:xfrm>
        </p:spPr>
        <p:txBody>
          <a:bodyPr vert="horz" lIns="91440" tIns="45720" rIns="91440" bIns="45720" rtlCol="0" anchor="ctr">
            <a:normAutofit/>
          </a:bodyPr>
          <a:lstStyle/>
          <a:p>
            <a:pPr marL="0" indent="0">
              <a:buClr>
                <a:schemeClr val="accent2"/>
              </a:buClr>
              <a:buSzPct val="92000"/>
            </a:pPr>
            <a:r>
              <a:rPr lang="en-US" b="1"/>
              <a:t>8.1</a:t>
            </a:r>
            <a:r>
              <a:rPr lang="en-US"/>
              <a:t> Define </a:t>
            </a:r>
            <a:r>
              <a:rPr lang="en-US" b="1"/>
              <a:t>product</a:t>
            </a:r>
            <a:r>
              <a:rPr lang="en-US" i="1"/>
              <a:t> </a:t>
            </a:r>
            <a:r>
              <a:rPr lang="en-US"/>
              <a:t>and describe the major classifications of products and services.</a:t>
            </a:r>
            <a:endParaRPr lang="en-US" b="1"/>
          </a:p>
          <a:p>
            <a:pPr marL="0" indent="0">
              <a:buClr>
                <a:schemeClr val="accent2"/>
              </a:buClr>
              <a:buSzPct val="92000"/>
            </a:pPr>
            <a:r>
              <a:rPr lang="en-US" b="1"/>
              <a:t>8.2</a:t>
            </a:r>
            <a:r>
              <a:rPr lang="en-US"/>
              <a:t> Describe the decisions companies make regarding their individual products, product lines, and product mixes.</a:t>
            </a:r>
          </a:p>
          <a:p>
            <a:pPr marL="0" indent="0">
              <a:buClr>
                <a:schemeClr val="accent2"/>
              </a:buClr>
              <a:buSzPct val="92000"/>
            </a:pPr>
            <a:r>
              <a:rPr lang="en-US" b="1"/>
              <a:t>8.3</a:t>
            </a:r>
            <a:r>
              <a:rPr lang="en-US"/>
              <a:t> Discuss branding strategy—the decisions companies make in building and managing their brands. </a:t>
            </a:r>
          </a:p>
          <a:p>
            <a:pPr marL="0" indent="0">
              <a:buClr>
                <a:schemeClr val="accent2"/>
              </a:buClr>
              <a:buSzPct val="92000"/>
            </a:pPr>
            <a:r>
              <a:rPr lang="en-US" b="1"/>
              <a:t>8.4</a:t>
            </a:r>
            <a:r>
              <a:rPr lang="en-US"/>
              <a:t> Identify the four characteristics that affect the marketing of services and the additional marketing considerations that services require.</a:t>
            </a:r>
          </a:p>
        </p:txBody>
      </p:sp>
    </p:spTree>
    <p:extLst>
      <p:ext uri="{BB962C8B-B14F-4D97-AF65-F5344CB8AC3E}">
        <p14:creationId xmlns:p14="http://schemas.microsoft.com/office/powerpoint/2010/main" val="9968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5A1CA9-6550-E747-913E-46772277E6C2}"/>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D5FADDA3-AA18-C14A-9764-96D916262A8C}"/>
              </a:ext>
            </a:extLst>
          </p:cNvPr>
          <p:cNvSpPr>
            <a:spLocks noGrp="1"/>
          </p:cNvSpPr>
          <p:nvPr>
            <p:ph type="sldNum" sz="quarter" idx="12"/>
          </p:nvPr>
        </p:nvSpPr>
        <p:spPr/>
        <p:txBody>
          <a:bodyPr/>
          <a:lstStyle/>
          <a:p>
            <a:pPr>
              <a:defRPr/>
            </a:pPr>
            <a:fld id="{37D99C58-D156-48C4-8B18-38EDCF47AE01}" type="slidenum">
              <a:rPr lang="en-US" altLang="en-US" smtClean="0"/>
              <a:pPr>
                <a:defRPr/>
              </a:pPr>
              <a:t>20</a:t>
            </a:fld>
            <a:endParaRPr lang="en-US" altLang="en-US" dirty="0"/>
          </a:p>
        </p:txBody>
      </p:sp>
      <p:sp>
        <p:nvSpPr>
          <p:cNvPr id="56323" name="Rectangle 4"/>
          <p:cNvSpPr>
            <a:spLocks noGrp="1" noChangeArrowheads="1"/>
          </p:cNvSpPr>
          <p:nvPr>
            <p:ph type="title" idx="4294967295"/>
          </p:nvPr>
        </p:nvSpPr>
        <p:spPr>
          <a:xfrm>
            <a:off x="346030" y="804235"/>
            <a:ext cx="2399834" cy="1414809"/>
          </a:xfrm>
          <a:noFill/>
          <a:ln>
            <a:noFill/>
          </a:ln>
        </p:spPr>
        <p:txBody>
          <a:bodyPr vert="horz" lIns="90488" tIns="44450" rIns="90488" bIns="44450" rtlCol="0" anchor="b">
            <a:noAutofit/>
          </a:bodyPr>
          <a:lstStyle/>
          <a:p>
            <a:pPr eaLnBrk="1" hangingPunct="1"/>
            <a:r>
              <a:rPr lang="en-GB" altLang="en-US" b="1" dirty="0">
                <a:solidFill>
                  <a:schemeClr val="accent1">
                    <a:lumMod val="75000"/>
                    <a:lumOff val="25000"/>
                  </a:schemeClr>
                </a:solidFill>
              </a:rPr>
              <a:t>PRODUCT LINE DECISIONS</a:t>
            </a:r>
          </a:p>
        </p:txBody>
      </p:sp>
      <p:sp>
        <p:nvSpPr>
          <p:cNvPr id="56322" name="Rectangle 3"/>
          <p:cNvSpPr>
            <a:spLocks noGrp="1" noChangeArrowheads="1"/>
          </p:cNvSpPr>
          <p:nvPr>
            <p:ph idx="4294967295"/>
          </p:nvPr>
        </p:nvSpPr>
        <p:spPr>
          <a:xfrm>
            <a:off x="2863850" y="685800"/>
            <a:ext cx="9328150" cy="5486400"/>
          </a:xfrm>
        </p:spPr>
        <p:txBody>
          <a:bodyPr>
            <a:normAutofit lnSpcReduction="10000"/>
          </a:bodyPr>
          <a:lstStyle/>
          <a:p>
            <a:pPr eaLnBrk="1" hangingPunct="1"/>
            <a:r>
              <a:rPr lang="en-GB" altLang="en-US" sz="2400" dirty="0"/>
              <a:t>Lines usually lengthen over time to:</a:t>
            </a:r>
          </a:p>
          <a:p>
            <a:pPr lvl="1" eaLnBrk="1" hangingPunct="1">
              <a:buSzPct val="60000"/>
              <a:buFont typeface="Wingdings" pitchFamily="2" charset="2"/>
              <a:buChar char="v"/>
            </a:pPr>
            <a:r>
              <a:rPr lang="en-GB" altLang="en-US" sz="2400" dirty="0"/>
              <a:t>Satisfy consumers</a:t>
            </a:r>
          </a:p>
          <a:p>
            <a:pPr lvl="1" eaLnBrk="1" hangingPunct="1">
              <a:buSzPct val="60000"/>
              <a:buFont typeface="Wingdings" pitchFamily="2" charset="2"/>
              <a:buChar char="v"/>
            </a:pPr>
            <a:r>
              <a:rPr lang="en-GB" altLang="en-US" sz="2400" dirty="0"/>
              <a:t>Increase sales &amp; profits</a:t>
            </a:r>
            <a:endParaRPr lang="en-GB" altLang="en-US" dirty="0"/>
          </a:p>
          <a:p>
            <a:pPr marL="914400" lvl="2" indent="0">
              <a:buSzPct val="75000"/>
              <a:buNone/>
            </a:pPr>
            <a:r>
              <a:rPr lang="en-GB" altLang="en-US" sz="1800" b="1" dirty="0">
                <a:solidFill>
                  <a:srgbClr val="006600"/>
                </a:solidFill>
              </a:rPr>
              <a:t>Brands:</a:t>
            </a:r>
            <a:r>
              <a:rPr lang="en-GB" altLang="en-US" sz="1800" dirty="0"/>
              <a:t> From basic Chicken Tonic to Gingko Nuts/</a:t>
            </a:r>
            <a:r>
              <a:rPr lang="en-GB" altLang="en-US" sz="1800" dirty="0" err="1"/>
              <a:t>Cordyceps</a:t>
            </a:r>
            <a:r>
              <a:rPr lang="en-GB" altLang="en-US" sz="1800" dirty="0"/>
              <a:t> Chicken Tonic</a:t>
            </a:r>
          </a:p>
          <a:p>
            <a:pPr lvl="1" eaLnBrk="1" hangingPunct="1">
              <a:buSzPct val="75000"/>
              <a:buFont typeface="Monotype Sorts" pitchFamily="2" charset="2"/>
              <a:buChar char="c"/>
            </a:pPr>
            <a:endParaRPr lang="en-GB" altLang="en-US" sz="1800" dirty="0"/>
          </a:p>
          <a:p>
            <a:pPr eaLnBrk="1" hangingPunct="1"/>
            <a:endParaRPr lang="en-GB" altLang="en-US" sz="2400" dirty="0"/>
          </a:p>
          <a:p>
            <a:pPr eaLnBrk="1" hangingPunct="1"/>
            <a:endParaRPr lang="en-GB" altLang="en-US" sz="2400" dirty="0"/>
          </a:p>
          <a:p>
            <a:pPr lvl="1" eaLnBrk="1" hangingPunct="1"/>
            <a:r>
              <a:rPr lang="en-GB" altLang="en-US" sz="2400" b="1" dirty="0">
                <a:solidFill>
                  <a:srgbClr val="0033CC"/>
                </a:solidFill>
              </a:rPr>
              <a:t>Line stretching</a:t>
            </a:r>
            <a:r>
              <a:rPr lang="en-GB" altLang="en-US" sz="2400" dirty="0"/>
              <a:t> – lengthening line beyond current range</a:t>
            </a:r>
          </a:p>
          <a:p>
            <a:pPr lvl="2" eaLnBrk="1" hangingPunct="1"/>
            <a:r>
              <a:rPr lang="en-GB" altLang="en-US" sz="2000" dirty="0"/>
              <a:t>e.g., introducing more expensive/cheaper versions of shampoos</a:t>
            </a:r>
          </a:p>
          <a:p>
            <a:pPr lvl="2" eaLnBrk="1" hangingPunct="1"/>
            <a:endParaRPr lang="en-GB" altLang="en-US" sz="2000" dirty="0"/>
          </a:p>
          <a:p>
            <a:pPr lvl="1" eaLnBrk="1" hangingPunct="1"/>
            <a:r>
              <a:rPr lang="en-GB" altLang="en-US" sz="2400" b="1" dirty="0">
                <a:solidFill>
                  <a:srgbClr val="0033CC"/>
                </a:solidFill>
              </a:rPr>
              <a:t>Line filling</a:t>
            </a:r>
            <a:r>
              <a:rPr lang="en-GB" altLang="en-US" sz="2400" dirty="0"/>
              <a:t> – lengthening line within current range</a:t>
            </a:r>
          </a:p>
          <a:p>
            <a:pPr lvl="2" eaLnBrk="1" hangingPunct="1"/>
            <a:r>
              <a:rPr lang="en-GB" altLang="en-US" sz="2000" dirty="0"/>
              <a:t>e.g., introducing more different scents of shampoos</a:t>
            </a:r>
          </a:p>
        </p:txBody>
      </p:sp>
      <p:sp>
        <p:nvSpPr>
          <p:cNvPr id="56324" name="Text Box 2055"/>
          <p:cNvSpPr txBox="1">
            <a:spLocks noChangeArrowheads="1"/>
          </p:cNvSpPr>
          <p:nvPr/>
        </p:nvSpPr>
        <p:spPr bwMode="auto">
          <a:xfrm>
            <a:off x="3581400" y="2819401"/>
            <a:ext cx="1524000" cy="366713"/>
          </a:xfrm>
          <a:prstGeom prst="rect">
            <a:avLst/>
          </a:prstGeom>
          <a:solidFill>
            <a:srgbClr val="00FFFF"/>
          </a:soli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itchFamily="2" charset="2"/>
              <a:buChar char="v"/>
              <a:defRPr sz="2800" b="1">
                <a:solidFill>
                  <a:srgbClr val="515F43"/>
                </a:solidFill>
                <a:latin typeface="Verdana" pitchFamily="34" charset="0"/>
              </a:defRPr>
            </a:lvl1pPr>
            <a:lvl2pPr marL="742950" indent="-285750" algn="l"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algn="l" eaLnBrk="0" hangingPunct="0">
              <a:spcBef>
                <a:spcPct val="20000"/>
              </a:spcBef>
              <a:buClr>
                <a:schemeClr val="tx1"/>
              </a:buClr>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Tx/>
              <a:buFontTx/>
              <a:buNone/>
            </a:pPr>
            <a:r>
              <a:rPr lang="en-US" altLang="en-US" sz="1800" b="0" dirty="0">
                <a:solidFill>
                  <a:srgbClr val="000099"/>
                </a:solidFill>
                <a:latin typeface="Arial" charset="0"/>
              </a:rPr>
              <a:t>Lower end</a:t>
            </a:r>
          </a:p>
        </p:txBody>
      </p:sp>
      <p:sp>
        <p:nvSpPr>
          <p:cNvPr id="56325" name="Text Box 2056"/>
          <p:cNvSpPr txBox="1">
            <a:spLocks noChangeArrowheads="1"/>
          </p:cNvSpPr>
          <p:nvPr/>
        </p:nvSpPr>
        <p:spPr bwMode="auto">
          <a:xfrm>
            <a:off x="6473824" y="2819401"/>
            <a:ext cx="1603376" cy="366713"/>
          </a:xfrm>
          <a:prstGeom prst="rect">
            <a:avLst/>
          </a:prstGeom>
          <a:solidFill>
            <a:srgbClr val="00FFFF"/>
          </a:soli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hlink"/>
              </a:buClr>
              <a:buFont typeface="Wingdings" pitchFamily="2" charset="2"/>
              <a:buChar char="v"/>
              <a:defRPr sz="2800" b="1">
                <a:solidFill>
                  <a:srgbClr val="515F43"/>
                </a:solidFill>
                <a:latin typeface="Verdana" pitchFamily="34" charset="0"/>
              </a:defRPr>
            </a:lvl1pPr>
            <a:lvl2pPr marL="742950" indent="-285750" algn="l"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algn="l" eaLnBrk="0" hangingPunct="0">
              <a:spcBef>
                <a:spcPct val="20000"/>
              </a:spcBef>
              <a:buClr>
                <a:schemeClr val="tx1"/>
              </a:buClr>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Tx/>
              <a:buFontTx/>
              <a:buNone/>
            </a:pPr>
            <a:r>
              <a:rPr lang="en-US" altLang="en-US" sz="1800" b="0">
                <a:solidFill>
                  <a:srgbClr val="000099"/>
                </a:solidFill>
                <a:latin typeface="Arial" charset="0"/>
              </a:rPr>
              <a:t>Higher end</a:t>
            </a:r>
          </a:p>
        </p:txBody>
      </p:sp>
      <p:sp>
        <p:nvSpPr>
          <p:cNvPr id="56326" name="Line 2057"/>
          <p:cNvSpPr>
            <a:spLocks noChangeShapeType="1"/>
          </p:cNvSpPr>
          <p:nvPr/>
        </p:nvSpPr>
        <p:spPr bwMode="auto">
          <a:xfrm>
            <a:off x="5122862" y="3002756"/>
            <a:ext cx="1295400" cy="0"/>
          </a:xfrm>
          <a:prstGeom prst="line">
            <a:avLst/>
          </a:prstGeom>
          <a:noFill/>
          <a:ln w="31750">
            <a:solidFill>
              <a:srgbClr val="FF0000"/>
            </a:solidFill>
            <a:miter lim="800000"/>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56327" name="Text Box 2058"/>
          <p:cNvSpPr txBox="1">
            <a:spLocks noChangeArrowheads="1"/>
          </p:cNvSpPr>
          <p:nvPr/>
        </p:nvSpPr>
        <p:spPr bwMode="auto">
          <a:xfrm>
            <a:off x="5122862" y="3005939"/>
            <a:ext cx="10668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itchFamily="2" charset="2"/>
              <a:buChar char="v"/>
              <a:defRPr sz="2800" b="1">
                <a:solidFill>
                  <a:srgbClr val="515F43"/>
                </a:solidFill>
                <a:latin typeface="Verdana" pitchFamily="34" charset="0"/>
              </a:defRPr>
            </a:lvl1pPr>
            <a:lvl2pPr marL="742950" indent="-285750" algn="l"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algn="l" eaLnBrk="0" hangingPunct="0">
              <a:spcBef>
                <a:spcPct val="20000"/>
              </a:spcBef>
              <a:buClr>
                <a:schemeClr val="tx1"/>
              </a:buClr>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Tx/>
              <a:buFontTx/>
              <a:buNone/>
            </a:pPr>
            <a:r>
              <a:rPr lang="en-US" altLang="en-US" sz="1600" b="0">
                <a:solidFill>
                  <a:schemeClr val="tx1"/>
                </a:solidFill>
                <a:latin typeface="Arial" charset="0"/>
              </a:rPr>
              <a:t>Stretch upwards</a:t>
            </a:r>
          </a:p>
        </p:txBody>
      </p:sp>
      <p:pic>
        <p:nvPicPr>
          <p:cNvPr id="67586" name="Picture 2" descr="Image result for brands essence of chicken bott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4900" y="2602863"/>
            <a:ext cx="1166501" cy="1166501"/>
          </a:xfrm>
          <a:prstGeom prst="rect">
            <a:avLst/>
          </a:prstGeom>
          <a:noFill/>
          <a:extLst>
            <a:ext uri="{909E8E84-426E-40dd-AFC4-6F175D3DCCD1}">
              <a14:hiddenFill xmlns="" xmlns:a14="http://schemas.microsoft.com/office/drawing/2010/main">
                <a:solidFill>
                  <a:srgbClr val="FFFFFF"/>
                </a:solidFill>
              </a14:hiddenFill>
            </a:ext>
          </a:extLst>
        </p:spPr>
      </p:pic>
      <p:pic>
        <p:nvPicPr>
          <p:cNvPr id="67590" name="Picture 6" descr="Image result for brands cordyceps essence of chicken bott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417" t="10859" r="18383" b="8705"/>
          <a:stretch/>
        </p:blipFill>
        <p:spPr bwMode="auto">
          <a:xfrm>
            <a:off x="8174793" y="2609983"/>
            <a:ext cx="910941" cy="11593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24255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Product and Service Decisions </a:t>
            </a:r>
            <a:endParaRPr lang="en-IN" sz="2000" dirty="0">
              <a:solidFill>
                <a:schemeClr val="bg2"/>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altLang="en-US" sz="2600" b="1" dirty="0"/>
              <a:t>Product Mix Decisions</a:t>
            </a:r>
          </a:p>
          <a:p>
            <a:r>
              <a:rPr lang="en-US" altLang="en-US" sz="2400" b="1" dirty="0"/>
              <a:t>Product mix </a:t>
            </a:r>
            <a:r>
              <a:rPr lang="en-US" altLang="en-US" sz="2400" dirty="0"/>
              <a:t>consists of all the product lines and items that a particular seller offers for sale.</a:t>
            </a:r>
          </a:p>
          <a:p>
            <a:pPr lvl="1"/>
            <a:r>
              <a:rPr lang="en-US" altLang="en-US" sz="2200" dirty="0"/>
              <a:t>Width - </a:t>
            </a:r>
            <a:r>
              <a:rPr lang="en-US" altLang="en-US" sz="2400" dirty="0"/>
              <a:t>number of different product lines the company carries.</a:t>
            </a:r>
            <a:endParaRPr lang="en-US" altLang="en-US" sz="2200" dirty="0"/>
          </a:p>
          <a:p>
            <a:pPr lvl="1"/>
            <a:r>
              <a:rPr lang="en-US" altLang="en-US" sz="2200" dirty="0"/>
              <a:t>Length - </a:t>
            </a:r>
            <a:r>
              <a:rPr lang="en-US" altLang="en-US" sz="2400" dirty="0"/>
              <a:t>total number of items the company carries within its product lines.</a:t>
            </a:r>
            <a:endParaRPr lang="en-US" altLang="en-US" sz="2200" dirty="0"/>
          </a:p>
          <a:p>
            <a:pPr lvl="1"/>
            <a:r>
              <a:rPr lang="en-US" altLang="en-US" sz="2200" dirty="0"/>
              <a:t>Depth - </a:t>
            </a:r>
            <a:r>
              <a:rPr lang="en-US" altLang="en-US" sz="2400" dirty="0"/>
              <a:t>number of versions offered of each product in the line.</a:t>
            </a:r>
            <a:endParaRPr lang="en-US" altLang="en-US" sz="2200" dirty="0"/>
          </a:p>
          <a:p>
            <a:pPr lvl="1"/>
            <a:r>
              <a:rPr lang="en-US" altLang="en-US" sz="2200" dirty="0"/>
              <a:t>Consistency - </a:t>
            </a:r>
            <a:r>
              <a:rPr lang="en-US" altLang="en-US" sz="2400" dirty="0"/>
              <a:t>how closely the various product lines are in end use, production requirements, or distribution channels.</a:t>
            </a:r>
          </a:p>
          <a:p>
            <a:pPr lvl="1"/>
            <a:endParaRPr lang="en-US" sz="2400" b="1" dirty="0"/>
          </a:p>
          <a:p>
            <a:r>
              <a:rPr lang="en-US" altLang="en-US" sz="2600" dirty="0"/>
              <a:t>From time to time, a company may also have to streamline its product mix to pare out marginally performing lines and models and to regain its focus.</a:t>
            </a:r>
            <a:endParaRPr lang="en-IN" sz="2600" dirty="0"/>
          </a:p>
          <a:p>
            <a:pPr lvl="1"/>
            <a:endParaRPr lang="en-IN" sz="2200" b="1" dirty="0"/>
          </a:p>
        </p:txBody>
      </p:sp>
    </p:spTree>
    <p:extLst>
      <p:ext uri="{BB962C8B-B14F-4D97-AF65-F5344CB8AC3E}">
        <p14:creationId xmlns:p14="http://schemas.microsoft.com/office/powerpoint/2010/main" val="514296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Branding Strategy: Building Strong Brands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Brand Equity and Brand Value</a:t>
            </a:r>
          </a:p>
          <a:p>
            <a:r>
              <a:rPr lang="en-US" sz="2400" b="1" dirty="0"/>
              <a:t>Brand equity </a:t>
            </a:r>
            <a:r>
              <a:rPr lang="en-US" sz="2400" dirty="0"/>
              <a:t>is the differential effect that knowing the brand name has on customer response to the product or its marketing. </a:t>
            </a:r>
          </a:p>
          <a:p>
            <a:r>
              <a:rPr lang="en-US" sz="2400" b="1" dirty="0"/>
              <a:t>Brand value </a:t>
            </a:r>
            <a:r>
              <a:rPr lang="en-US" sz="2400" dirty="0"/>
              <a:t>is the total financial value of a brand.</a:t>
            </a:r>
            <a:endParaRPr lang="en-IN" sz="2400" dirty="0"/>
          </a:p>
        </p:txBody>
      </p:sp>
    </p:spTree>
    <p:extLst>
      <p:ext uri="{BB962C8B-B14F-4D97-AF65-F5344CB8AC3E}">
        <p14:creationId xmlns:p14="http://schemas.microsoft.com/office/powerpoint/2010/main" val="315227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C03F-BC5A-D340-AC6B-A3FD0150B08B}"/>
              </a:ext>
            </a:extLst>
          </p:cNvPr>
          <p:cNvSpPr>
            <a:spLocks noGrp="1"/>
          </p:cNvSpPr>
          <p:nvPr>
            <p:ph type="title"/>
          </p:nvPr>
        </p:nvSpPr>
        <p:spPr/>
        <p:txBody>
          <a:bodyPr/>
          <a:lstStyle/>
          <a:p>
            <a:r>
              <a:rPr lang="en-US" dirty="0"/>
              <a:t>Examples of famous brands</a:t>
            </a:r>
          </a:p>
        </p:txBody>
      </p:sp>
      <p:pic>
        <p:nvPicPr>
          <p:cNvPr id="6" name="Content Placeholder 5">
            <a:extLst>
              <a:ext uri="{FF2B5EF4-FFF2-40B4-BE49-F238E27FC236}">
                <a16:creationId xmlns:a16="http://schemas.microsoft.com/office/drawing/2014/main" id="{3036FE3F-9CDA-0E48-B50F-A4B5E71067E3}"/>
              </a:ext>
            </a:extLst>
          </p:cNvPr>
          <p:cNvPicPr>
            <a:picLocks noGrp="1" noChangeAspect="1"/>
          </p:cNvPicPr>
          <p:nvPr>
            <p:ph idx="1"/>
          </p:nvPr>
        </p:nvPicPr>
        <p:blipFill>
          <a:blip r:embed="rId3"/>
          <a:stretch>
            <a:fillRect/>
          </a:stretch>
        </p:blipFill>
        <p:spPr>
          <a:xfrm>
            <a:off x="1086911" y="2212393"/>
            <a:ext cx="2433213" cy="2433213"/>
          </a:xfrm>
          <a:prstGeom prst="rect">
            <a:avLst/>
          </a:prstGeom>
        </p:spPr>
      </p:pic>
      <p:sp>
        <p:nvSpPr>
          <p:cNvPr id="4" name="Footer Placeholder 3">
            <a:extLst>
              <a:ext uri="{FF2B5EF4-FFF2-40B4-BE49-F238E27FC236}">
                <a16:creationId xmlns:a16="http://schemas.microsoft.com/office/drawing/2014/main" id="{740F8FB7-049B-2140-BF26-B119C832B6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F0DE28-FDB6-194D-AB31-DB0E160E4ABD}"/>
              </a:ext>
            </a:extLst>
          </p:cNvPr>
          <p:cNvSpPr>
            <a:spLocks noGrp="1"/>
          </p:cNvSpPr>
          <p:nvPr>
            <p:ph type="sldNum" sz="quarter" idx="12"/>
          </p:nvPr>
        </p:nvSpPr>
        <p:spPr/>
        <p:txBody>
          <a:bodyPr/>
          <a:lstStyle/>
          <a:p>
            <a:pPr>
              <a:defRPr/>
            </a:pPr>
            <a:fld id="{37D99C58-D156-48C4-8B18-38EDCF47AE01}" type="slidenum">
              <a:rPr lang="en-US" altLang="en-US" smtClean="0"/>
              <a:pPr>
                <a:defRPr/>
              </a:pPr>
              <a:t>23</a:t>
            </a:fld>
            <a:endParaRPr lang="en-US" altLang="en-US" dirty="0"/>
          </a:p>
        </p:txBody>
      </p:sp>
      <p:pic>
        <p:nvPicPr>
          <p:cNvPr id="7" name="Picture 6">
            <a:extLst>
              <a:ext uri="{FF2B5EF4-FFF2-40B4-BE49-F238E27FC236}">
                <a16:creationId xmlns:a16="http://schemas.microsoft.com/office/drawing/2014/main" id="{EEEEEABE-FE22-5747-8465-2D8985B75FE1}"/>
              </a:ext>
            </a:extLst>
          </p:cNvPr>
          <p:cNvPicPr>
            <a:picLocks noChangeAspect="1"/>
          </p:cNvPicPr>
          <p:nvPr/>
        </p:nvPicPr>
        <p:blipFill>
          <a:blip r:embed="rId4"/>
          <a:stretch>
            <a:fillRect/>
          </a:stretch>
        </p:blipFill>
        <p:spPr>
          <a:xfrm>
            <a:off x="3929715" y="2575430"/>
            <a:ext cx="3783437" cy="1517650"/>
          </a:xfrm>
          <a:prstGeom prst="rect">
            <a:avLst/>
          </a:prstGeom>
        </p:spPr>
      </p:pic>
      <p:pic>
        <p:nvPicPr>
          <p:cNvPr id="8" name="Picture 7">
            <a:extLst>
              <a:ext uri="{FF2B5EF4-FFF2-40B4-BE49-F238E27FC236}">
                <a16:creationId xmlns:a16="http://schemas.microsoft.com/office/drawing/2014/main" id="{8E34BDF9-5CA1-D14A-B36F-E28B4B5A90AD}"/>
              </a:ext>
            </a:extLst>
          </p:cNvPr>
          <p:cNvPicPr>
            <a:picLocks noChangeAspect="1"/>
          </p:cNvPicPr>
          <p:nvPr/>
        </p:nvPicPr>
        <p:blipFill>
          <a:blip r:embed="rId5"/>
          <a:stretch>
            <a:fillRect/>
          </a:stretch>
        </p:blipFill>
        <p:spPr>
          <a:xfrm>
            <a:off x="8262288" y="2482202"/>
            <a:ext cx="2373025" cy="1576243"/>
          </a:xfrm>
          <a:prstGeom prst="rect">
            <a:avLst/>
          </a:prstGeom>
        </p:spPr>
      </p:pic>
    </p:spTree>
    <p:extLst>
      <p:ext uri="{BB962C8B-B14F-4D97-AF65-F5344CB8AC3E}">
        <p14:creationId xmlns:p14="http://schemas.microsoft.com/office/powerpoint/2010/main" val="112453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ltLang="en-US">
                <a:solidFill>
                  <a:srgbClr val="FFFFFF"/>
                </a:solidFill>
              </a:rPr>
              <a:t>Branding Strategy: Building Strong Brands </a:t>
            </a:r>
            <a:endParaRPr lang="en-IN">
              <a:solidFill>
                <a:srgbClr val="FFFFFF"/>
              </a:solidFill>
            </a:endParaRPr>
          </a:p>
        </p:txBody>
      </p:sp>
      <p:sp>
        <p:nvSpPr>
          <p:cNvPr id="3" name="Content Placeholder 2"/>
          <p:cNvSpPr>
            <a:spLocks noGrp="1"/>
          </p:cNvSpPr>
          <p:nvPr>
            <p:ph idx="1"/>
          </p:nvPr>
        </p:nvSpPr>
        <p:spPr>
          <a:xfrm>
            <a:off x="581193" y="1957750"/>
            <a:ext cx="11029614" cy="2121026"/>
          </a:xfrm>
        </p:spPr>
        <p:txBody>
          <a:bodyPr>
            <a:normAutofit/>
          </a:bodyPr>
          <a:lstStyle/>
          <a:p>
            <a:pPr marL="0" indent="0">
              <a:buNone/>
            </a:pPr>
            <a:r>
              <a:rPr lang="en-US" altLang="en-US" b="1" dirty="0"/>
              <a:t>Building Strong Brands</a:t>
            </a:r>
          </a:p>
          <a:p>
            <a:pPr marL="0" indent="0">
              <a:buNone/>
            </a:pPr>
            <a:r>
              <a:rPr lang="en-US" b="1" dirty="0"/>
              <a:t>Figure 8.6 </a:t>
            </a:r>
            <a:r>
              <a:rPr lang="en-US" dirty="0"/>
              <a:t>Major Brand Strategy Decisions</a:t>
            </a:r>
            <a:endParaRPr lang="en-IN" dirty="0"/>
          </a:p>
        </p:txBody>
      </p:sp>
      <p:pic>
        <p:nvPicPr>
          <p:cNvPr id="9218" name="Picture 2" descr="D:\PB\PB\Supplements\2017\Asian Perspectives\POM AP_4e_PPT\ImageLibrary_AP4e\Fig8.6.JPG"/>
          <p:cNvPicPr>
            <a:picLocks noChangeAspect="1" noChangeArrowheads="1"/>
          </p:cNvPicPr>
          <p:nvPr/>
        </p:nvPicPr>
        <p:blipFill>
          <a:blip r:embed="rId3" cstate="print"/>
          <a:stretch>
            <a:fillRect/>
          </a:stretch>
        </p:blipFill>
        <p:spPr bwMode="auto">
          <a:xfrm>
            <a:off x="428626" y="4239642"/>
            <a:ext cx="11316842" cy="1669234"/>
          </a:xfrm>
          <a:prstGeom prst="rect">
            <a:avLst/>
          </a:prstGeom>
          <a:noFill/>
        </p:spPr>
      </p:pic>
    </p:spTree>
    <p:extLst>
      <p:ext uri="{BB962C8B-B14F-4D97-AF65-F5344CB8AC3E}">
        <p14:creationId xmlns:p14="http://schemas.microsoft.com/office/powerpoint/2010/main" val="1121047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Branding Strategy: Building Strong Brands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Building Strong Brands</a:t>
            </a:r>
          </a:p>
          <a:p>
            <a:r>
              <a:rPr lang="en-US" altLang="en-US" sz="2400" b="1" dirty="0"/>
              <a:t>Brand Positioning</a:t>
            </a:r>
          </a:p>
          <a:p>
            <a:pPr lvl="1"/>
            <a:r>
              <a:rPr lang="en-US" dirty="0">
                <a:ea typeface="ＭＳ Ｐゴシック" charset="-128"/>
              </a:rPr>
              <a:t>Marketers can position brands at any of three levels.</a:t>
            </a:r>
          </a:p>
          <a:p>
            <a:pPr lvl="2"/>
            <a:r>
              <a:rPr lang="en-US" altLang="en-US" sz="2200" dirty="0"/>
              <a:t>Attributes</a:t>
            </a:r>
          </a:p>
          <a:p>
            <a:pPr lvl="2"/>
            <a:r>
              <a:rPr lang="en-US" altLang="en-US" sz="2200" dirty="0"/>
              <a:t>Benefits</a:t>
            </a:r>
          </a:p>
          <a:p>
            <a:pPr lvl="2"/>
            <a:r>
              <a:rPr lang="en-US" altLang="en-US" sz="2200" dirty="0"/>
              <a:t>Beliefs and values</a:t>
            </a:r>
            <a:endParaRPr lang="en-IN" sz="2200" b="1" dirty="0"/>
          </a:p>
        </p:txBody>
      </p:sp>
    </p:spTree>
    <p:extLst>
      <p:ext uri="{BB962C8B-B14F-4D97-AF65-F5344CB8AC3E}">
        <p14:creationId xmlns:p14="http://schemas.microsoft.com/office/powerpoint/2010/main" val="4155085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Branding Strategy: Building Strong Brands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Building Strong Brands</a:t>
            </a:r>
          </a:p>
          <a:p>
            <a:r>
              <a:rPr lang="en-US" altLang="en-US" sz="2400" b="1" dirty="0"/>
              <a:t>Brand Name Selection</a:t>
            </a:r>
          </a:p>
          <a:p>
            <a:pPr marL="857250" lvl="1" indent="-400050">
              <a:buFont typeface="Calibri" panose="020F0502020204030204" pitchFamily="34" charset="0"/>
              <a:buAutoNum type="arabicPeriod"/>
            </a:pPr>
            <a:r>
              <a:rPr lang="en-US" altLang="en-US" sz="2200" dirty="0"/>
              <a:t>Suggests benefits and qualities</a:t>
            </a:r>
          </a:p>
          <a:p>
            <a:pPr marL="857250" lvl="1" indent="-400050">
              <a:buFont typeface="Calibri" panose="020F0502020204030204" pitchFamily="34" charset="0"/>
              <a:buAutoNum type="arabicPeriod"/>
            </a:pPr>
            <a:r>
              <a:rPr lang="en-US" altLang="en-US" sz="2200" dirty="0"/>
              <a:t>Easy to pronounce, recognize, and remember</a:t>
            </a:r>
          </a:p>
          <a:p>
            <a:pPr marL="857250" lvl="1" indent="-400050">
              <a:buFont typeface="Calibri" panose="020F0502020204030204" pitchFamily="34" charset="0"/>
              <a:buAutoNum type="arabicPeriod"/>
            </a:pPr>
            <a:r>
              <a:rPr lang="en-US" altLang="en-US" sz="2200" dirty="0"/>
              <a:t>Distinctive</a:t>
            </a:r>
          </a:p>
          <a:p>
            <a:pPr marL="857250" lvl="1" indent="-400050">
              <a:buFont typeface="Calibri" panose="020F0502020204030204" pitchFamily="34" charset="0"/>
              <a:buAutoNum type="arabicPeriod"/>
            </a:pPr>
            <a:r>
              <a:rPr lang="en-US" altLang="en-US" sz="2200" dirty="0"/>
              <a:t>Extendable</a:t>
            </a:r>
          </a:p>
          <a:p>
            <a:pPr marL="857250" lvl="1" indent="-400050">
              <a:buFont typeface="Calibri" panose="020F0502020204030204" pitchFamily="34" charset="0"/>
              <a:buAutoNum type="arabicPeriod"/>
            </a:pPr>
            <a:r>
              <a:rPr lang="en-US" altLang="en-US" sz="2200" dirty="0"/>
              <a:t>Translatable for the global economy</a:t>
            </a:r>
          </a:p>
        </p:txBody>
      </p:sp>
    </p:spTree>
    <p:extLst>
      <p:ext uri="{BB962C8B-B14F-4D97-AF65-F5344CB8AC3E}">
        <p14:creationId xmlns:p14="http://schemas.microsoft.com/office/powerpoint/2010/main" val="3124426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Branding Strategy: Building Strong Brands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Building Strong Brands</a:t>
            </a:r>
          </a:p>
          <a:p>
            <a:r>
              <a:rPr lang="en-US" altLang="en-US" sz="2400" b="1" dirty="0"/>
              <a:t>Brand Sponsorship</a:t>
            </a:r>
          </a:p>
          <a:p>
            <a:pPr lvl="1"/>
            <a:r>
              <a:rPr lang="en-US" altLang="en-US" sz="2200" dirty="0"/>
              <a:t>Manufacturer’s brand</a:t>
            </a:r>
          </a:p>
          <a:p>
            <a:pPr lvl="1"/>
            <a:r>
              <a:rPr lang="en-US" altLang="en-US" sz="2200" dirty="0"/>
              <a:t>Private brand</a:t>
            </a:r>
          </a:p>
          <a:p>
            <a:pPr lvl="1"/>
            <a:r>
              <a:rPr lang="en-US" altLang="en-US" sz="2200" dirty="0"/>
              <a:t>Licensed brand </a:t>
            </a:r>
          </a:p>
          <a:p>
            <a:pPr lvl="1"/>
            <a:r>
              <a:rPr lang="en-US" altLang="en-US" sz="2200" dirty="0"/>
              <a:t>Co-brand</a:t>
            </a:r>
            <a:endParaRPr lang="en-IN" sz="2200" b="1" dirty="0"/>
          </a:p>
        </p:txBody>
      </p:sp>
    </p:spTree>
    <p:extLst>
      <p:ext uri="{BB962C8B-B14F-4D97-AF65-F5344CB8AC3E}">
        <p14:creationId xmlns:p14="http://schemas.microsoft.com/office/powerpoint/2010/main" val="427894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PB\PB\Supplements\2017\Asian Perspectives\POM AP_4e_PPT\ImageLibrary_AP4e\Fig8.7.JPG"/>
          <p:cNvPicPr>
            <a:picLocks noChangeAspect="1" noChangeArrowheads="1"/>
          </p:cNvPicPr>
          <p:nvPr/>
        </p:nvPicPr>
        <p:blipFill>
          <a:blip r:embed="rId3" cstate="print"/>
          <a:srcRect/>
          <a:stretch>
            <a:fillRect/>
          </a:stretch>
        </p:blipFill>
        <p:spPr bwMode="auto">
          <a:xfrm>
            <a:off x="3384295" y="2976717"/>
            <a:ext cx="8048625" cy="3400425"/>
          </a:xfrm>
          <a:prstGeom prst="rect">
            <a:avLst/>
          </a:prstGeom>
          <a:noFill/>
        </p:spPr>
      </p:pic>
      <p:sp>
        <p:nvSpPr>
          <p:cNvPr id="2" name="Title 1"/>
          <p:cNvSpPr>
            <a:spLocks noGrp="1"/>
          </p:cNvSpPr>
          <p:nvPr>
            <p:ph type="title"/>
          </p:nvPr>
        </p:nvSpPr>
        <p:spPr/>
        <p:txBody>
          <a:bodyPr/>
          <a:lstStyle/>
          <a:p>
            <a:r>
              <a:rPr lang="en-US" altLang="en-US" sz="3600" dirty="0">
                <a:solidFill>
                  <a:schemeClr val="bg2"/>
                </a:solidFill>
              </a:rPr>
              <a:t>Branding Strategy: Building Strong Brands </a:t>
            </a:r>
            <a:endParaRPr lang="en-IN" sz="2000" dirty="0">
              <a:solidFill>
                <a:schemeClr val="bg2"/>
              </a:solidFill>
            </a:endParaRPr>
          </a:p>
        </p:txBody>
      </p:sp>
      <p:sp>
        <p:nvSpPr>
          <p:cNvPr id="3" name="Content Placeholder 2"/>
          <p:cNvSpPr>
            <a:spLocks noGrp="1"/>
          </p:cNvSpPr>
          <p:nvPr>
            <p:ph idx="1"/>
          </p:nvPr>
        </p:nvSpPr>
        <p:spPr/>
        <p:txBody>
          <a:bodyPr>
            <a:normAutofit/>
          </a:bodyPr>
          <a:lstStyle/>
          <a:p>
            <a:pPr marL="0" indent="0">
              <a:buNone/>
            </a:pPr>
            <a:r>
              <a:rPr lang="en-US" altLang="en-US" sz="2600" b="1" dirty="0"/>
              <a:t>Building Strong Brands</a:t>
            </a:r>
          </a:p>
          <a:p>
            <a:pPr marL="0" indent="0">
              <a:buNone/>
            </a:pPr>
            <a:r>
              <a:rPr lang="en-US" sz="2200" b="1" dirty="0"/>
              <a:t>Figure 8.7 </a:t>
            </a:r>
            <a:r>
              <a:rPr lang="en-US" sz="2200" dirty="0"/>
              <a:t>Brand Development Strategies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IN" sz="2200" dirty="0"/>
          </a:p>
        </p:txBody>
      </p:sp>
    </p:spTree>
    <p:extLst>
      <p:ext uri="{BB962C8B-B14F-4D97-AF65-F5344CB8AC3E}">
        <p14:creationId xmlns:p14="http://schemas.microsoft.com/office/powerpoint/2010/main" val="3570531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PB\PB\Supplements\2017\Asian Perspectives\POM AP_4e_PPT\ImageLibrary_AP4e\Fig8.8.JPG"/>
          <p:cNvPicPr>
            <a:picLocks noChangeAspect="1" noChangeArrowheads="1"/>
          </p:cNvPicPr>
          <p:nvPr/>
        </p:nvPicPr>
        <p:blipFill>
          <a:blip r:embed="rId3" cstate="print"/>
          <a:srcRect/>
          <a:stretch>
            <a:fillRect/>
          </a:stretch>
        </p:blipFill>
        <p:spPr bwMode="auto">
          <a:xfrm>
            <a:off x="3871451" y="2835333"/>
            <a:ext cx="6686550" cy="3488006"/>
          </a:xfrm>
          <a:prstGeom prst="rect">
            <a:avLst/>
          </a:prstGeom>
          <a:noFill/>
        </p:spPr>
      </p:pic>
      <p:sp>
        <p:nvSpPr>
          <p:cNvPr id="2" name="Title 1"/>
          <p:cNvSpPr>
            <a:spLocks noGrp="1"/>
          </p:cNvSpPr>
          <p:nvPr>
            <p:ph type="title"/>
          </p:nvPr>
        </p:nvSpPr>
        <p:spPr/>
        <p:txBody>
          <a:bodyPr/>
          <a:lstStyle/>
          <a:p>
            <a:r>
              <a:rPr lang="en-US" altLang="en-US" sz="3600" dirty="0">
                <a:solidFill>
                  <a:schemeClr val="bg2"/>
                </a:solidFill>
              </a:rPr>
              <a:t>Services Marketing </a:t>
            </a:r>
            <a:endParaRPr lang="en-IN" sz="2000" dirty="0">
              <a:solidFill>
                <a:schemeClr val="bg2"/>
              </a:solidFill>
            </a:endParaRPr>
          </a:p>
        </p:txBody>
      </p:sp>
      <p:sp>
        <p:nvSpPr>
          <p:cNvPr id="3" name="Content Placeholder 2"/>
          <p:cNvSpPr>
            <a:spLocks noGrp="1"/>
          </p:cNvSpPr>
          <p:nvPr>
            <p:ph idx="1"/>
          </p:nvPr>
        </p:nvSpPr>
        <p:spPr/>
        <p:txBody>
          <a:bodyPr>
            <a:normAutofit/>
          </a:bodyPr>
          <a:lstStyle/>
          <a:p>
            <a:pPr marL="0" indent="0">
              <a:buNone/>
            </a:pPr>
            <a:r>
              <a:rPr lang="en-US" altLang="en-US" sz="2600" b="1" dirty="0"/>
              <a:t>Nature and Characteristics of a Service</a:t>
            </a:r>
          </a:p>
          <a:p>
            <a:pPr marL="0" indent="0">
              <a:buNone/>
            </a:pPr>
            <a:r>
              <a:rPr lang="en-US" sz="2200" dirty="0"/>
              <a:t>Four Service Characteristics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IN" sz="2200" dirty="0"/>
          </a:p>
        </p:txBody>
      </p:sp>
    </p:spTree>
    <p:extLst>
      <p:ext uri="{BB962C8B-B14F-4D97-AF65-F5344CB8AC3E}">
        <p14:creationId xmlns:p14="http://schemas.microsoft.com/office/powerpoint/2010/main" val="5783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ltLang="en-US">
                <a:solidFill>
                  <a:srgbClr val="FFFEFF"/>
                </a:solidFill>
              </a:rPr>
              <a:t>What Is a Product? </a:t>
            </a:r>
            <a:endParaRPr lang="en-IN">
              <a:solidFill>
                <a:srgbClr val="FFFEFF"/>
              </a:solidFill>
            </a:endParaRPr>
          </a:p>
        </p:txBody>
      </p:sp>
      <p:graphicFrame>
        <p:nvGraphicFramePr>
          <p:cNvPr id="5" name="Content Placeholder 2">
            <a:extLst>
              <a:ext uri="{FF2B5EF4-FFF2-40B4-BE49-F238E27FC236}">
                <a16:creationId xmlns:a16="http://schemas.microsoft.com/office/drawing/2014/main" id="{88768E46-D41A-4EEF-9798-6998B717CDD9}"/>
              </a:ext>
            </a:extLst>
          </p:cNvPr>
          <p:cNvGraphicFramePr>
            <a:graphicFrameLocks noGrp="1"/>
          </p:cNvGraphicFramePr>
          <p:nvPr>
            <p:ph idx="1"/>
            <p:extLst>
              <p:ext uri="{D42A27DB-BD31-4B8C-83A1-F6EECF244321}">
                <p14:modId xmlns:p14="http://schemas.microsoft.com/office/powerpoint/2010/main" val="173658165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684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Services Marketing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Marketing Strategies for Service Firms</a:t>
            </a:r>
          </a:p>
          <a:p>
            <a:r>
              <a:rPr lang="en-US" altLang="en-US" sz="2400" dirty="0"/>
              <a:t>In addition to traditional marketing strategies, service firms often require additional strategies.</a:t>
            </a:r>
          </a:p>
          <a:p>
            <a:pPr marL="741600" lvl="1" indent="-284400"/>
            <a:r>
              <a:rPr lang="en-US" altLang="en-US" sz="2200" dirty="0"/>
              <a:t>Service</a:t>
            </a:r>
            <a:r>
              <a:rPr lang="en-US" dirty="0"/>
              <a:t>–</a:t>
            </a:r>
            <a:r>
              <a:rPr lang="en-US" altLang="en-US" sz="2200" dirty="0"/>
              <a:t>profit chain</a:t>
            </a:r>
          </a:p>
          <a:p>
            <a:pPr marL="741600" lvl="1" indent="-284400"/>
            <a:r>
              <a:rPr lang="en-US" altLang="en-US" sz="2200" dirty="0"/>
              <a:t>Internal marketing</a:t>
            </a:r>
          </a:p>
          <a:p>
            <a:pPr marL="741600" lvl="1" indent="-284400"/>
            <a:r>
              <a:rPr lang="en-US" altLang="en-US" sz="2200" dirty="0"/>
              <a:t>Interactive marketing</a:t>
            </a:r>
            <a:endParaRPr lang="en-IN" sz="2200" b="1" dirty="0"/>
          </a:p>
        </p:txBody>
      </p:sp>
    </p:spTree>
    <p:extLst>
      <p:ext uri="{BB962C8B-B14F-4D97-AF65-F5344CB8AC3E}">
        <p14:creationId xmlns:p14="http://schemas.microsoft.com/office/powerpoint/2010/main" val="34217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Services Marketing </a:t>
            </a:r>
            <a:endParaRPr lang="en-IN" sz="2000" dirty="0">
              <a:solidFill>
                <a:schemeClr val="bg2"/>
              </a:solidFill>
            </a:endParaRPr>
          </a:p>
        </p:txBody>
      </p:sp>
      <p:sp>
        <p:nvSpPr>
          <p:cNvPr id="3" name="Content Placeholder 2"/>
          <p:cNvSpPr>
            <a:spLocks noGrp="1"/>
          </p:cNvSpPr>
          <p:nvPr>
            <p:ph idx="1"/>
          </p:nvPr>
        </p:nvSpPr>
        <p:spPr/>
        <p:txBody>
          <a:bodyPr>
            <a:normAutofit lnSpcReduction="10000"/>
          </a:bodyPr>
          <a:lstStyle/>
          <a:p>
            <a:pPr marL="0" indent="0">
              <a:buNone/>
            </a:pPr>
            <a:r>
              <a:rPr lang="en-US" altLang="en-US" sz="2600" b="1" dirty="0"/>
              <a:t>Marketing Strategies for Service Firms</a:t>
            </a:r>
          </a:p>
          <a:p>
            <a:r>
              <a:rPr lang="en-US" altLang="en-US" sz="2400" b="1" dirty="0"/>
              <a:t>Service-profit chain</a:t>
            </a:r>
            <a:r>
              <a:rPr lang="en-US" altLang="en-US" sz="2400" dirty="0"/>
              <a:t> links service firm profits with employee and customer satisfaction.</a:t>
            </a:r>
          </a:p>
          <a:p>
            <a:pPr marL="741600" lvl="1" indent="-284400"/>
            <a:r>
              <a:rPr lang="en-US" altLang="en-US" sz="2200" dirty="0"/>
              <a:t>Internal service quality</a:t>
            </a:r>
          </a:p>
          <a:p>
            <a:pPr marL="741600" lvl="1" indent="-284400"/>
            <a:r>
              <a:rPr lang="en-US" altLang="en-US" sz="2200" dirty="0"/>
              <a:t>Satisfied and productive service employees</a:t>
            </a:r>
          </a:p>
          <a:p>
            <a:pPr marL="741600" lvl="1" indent="-284400"/>
            <a:r>
              <a:rPr lang="en-US" altLang="en-US" sz="2200" dirty="0"/>
              <a:t>Greater service value</a:t>
            </a:r>
          </a:p>
          <a:p>
            <a:pPr marL="741600" lvl="1" indent="-284400"/>
            <a:r>
              <a:rPr lang="en-US" altLang="en-US" sz="2200" dirty="0"/>
              <a:t>Satisfied and loyal customers</a:t>
            </a:r>
          </a:p>
          <a:p>
            <a:pPr marL="741600" lvl="1" indent="-284400"/>
            <a:r>
              <a:rPr lang="en-US" altLang="en-US" sz="2200" dirty="0"/>
              <a:t>Healthy service profits and growth</a:t>
            </a:r>
            <a:endParaRPr lang="en-IN" sz="2200" b="1" dirty="0"/>
          </a:p>
        </p:txBody>
      </p:sp>
    </p:spTree>
    <p:extLst>
      <p:ext uri="{BB962C8B-B14F-4D97-AF65-F5344CB8AC3E}">
        <p14:creationId xmlns:p14="http://schemas.microsoft.com/office/powerpoint/2010/main" val="712667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Three Types of Service Marketing</a:t>
            </a:r>
            <a:endParaRPr lang="en-IN" sz="3600" dirty="0">
              <a:solidFill>
                <a:schemeClr val="bg2"/>
              </a:solidFill>
            </a:endParaRPr>
          </a:p>
        </p:txBody>
      </p:sp>
      <p:sp>
        <p:nvSpPr>
          <p:cNvPr id="3" name="Content Placeholder 2"/>
          <p:cNvSpPr>
            <a:spLocks noGrp="1"/>
          </p:cNvSpPr>
          <p:nvPr>
            <p:ph idx="1"/>
          </p:nvPr>
        </p:nvSpPr>
        <p:spPr/>
        <p:txBody>
          <a:bodyPr>
            <a:normAutofit/>
          </a:bodyPr>
          <a:lstStyle/>
          <a:p>
            <a:pPr marL="0" indent="0">
              <a:buNone/>
            </a:pPr>
            <a:r>
              <a:rPr lang="en-US" sz="2200" b="1" dirty="0"/>
              <a:t>Figure 8.9</a:t>
            </a:r>
            <a:r>
              <a:rPr lang="en-US" sz="2200" dirty="0"/>
              <a:t> Three Types of Service Marketing</a:t>
            </a: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IN" sz="2200" b="1" dirty="0"/>
          </a:p>
        </p:txBody>
      </p:sp>
      <p:pic>
        <p:nvPicPr>
          <p:cNvPr id="13314" name="Picture 2" descr="D:\PB\PB\Supplements\2017\Asian Perspectives\POM AP_4e_PPT\ImageLibrary_AP4e\Fig8.9.JPG"/>
          <p:cNvPicPr>
            <a:picLocks noChangeAspect="1" noChangeArrowheads="1"/>
          </p:cNvPicPr>
          <p:nvPr/>
        </p:nvPicPr>
        <p:blipFill>
          <a:blip r:embed="rId3" cstate="print"/>
          <a:srcRect/>
          <a:stretch>
            <a:fillRect/>
          </a:stretch>
        </p:blipFill>
        <p:spPr bwMode="auto">
          <a:xfrm>
            <a:off x="2984091" y="2953601"/>
            <a:ext cx="8296275" cy="3543300"/>
          </a:xfrm>
          <a:prstGeom prst="rect">
            <a:avLst/>
          </a:prstGeom>
          <a:noFill/>
        </p:spPr>
      </p:pic>
    </p:spTree>
    <p:extLst>
      <p:ext uri="{BB962C8B-B14F-4D97-AF65-F5344CB8AC3E}">
        <p14:creationId xmlns:p14="http://schemas.microsoft.com/office/powerpoint/2010/main" val="1190566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Services Marketing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Marketing Strategies for Service Firms</a:t>
            </a:r>
          </a:p>
          <a:p>
            <a:r>
              <a:rPr lang="en-US" altLang="en-US" sz="2400" b="1" dirty="0"/>
              <a:t>Internal marketing </a:t>
            </a:r>
            <a:r>
              <a:rPr lang="en-US" altLang="en-US" sz="2400" dirty="0"/>
              <a:t>means that the service firm must orient and motivate its customer-contact employees and supporting service people to work as a team to provide customer satisfaction.</a:t>
            </a:r>
            <a:endParaRPr lang="en-IN" sz="2400" b="1" dirty="0"/>
          </a:p>
        </p:txBody>
      </p:sp>
    </p:spTree>
    <p:extLst>
      <p:ext uri="{BB962C8B-B14F-4D97-AF65-F5344CB8AC3E}">
        <p14:creationId xmlns:p14="http://schemas.microsoft.com/office/powerpoint/2010/main" val="2585408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Services Marketing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Marketing Strategies for Service Firms</a:t>
            </a:r>
          </a:p>
          <a:p>
            <a:r>
              <a:rPr lang="en-US" altLang="en-US" sz="2400" b="1" dirty="0"/>
              <a:t>Interactive marketing </a:t>
            </a:r>
            <a:r>
              <a:rPr lang="en-US" altLang="en-US" sz="2400" dirty="0"/>
              <a:t>means that service quality depends heavily on the quality of the buyer-seller interaction during the service encounter.</a:t>
            </a:r>
          </a:p>
          <a:p>
            <a:pPr marL="741600" lvl="2" indent="-284400">
              <a:buFont typeface="Arial" panose="020B0604020202020204" pitchFamily="34" charset="0"/>
              <a:buChar char="‒"/>
            </a:pPr>
            <a:r>
              <a:rPr lang="en-US" altLang="en-US" sz="2200" dirty="0"/>
              <a:t>Service differentiation</a:t>
            </a:r>
          </a:p>
          <a:p>
            <a:pPr marL="741600" lvl="2" indent="-284400">
              <a:buFont typeface="Arial" panose="020B0604020202020204" pitchFamily="34" charset="0"/>
              <a:buChar char="‒"/>
            </a:pPr>
            <a:r>
              <a:rPr lang="en-US" altLang="en-US" sz="2200" dirty="0"/>
              <a:t>Service quality</a:t>
            </a:r>
          </a:p>
          <a:p>
            <a:pPr marL="741600" lvl="2" indent="-284400">
              <a:buFont typeface="Arial" panose="020B0604020202020204" pitchFamily="34" charset="0"/>
              <a:buChar char="‒"/>
            </a:pPr>
            <a:r>
              <a:rPr lang="en-US" altLang="en-US" sz="2200" dirty="0"/>
              <a:t>Service productivity</a:t>
            </a:r>
            <a:endParaRPr lang="en-IN" sz="2200" b="1" dirty="0"/>
          </a:p>
        </p:txBody>
      </p:sp>
    </p:spTree>
    <p:extLst>
      <p:ext uri="{BB962C8B-B14F-4D97-AF65-F5344CB8AC3E}">
        <p14:creationId xmlns:p14="http://schemas.microsoft.com/office/powerpoint/2010/main" val="1049391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Services Marketing </a:t>
            </a:r>
            <a:endParaRPr lang="en-IN" sz="2000" dirty="0">
              <a:solidFill>
                <a:schemeClr val="bg2"/>
              </a:solidFill>
            </a:endParaRPr>
          </a:p>
        </p:txBody>
      </p:sp>
      <p:sp>
        <p:nvSpPr>
          <p:cNvPr id="3" name="Content Placeholder 2"/>
          <p:cNvSpPr>
            <a:spLocks noGrp="1"/>
          </p:cNvSpPr>
          <p:nvPr>
            <p:ph idx="1"/>
          </p:nvPr>
        </p:nvSpPr>
        <p:spPr>
          <a:xfrm>
            <a:off x="728676" y="2726186"/>
            <a:ext cx="11029615" cy="3678303"/>
          </a:xfrm>
        </p:spPr>
        <p:txBody>
          <a:bodyPr>
            <a:noAutofit/>
          </a:bodyPr>
          <a:lstStyle/>
          <a:p>
            <a:pPr marL="0" indent="0">
              <a:buNone/>
            </a:pPr>
            <a:r>
              <a:rPr lang="en-US" altLang="en-US" sz="2000" b="1" dirty="0"/>
              <a:t>Marketing Strategies for Service Firms</a:t>
            </a:r>
          </a:p>
          <a:p>
            <a:r>
              <a:rPr lang="en-US" altLang="en-US" sz="2000" b="1" dirty="0"/>
              <a:t>Managing service differentiation</a:t>
            </a:r>
            <a:r>
              <a:rPr lang="en-US" altLang="en-US" sz="2000" dirty="0"/>
              <a:t> creates a competitive advantage through : offer, delivery and/or image</a:t>
            </a:r>
          </a:p>
          <a:p>
            <a:pPr marL="417600" indent="-284400"/>
            <a:endParaRPr lang="en-US" altLang="en-US" sz="2000" b="1" dirty="0"/>
          </a:p>
          <a:p>
            <a:pPr marL="417600" indent="-284400"/>
            <a:r>
              <a:rPr lang="en-US" altLang="en-US" sz="2000" b="1" dirty="0"/>
              <a:t>Managing service quality</a:t>
            </a:r>
            <a:r>
              <a:rPr lang="en-US" altLang="en-US" sz="2000" dirty="0"/>
              <a:t> enables a service firm to differentiate itself by delivering consistently higher quality than its competitors provide.</a:t>
            </a:r>
          </a:p>
          <a:p>
            <a:pPr marL="417600" indent="-284400"/>
            <a:endParaRPr lang="en-US" altLang="en-US" sz="2000" dirty="0"/>
          </a:p>
          <a:p>
            <a:r>
              <a:rPr lang="en-US" altLang="en-US" sz="2000" b="1" dirty="0"/>
              <a:t>Managing service productivity </a:t>
            </a:r>
            <a:r>
              <a:rPr lang="en-US" altLang="en-US" sz="2000" dirty="0"/>
              <a:t>refers to the cost side of marketing strategies for service firms.</a:t>
            </a:r>
          </a:p>
          <a:p>
            <a:pPr marL="741600" lvl="1" indent="-284400"/>
            <a:r>
              <a:rPr lang="en-US" altLang="en-US" sz="2000" dirty="0"/>
              <a:t>Employee hiring and training</a:t>
            </a:r>
          </a:p>
          <a:p>
            <a:pPr marL="741600" lvl="1" indent="-284400"/>
            <a:r>
              <a:rPr lang="en-US" altLang="en-US" sz="2000" dirty="0"/>
              <a:t>Service quantity and quality</a:t>
            </a:r>
            <a:endParaRPr lang="en-IN" sz="2000" b="1" dirty="0"/>
          </a:p>
          <a:p>
            <a:pPr marL="417600" indent="-284400"/>
            <a:endParaRPr lang="en-IN" sz="2000" b="1" dirty="0"/>
          </a:p>
          <a:p>
            <a:pPr marL="417600" indent="-284400"/>
            <a:endParaRPr lang="en-IN" sz="2000" b="1" dirty="0"/>
          </a:p>
        </p:txBody>
      </p:sp>
    </p:spTree>
    <p:extLst>
      <p:ext uri="{BB962C8B-B14F-4D97-AF65-F5344CB8AC3E}">
        <p14:creationId xmlns:p14="http://schemas.microsoft.com/office/powerpoint/2010/main" val="283889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What Is a Product? </a:t>
            </a:r>
            <a:endParaRPr lang="en-IN" sz="2000" dirty="0">
              <a:solidFill>
                <a:schemeClr val="bg2"/>
              </a:solidFill>
            </a:endParaRPr>
          </a:p>
        </p:txBody>
      </p:sp>
      <p:sp>
        <p:nvSpPr>
          <p:cNvPr id="3" name="Content Placeholder 2"/>
          <p:cNvSpPr>
            <a:spLocks noGrp="1"/>
          </p:cNvSpPr>
          <p:nvPr>
            <p:ph sz="half" idx="1"/>
          </p:nvPr>
        </p:nvSpPr>
        <p:spPr/>
        <p:txBody>
          <a:bodyPr/>
          <a:lstStyle/>
          <a:p>
            <a:pPr marL="0" indent="0">
              <a:buNone/>
            </a:pPr>
            <a:r>
              <a:rPr lang="en-US" altLang="en-US" sz="2600" b="1" dirty="0"/>
              <a:t>Products, Services, and Experiences</a:t>
            </a:r>
          </a:p>
          <a:p>
            <a:r>
              <a:rPr lang="en-US" altLang="en-US" sz="2400" b="1" dirty="0"/>
              <a:t>Products </a:t>
            </a:r>
            <a:r>
              <a:rPr lang="en-US" altLang="en-US" sz="2400" dirty="0"/>
              <a:t>and </a:t>
            </a:r>
            <a:r>
              <a:rPr lang="en-US" altLang="en-US" sz="2400" b="1" dirty="0"/>
              <a:t>services</a:t>
            </a:r>
            <a:r>
              <a:rPr lang="en-US" altLang="en-US" sz="2400" dirty="0"/>
              <a:t> are becoming more commoditized. </a:t>
            </a:r>
          </a:p>
          <a:p>
            <a:r>
              <a:rPr lang="en-US" altLang="en-US" sz="2400" dirty="0"/>
              <a:t>Companies are now creating and managing customer </a:t>
            </a:r>
            <a:r>
              <a:rPr lang="en-US" altLang="en-US" sz="2400" b="1" dirty="0"/>
              <a:t>experiences</a:t>
            </a:r>
            <a:r>
              <a:rPr lang="en-US" altLang="en-US" sz="2400" dirty="0"/>
              <a:t> with their brands or company.</a:t>
            </a:r>
          </a:p>
          <a:p>
            <a:r>
              <a:rPr lang="en-US" sz="2400" dirty="0"/>
              <a:t>Three Levels of Product</a:t>
            </a:r>
            <a:endParaRPr lang="en-IN" sz="2400" b="1" dirty="0"/>
          </a:p>
        </p:txBody>
      </p:sp>
      <p:pic>
        <p:nvPicPr>
          <p:cNvPr id="5" name="Picture 2" descr="D:\PB\PB\Supplements\2017\Asian Perspectives\POM AP_4e_PPT\ImageLibrary_AP4e\Fig8.1.JPG">
            <a:extLst>
              <a:ext uri="{FF2B5EF4-FFF2-40B4-BE49-F238E27FC236}">
                <a16:creationId xmlns:a16="http://schemas.microsoft.com/office/drawing/2014/main" id="{FD373562-006B-5F4A-A7D3-6C99719E2FBD}"/>
              </a:ext>
            </a:extLst>
          </p:cNvPr>
          <p:cNvPicPr>
            <a:picLocks noGrp="1" noChangeAspect="1" noChangeArrowheads="1"/>
          </p:cNvPicPr>
          <p:nvPr>
            <p:ph sz="half" idx="2"/>
          </p:nvPr>
        </p:nvPicPr>
        <p:blipFill>
          <a:blip r:embed="rId3" cstate="print"/>
          <a:srcRect/>
          <a:stretch>
            <a:fillRect/>
          </a:stretch>
        </p:blipFill>
        <p:spPr bwMode="auto">
          <a:xfrm>
            <a:off x="6854537" y="2227263"/>
            <a:ext cx="4089976" cy="3633787"/>
          </a:xfrm>
          <a:prstGeom prst="rect">
            <a:avLst/>
          </a:prstGeom>
          <a:noFill/>
        </p:spPr>
      </p:pic>
    </p:spTree>
    <p:extLst>
      <p:ext uri="{BB962C8B-B14F-4D97-AF65-F5344CB8AC3E}">
        <p14:creationId xmlns:p14="http://schemas.microsoft.com/office/powerpoint/2010/main" val="43873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4"/>
          <p:cNvSpPr>
            <a:spLocks noGrp="1"/>
          </p:cNvSpPr>
          <p:nvPr>
            <p:ph type="title"/>
          </p:nvPr>
        </p:nvSpPr>
        <p:spPr>
          <a:xfrm>
            <a:off x="581192" y="5264487"/>
            <a:ext cx="11029616" cy="718870"/>
          </a:xfrm>
        </p:spPr>
        <p:txBody>
          <a:bodyPr>
            <a:normAutofit/>
          </a:bodyPr>
          <a:lstStyle/>
          <a:p>
            <a:r>
              <a:rPr lang="en-US">
                <a:solidFill>
                  <a:srgbClr val="FFFEFF"/>
                </a:solidFill>
              </a:rPr>
              <a:t>Some examples</a:t>
            </a:r>
            <a:endParaRPr lang="en-SG">
              <a:solidFill>
                <a:srgbClr val="FFFEFF"/>
              </a:solidFill>
            </a:endParaRPr>
          </a:p>
        </p:txBody>
      </p:sp>
      <p:sp>
        <p:nvSpPr>
          <p:cNvPr id="3" name="Footer Placeholder 2"/>
          <p:cNvSpPr>
            <a:spLocks noGrp="1"/>
          </p:cNvSpPr>
          <p:nvPr>
            <p:ph type="ftr" sz="quarter" idx="11"/>
          </p:nvPr>
        </p:nvSpPr>
        <p:spPr>
          <a:xfrm>
            <a:off x="581192" y="5951811"/>
            <a:ext cx="6917210" cy="365125"/>
          </a:xfrm>
        </p:spPr>
        <p:txBody>
          <a:bodyPr>
            <a:normAutofit/>
          </a:bodyPr>
          <a:lstStyle/>
          <a:p>
            <a:endParaRPr lang="en-US"/>
          </a:p>
        </p:txBody>
      </p:sp>
      <p:sp>
        <p:nvSpPr>
          <p:cNvPr id="4" name="Slide Number Placeholder 3"/>
          <p:cNvSpPr>
            <a:spLocks noGrp="1"/>
          </p:cNvSpPr>
          <p:nvPr>
            <p:ph type="sldNum" sz="quarter" idx="12"/>
          </p:nvPr>
        </p:nvSpPr>
        <p:spPr>
          <a:xfrm>
            <a:off x="10558300" y="5956137"/>
            <a:ext cx="1052508" cy="365125"/>
          </a:xfrm>
        </p:spPr>
        <p:txBody>
          <a:bodyPr>
            <a:normAutofit/>
          </a:bodyPr>
          <a:lstStyle/>
          <a:p>
            <a:pPr>
              <a:spcAft>
                <a:spcPts val="600"/>
              </a:spcAft>
              <a:defRPr/>
            </a:pPr>
            <a:fld id="{FDD8292B-7526-4836-8158-F6618B5C8215}" type="slidenum">
              <a:rPr lang="en-US" altLang="en-US" smtClean="0"/>
              <a:pPr>
                <a:spcAft>
                  <a:spcPts val="600"/>
                </a:spcAft>
                <a:defRPr/>
              </a:pPr>
              <a:t>5</a:t>
            </a:fld>
            <a:endParaRPr lang="en-US" altLang="en-US"/>
          </a:p>
        </p:txBody>
      </p:sp>
      <p:graphicFrame>
        <p:nvGraphicFramePr>
          <p:cNvPr id="20" name="Content Placeholder 6"/>
          <p:cNvGraphicFramePr>
            <a:graphicFrameLocks noGrp="1"/>
          </p:cNvGraphicFramePr>
          <p:nvPr>
            <p:ph idx="1"/>
            <p:extLst>
              <p:ext uri="{D42A27DB-BD31-4B8C-83A1-F6EECF244321}">
                <p14:modId xmlns:p14="http://schemas.microsoft.com/office/powerpoint/2010/main" val="538998189"/>
              </p:ext>
            </p:extLst>
          </p:nvPr>
        </p:nvGraphicFramePr>
        <p:xfrm>
          <a:off x="642938" y="905693"/>
          <a:ext cx="10906126" cy="4139947"/>
        </p:xfrm>
        <a:graphic>
          <a:graphicData uri="http://schemas.openxmlformats.org/drawingml/2006/table">
            <a:tbl>
              <a:tblPr firstRow="1" bandRow="1">
                <a:tableStyleId>{5C22544A-7EE6-4342-B048-85BDC9FD1C3A}</a:tableStyleId>
              </a:tblPr>
              <a:tblGrid>
                <a:gridCol w="3383929">
                  <a:extLst>
                    <a:ext uri="{9D8B030D-6E8A-4147-A177-3AD203B41FA5}">
                      <a16:colId xmlns:a16="http://schemas.microsoft.com/office/drawing/2014/main" val="20000"/>
                    </a:ext>
                  </a:extLst>
                </a:gridCol>
                <a:gridCol w="2949876">
                  <a:extLst>
                    <a:ext uri="{9D8B030D-6E8A-4147-A177-3AD203B41FA5}">
                      <a16:colId xmlns:a16="http://schemas.microsoft.com/office/drawing/2014/main" val="20001"/>
                    </a:ext>
                  </a:extLst>
                </a:gridCol>
                <a:gridCol w="4572321">
                  <a:extLst>
                    <a:ext uri="{9D8B030D-6E8A-4147-A177-3AD203B41FA5}">
                      <a16:colId xmlns:a16="http://schemas.microsoft.com/office/drawing/2014/main" val="20002"/>
                    </a:ext>
                  </a:extLst>
                </a:gridCol>
              </a:tblGrid>
              <a:tr h="343759">
                <a:tc>
                  <a:txBody>
                    <a:bodyPr/>
                    <a:lstStyle/>
                    <a:p>
                      <a:r>
                        <a:rPr lang="en-US" sz="1500"/>
                        <a:t>NUS</a:t>
                      </a:r>
                      <a:r>
                        <a:rPr lang="en-US" sz="1500" baseline="0"/>
                        <a:t> Undergrad Programs</a:t>
                      </a:r>
                      <a:endParaRPr lang="en-SG" sz="1500"/>
                    </a:p>
                  </a:txBody>
                  <a:tcPr marL="76676" marR="76676" marT="38338" marB="38338"/>
                </a:tc>
                <a:tc>
                  <a:txBody>
                    <a:bodyPr/>
                    <a:lstStyle/>
                    <a:p>
                      <a:r>
                        <a:rPr lang="en-US" sz="1500"/>
                        <a:t>MUFC</a:t>
                      </a:r>
                      <a:endParaRPr lang="en-SG" sz="1500"/>
                    </a:p>
                  </a:txBody>
                  <a:tcPr marL="76676" marR="76676" marT="38338" marB="38338"/>
                </a:tc>
                <a:tc>
                  <a:txBody>
                    <a:bodyPr/>
                    <a:lstStyle/>
                    <a:p>
                      <a:r>
                        <a:rPr lang="en-US" sz="1500"/>
                        <a:t>Apple/Samsung smartphone</a:t>
                      </a:r>
                      <a:endParaRPr lang="en-SG" sz="1500"/>
                    </a:p>
                  </a:txBody>
                  <a:tcPr marL="76676" marR="76676" marT="38338" marB="38338"/>
                </a:tc>
                <a:extLst>
                  <a:ext uri="{0D108BD9-81ED-4DB2-BD59-A6C34878D82A}">
                    <a16:rowId xmlns:a16="http://schemas.microsoft.com/office/drawing/2014/main" val="10000"/>
                  </a:ext>
                </a:extLst>
              </a:tr>
              <a:tr h="1337172">
                <a:tc>
                  <a:txBody>
                    <a:bodyPr/>
                    <a:lstStyle/>
                    <a:p>
                      <a:r>
                        <a:rPr lang="en-US" sz="1800" b="1" u="sng" dirty="0">
                          <a:solidFill>
                            <a:srgbClr val="FF0000"/>
                          </a:solidFill>
                          <a:latin typeface="+mn-lt"/>
                        </a:rPr>
                        <a:t>Core</a:t>
                      </a:r>
                    </a:p>
                    <a:p>
                      <a:r>
                        <a:rPr lang="en-US" sz="1800" dirty="0">
                          <a:latin typeface="+mn-lt"/>
                        </a:rPr>
                        <a:t>Knowledge</a:t>
                      </a:r>
                      <a:r>
                        <a:rPr lang="en-US" sz="1800" baseline="0" dirty="0">
                          <a:latin typeface="+mn-lt"/>
                        </a:rPr>
                        <a:t> skills</a:t>
                      </a:r>
                    </a:p>
                    <a:p>
                      <a:endParaRPr lang="en-SG" sz="1800" dirty="0">
                        <a:latin typeface="+mn-lt"/>
                      </a:endParaRPr>
                    </a:p>
                  </a:txBody>
                  <a:tcPr marL="76676" marR="76676" marT="38338" marB="38338"/>
                </a:tc>
                <a:tc>
                  <a:txBody>
                    <a:bodyPr/>
                    <a:lstStyle/>
                    <a:p>
                      <a:pPr>
                        <a:spcAft>
                          <a:spcPts val="0"/>
                        </a:spcAft>
                      </a:pPr>
                      <a:r>
                        <a:rPr lang="en-GB" sz="1800">
                          <a:solidFill>
                            <a:srgbClr val="0033CC"/>
                          </a:solidFill>
                          <a:effectLst/>
                          <a:latin typeface="+mn-lt"/>
                          <a:ea typeface="Times New Roman" panose="02020603050405020304" pitchFamily="18" charset="0"/>
                          <a:cs typeface="Times New Roman" panose="02020603050405020304" pitchFamily="18" charset="0"/>
                        </a:rPr>
                        <a:t> </a:t>
                      </a:r>
                      <a:endParaRPr lang="en-SG" sz="1800">
                        <a:solidFill>
                          <a:srgbClr val="0033CC"/>
                        </a:solidFill>
                        <a:effectLst/>
                        <a:latin typeface="+mn-lt"/>
                        <a:ea typeface="Times New Roman" panose="02020603050405020304" pitchFamily="18" charset="0"/>
                        <a:cs typeface="Times New Roman" panose="02020603050405020304" pitchFamily="18" charset="0"/>
                      </a:endParaRPr>
                    </a:p>
                    <a:p>
                      <a:pPr>
                        <a:spcAft>
                          <a:spcPts val="0"/>
                        </a:spcAft>
                      </a:pPr>
                      <a:r>
                        <a:rPr lang="en-GB" sz="1800">
                          <a:solidFill>
                            <a:srgbClr val="0033CC"/>
                          </a:solidFill>
                          <a:effectLst/>
                          <a:latin typeface="+mn-lt"/>
                          <a:ea typeface="Times New Roman" panose="02020603050405020304" pitchFamily="18" charset="0"/>
                          <a:cs typeface="Times New Roman" panose="02020603050405020304" pitchFamily="18" charset="0"/>
                        </a:rPr>
                        <a:t>Entertainment</a:t>
                      </a:r>
                      <a:endParaRPr lang="en-SG" sz="1800">
                        <a:solidFill>
                          <a:srgbClr val="0033CC"/>
                        </a:solidFill>
                        <a:effectLst/>
                        <a:latin typeface="+mn-lt"/>
                        <a:ea typeface="Times New Roman" panose="02020603050405020304" pitchFamily="18" charset="0"/>
                        <a:cs typeface="Times New Roman" panose="02020603050405020304" pitchFamily="18" charset="0"/>
                      </a:endParaRPr>
                    </a:p>
                    <a:p>
                      <a:pPr>
                        <a:spcAft>
                          <a:spcPts val="0"/>
                        </a:spcAft>
                      </a:pPr>
                      <a:r>
                        <a:rPr lang="en-GB" sz="1800">
                          <a:solidFill>
                            <a:srgbClr val="0033CC"/>
                          </a:solidFill>
                          <a:effectLst/>
                          <a:latin typeface="+mn-lt"/>
                          <a:ea typeface="Times New Roman" panose="02020603050405020304" pitchFamily="18" charset="0"/>
                          <a:cs typeface="Times New Roman" panose="02020603050405020304" pitchFamily="18" charset="0"/>
                        </a:rPr>
                        <a:t>Loyalty to club</a:t>
                      </a:r>
                      <a:endParaRPr lang="en-SG" sz="1800">
                        <a:solidFill>
                          <a:srgbClr val="0033CC"/>
                        </a:solidFill>
                        <a:effectLst/>
                        <a:latin typeface="+mn-lt"/>
                        <a:ea typeface="Times New Roman" panose="02020603050405020304" pitchFamily="18" charset="0"/>
                        <a:cs typeface="Times New Roman" panose="02020603050405020304" pitchFamily="18" charset="0"/>
                      </a:endParaRPr>
                    </a:p>
                  </a:txBody>
                  <a:tcPr marL="57507" marR="57507" marT="0" marB="0"/>
                </a:tc>
                <a:tc>
                  <a:txBody>
                    <a:bodyPr/>
                    <a:lstStyle/>
                    <a:p>
                      <a:endParaRPr lang="en-US" sz="1800" dirty="0">
                        <a:solidFill>
                          <a:srgbClr val="0066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6600"/>
                          </a:solidFill>
                          <a:effectLst/>
                          <a:latin typeface="+mn-lt"/>
                          <a:ea typeface="Times New Roman" panose="02020603050405020304" pitchFamily="18" charset="0"/>
                          <a:cs typeface="Times New Roman" panose="02020603050405020304" pitchFamily="18" charset="0"/>
                        </a:rPr>
                        <a:t>Communications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6600"/>
                          </a:solidFill>
                          <a:effectLst/>
                          <a:latin typeface="+mn-lt"/>
                          <a:ea typeface="Times New Roman" panose="02020603050405020304" pitchFamily="18" charset="0"/>
                          <a:cs typeface="Times New Roman" panose="02020603050405020304" pitchFamily="18" charset="0"/>
                        </a:rPr>
                        <a:t>Entertainment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6600"/>
                          </a:solidFill>
                          <a:effectLst/>
                          <a:latin typeface="+mn-lt"/>
                          <a:ea typeface="Times New Roman" panose="02020603050405020304" pitchFamily="18" charset="0"/>
                          <a:cs typeface="Times New Roman" panose="02020603050405020304" pitchFamily="18" charset="0"/>
                        </a:rPr>
                        <a:t>Work</a:t>
                      </a:r>
                      <a:endParaRPr lang="en-SG" sz="1800" dirty="0">
                        <a:solidFill>
                          <a:srgbClr val="006600"/>
                        </a:solidFill>
                        <a:effectLst/>
                        <a:latin typeface="+mn-lt"/>
                        <a:ea typeface="Times New Roman" panose="02020603050405020304" pitchFamily="18" charset="0"/>
                        <a:cs typeface="Times New Roman" panose="02020603050405020304" pitchFamily="18" charset="0"/>
                      </a:endParaRPr>
                    </a:p>
                    <a:p>
                      <a:endParaRPr lang="en-SG" sz="1800" dirty="0">
                        <a:solidFill>
                          <a:srgbClr val="006600"/>
                        </a:solidFill>
                        <a:latin typeface="+mn-lt"/>
                      </a:endParaRPr>
                    </a:p>
                  </a:txBody>
                  <a:tcPr marL="76676" marR="76676" marT="38338" marB="38338"/>
                </a:tc>
                <a:extLst>
                  <a:ext uri="{0D108BD9-81ED-4DB2-BD59-A6C34878D82A}">
                    <a16:rowId xmlns:a16="http://schemas.microsoft.com/office/drawing/2014/main" val="10001"/>
                  </a:ext>
                </a:extLst>
              </a:tr>
              <a:tr h="1092890">
                <a:tc>
                  <a:txBody>
                    <a:bodyPr/>
                    <a:lstStyle/>
                    <a:p>
                      <a:r>
                        <a:rPr lang="en-US" sz="1800" b="1" u="sng">
                          <a:solidFill>
                            <a:srgbClr val="FF0000"/>
                          </a:solidFill>
                          <a:latin typeface="+mn-lt"/>
                        </a:rPr>
                        <a:t>Actual</a:t>
                      </a:r>
                    </a:p>
                    <a:p>
                      <a:r>
                        <a:rPr lang="en-US" sz="1800">
                          <a:latin typeface="+mn-lt"/>
                        </a:rPr>
                        <a:t>Lecturers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mn-lt"/>
                        </a:rPr>
                        <a:t>Facilities</a:t>
                      </a:r>
                      <a:r>
                        <a:rPr lang="en-US" sz="1800" baseline="0">
                          <a:latin typeface="+mn-lt"/>
                        </a:rPr>
                        <a:t> – c</a:t>
                      </a:r>
                      <a:r>
                        <a:rPr lang="en-US" sz="1800">
                          <a:latin typeface="+mn-lt"/>
                        </a:rPr>
                        <a:t>lassrooms, l</a:t>
                      </a:r>
                      <a:r>
                        <a:rPr lang="en-US" sz="1800" baseline="0">
                          <a:latin typeface="+mn-lt"/>
                        </a:rPr>
                        <a:t>ibrary</a:t>
                      </a:r>
                    </a:p>
                    <a:p>
                      <a:r>
                        <a:rPr lang="en-US" sz="1800" baseline="0">
                          <a:latin typeface="+mn-lt"/>
                        </a:rPr>
                        <a:t>Degree</a:t>
                      </a:r>
                      <a:endParaRPr lang="en-SG" sz="1800">
                        <a:latin typeface="+mn-lt"/>
                      </a:endParaRPr>
                    </a:p>
                  </a:txBody>
                  <a:tcPr marL="76676" marR="76676" marT="38338" marB="38338"/>
                </a:tc>
                <a:tc>
                  <a:txBody>
                    <a:bodyPr/>
                    <a:lstStyle/>
                    <a:p>
                      <a:pPr>
                        <a:spcAft>
                          <a:spcPts val="0"/>
                        </a:spcAft>
                      </a:pPr>
                      <a:endParaRPr lang="en-GB" sz="1800">
                        <a:solidFill>
                          <a:srgbClr val="0033CC"/>
                        </a:solidFill>
                        <a:effectLst/>
                        <a:latin typeface="+mn-lt"/>
                        <a:ea typeface="Times New Roman" panose="02020603050405020304" pitchFamily="18" charset="0"/>
                        <a:cs typeface="Times New Roman" panose="02020603050405020304" pitchFamily="18" charset="0"/>
                      </a:endParaRPr>
                    </a:p>
                    <a:p>
                      <a:pPr>
                        <a:spcAft>
                          <a:spcPts val="0"/>
                        </a:spcAft>
                      </a:pPr>
                      <a:r>
                        <a:rPr lang="en-GB" sz="1800">
                          <a:solidFill>
                            <a:srgbClr val="0033CC"/>
                          </a:solidFill>
                          <a:effectLst/>
                          <a:latin typeface="+mn-lt"/>
                          <a:ea typeface="Times New Roman" panose="02020603050405020304" pitchFamily="18" charset="0"/>
                          <a:cs typeface="Times New Roman" panose="02020603050405020304" pitchFamily="18" charset="0"/>
                        </a:rPr>
                        <a:t>Players</a:t>
                      </a:r>
                      <a:endParaRPr lang="en-SG" sz="1800">
                        <a:solidFill>
                          <a:srgbClr val="0033CC"/>
                        </a:solidFill>
                        <a:effectLst/>
                        <a:latin typeface="+mn-lt"/>
                        <a:ea typeface="Times New Roman" panose="02020603050405020304" pitchFamily="18" charset="0"/>
                        <a:cs typeface="Times New Roman" panose="02020603050405020304" pitchFamily="18" charset="0"/>
                      </a:endParaRPr>
                    </a:p>
                    <a:p>
                      <a:pPr>
                        <a:spcAft>
                          <a:spcPts val="0"/>
                        </a:spcAft>
                      </a:pPr>
                      <a:r>
                        <a:rPr lang="en-GB" sz="1800">
                          <a:solidFill>
                            <a:srgbClr val="0033CC"/>
                          </a:solidFill>
                          <a:effectLst/>
                          <a:latin typeface="+mn-lt"/>
                          <a:ea typeface="Times New Roman" panose="02020603050405020304" pitchFamily="18" charset="0"/>
                          <a:cs typeface="Times New Roman" panose="02020603050405020304" pitchFamily="18" charset="0"/>
                        </a:rPr>
                        <a:t>Matches</a:t>
                      </a:r>
                      <a:endParaRPr lang="en-SG" sz="1800">
                        <a:solidFill>
                          <a:srgbClr val="0033CC"/>
                        </a:solidFill>
                        <a:effectLst/>
                        <a:latin typeface="+mn-lt"/>
                        <a:ea typeface="Times New Roman" panose="02020603050405020304" pitchFamily="18" charset="0"/>
                        <a:cs typeface="Times New Roman" panose="02020603050405020304" pitchFamily="18" charset="0"/>
                      </a:endParaRPr>
                    </a:p>
                    <a:p>
                      <a:pPr>
                        <a:spcAft>
                          <a:spcPts val="0"/>
                        </a:spcAft>
                      </a:pPr>
                      <a:r>
                        <a:rPr lang="en-GB" sz="1800">
                          <a:solidFill>
                            <a:srgbClr val="0033CC"/>
                          </a:solidFill>
                          <a:effectLst/>
                          <a:latin typeface="+mn-lt"/>
                          <a:ea typeface="Times New Roman" panose="02020603050405020304" pitchFamily="18" charset="0"/>
                          <a:cs typeface="Times New Roman" panose="02020603050405020304" pitchFamily="18" charset="0"/>
                        </a:rPr>
                        <a:t>Merchandise</a:t>
                      </a:r>
                      <a:endParaRPr lang="en-SG" sz="1800">
                        <a:solidFill>
                          <a:srgbClr val="0033CC"/>
                        </a:solidFill>
                        <a:effectLst/>
                        <a:latin typeface="+mn-lt"/>
                        <a:ea typeface="Times New Roman" panose="02020603050405020304" pitchFamily="18" charset="0"/>
                        <a:cs typeface="Times New Roman" panose="02020603050405020304" pitchFamily="18" charset="0"/>
                      </a:endParaRPr>
                    </a:p>
                  </a:txBody>
                  <a:tcPr marL="57507" marR="57507" marT="0" marB="0"/>
                </a:tc>
                <a:tc>
                  <a:txBody>
                    <a:bodyPr/>
                    <a:lstStyle/>
                    <a:p>
                      <a:endParaRPr lang="en-US" sz="1800" dirty="0">
                        <a:solidFill>
                          <a:srgbClr val="006600"/>
                        </a:solidFill>
                        <a:latin typeface="+mn-lt"/>
                      </a:endParaRPr>
                    </a:p>
                    <a:p>
                      <a:r>
                        <a:rPr lang="en-US" sz="1800" dirty="0">
                          <a:solidFill>
                            <a:srgbClr val="006600"/>
                          </a:solidFill>
                          <a:latin typeface="+mn-lt"/>
                        </a:rPr>
                        <a:t>Hardware</a:t>
                      </a:r>
                    </a:p>
                    <a:p>
                      <a:r>
                        <a:rPr lang="en-US" sz="1800" dirty="0">
                          <a:solidFill>
                            <a:srgbClr val="006600"/>
                          </a:solidFill>
                          <a:latin typeface="+mn-lt"/>
                        </a:rPr>
                        <a:t>Software</a:t>
                      </a:r>
                      <a:r>
                        <a:rPr lang="en-US" sz="1800" baseline="0" dirty="0">
                          <a:solidFill>
                            <a:srgbClr val="006600"/>
                          </a:solidFill>
                          <a:latin typeface="+mn-lt"/>
                        </a:rPr>
                        <a:t> – operating system (iOS / Android)</a:t>
                      </a:r>
                    </a:p>
                    <a:p>
                      <a:r>
                        <a:rPr lang="en-US" sz="1800" baseline="0" dirty="0">
                          <a:solidFill>
                            <a:srgbClr val="006600"/>
                          </a:solidFill>
                          <a:latin typeface="+mn-lt"/>
                        </a:rPr>
                        <a:t>Apps</a:t>
                      </a:r>
                      <a:endParaRPr lang="en-SG" sz="1800" dirty="0">
                        <a:solidFill>
                          <a:srgbClr val="006600"/>
                        </a:solidFill>
                        <a:latin typeface="+mn-lt"/>
                      </a:endParaRPr>
                    </a:p>
                  </a:txBody>
                  <a:tcPr marL="76676" marR="76676" marT="38338" marB="38338"/>
                </a:tc>
                <a:extLst>
                  <a:ext uri="{0D108BD9-81ED-4DB2-BD59-A6C34878D82A}">
                    <a16:rowId xmlns:a16="http://schemas.microsoft.com/office/drawing/2014/main" val="10002"/>
                  </a:ext>
                </a:extLst>
              </a:tr>
              <a:tr h="1092890">
                <a:tc>
                  <a:txBody>
                    <a:bodyPr/>
                    <a:lstStyle/>
                    <a:p>
                      <a:r>
                        <a:rPr lang="en-US" sz="1800" b="1" u="sng">
                          <a:solidFill>
                            <a:srgbClr val="FF0000"/>
                          </a:solidFill>
                          <a:latin typeface="+mn-lt"/>
                        </a:rPr>
                        <a:t>Augmented</a:t>
                      </a:r>
                    </a:p>
                    <a:p>
                      <a:r>
                        <a:rPr lang="en-US" sz="1800">
                          <a:latin typeface="+mn-lt"/>
                        </a:rPr>
                        <a:t>Bursary</a:t>
                      </a:r>
                      <a:r>
                        <a:rPr lang="en-US" sz="1800" baseline="0">
                          <a:latin typeface="+mn-lt"/>
                        </a:rPr>
                        <a:t> /Scholarships</a:t>
                      </a:r>
                      <a:endParaRPr lang="en-US" sz="1800">
                        <a:latin typeface="+mn-lt"/>
                      </a:endParaRPr>
                    </a:p>
                    <a:p>
                      <a:r>
                        <a:rPr lang="en-US" sz="1800">
                          <a:latin typeface="+mn-lt"/>
                        </a:rPr>
                        <a:t>Career Centre</a:t>
                      </a:r>
                      <a:endParaRPr lang="en-SG" sz="1800">
                        <a:latin typeface="+mn-lt"/>
                      </a:endParaRPr>
                    </a:p>
                  </a:txBody>
                  <a:tcPr marL="76676" marR="76676" marT="38338" marB="38338"/>
                </a:tc>
                <a:tc>
                  <a:txBody>
                    <a:bodyPr/>
                    <a:lstStyle/>
                    <a:p>
                      <a:pPr>
                        <a:spcAft>
                          <a:spcPts val="0"/>
                        </a:spcAft>
                      </a:pPr>
                      <a:endParaRPr lang="en-GB" sz="1800">
                        <a:solidFill>
                          <a:srgbClr val="0033CC"/>
                        </a:solidFill>
                        <a:effectLst/>
                        <a:latin typeface="+mn-lt"/>
                        <a:ea typeface="Times New Roman" panose="02020603050405020304" pitchFamily="18" charset="0"/>
                        <a:cs typeface="Times New Roman" panose="02020603050405020304" pitchFamily="18" charset="0"/>
                      </a:endParaRPr>
                    </a:p>
                    <a:p>
                      <a:pPr>
                        <a:spcAft>
                          <a:spcPts val="0"/>
                        </a:spcAft>
                      </a:pPr>
                      <a:r>
                        <a:rPr lang="en-GB" sz="1800">
                          <a:solidFill>
                            <a:srgbClr val="0033CC"/>
                          </a:solidFill>
                          <a:effectLst/>
                          <a:latin typeface="+mn-lt"/>
                          <a:ea typeface="Times New Roman" panose="02020603050405020304" pitchFamily="18" charset="0"/>
                          <a:cs typeface="Times New Roman" panose="02020603050405020304" pitchFamily="18" charset="0"/>
                        </a:rPr>
                        <a:t>TV screening of matches</a:t>
                      </a:r>
                      <a:endParaRPr lang="en-SG" sz="1800">
                        <a:solidFill>
                          <a:srgbClr val="0033CC"/>
                        </a:solidFill>
                        <a:effectLst/>
                        <a:latin typeface="+mn-lt"/>
                        <a:ea typeface="Times New Roman" panose="02020603050405020304" pitchFamily="18" charset="0"/>
                        <a:cs typeface="Times New Roman" panose="02020603050405020304" pitchFamily="18" charset="0"/>
                      </a:endParaRPr>
                    </a:p>
                    <a:p>
                      <a:pPr>
                        <a:spcAft>
                          <a:spcPts val="0"/>
                        </a:spcAft>
                      </a:pPr>
                      <a:r>
                        <a:rPr lang="en-GB" sz="1800">
                          <a:solidFill>
                            <a:srgbClr val="0033CC"/>
                          </a:solidFill>
                          <a:effectLst/>
                          <a:latin typeface="+mn-lt"/>
                          <a:ea typeface="Times New Roman" panose="02020603050405020304" pitchFamily="18" charset="0"/>
                          <a:cs typeface="Times New Roman" panose="02020603050405020304" pitchFamily="18" charset="0"/>
                        </a:rPr>
                        <a:t>Supporters’ clubs</a:t>
                      </a:r>
                      <a:endParaRPr lang="en-SG" sz="1800">
                        <a:solidFill>
                          <a:srgbClr val="0033CC"/>
                        </a:solidFill>
                        <a:effectLst/>
                        <a:latin typeface="+mn-lt"/>
                        <a:ea typeface="Times New Roman" panose="02020603050405020304" pitchFamily="18" charset="0"/>
                        <a:cs typeface="Times New Roman" panose="02020603050405020304" pitchFamily="18" charset="0"/>
                      </a:endParaRPr>
                    </a:p>
                    <a:p>
                      <a:pPr>
                        <a:spcAft>
                          <a:spcPts val="0"/>
                        </a:spcAft>
                      </a:pPr>
                      <a:r>
                        <a:rPr lang="en-GB" sz="1800">
                          <a:solidFill>
                            <a:srgbClr val="0033CC"/>
                          </a:solidFill>
                          <a:effectLst/>
                          <a:latin typeface="+mn-lt"/>
                          <a:ea typeface="Times New Roman" panose="02020603050405020304" pitchFamily="18" charset="0"/>
                          <a:cs typeface="Times New Roman" panose="02020603050405020304" pitchFamily="18" charset="0"/>
                        </a:rPr>
                        <a:t> </a:t>
                      </a:r>
                      <a:endParaRPr lang="en-SG" sz="1800">
                        <a:solidFill>
                          <a:srgbClr val="0033CC"/>
                        </a:solidFill>
                        <a:effectLst/>
                        <a:latin typeface="+mn-lt"/>
                        <a:ea typeface="Times New Roman" panose="02020603050405020304" pitchFamily="18" charset="0"/>
                        <a:cs typeface="Times New Roman" panose="02020603050405020304" pitchFamily="18" charset="0"/>
                      </a:endParaRPr>
                    </a:p>
                  </a:txBody>
                  <a:tcPr marL="57507" marR="57507" marT="0" marB="0"/>
                </a:tc>
                <a:tc>
                  <a:txBody>
                    <a:bodyPr/>
                    <a:lstStyle/>
                    <a:p>
                      <a:endParaRPr lang="en-US" sz="1800" dirty="0">
                        <a:solidFill>
                          <a:srgbClr val="006600"/>
                        </a:solidFill>
                        <a:latin typeface="+mn-lt"/>
                      </a:endParaRPr>
                    </a:p>
                    <a:p>
                      <a:r>
                        <a:rPr lang="en-US" sz="1800" baseline="0" dirty="0">
                          <a:solidFill>
                            <a:srgbClr val="006600"/>
                          </a:solidFill>
                          <a:latin typeface="+mn-lt"/>
                        </a:rPr>
                        <a:t>Accessories</a:t>
                      </a:r>
                    </a:p>
                    <a:p>
                      <a:r>
                        <a:rPr lang="en-US" sz="1800" dirty="0">
                          <a:solidFill>
                            <a:srgbClr val="006600"/>
                          </a:solidFill>
                          <a:latin typeface="+mn-lt"/>
                        </a:rPr>
                        <a:t>Service</a:t>
                      </a:r>
                      <a:r>
                        <a:rPr lang="en-US" sz="1800" baseline="0" dirty="0">
                          <a:solidFill>
                            <a:srgbClr val="006600"/>
                          </a:solidFill>
                          <a:latin typeface="+mn-lt"/>
                        </a:rPr>
                        <a:t> </a:t>
                      </a:r>
                      <a:r>
                        <a:rPr lang="en-US" sz="1800" baseline="0" dirty="0" err="1">
                          <a:solidFill>
                            <a:srgbClr val="006600"/>
                          </a:solidFill>
                          <a:latin typeface="+mn-lt"/>
                        </a:rPr>
                        <a:t>centres</a:t>
                      </a:r>
                      <a:endParaRPr lang="en-US" sz="1800" baseline="0" dirty="0">
                        <a:solidFill>
                          <a:srgbClr val="006600"/>
                        </a:solidFill>
                        <a:latin typeface="+mn-lt"/>
                      </a:endParaRPr>
                    </a:p>
                    <a:p>
                      <a:endParaRPr lang="en-US" sz="1800" baseline="0" dirty="0">
                        <a:solidFill>
                          <a:srgbClr val="006600"/>
                        </a:solidFill>
                        <a:latin typeface="+mn-lt"/>
                      </a:endParaRPr>
                    </a:p>
                  </a:txBody>
                  <a:tcPr marL="76676" marR="76676" marT="38338" marB="3833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996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What Is a Product? </a:t>
            </a:r>
            <a:endParaRPr lang="en-IN" sz="2000" dirty="0">
              <a:solidFill>
                <a:schemeClr val="bg2"/>
              </a:solidFill>
            </a:endParaRPr>
          </a:p>
        </p:txBody>
      </p:sp>
      <p:sp>
        <p:nvSpPr>
          <p:cNvPr id="3" name="Content Placeholder 2"/>
          <p:cNvSpPr>
            <a:spLocks noGrp="1"/>
          </p:cNvSpPr>
          <p:nvPr>
            <p:ph idx="1"/>
          </p:nvPr>
        </p:nvSpPr>
        <p:spPr/>
        <p:txBody>
          <a:bodyPr/>
          <a:lstStyle/>
          <a:p>
            <a:pPr marL="0" indent="0">
              <a:buNone/>
            </a:pPr>
            <a:r>
              <a:rPr lang="en-US" altLang="en-US" sz="2600" b="1" dirty="0"/>
              <a:t>Product and Service Classifications</a:t>
            </a:r>
          </a:p>
          <a:p>
            <a:r>
              <a:rPr lang="en-US" altLang="en-US" sz="2400" b="1" dirty="0"/>
              <a:t>Consumer products </a:t>
            </a:r>
            <a:r>
              <a:rPr lang="en-US" sz="2400" dirty="0"/>
              <a:t>are products and services bought by final consumers for personal consumption.</a:t>
            </a:r>
            <a:endParaRPr lang="en-US" altLang="en-US" sz="2400" dirty="0"/>
          </a:p>
          <a:p>
            <a:pPr marL="741600" lvl="2" indent="-284400">
              <a:buFont typeface="Arial" panose="020B0604020202020204" pitchFamily="34" charset="0"/>
              <a:buChar char="‒"/>
            </a:pPr>
            <a:r>
              <a:rPr lang="en-US" altLang="en-US" sz="2200" dirty="0"/>
              <a:t>Convenience products</a:t>
            </a:r>
          </a:p>
          <a:p>
            <a:pPr marL="741600" lvl="2" indent="-284400">
              <a:buFont typeface="Arial" panose="020B0604020202020204" pitchFamily="34" charset="0"/>
              <a:buChar char="‒"/>
            </a:pPr>
            <a:r>
              <a:rPr lang="en-US" altLang="en-US" sz="2200" dirty="0"/>
              <a:t>Shopping products</a:t>
            </a:r>
          </a:p>
          <a:p>
            <a:pPr marL="741600" lvl="2" indent="-284400">
              <a:buFont typeface="Arial" panose="020B0604020202020204" pitchFamily="34" charset="0"/>
              <a:buChar char="‒"/>
            </a:pPr>
            <a:r>
              <a:rPr lang="en-US" altLang="en-US" sz="2200" dirty="0"/>
              <a:t>Specialty products</a:t>
            </a:r>
          </a:p>
          <a:p>
            <a:pPr marL="741600" lvl="2" indent="-284400">
              <a:buFont typeface="Arial" panose="020B0604020202020204" pitchFamily="34" charset="0"/>
              <a:buChar char="‒"/>
            </a:pPr>
            <a:r>
              <a:rPr lang="en-US" altLang="en-US" sz="2200" dirty="0"/>
              <a:t>Unsought products</a:t>
            </a:r>
            <a:endParaRPr lang="en-IN" sz="2200" b="1" dirty="0"/>
          </a:p>
        </p:txBody>
      </p:sp>
    </p:spTree>
    <p:extLst>
      <p:ext uri="{BB962C8B-B14F-4D97-AF65-F5344CB8AC3E}">
        <p14:creationId xmlns:p14="http://schemas.microsoft.com/office/powerpoint/2010/main" val="208415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What Is a Product? </a:t>
            </a:r>
            <a:endParaRPr lang="en-IN" sz="2000" dirty="0">
              <a:solidFill>
                <a:schemeClr val="bg2"/>
              </a:solidFill>
            </a:endParaRPr>
          </a:p>
        </p:txBody>
      </p:sp>
      <p:sp>
        <p:nvSpPr>
          <p:cNvPr id="3" name="Content Placeholder 2"/>
          <p:cNvSpPr>
            <a:spLocks noGrp="1"/>
          </p:cNvSpPr>
          <p:nvPr>
            <p:ph sz="half" idx="1"/>
          </p:nvPr>
        </p:nvSpPr>
        <p:spPr/>
        <p:txBody>
          <a:bodyPr>
            <a:normAutofit fontScale="85000" lnSpcReduction="20000"/>
          </a:bodyPr>
          <a:lstStyle/>
          <a:p>
            <a:pPr marL="0" indent="0">
              <a:buNone/>
            </a:pPr>
            <a:r>
              <a:rPr lang="en-US" altLang="en-US" sz="2600" b="1" dirty="0"/>
              <a:t>Product and Service Classifications</a:t>
            </a:r>
          </a:p>
          <a:p>
            <a:r>
              <a:rPr lang="en-US" altLang="en-US" sz="2400" b="1" dirty="0"/>
              <a:t>Convenience products </a:t>
            </a:r>
            <a:r>
              <a:rPr lang="en-US" altLang="en-US" sz="2400" dirty="0"/>
              <a:t>are</a:t>
            </a:r>
            <a:r>
              <a:rPr lang="en-US" altLang="en-US" sz="2400" b="1" dirty="0"/>
              <a:t> </a:t>
            </a:r>
            <a:r>
              <a:rPr lang="en-US" altLang="en-US" sz="2400" dirty="0"/>
              <a:t>consumer products and services that the customer usually buys frequently, immediately, and with a minimum comparison and buying effort.</a:t>
            </a:r>
          </a:p>
          <a:p>
            <a:r>
              <a:rPr lang="en-US" altLang="en-US" sz="2400" dirty="0"/>
              <a:t>Usually low priced, and marketers place them in many locations to make them readily available when customers need or want them.</a:t>
            </a:r>
          </a:p>
          <a:p>
            <a:pPr marL="741600" lvl="2" indent="-284400">
              <a:buFont typeface="Arial" panose="020B0604020202020204" pitchFamily="34" charset="0"/>
              <a:buChar char="‒"/>
            </a:pPr>
            <a:r>
              <a:rPr lang="en-US" altLang="en-US" sz="2200" dirty="0"/>
              <a:t>Newspapers</a:t>
            </a:r>
          </a:p>
          <a:p>
            <a:pPr marL="741600" lvl="2" indent="-284400">
              <a:buFont typeface="Arial" panose="020B0604020202020204" pitchFamily="34" charset="0"/>
              <a:buChar char="‒"/>
            </a:pPr>
            <a:r>
              <a:rPr lang="en-US" altLang="en-US" sz="2200" dirty="0"/>
              <a:t>Soap</a:t>
            </a:r>
          </a:p>
          <a:p>
            <a:pPr marL="741600" lvl="2" indent="-284400">
              <a:buFont typeface="Arial" panose="020B0604020202020204" pitchFamily="34" charset="0"/>
              <a:buChar char="‒"/>
            </a:pPr>
            <a:r>
              <a:rPr lang="en-US" altLang="en-US" sz="2200" dirty="0"/>
              <a:t>Fast food</a:t>
            </a:r>
            <a:endParaRPr lang="en-IN" sz="2200" b="1" dirty="0"/>
          </a:p>
        </p:txBody>
      </p:sp>
      <p:sp>
        <p:nvSpPr>
          <p:cNvPr id="4" name="Content Placeholder 3">
            <a:extLst>
              <a:ext uri="{FF2B5EF4-FFF2-40B4-BE49-F238E27FC236}">
                <a16:creationId xmlns:a16="http://schemas.microsoft.com/office/drawing/2014/main" id="{DBC51AD7-62B2-C34B-A019-BF523E12C3B8}"/>
              </a:ext>
            </a:extLst>
          </p:cNvPr>
          <p:cNvSpPr>
            <a:spLocks noGrp="1"/>
          </p:cNvSpPr>
          <p:nvPr>
            <p:ph sz="half" idx="2"/>
          </p:nvPr>
        </p:nvSpPr>
        <p:spPr/>
        <p:txBody>
          <a:bodyPr>
            <a:normAutofit fontScale="85000" lnSpcReduction="20000"/>
          </a:bodyPr>
          <a:lstStyle/>
          <a:p>
            <a:r>
              <a:rPr lang="en-US" altLang="en-US" sz="2400" b="1" dirty="0"/>
              <a:t>Shopping products </a:t>
            </a:r>
            <a:r>
              <a:rPr lang="en-US" altLang="en-US" sz="2400" dirty="0"/>
              <a:t>are less frequently purchased consumer products and services that the customer compares carefully on suitability, quality, price, and style.</a:t>
            </a:r>
          </a:p>
          <a:p>
            <a:r>
              <a:rPr lang="en-US" altLang="en-US" sz="2400" dirty="0"/>
              <a:t>Usually distributed through fewer outlets but provide deeper sales support to help customers in their comparison efforts.</a:t>
            </a:r>
          </a:p>
          <a:p>
            <a:pPr marL="741600" lvl="2" indent="-284400">
              <a:buFont typeface="Arial" panose="020B0604020202020204" pitchFamily="34" charset="0"/>
              <a:buChar char="‒"/>
            </a:pPr>
            <a:r>
              <a:rPr lang="en-US" altLang="en-US" sz="2200" dirty="0"/>
              <a:t>Furniture</a:t>
            </a:r>
          </a:p>
          <a:p>
            <a:pPr marL="741600" lvl="2" indent="-284400">
              <a:buFont typeface="Arial" panose="020B0604020202020204" pitchFamily="34" charset="0"/>
              <a:buChar char="‒"/>
            </a:pPr>
            <a:r>
              <a:rPr lang="en-US" altLang="en-US" sz="2200" dirty="0"/>
              <a:t>Cars</a:t>
            </a:r>
          </a:p>
          <a:p>
            <a:pPr marL="741600" lvl="2" indent="-284400">
              <a:buFont typeface="Arial" panose="020B0604020202020204" pitchFamily="34" charset="0"/>
              <a:buChar char="‒"/>
            </a:pPr>
            <a:r>
              <a:rPr lang="en-US" altLang="en-US" sz="2200" dirty="0"/>
              <a:t>Hotel services</a:t>
            </a:r>
            <a:endParaRPr lang="en-IN" sz="2200" b="1" dirty="0"/>
          </a:p>
          <a:p>
            <a:endParaRPr lang="en-GB" dirty="0"/>
          </a:p>
        </p:txBody>
      </p:sp>
    </p:spTree>
    <p:extLst>
      <p:ext uri="{BB962C8B-B14F-4D97-AF65-F5344CB8AC3E}">
        <p14:creationId xmlns:p14="http://schemas.microsoft.com/office/powerpoint/2010/main" val="2539163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rPr>
              <a:t>What Is a Product? </a:t>
            </a:r>
            <a:endParaRPr lang="en-IN" sz="2000" dirty="0">
              <a:solidFill>
                <a:schemeClr val="bg2"/>
              </a:solidFill>
            </a:endParaRPr>
          </a:p>
        </p:txBody>
      </p:sp>
      <p:sp>
        <p:nvSpPr>
          <p:cNvPr id="3" name="Content Placeholder 2"/>
          <p:cNvSpPr>
            <a:spLocks noGrp="1"/>
          </p:cNvSpPr>
          <p:nvPr>
            <p:ph sz="half" idx="1"/>
          </p:nvPr>
        </p:nvSpPr>
        <p:spPr/>
        <p:txBody>
          <a:bodyPr>
            <a:noAutofit/>
          </a:bodyPr>
          <a:lstStyle/>
          <a:p>
            <a:pPr marL="0" indent="0">
              <a:buNone/>
            </a:pPr>
            <a:r>
              <a:rPr lang="en-US" altLang="en-US" b="1" dirty="0"/>
              <a:t>Product and Service Classifications</a:t>
            </a:r>
          </a:p>
          <a:p>
            <a:r>
              <a:rPr lang="en-US" altLang="en-US" b="1" dirty="0"/>
              <a:t>Specialty products </a:t>
            </a:r>
            <a:r>
              <a:rPr lang="en-US" altLang="en-US" dirty="0"/>
              <a:t>are</a:t>
            </a:r>
            <a:r>
              <a:rPr lang="en-US" altLang="en-US" b="1" dirty="0"/>
              <a:t> </a:t>
            </a:r>
            <a:r>
              <a:rPr lang="en-US" altLang="en-US" dirty="0"/>
              <a:t>consumer products and services with unique characteristics or brand identification for which a significant group of buyers is willing to make a special purchase effort.</a:t>
            </a:r>
          </a:p>
          <a:p>
            <a:r>
              <a:rPr lang="en-US" altLang="en-US" dirty="0"/>
              <a:t>Buyers normally do not compare </a:t>
            </a:r>
            <a:r>
              <a:rPr lang="en-US" altLang="en-US" b="1" dirty="0"/>
              <a:t>specialty products</a:t>
            </a:r>
            <a:r>
              <a:rPr lang="en-US" altLang="en-US" dirty="0"/>
              <a:t>. They invest only the time needed to reach dealers carrying the wanted products.</a:t>
            </a:r>
          </a:p>
          <a:p>
            <a:endParaRPr lang="en-US" altLang="en-US" dirty="0"/>
          </a:p>
          <a:p>
            <a:pPr marL="741600" lvl="2" indent="-284400">
              <a:buFont typeface="Arial" panose="020B0604020202020204" pitchFamily="34" charset="0"/>
              <a:buChar char="‒"/>
            </a:pPr>
            <a:r>
              <a:rPr lang="en-US" altLang="en-US" sz="1800" dirty="0"/>
              <a:t>Medical services</a:t>
            </a:r>
          </a:p>
          <a:p>
            <a:pPr marL="741600" lvl="2" indent="-284400">
              <a:buFont typeface="Arial" panose="020B0604020202020204" pitchFamily="34" charset="0"/>
              <a:buChar char="‒"/>
            </a:pPr>
            <a:r>
              <a:rPr lang="en-US" altLang="en-US" sz="1800" dirty="0"/>
              <a:t>Specific types of cars</a:t>
            </a:r>
          </a:p>
          <a:p>
            <a:pPr marL="741600" lvl="2" indent="-284400">
              <a:buFont typeface="Arial" panose="020B0604020202020204" pitchFamily="34" charset="0"/>
              <a:buChar char="‒"/>
            </a:pPr>
            <a:r>
              <a:rPr lang="en-US" altLang="en-US" sz="1800" dirty="0"/>
              <a:t>High-end electronics</a:t>
            </a:r>
            <a:endParaRPr lang="en-IN" sz="1800" b="1" dirty="0"/>
          </a:p>
        </p:txBody>
      </p:sp>
      <p:sp>
        <p:nvSpPr>
          <p:cNvPr id="4" name="Content Placeholder 3">
            <a:extLst>
              <a:ext uri="{FF2B5EF4-FFF2-40B4-BE49-F238E27FC236}">
                <a16:creationId xmlns:a16="http://schemas.microsoft.com/office/drawing/2014/main" id="{C5EB1CA7-CC16-D44C-A2CA-1519F152A4C3}"/>
              </a:ext>
            </a:extLst>
          </p:cNvPr>
          <p:cNvSpPr>
            <a:spLocks noGrp="1"/>
          </p:cNvSpPr>
          <p:nvPr>
            <p:ph sz="half" idx="2"/>
          </p:nvPr>
        </p:nvSpPr>
        <p:spPr/>
        <p:txBody>
          <a:bodyPr>
            <a:normAutofit/>
          </a:bodyPr>
          <a:lstStyle/>
          <a:p>
            <a:r>
              <a:rPr lang="en-US" altLang="en-US" b="1" dirty="0"/>
              <a:t>Unsought products </a:t>
            </a:r>
            <a:r>
              <a:rPr lang="en-US" altLang="en-US" dirty="0"/>
              <a:t>are consumer products that the consumer does not know about or knows about but does not normally think of buying.</a:t>
            </a:r>
          </a:p>
          <a:p>
            <a:pPr marL="741600" lvl="2" indent="-284400">
              <a:buFont typeface="Arial" panose="020B0604020202020204" pitchFamily="34" charset="0"/>
              <a:buChar char="‒"/>
            </a:pPr>
            <a:r>
              <a:rPr lang="en-US" altLang="en-US" sz="1800" dirty="0"/>
              <a:t>Life insurance??</a:t>
            </a:r>
          </a:p>
          <a:p>
            <a:pPr marL="741600" lvl="2" indent="-284400">
              <a:buFont typeface="Arial" panose="020B0604020202020204" pitchFamily="34" charset="0"/>
              <a:buChar char="‒"/>
            </a:pPr>
            <a:r>
              <a:rPr lang="en-US" altLang="en-US" sz="1800" dirty="0"/>
              <a:t>Funeral services</a:t>
            </a:r>
          </a:p>
          <a:p>
            <a:pPr marL="741600" lvl="2" indent="-284400">
              <a:buFont typeface="Arial" panose="020B0604020202020204" pitchFamily="34" charset="0"/>
              <a:buChar char="‒"/>
            </a:pPr>
            <a:r>
              <a:rPr lang="en-US" altLang="en-US" sz="1800" dirty="0"/>
              <a:t>Blood donations</a:t>
            </a:r>
            <a:endParaRPr lang="en-GB" sz="1800" dirty="0"/>
          </a:p>
        </p:txBody>
      </p:sp>
    </p:spTree>
    <p:extLst>
      <p:ext uri="{BB962C8B-B14F-4D97-AF65-F5344CB8AC3E}">
        <p14:creationId xmlns:p14="http://schemas.microsoft.com/office/powerpoint/2010/main" val="390220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9CD4BEB-C391-4F7E-9838-95411A832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a:solidFill>
                  <a:schemeClr val="accent1"/>
                </a:solidFill>
              </a:rPr>
              <a:t>Marketing Considerations for Consumer Products</a:t>
            </a:r>
            <a:r>
              <a:rPr lang="en-US" altLang="en-US" sz="3600" dirty="0">
                <a:solidFill>
                  <a:schemeClr val="accent1"/>
                </a:solidFill>
              </a:rPr>
              <a:t> </a:t>
            </a:r>
            <a:endParaRPr lang="en-US" sz="3600" dirty="0">
              <a:solidFill>
                <a:schemeClr val="accent1"/>
              </a:solidFill>
            </a:endParaRPr>
          </a:p>
        </p:txBody>
      </p:sp>
      <p:sp>
        <p:nvSpPr>
          <p:cNvPr id="3" name="Content Placeholder 2"/>
          <p:cNvSpPr>
            <a:spLocks noGrp="1"/>
          </p:cNvSpPr>
          <p:nvPr>
            <p:ph idx="1"/>
          </p:nvPr>
        </p:nvSpPr>
        <p:spPr>
          <a:xfrm>
            <a:off x="581194" y="2172965"/>
            <a:ext cx="10993546" cy="525565"/>
          </a:xfrm>
        </p:spPr>
        <p:txBody>
          <a:bodyPr vert="horz" lIns="91440" tIns="45720" rIns="91440" bIns="45720" rtlCol="0" anchor="t">
            <a:normAutofit/>
          </a:bodyPr>
          <a:lstStyle/>
          <a:p>
            <a:pPr marL="0" indent="0">
              <a:buNone/>
            </a:pPr>
            <a:r>
              <a:rPr lang="en-US" sz="1600" b="1" cap="all">
                <a:solidFill>
                  <a:schemeClr val="accent2"/>
                </a:solidFill>
              </a:rPr>
              <a:t>Table 8.1</a:t>
            </a:r>
            <a:r>
              <a:rPr lang="en-US" sz="1600" cap="all">
                <a:solidFill>
                  <a:schemeClr val="accent2"/>
                </a:solidFill>
              </a:rPr>
              <a:t> Marketing Considerations for Consumer Products</a:t>
            </a:r>
            <a:endParaRPr lang="en-US" sz="1600" b="1" cap="all">
              <a:solidFill>
                <a:schemeClr val="accent2"/>
              </a:solidFill>
            </a:endParaRPr>
          </a:p>
        </p:txBody>
      </p:sp>
      <p:graphicFrame>
        <p:nvGraphicFramePr>
          <p:cNvPr id="6" name="Table 5" descr="Table 8.1: Marketing Considerations for Consumer Products, has the following headers from left to right: Marketing Considerations, Type of Consumer Product Convenience, Type of Consumer Product Shopping, Type of Consumer Product Specialty, and Type of Consumer Product Unsought. The row entries are as follows. Marketing Considerations: Customer buying behavior. Type of Consumer Product Convenience: Frequent purchase; little planning, little comparison or shopping effort; low Customer involvement. Type of Consumer Product Shopping: Less frequent purchase; much planning and shopping effort; comparison of brands on price, quality, and style. Type of Consumer Product Specialty: Strong brand preference and loyalty; special purchase effort; little comparison of brands; low price sensitivity. Type of Consumer Product Unsought: Little product awareness or knowledge (or, if aware, little or even negative interest). Marketing Considerations: Price. Type of Consumer Product Convenience: Low price. Type of Consumer Product Shopping: Higher price. Type of Consumer Product Specialty: High price. Type of Consumer Product Unsought: Varies."/>
          <p:cNvGraphicFramePr>
            <a:graphicFrameLocks noGrp="1"/>
          </p:cNvGraphicFramePr>
          <p:nvPr>
            <p:extLst>
              <p:ext uri="{D42A27DB-BD31-4B8C-83A1-F6EECF244321}">
                <p14:modId xmlns:p14="http://schemas.microsoft.com/office/powerpoint/2010/main" val="937329766"/>
              </p:ext>
            </p:extLst>
          </p:nvPr>
        </p:nvGraphicFramePr>
        <p:xfrm>
          <a:off x="506027" y="2978653"/>
          <a:ext cx="11185867" cy="3226642"/>
        </p:xfrm>
        <a:graphic>
          <a:graphicData uri="http://schemas.openxmlformats.org/drawingml/2006/table">
            <a:tbl>
              <a:tblPr firstRow="1" bandRow="1">
                <a:tableStyleId>{3B4B98B0-60AC-42C2-AFA5-B58CD77FA1E5}</a:tableStyleId>
              </a:tblPr>
              <a:tblGrid>
                <a:gridCol w="1885712">
                  <a:extLst>
                    <a:ext uri="{9D8B030D-6E8A-4147-A177-3AD203B41FA5}">
                      <a16:colId xmlns:a16="http://schemas.microsoft.com/office/drawing/2014/main" val="3255530750"/>
                    </a:ext>
                  </a:extLst>
                </a:gridCol>
                <a:gridCol w="2306020">
                  <a:extLst>
                    <a:ext uri="{9D8B030D-6E8A-4147-A177-3AD203B41FA5}">
                      <a16:colId xmlns:a16="http://schemas.microsoft.com/office/drawing/2014/main" val="2359207729"/>
                    </a:ext>
                  </a:extLst>
                </a:gridCol>
                <a:gridCol w="2339786">
                  <a:extLst>
                    <a:ext uri="{9D8B030D-6E8A-4147-A177-3AD203B41FA5}">
                      <a16:colId xmlns:a16="http://schemas.microsoft.com/office/drawing/2014/main" val="1899000863"/>
                    </a:ext>
                  </a:extLst>
                </a:gridCol>
                <a:gridCol w="2432207">
                  <a:extLst>
                    <a:ext uri="{9D8B030D-6E8A-4147-A177-3AD203B41FA5}">
                      <a16:colId xmlns:a16="http://schemas.microsoft.com/office/drawing/2014/main" val="2790813828"/>
                    </a:ext>
                  </a:extLst>
                </a:gridCol>
                <a:gridCol w="2222142">
                  <a:extLst>
                    <a:ext uri="{9D8B030D-6E8A-4147-A177-3AD203B41FA5}">
                      <a16:colId xmlns:a16="http://schemas.microsoft.com/office/drawing/2014/main" val="738452792"/>
                    </a:ext>
                  </a:extLst>
                </a:gridCol>
              </a:tblGrid>
              <a:tr h="906719">
                <a:tc>
                  <a:txBody>
                    <a:bodyPr/>
                    <a:lstStyle/>
                    <a:p>
                      <a:r>
                        <a:rPr lang="en-US" sz="1700" b="1" i="0" u="none" strike="noStrike" kern="1200" baseline="0">
                          <a:solidFill>
                            <a:schemeClr val="tx1"/>
                          </a:solidFill>
                          <a:latin typeface="+mn-lt"/>
                          <a:ea typeface="+mn-ea"/>
                          <a:cs typeface="+mn-cs"/>
                        </a:rPr>
                        <a:t>Marketing</a:t>
                      </a:r>
                    </a:p>
                    <a:p>
                      <a:r>
                        <a:rPr lang="en-US" sz="1700" b="1" i="0" u="none" strike="noStrike" kern="1200" baseline="0">
                          <a:solidFill>
                            <a:schemeClr val="tx1"/>
                          </a:solidFill>
                          <a:latin typeface="+mn-lt"/>
                          <a:ea typeface="+mn-ea"/>
                          <a:cs typeface="+mn-cs"/>
                        </a:rPr>
                        <a:t>Considerations</a:t>
                      </a:r>
                      <a:endParaRPr lang="en-US" sz="1700" b="1">
                        <a:latin typeface="+mn-lt"/>
                      </a:endParaRPr>
                    </a:p>
                  </a:txBody>
                  <a:tcPr marL="111242" marR="111242" marT="55621" marB="55621">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700" b="1" i="0" u="none" strike="noStrike" baseline="0">
                          <a:latin typeface="+mn-lt"/>
                        </a:rPr>
                        <a:t>Type of Consumer Product </a:t>
                      </a:r>
                      <a:r>
                        <a:rPr lang="en-US" sz="1700" b="1" i="0" u="none" strike="noStrike" kern="1200" baseline="0">
                          <a:solidFill>
                            <a:schemeClr val="tx1"/>
                          </a:solidFill>
                          <a:latin typeface="+mn-lt"/>
                          <a:ea typeface="+mn-ea"/>
                          <a:cs typeface="+mn-cs"/>
                        </a:rPr>
                        <a:t>Convenience</a:t>
                      </a:r>
                      <a:endParaRPr lang="en-US" sz="1700" b="1">
                        <a:latin typeface="+mn-lt"/>
                      </a:endParaRPr>
                    </a:p>
                  </a:txBody>
                  <a:tcPr marL="111242" marR="111242" marT="55621" marB="55621">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700" b="1" i="0" u="none" strike="noStrike" baseline="0">
                          <a:latin typeface="+mn-lt"/>
                        </a:rPr>
                        <a:t>Type of Consumer Product </a:t>
                      </a:r>
                    </a:p>
                    <a:p>
                      <a:pPr algn="ctr"/>
                      <a:r>
                        <a:rPr lang="en-US" sz="1700" b="1" i="0" u="none" strike="noStrike" kern="1200" baseline="0">
                          <a:solidFill>
                            <a:schemeClr val="tx1"/>
                          </a:solidFill>
                          <a:latin typeface="+mn-lt"/>
                          <a:ea typeface="+mn-ea"/>
                          <a:cs typeface="+mn-cs"/>
                        </a:rPr>
                        <a:t>Shopping</a:t>
                      </a:r>
                      <a:endParaRPr lang="en-US" sz="1700" b="1">
                        <a:latin typeface="+mn-lt"/>
                      </a:endParaRPr>
                    </a:p>
                  </a:txBody>
                  <a:tcPr marL="111242" marR="111242" marT="55621" marB="55621">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700" b="1" i="0" u="none" strike="noStrike" baseline="0">
                          <a:latin typeface="+mn-lt"/>
                        </a:rPr>
                        <a:t>Type of Consumer Product </a:t>
                      </a:r>
                    </a:p>
                    <a:p>
                      <a:pPr algn="ctr"/>
                      <a:r>
                        <a:rPr lang="en-US" sz="1700" b="1" i="0" u="none" strike="noStrike" kern="1200" baseline="0">
                          <a:solidFill>
                            <a:schemeClr val="tx1"/>
                          </a:solidFill>
                          <a:latin typeface="+mn-lt"/>
                          <a:ea typeface="+mn-ea"/>
                          <a:cs typeface="+mn-cs"/>
                        </a:rPr>
                        <a:t>Specialty</a:t>
                      </a:r>
                      <a:endParaRPr lang="en-US" sz="1700" b="1">
                        <a:latin typeface="+mn-lt"/>
                      </a:endParaRPr>
                    </a:p>
                  </a:txBody>
                  <a:tcPr marL="111242" marR="111242" marT="55621" marB="55621">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700" b="1" i="0" u="none" strike="noStrike" baseline="0">
                          <a:latin typeface="+mn-lt"/>
                        </a:rPr>
                        <a:t>Type of Consumer Product </a:t>
                      </a:r>
                    </a:p>
                    <a:p>
                      <a:pPr algn="ctr"/>
                      <a:r>
                        <a:rPr lang="en-US" sz="1700" b="1" i="0" u="none" strike="noStrike" kern="1200" baseline="0">
                          <a:solidFill>
                            <a:schemeClr val="tx1"/>
                          </a:solidFill>
                          <a:latin typeface="+mn-lt"/>
                          <a:ea typeface="+mn-ea"/>
                          <a:cs typeface="+mn-cs"/>
                        </a:rPr>
                        <a:t>Unsought</a:t>
                      </a:r>
                      <a:endParaRPr lang="en-US" sz="1700" b="1">
                        <a:latin typeface="+mn-lt"/>
                      </a:endParaRPr>
                    </a:p>
                  </a:txBody>
                  <a:tcPr marL="111242" marR="111242" marT="55621" marB="55621">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6880051"/>
                  </a:ext>
                </a:extLst>
              </a:tr>
              <a:tr h="1919687">
                <a:tc>
                  <a:txBody>
                    <a:bodyPr/>
                    <a:lstStyle/>
                    <a:p>
                      <a:r>
                        <a:rPr lang="en-US" sz="1700" b="0" i="0" u="none" strike="noStrike" kern="1200" baseline="0">
                          <a:solidFill>
                            <a:schemeClr val="tx1"/>
                          </a:solidFill>
                          <a:latin typeface="+mn-lt"/>
                          <a:ea typeface="+mn-ea"/>
                          <a:cs typeface="+mn-cs"/>
                        </a:rPr>
                        <a:t>Customer buying</a:t>
                      </a:r>
                    </a:p>
                    <a:p>
                      <a:r>
                        <a:rPr lang="en-US" sz="1700" b="0" i="0" u="none" strike="noStrike" kern="1200" baseline="0">
                          <a:solidFill>
                            <a:schemeClr val="tx1"/>
                          </a:solidFill>
                          <a:latin typeface="+mn-lt"/>
                          <a:ea typeface="+mn-ea"/>
                          <a:cs typeface="+mn-cs"/>
                        </a:rPr>
                        <a:t>behavior</a:t>
                      </a:r>
                      <a:endParaRPr lang="en-US" sz="1700"/>
                    </a:p>
                  </a:txBody>
                  <a:tcPr marL="111242" marR="111242" marT="55621" marB="55621">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700" b="0" i="0" u="none" strike="noStrike" kern="1200" baseline="0">
                          <a:solidFill>
                            <a:schemeClr val="tx1"/>
                          </a:solidFill>
                          <a:latin typeface="+mn-lt"/>
                          <a:ea typeface="+mn-ea"/>
                          <a:cs typeface="+mn-cs"/>
                        </a:rPr>
                        <a:t>Frequent purchase; little planning, little comparison or shopping effort; low</a:t>
                      </a:r>
                    </a:p>
                    <a:p>
                      <a:r>
                        <a:rPr lang="en-US" sz="1700" b="0" i="0" u="none" strike="noStrike" kern="1200" baseline="0">
                          <a:solidFill>
                            <a:schemeClr val="tx1"/>
                          </a:solidFill>
                          <a:latin typeface="+mn-lt"/>
                          <a:ea typeface="+mn-ea"/>
                          <a:cs typeface="+mn-cs"/>
                        </a:rPr>
                        <a:t>Customer involvement</a:t>
                      </a:r>
                      <a:endParaRPr lang="en-US" sz="1700"/>
                    </a:p>
                  </a:txBody>
                  <a:tcPr marL="111242" marR="111242" marT="55621" marB="55621">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700" b="0" i="0" u="none" strike="noStrike" kern="1200" baseline="0">
                          <a:solidFill>
                            <a:schemeClr val="tx1"/>
                          </a:solidFill>
                          <a:latin typeface="+mn-lt"/>
                          <a:ea typeface="+mn-ea"/>
                          <a:cs typeface="+mn-cs"/>
                        </a:rPr>
                        <a:t>Less frequent purchase; much planning and</a:t>
                      </a:r>
                    </a:p>
                    <a:p>
                      <a:r>
                        <a:rPr lang="en-US" sz="1700" b="0" i="0" u="none" strike="noStrike" kern="1200" baseline="0">
                          <a:solidFill>
                            <a:schemeClr val="tx1"/>
                          </a:solidFill>
                          <a:latin typeface="+mn-lt"/>
                          <a:ea typeface="+mn-ea"/>
                          <a:cs typeface="+mn-cs"/>
                        </a:rPr>
                        <a:t>shopping effort;</a:t>
                      </a:r>
                    </a:p>
                    <a:p>
                      <a:r>
                        <a:rPr lang="en-US" sz="1700" b="0" i="0" u="none" strike="noStrike" kern="1200" baseline="0">
                          <a:solidFill>
                            <a:schemeClr val="tx1"/>
                          </a:solidFill>
                          <a:latin typeface="+mn-lt"/>
                          <a:ea typeface="+mn-ea"/>
                          <a:cs typeface="+mn-cs"/>
                        </a:rPr>
                        <a:t>comparison of brands on price, quality, and style</a:t>
                      </a:r>
                      <a:endParaRPr lang="en-US" sz="1700"/>
                    </a:p>
                  </a:txBody>
                  <a:tcPr marL="111242" marR="111242" marT="55621" marB="55621">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700" b="0" i="0" u="none" strike="noStrike" kern="1200" baseline="0">
                          <a:solidFill>
                            <a:schemeClr val="tx1"/>
                          </a:solidFill>
                          <a:latin typeface="+mn-lt"/>
                          <a:ea typeface="+mn-ea"/>
                          <a:cs typeface="+mn-cs"/>
                        </a:rPr>
                        <a:t>Strong brand preference and loyalty; special</a:t>
                      </a:r>
                    </a:p>
                    <a:p>
                      <a:r>
                        <a:rPr lang="en-US" sz="1700" b="0" i="0" u="none" strike="noStrike" kern="1200" baseline="0">
                          <a:solidFill>
                            <a:schemeClr val="tx1"/>
                          </a:solidFill>
                          <a:latin typeface="+mn-lt"/>
                          <a:ea typeface="+mn-ea"/>
                          <a:cs typeface="+mn-cs"/>
                        </a:rPr>
                        <a:t>purchase effort; little comparison of brands; low price sensitivity</a:t>
                      </a:r>
                      <a:endParaRPr lang="en-US" sz="1700"/>
                    </a:p>
                  </a:txBody>
                  <a:tcPr marL="111242" marR="111242" marT="55621" marB="55621">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700" b="0" i="0" u="none" strike="noStrike" kern="1200" baseline="0">
                          <a:solidFill>
                            <a:schemeClr val="tx1"/>
                          </a:solidFill>
                          <a:latin typeface="+mn-lt"/>
                          <a:ea typeface="+mn-ea"/>
                          <a:cs typeface="+mn-cs"/>
                        </a:rPr>
                        <a:t>Little product awareness or knowledge (or, if aware, little or even negative interest)</a:t>
                      </a:r>
                      <a:endParaRPr lang="en-US" sz="1700"/>
                    </a:p>
                  </a:txBody>
                  <a:tcPr marL="111242" marR="111242" marT="55621" marB="55621">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75020102"/>
                  </a:ext>
                </a:extLst>
              </a:tr>
              <a:tr h="400236">
                <a:tc>
                  <a:txBody>
                    <a:bodyPr/>
                    <a:lstStyle/>
                    <a:p>
                      <a:r>
                        <a:rPr lang="en-US" sz="1700" b="0" i="0" u="none" strike="noStrike" kern="1200" baseline="0">
                          <a:solidFill>
                            <a:schemeClr val="tx1"/>
                          </a:solidFill>
                          <a:latin typeface="+mn-lt"/>
                          <a:ea typeface="+mn-ea"/>
                          <a:cs typeface="+mn-cs"/>
                        </a:rPr>
                        <a:t>Price</a:t>
                      </a:r>
                      <a:endParaRPr lang="en-US" sz="1700"/>
                    </a:p>
                  </a:txBody>
                  <a:tcPr marL="111242" marR="111242" marT="55621" marB="55621">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700" b="0" i="0" u="none" strike="noStrike" kern="1200" baseline="0">
                          <a:solidFill>
                            <a:schemeClr val="tx1"/>
                          </a:solidFill>
                          <a:latin typeface="+mn-lt"/>
                          <a:ea typeface="+mn-ea"/>
                          <a:cs typeface="+mn-cs"/>
                        </a:rPr>
                        <a:t>Low price</a:t>
                      </a:r>
                      <a:endParaRPr lang="en-US" sz="1700"/>
                    </a:p>
                  </a:txBody>
                  <a:tcPr marL="111242" marR="111242" marT="55621" marB="55621">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700" b="0" i="0" u="none" strike="noStrike" kern="1200" baseline="0">
                          <a:solidFill>
                            <a:schemeClr val="tx1"/>
                          </a:solidFill>
                          <a:latin typeface="+mn-lt"/>
                          <a:ea typeface="+mn-ea"/>
                          <a:cs typeface="+mn-cs"/>
                        </a:rPr>
                        <a:t>Higher price</a:t>
                      </a:r>
                      <a:endParaRPr lang="en-US" sz="1700"/>
                    </a:p>
                  </a:txBody>
                  <a:tcPr marL="111242" marR="111242" marT="55621" marB="55621">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700" b="0" i="0" u="none" strike="noStrike" kern="1200" baseline="0">
                          <a:solidFill>
                            <a:schemeClr val="tx1"/>
                          </a:solidFill>
                          <a:latin typeface="+mn-lt"/>
                          <a:ea typeface="+mn-ea"/>
                          <a:cs typeface="+mn-cs"/>
                        </a:rPr>
                        <a:t>High price</a:t>
                      </a:r>
                      <a:endParaRPr lang="en-US" sz="1700"/>
                    </a:p>
                  </a:txBody>
                  <a:tcPr marL="111242" marR="111242" marT="55621" marB="55621">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700" b="0" i="0" u="none" strike="noStrike" kern="1200" baseline="0" dirty="0">
                          <a:solidFill>
                            <a:schemeClr val="tx1"/>
                          </a:solidFill>
                          <a:latin typeface="+mn-lt"/>
                          <a:ea typeface="+mn-ea"/>
                          <a:cs typeface="+mn-cs"/>
                        </a:rPr>
                        <a:t>Varies</a:t>
                      </a:r>
                      <a:endParaRPr lang="en-US" sz="1700" dirty="0"/>
                    </a:p>
                  </a:txBody>
                  <a:tcPr marL="111242" marR="111242" marT="55621" marB="55621">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5936314"/>
                  </a:ext>
                </a:extLst>
              </a:tr>
            </a:tbl>
          </a:graphicData>
        </a:graphic>
      </p:graphicFrame>
    </p:spTree>
    <p:extLst>
      <p:ext uri="{BB962C8B-B14F-4D97-AF65-F5344CB8AC3E}">
        <p14:creationId xmlns:p14="http://schemas.microsoft.com/office/powerpoint/2010/main" val="20455715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3836</Words>
  <Application>Microsoft Macintosh PowerPoint</Application>
  <PresentationFormat>Widescreen</PresentationFormat>
  <Paragraphs>415</Paragraphs>
  <Slides>35</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Gill Sans MT</vt:lpstr>
      <vt:lpstr>Monotype Sorts</vt:lpstr>
      <vt:lpstr>Wingdings</vt:lpstr>
      <vt:lpstr>Wingdings 2</vt:lpstr>
      <vt:lpstr>Dividend</vt:lpstr>
      <vt:lpstr>Products, Services &amp; Branding</vt:lpstr>
      <vt:lpstr>Learning Objectives</vt:lpstr>
      <vt:lpstr>What Is a Product? </vt:lpstr>
      <vt:lpstr>What Is a Product? </vt:lpstr>
      <vt:lpstr>Some examples</vt:lpstr>
      <vt:lpstr>What Is a Product? </vt:lpstr>
      <vt:lpstr>What Is a Product? </vt:lpstr>
      <vt:lpstr>What Is a Product? </vt:lpstr>
      <vt:lpstr>Marketing Considerations for Consumer Products </vt:lpstr>
      <vt:lpstr>Marketing Considerations for Consumer Products </vt:lpstr>
      <vt:lpstr>What Is a Product? </vt:lpstr>
      <vt:lpstr>Product Decisions </vt:lpstr>
      <vt:lpstr>Product and Service Decisions </vt:lpstr>
      <vt:lpstr>Product and Service Decisions</vt:lpstr>
      <vt:lpstr>Product and Service Decisions </vt:lpstr>
      <vt:lpstr>Product and Service Decisions </vt:lpstr>
      <vt:lpstr>Product and Service Decisions </vt:lpstr>
      <vt:lpstr>Product and Service Decisions</vt:lpstr>
      <vt:lpstr>Product and Service Decisions </vt:lpstr>
      <vt:lpstr>PRODUCT LINE DECISIONS</vt:lpstr>
      <vt:lpstr>Product and Service Decisions </vt:lpstr>
      <vt:lpstr>Branding Strategy: Building Strong Brands </vt:lpstr>
      <vt:lpstr>Examples of famous brands</vt:lpstr>
      <vt:lpstr>Branding Strategy: Building Strong Brands </vt:lpstr>
      <vt:lpstr>Branding Strategy: Building Strong Brands </vt:lpstr>
      <vt:lpstr>Branding Strategy: Building Strong Brands </vt:lpstr>
      <vt:lpstr>Branding Strategy: Building Strong Brands </vt:lpstr>
      <vt:lpstr>Branding Strategy: Building Strong Brands </vt:lpstr>
      <vt:lpstr>Services Marketing </vt:lpstr>
      <vt:lpstr>Services Marketing </vt:lpstr>
      <vt:lpstr>Services Marketing </vt:lpstr>
      <vt:lpstr>Three Types of Service Marketing</vt:lpstr>
      <vt:lpstr>Services Marketing </vt:lpstr>
      <vt:lpstr>Services Marketing </vt:lpstr>
      <vt:lpstr>Services Marketing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Products, Services &amp; Branding</dc:title>
  <dc:creator>Regina Yeo</dc:creator>
  <cp:lastModifiedBy>Regina Yeo</cp:lastModifiedBy>
  <cp:revision>5</cp:revision>
  <dcterms:created xsi:type="dcterms:W3CDTF">2020-09-07T01:59:26Z</dcterms:created>
  <dcterms:modified xsi:type="dcterms:W3CDTF">2021-01-29T08:21:05Z</dcterms:modified>
</cp:coreProperties>
</file>