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2"/>
  </p:notesMasterIdLst>
  <p:sldIdLst>
    <p:sldId id="256" r:id="rId2"/>
    <p:sldId id="431" r:id="rId3"/>
    <p:sldId id="475" r:id="rId4"/>
    <p:sldId id="437" r:id="rId5"/>
    <p:sldId id="438" r:id="rId6"/>
    <p:sldId id="439" r:id="rId7"/>
    <p:sldId id="441" r:id="rId8"/>
    <p:sldId id="474" r:id="rId9"/>
    <p:sldId id="444" r:id="rId10"/>
    <p:sldId id="445" r:id="rId11"/>
    <p:sldId id="446" r:id="rId12"/>
    <p:sldId id="447" r:id="rId13"/>
    <p:sldId id="449" r:id="rId14"/>
    <p:sldId id="457" r:id="rId15"/>
    <p:sldId id="458" r:id="rId16"/>
    <p:sldId id="459" r:id="rId17"/>
    <p:sldId id="461" r:id="rId18"/>
    <p:sldId id="464" r:id="rId19"/>
    <p:sldId id="465" r:id="rId20"/>
    <p:sldId id="4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758"/>
  </p:normalViewPr>
  <p:slideViewPr>
    <p:cSldViewPr snapToGrid="0" snapToObjects="1">
      <p:cViewPr varScale="1">
        <p:scale>
          <a:sx n="91" d="100"/>
          <a:sy n="91" d="100"/>
        </p:scale>
        <p:origin x="1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EB607-DA67-E649-BACB-777F6EDE8378}" type="datetimeFigureOut">
              <a:rPr lang="en-GB" smtClean="0"/>
              <a:t>29/01/2021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6B2E1-AFC5-704C-9440-3155C73302A1}" type="slidenum">
              <a:rPr lang="en-GB" smtClean="0"/>
              <a:t>‹#›</a:t>
            </a:fld>
            <a:endParaRPr lang="en-GB"/>
          </a:p>
        </p:txBody>
      </p:sp>
    </p:spTree>
    <p:extLst>
      <p:ext uri="{BB962C8B-B14F-4D97-AF65-F5344CB8AC3E}">
        <p14:creationId xmlns:p14="http://schemas.microsoft.com/office/powerpoint/2010/main" val="134721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1	</a:t>
            </a:r>
            <a:r>
              <a:rPr lang="en-US" dirty="0"/>
              <a:t>Explain how companies find and develop new</a:t>
            </a:r>
            <a:r>
              <a:rPr lang="en-US" baseline="0" dirty="0"/>
              <a:t> </a:t>
            </a:r>
            <a:r>
              <a:rPr lang="en-US" dirty="0"/>
              <a:t>product ideas.</a:t>
            </a:r>
            <a:endParaRPr lang="en-US" sz="1200" b="1" dirty="0">
              <a:latin typeface="Calibri" panose="020F0502020204030204" pitchFamily="34" charset="0"/>
            </a:endParaRPr>
          </a:p>
          <a:p>
            <a:r>
              <a:rPr lang="en-US" b="1" dirty="0"/>
              <a:t>Objective 2	</a:t>
            </a:r>
            <a:r>
              <a:rPr lang="en-US" dirty="0"/>
              <a:t>List and define the steps in the new</a:t>
            </a:r>
            <a:r>
              <a:rPr lang="en-US" baseline="0" dirty="0"/>
              <a:t> </a:t>
            </a:r>
            <a:r>
              <a:rPr lang="en-US" dirty="0"/>
              <a:t>product development process and the major considerations in managing this process.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Objective 3	</a:t>
            </a:r>
            <a:r>
              <a:rPr lang="en-US" dirty="0"/>
              <a:t>Describe the stages of the product life cycle and how marketing strategies change during a product’s life cycle.</a:t>
            </a:r>
          </a:p>
          <a:p>
            <a:r>
              <a:rPr lang="en-US" b="1" dirty="0"/>
              <a:t>Objective 4	</a:t>
            </a:r>
            <a:r>
              <a:rPr lang="en-US" dirty="0"/>
              <a:t>Discuss two additional product issues: socially responsible product decisions and international product </a:t>
            </a:r>
            <a:r>
              <a:rPr lang="en-US" dirty="0">
                <a:latin typeface="+mn-lt"/>
              </a:rPr>
              <a:t>and services marketing.</a:t>
            </a:r>
            <a:endParaRPr lang="en-US" sz="1200" b="1" dirty="0">
              <a:latin typeface="Calibri" panose="020F0502020204030204" pitchFamily="34" charset="0"/>
            </a:endParaRP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3078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160479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98351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16498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ＭＳ Ｐゴシック" charset="-128"/>
              </a:rPr>
              <a:t>The PLC concept also can be applied to what are known as styles, fashions, and fads. Their special life cycles are shown in Figure 9.4. </a:t>
            </a:r>
          </a:p>
          <a:p>
            <a:pPr>
              <a:defRPr/>
            </a:pPr>
            <a:endParaRPr lang="en-US" dirty="0">
              <a:ea typeface="ＭＳ Ｐゴシック" charset="-128"/>
            </a:endParaRPr>
          </a:p>
          <a:p>
            <a:pPr>
              <a:defRPr/>
            </a:pPr>
            <a:r>
              <a:rPr lang="en-US" dirty="0">
                <a:ea typeface="ＭＳ Ｐゴシック" charset="-128"/>
              </a:rPr>
              <a:t>A </a:t>
            </a:r>
            <a:r>
              <a:rPr lang="en-US" b="1" dirty="0">
                <a:ea typeface="ＭＳ Ｐゴシック" charset="-128"/>
              </a:rPr>
              <a:t>style</a:t>
            </a:r>
            <a:r>
              <a:rPr lang="en-US" dirty="0">
                <a:ea typeface="ＭＳ Ｐゴシック" charset="-128"/>
              </a:rPr>
              <a:t> is a basic and distinctive mode of expression. For example, styles appear in homes (colonial, ranch, transitional), clothing (formal, casual), and art (realist, surrealist, abstract). Once a style is invented, it may last for generations, passing in and out of vogue. A style has a cycle showing several periods of renewed interest.</a:t>
            </a:r>
          </a:p>
          <a:p>
            <a:pPr>
              <a:defRPr/>
            </a:pPr>
            <a:endParaRPr lang="en-US" dirty="0">
              <a:ea typeface="ＭＳ Ｐゴシック" charset="-128"/>
            </a:endParaRPr>
          </a:p>
          <a:p>
            <a:pPr>
              <a:defRPr/>
            </a:pPr>
            <a:r>
              <a:rPr lang="en-US" dirty="0">
                <a:ea typeface="ＭＳ Ｐゴシック" charset="-128"/>
              </a:rPr>
              <a:t>A </a:t>
            </a:r>
            <a:r>
              <a:rPr lang="en-US" b="1" dirty="0">
                <a:ea typeface="ＭＳ Ｐゴシック" charset="-128"/>
              </a:rPr>
              <a:t>fashion</a:t>
            </a:r>
            <a:r>
              <a:rPr lang="en-US" dirty="0">
                <a:ea typeface="ＭＳ Ｐゴシック" charset="-128"/>
              </a:rPr>
              <a:t> is a currently accepted or popular style in a given field. For example, the more formal “business attire” look of corporate dress of the 1980s and 1990s gave way to the “business casual” look of the 2000s. Fashions tend to grow slowly, remain popular for a while, and then decline slowly.</a:t>
            </a:r>
          </a:p>
          <a:p>
            <a:pPr>
              <a:defRPr/>
            </a:pPr>
            <a:endParaRPr lang="en-US" b="1" dirty="0">
              <a:ea typeface="ＭＳ Ｐゴシック" charset="-128"/>
            </a:endParaRPr>
          </a:p>
          <a:p>
            <a:pPr>
              <a:defRPr/>
            </a:pPr>
            <a:r>
              <a:rPr lang="en-US" b="1" dirty="0">
                <a:ea typeface="ＭＳ Ｐゴシック" charset="-128"/>
              </a:rPr>
              <a:t>Fads</a:t>
            </a:r>
            <a:r>
              <a:rPr lang="en-US" dirty="0">
                <a:ea typeface="ＭＳ Ｐゴシック" charset="-128"/>
              </a:rPr>
              <a:t> are temporary periods of unusually high sales driven by consumer enthusiasm and immediate product or brand popularity.</a:t>
            </a:r>
            <a:r>
              <a:rPr lang="en-US" baseline="30000" dirty="0">
                <a:ea typeface="ＭＳ Ｐゴシック" charset="-128"/>
              </a:rPr>
              <a:t> </a:t>
            </a:r>
            <a:r>
              <a:rPr lang="en-US" dirty="0">
                <a:ea typeface="ＭＳ Ｐゴシック" charset="-128"/>
              </a:rPr>
              <a:t>A fad may be part of an otherwise normal life cycle, as in the case of recent surges in the sales of poker chips and accessories. Or the fad may comprise a brand’s or product’s entire life cycle. Pet Rocks are a classic example. </a:t>
            </a:r>
          </a:p>
          <a:p>
            <a:pPr>
              <a:defRPr/>
            </a:pPr>
            <a:endParaRPr lang="en-US" dirty="0">
              <a:ea typeface="ＭＳ Ｐゴシック" charset="-128"/>
            </a:endParaRPr>
          </a:p>
          <a:p>
            <a:pPr>
              <a:defRPr/>
            </a:pPr>
            <a:r>
              <a:rPr lang="en-US" dirty="0">
                <a:ea typeface="ＭＳ Ｐゴシック" charset="-128"/>
              </a:rPr>
              <a:t>Marketers can apply the product life-cycle concept as a useful framework for describing how products and markets work. And when used carefully, the PLC concept can help in developing good marketing strategies for its different stages. However, using the PLC concept for forecasting product performance or developing marketing strategies presents some practical problems. For example, in practice, it is difficult to forecast the sales level at each PLC stage, the length of each stage, and the shape of the PLC curve. Using the PLC concept to develop marketing strategy also can be difficult because strategy is both a cause and a result of the PLC. The product’s current PLC position suggests the best marketing strategies, and the resulting marketing strategies affect product performance in later stages.</a:t>
            </a: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757902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a:t>
            </a:r>
            <a:r>
              <a:rPr lang="en-US" altLang="en-US" b="1" dirty="0"/>
              <a:t>introduction stage</a:t>
            </a:r>
            <a:r>
              <a:rPr lang="en-US" altLang="en-US" dirty="0"/>
              <a:t> starts when a new product is first launched. Well-known products such as frozen foods and HDTVs lingered for many years before they entered a stage of more rapid growth.</a:t>
            </a:r>
          </a:p>
          <a:p>
            <a:endParaRPr lang="en-US" altLang="en-US" dirty="0"/>
          </a:p>
          <a:p>
            <a:r>
              <a:rPr lang="en-US" altLang="en-US" dirty="0"/>
              <a:t>In this stage profits are negative or low because of the low sales and high distribution and promotion expenses. Firms focus their selling on those buyers who are the most ready to buy.</a:t>
            </a:r>
          </a:p>
          <a:p>
            <a:endParaRPr lang="en-US" altLang="en-US" dirty="0"/>
          </a:p>
          <a:p>
            <a:r>
              <a:rPr lang="en-US" altLang="en-US" dirty="0"/>
              <a:t>A company, especially the </a:t>
            </a:r>
            <a:r>
              <a:rPr lang="en-US" altLang="en-US" i="1" dirty="0"/>
              <a:t>market pioneer</a:t>
            </a:r>
            <a:r>
              <a:rPr lang="en-US" altLang="en-US" dirty="0"/>
              <a:t>, must choose a launch strategy that is consistent with the intended product positioning. It should realize that the initial strategy is just the first step in a grander marketing plan for the product’s entire life cycle.</a:t>
            </a:r>
            <a:r>
              <a:rPr lang="en-US" altLang="en-US" baseline="0" dirty="0"/>
              <a:t> </a:t>
            </a:r>
            <a:r>
              <a:rPr lang="en-US" altLang="en-US" dirty="0"/>
              <a:t>If the pioneer chooses its launch strategy to make a “killing,” it may be sacrificing long-run revenue for the sake of short-run gain. The pioneer has the best chance of building and retaining market leadership if it plays its cards correctly from the start.</a:t>
            </a:r>
            <a:br>
              <a:rPr lang="en-US" altLang="en-US" dirty="0"/>
            </a:br>
            <a:br>
              <a:rPr lang="en-US" altLang="en-US" dirty="0"/>
            </a:br>
            <a:r>
              <a:rPr lang="en-US" altLang="en-US" dirty="0"/>
              <a:t>If the new product satisfies the market, it will enter a </a:t>
            </a:r>
            <a:r>
              <a:rPr lang="en-US" altLang="en-US" b="1" dirty="0"/>
              <a:t>growth stage.</a:t>
            </a:r>
            <a:r>
              <a:rPr lang="en-US" altLang="en-US" dirty="0"/>
              <a:t> The early adopters will continue to buy, and later buyers will start following their lead, especially if they hear favorable word of mouth. </a:t>
            </a:r>
          </a:p>
          <a:p>
            <a:endParaRPr lang="en-US" altLang="en-US" dirty="0"/>
          </a:p>
          <a:p>
            <a:r>
              <a:rPr lang="en-US" altLang="en-US" dirty="0"/>
              <a:t>As new competitors enter the market, they will introduce new product features, and the market will expand. The increase in competitors leads to an increase in the number of distribution outlets, and sales jump just to build reseller inventories. Companies keep their promotion spending at the same or a slightly higher level. Educating the market remains a goal, but now the company must also meet the competition.</a:t>
            </a:r>
          </a:p>
          <a:p>
            <a:endParaRPr lang="en-US" altLang="en-US" dirty="0"/>
          </a:p>
          <a:p>
            <a:r>
              <a:rPr lang="en-US" altLang="en-US" dirty="0"/>
              <a:t>Profits increase during the growth stage as promotion costs are spread over a large volume and as unit manufacturing costs decrease. The firm uses several strategies to sustain rapid market growth as long as possible:</a:t>
            </a:r>
          </a:p>
          <a:p>
            <a:endParaRPr lang="en-US" altLang="en-US" dirty="0"/>
          </a:p>
          <a:p>
            <a:pPr marL="171450" indent="-171450">
              <a:buFont typeface="Arial" panose="020B0604020202020204" pitchFamily="34" charset="0"/>
              <a:buChar char="•"/>
            </a:pPr>
            <a:r>
              <a:rPr lang="en-US" altLang="en-US" dirty="0"/>
              <a:t>Improving product quality</a:t>
            </a:r>
          </a:p>
          <a:p>
            <a:pPr marL="171450" indent="-171450">
              <a:buFont typeface="Arial" panose="020B0604020202020204" pitchFamily="34" charset="0"/>
              <a:buChar char="•"/>
            </a:pPr>
            <a:r>
              <a:rPr lang="en-US" altLang="en-US" dirty="0"/>
              <a:t>Adding new product features and models</a:t>
            </a:r>
          </a:p>
          <a:p>
            <a:pPr marL="171450" indent="-171450">
              <a:buFont typeface="Arial" panose="020B0604020202020204" pitchFamily="34" charset="0"/>
              <a:buChar char="•"/>
            </a:pPr>
            <a:r>
              <a:rPr lang="en-US" altLang="en-US" dirty="0"/>
              <a:t>Entering new market segments and new distribution channels</a:t>
            </a:r>
          </a:p>
          <a:p>
            <a:pPr marL="171450" indent="-171450">
              <a:buFont typeface="Arial" panose="020B0604020202020204" pitchFamily="34" charset="0"/>
              <a:buChar char="•"/>
            </a:pPr>
            <a:r>
              <a:rPr lang="en-US" altLang="en-US" dirty="0"/>
              <a:t>Shifting some advertising from awareness to building product conviction and purchase</a:t>
            </a:r>
          </a:p>
          <a:p>
            <a:pPr marL="171450" indent="-171450">
              <a:buFont typeface="Arial" panose="020B0604020202020204" pitchFamily="34" charset="0"/>
              <a:buChar char="•"/>
            </a:pPr>
            <a:r>
              <a:rPr lang="en-US" altLang="en-US" dirty="0"/>
              <a:t>Lowering prices at the right time to attract more buyers</a:t>
            </a:r>
          </a:p>
          <a:p>
            <a:endParaRPr lang="en-US" altLang="en-US" dirty="0"/>
          </a:p>
          <a:p>
            <a:r>
              <a:rPr lang="en-US" altLang="en-US" dirty="0"/>
              <a:t>In the growth stage, the firm faces a trade-off between high market share and high current profit. By spending a lot of money on product improvement, promotion, and distribution, the company can capture a dominant position. In doing so, however, it gives up maximum current profit, which it hopes to make up in the next stage.</a:t>
            </a:r>
            <a:endParaRPr lang="en-IN"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232764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a:t>
            </a:r>
            <a:r>
              <a:rPr lang="en-US" altLang="en-US" b="1" dirty="0"/>
              <a:t>maturity stage </a:t>
            </a:r>
            <a:r>
              <a:rPr lang="en-US" altLang="en-US" dirty="0"/>
              <a:t>normally lasts longer than the previous stages, and it poses strong challenges to marketing management. Most products are in the maturity stage of the life cycle, and therefore most of marketing management deals with the mature product.</a:t>
            </a:r>
          </a:p>
          <a:p>
            <a:endParaRPr lang="en-US" altLang="en-US" dirty="0"/>
          </a:p>
          <a:p>
            <a:r>
              <a:rPr lang="en-US" altLang="en-US" dirty="0"/>
              <a:t>The slowdown in sales growth results in many producers with many products to sell. In turn, this overcapacity leads to greater competition and a drop in profit. Some of the weaker competitors start dropping out, and the industry eventually contains only well-established competitors.</a:t>
            </a:r>
          </a:p>
          <a:p>
            <a:endParaRPr lang="en-US" altLang="en-US" dirty="0"/>
          </a:p>
          <a:p>
            <a:r>
              <a:rPr lang="en-US" altLang="en-US" dirty="0"/>
              <a:t>Although many products in the mature stage appear to remain unchanged for long periods, most successful ones are actually evolving to meet changing consumer needs. Product managers should do more than simply ride along with or defend their mature products—a good offense is the best defense. </a:t>
            </a:r>
          </a:p>
          <a:p>
            <a:endParaRPr lang="en-US" altLang="en-US" dirty="0"/>
          </a:p>
          <a:p>
            <a:pPr>
              <a:defRPr/>
            </a:pPr>
            <a:r>
              <a:rPr lang="en-US" altLang="en-US" dirty="0"/>
              <a:t>They should consider modifying the market, product offering, and marketing mix</a:t>
            </a:r>
            <a:r>
              <a:rPr lang="en-US" altLang="en-US" baseline="0" dirty="0"/>
              <a:t>.</a:t>
            </a:r>
            <a:br>
              <a:rPr lang="en-US" altLang="en-US" baseline="0" dirty="0"/>
            </a:br>
            <a:br>
              <a:rPr lang="en-US" altLang="en-US" baseline="0" dirty="0"/>
            </a:br>
            <a:r>
              <a:rPr lang="en-US" i="0" dirty="0">
                <a:ea typeface="ＭＳ Ｐゴシック" charset="-128"/>
              </a:rPr>
              <a:t>When</a:t>
            </a:r>
            <a:r>
              <a:rPr lang="en-US" i="0" baseline="0" dirty="0">
                <a:ea typeface="ＭＳ Ｐゴシック" charset="-128"/>
              </a:rPr>
              <a:t> </a:t>
            </a:r>
            <a:r>
              <a:rPr lang="en-US" i="1" baseline="0" dirty="0">
                <a:ea typeface="ＭＳ Ｐゴシック" charset="-128"/>
              </a:rPr>
              <a:t>m</a:t>
            </a:r>
            <a:r>
              <a:rPr lang="en-US" i="1" dirty="0">
                <a:ea typeface="ＭＳ Ｐゴシック" charset="-128"/>
              </a:rPr>
              <a:t>odifying the market</a:t>
            </a:r>
            <a:r>
              <a:rPr lang="en-US" i="0" dirty="0">
                <a:ea typeface="ＭＳ Ｐゴシック" charset="-128"/>
              </a:rPr>
              <a:t>,</a:t>
            </a:r>
            <a:r>
              <a:rPr lang="en-US" i="0" baseline="0" dirty="0">
                <a:ea typeface="ＭＳ Ｐゴシック" charset="-128"/>
              </a:rPr>
              <a:t> </a:t>
            </a:r>
            <a:r>
              <a:rPr lang="en-US" i="0" dirty="0">
                <a:ea typeface="ＭＳ Ｐゴシック" charset="-128"/>
              </a:rPr>
              <a:t>the company tries to increase consumption by finding new users and new market segments for its brands.</a:t>
            </a:r>
          </a:p>
          <a:p>
            <a:pPr>
              <a:defRPr/>
            </a:pPr>
            <a:endParaRPr lang="en-US" i="0" dirty="0">
              <a:ea typeface="ＭＳ Ｐゴシック" charset="-128"/>
            </a:endParaRPr>
          </a:p>
          <a:p>
            <a:pPr>
              <a:defRPr/>
            </a:pPr>
            <a:r>
              <a:rPr lang="en-US" i="1" dirty="0">
                <a:ea typeface="ＭＳ Ｐゴシック" charset="-128"/>
              </a:rPr>
              <a:t>Modifying the product </a:t>
            </a:r>
            <a:r>
              <a:rPr lang="en-US" i="0" dirty="0">
                <a:ea typeface="ＭＳ Ｐゴシック" charset="-128"/>
              </a:rPr>
              <a:t>involves changing characteristics such as quality, features, style, or packaging to attract new users and inspire more usage. The</a:t>
            </a:r>
            <a:r>
              <a:rPr lang="en-US" i="0" baseline="0" dirty="0">
                <a:ea typeface="ＭＳ Ｐゴシック" charset="-128"/>
              </a:rPr>
              <a:t> company</a:t>
            </a:r>
            <a:r>
              <a:rPr lang="en-US" i="0" dirty="0">
                <a:ea typeface="ＭＳ Ｐゴシック" charset="-128"/>
              </a:rPr>
              <a:t> can improve the product’s styling and attractiveness or improve the product’s quality and performance—durability, reliability, speed, and taste.</a:t>
            </a:r>
          </a:p>
          <a:p>
            <a:pPr>
              <a:defRPr/>
            </a:pPr>
            <a:endParaRPr lang="en-US" i="0" dirty="0">
              <a:ea typeface="ＭＳ Ｐゴシック" charset="-128"/>
            </a:endParaRPr>
          </a:p>
          <a:p>
            <a:r>
              <a:rPr lang="en-US" b="0" i="1" dirty="0">
                <a:ea typeface="ＭＳ Ｐゴシック" charset="-128"/>
              </a:rPr>
              <a:t>Modifying the marketing mix</a:t>
            </a:r>
            <a:r>
              <a:rPr lang="en-US" b="0" i="1" baseline="0" dirty="0">
                <a:ea typeface="ＭＳ Ｐゴシック" charset="-128"/>
              </a:rPr>
              <a:t> </a:t>
            </a:r>
            <a:r>
              <a:rPr lang="en-US" i="0" baseline="0" dirty="0">
                <a:ea typeface="ＭＳ Ｐゴシック" charset="-128"/>
              </a:rPr>
              <a:t>involves </a:t>
            </a:r>
            <a:r>
              <a:rPr lang="en-US" i="0" dirty="0">
                <a:ea typeface="ＭＳ Ｐゴシック" charset="-128"/>
              </a:rPr>
              <a:t>improving sales by changing one or more marketing mix elements.</a:t>
            </a:r>
            <a:r>
              <a:rPr lang="en-US" i="0" baseline="0" dirty="0">
                <a:ea typeface="ＭＳ Ｐゴシック" charset="-128"/>
              </a:rPr>
              <a:t> </a:t>
            </a:r>
            <a:r>
              <a:rPr lang="en-US" i="0" dirty="0">
                <a:ea typeface="ＭＳ Ｐゴシック" charset="-128"/>
              </a:rPr>
              <a:t>The company can offer new or improved services to buyers. It can cut prices to attract new users and competitors’ customers. It can launch a better advertising campaign or use aggressive sales promotions—trade deals, cents-off, premiums, and contests. In addition to pricing and promotion, the company can also move into new marketing channels </a:t>
            </a:r>
            <a:r>
              <a:rPr lang="en-US" dirty="0">
                <a:ea typeface="ＭＳ Ｐゴシック" charset="-128"/>
              </a:rPr>
              <a:t>to help serve new users.</a:t>
            </a:r>
            <a:br>
              <a:rPr lang="en-US" dirty="0">
                <a:ea typeface="ＭＳ Ｐゴシック" charset="-128"/>
              </a:rPr>
            </a:br>
            <a:br>
              <a:rPr lang="en-US" dirty="0">
                <a:ea typeface="ＭＳ Ｐゴシック" charset="-128"/>
              </a:rPr>
            </a:br>
            <a:r>
              <a:rPr lang="en-US" altLang="en-US" dirty="0"/>
              <a:t>The sales of most product forms and brands eventually dip. The decline may be slow, as in the cases of stamps and oatmeal cereal, or rapid, as in the case of VHS tapes. Sales may plunge to zero, or they may drop to a low level where they continue for many years. This is the </a:t>
            </a:r>
            <a:r>
              <a:rPr lang="en-US" altLang="en-US" b="1" dirty="0"/>
              <a:t>decline stage</a:t>
            </a:r>
            <a:r>
              <a:rPr lang="en-US" altLang="en-US" dirty="0"/>
              <a:t>. Sales decline for many reasons, including technological advances, shifts in consumer tastes, and increased competition. </a:t>
            </a:r>
          </a:p>
          <a:p>
            <a:endParaRPr lang="en-US" altLang="en-US" dirty="0"/>
          </a:p>
          <a:p>
            <a:r>
              <a:rPr lang="en-US" altLang="en-US" dirty="0"/>
              <a:t>Carrying a weak product can be very costly to a firm, and not just in profit terms. There are many hidden costs. A weak product may take up too much time and resources that might be better used to make “healthy” products more profitable,</a:t>
            </a:r>
            <a:r>
              <a:rPr lang="en-US" altLang="en-US" baseline="0" dirty="0"/>
              <a:t> </a:t>
            </a:r>
            <a:r>
              <a:rPr lang="en-US" altLang="en-US" dirty="0"/>
              <a:t>and a</a:t>
            </a:r>
            <a:r>
              <a:rPr lang="en-US" altLang="en-US" baseline="0" dirty="0"/>
              <a:t> </a:t>
            </a:r>
            <a:r>
              <a:rPr lang="en-US" altLang="en-US" dirty="0"/>
              <a:t>product’s failing reputation can cause customer concerns about the company and its other products. The biggest cost may well lie in the future. Keeping weak products delays the search for replacements, creates a lopsided product mix, hurts current profits, and weakens the company’s foothold on the future.</a:t>
            </a:r>
          </a:p>
          <a:p>
            <a:endParaRPr lang="en-US" altLang="en-US" dirty="0"/>
          </a:p>
          <a:p>
            <a:r>
              <a:rPr lang="en-US" altLang="en-US" dirty="0"/>
              <a:t>For these reasons, compan</a:t>
            </a:r>
            <a:r>
              <a:rPr lang="en-US" altLang="en-US" b="0" dirty="0"/>
              <a:t>ies must identify products in the decline stage and decide whether to maintain, harvest, or drop them. Management may decide to </a:t>
            </a:r>
            <a:r>
              <a:rPr lang="en-US" altLang="en-US" b="0" i="1" dirty="0"/>
              <a:t>maintain</a:t>
            </a:r>
            <a:r>
              <a:rPr lang="en-US" altLang="en-US" b="0" dirty="0"/>
              <a:t> its brand, repositioning or reinvigorating it in hopes of moving it back into the growth stage of the product life cycle. Management may decide to </a:t>
            </a:r>
            <a:r>
              <a:rPr lang="en-US" altLang="en-US" b="0" i="1" dirty="0"/>
              <a:t>harvest</a:t>
            </a:r>
            <a:r>
              <a:rPr lang="en-US" altLang="en-US" b="0" dirty="0"/>
              <a:t> the product, which means reducing various costs (plant and equipment, maintenance, R&amp;D, advertising, sales force), hoping that sales hold up. Finally, management may decide to </a:t>
            </a:r>
            <a:r>
              <a:rPr lang="en-US" altLang="en-US" b="0" i="1" dirty="0"/>
              <a:t>drop</a:t>
            </a:r>
            <a:r>
              <a:rPr lang="en-US" altLang="en-US" b="0" dirty="0"/>
              <a:t> the product </a:t>
            </a:r>
            <a:r>
              <a:rPr lang="en-US" altLang="en-US" dirty="0"/>
              <a:t>from its line. The company can sell the product to another firm or simply liquidate it at salvage value. If the company plans to find a buyer, it will not want to run down the product through harvesting.</a:t>
            </a:r>
          </a:p>
          <a:p>
            <a:endParaRPr lang="en-US" altLang="en-US" dirty="0"/>
          </a:p>
          <a:p>
            <a:r>
              <a:rPr lang="en-US" altLang="en-US" dirty="0"/>
              <a:t> On the next two slides, Table 9.2 summarizes the key characteristics of each stage of the PLC. The table also lists the marketing objectives and strategies for each stage.</a:t>
            </a:r>
            <a:endParaRPr lang="en-IN" dirty="0"/>
          </a:p>
          <a:p>
            <a:pPr>
              <a:defRPr/>
            </a:pPr>
            <a:endParaRPr lang="en-IN"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35324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88906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47436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95291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53180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C6B2E1-AFC5-704C-9440-3155C73302A1}" type="slidenum">
              <a:rPr lang="en-GB" smtClean="0"/>
              <a:t>8</a:t>
            </a:fld>
            <a:endParaRPr lang="en-GB"/>
          </a:p>
        </p:txBody>
      </p:sp>
    </p:spTree>
    <p:extLst>
      <p:ext uri="{BB962C8B-B14F-4D97-AF65-F5344CB8AC3E}">
        <p14:creationId xmlns:p14="http://schemas.microsoft.com/office/powerpoint/2010/main" val="343160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95403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9659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68931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35AB-8AF9-5141-B95C-FC7DC03B05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47DB238-C493-DF44-8C30-1C70188C8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217DA3A-16D4-A044-B090-6621F89D4429}"/>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5" name="Footer Placeholder 4">
            <a:extLst>
              <a:ext uri="{FF2B5EF4-FFF2-40B4-BE49-F238E27FC236}">
                <a16:creationId xmlns:a16="http://schemas.microsoft.com/office/drawing/2014/main" id="{BA4AAC80-ED4C-8045-A6C9-41B250B9CC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C0A61-17B4-5A42-B513-3258079B3C16}"/>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289072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25FD-A9E9-B047-8F39-DE82EBF40D1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B79E1BA-A9D0-5843-AFCB-076F81872A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90C8D10-CEC0-B348-AE08-CA08D4251169}"/>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5" name="Footer Placeholder 4">
            <a:extLst>
              <a:ext uri="{FF2B5EF4-FFF2-40B4-BE49-F238E27FC236}">
                <a16:creationId xmlns:a16="http://schemas.microsoft.com/office/drawing/2014/main" id="{8334FB36-3F68-BF4E-8609-67EDDEEF4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492CB1-6CF7-4A45-AA38-0A8BD7FA14EA}"/>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121903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35A33-4453-CB42-BADD-49472FDDA68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8BD24BD-496A-DC4D-8B0E-A0678A2AA0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D2A2D2-5439-0C4C-8712-62E6E2907DF0}"/>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5" name="Footer Placeholder 4">
            <a:extLst>
              <a:ext uri="{FF2B5EF4-FFF2-40B4-BE49-F238E27FC236}">
                <a16:creationId xmlns:a16="http://schemas.microsoft.com/office/drawing/2014/main" id="{8A8AFEA6-3CAB-7541-999E-9DDD4C2344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3735EE-B7F9-214F-BE30-320BC5E0DF2C}"/>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206158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5909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FDC9-23F7-1945-8BA1-4B7134E35D1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5752867-B57E-1748-9EBA-793BB9AE7C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07DB1AF-E242-AC47-93E5-738D814C5379}"/>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5" name="Footer Placeholder 4">
            <a:extLst>
              <a:ext uri="{FF2B5EF4-FFF2-40B4-BE49-F238E27FC236}">
                <a16:creationId xmlns:a16="http://schemas.microsoft.com/office/drawing/2014/main" id="{F1A86B8D-A1BC-E84D-A7FB-45D7D30490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21FC03-1A69-3042-AD10-1FEAF447FBB5}"/>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240768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3646-E6DF-A64E-A0F9-DD622D3EAA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FAAB4D2-C0F4-924C-A826-7D84D54355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623C157-7EAE-1B44-B263-65A99EE13151}"/>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5" name="Footer Placeholder 4">
            <a:extLst>
              <a:ext uri="{FF2B5EF4-FFF2-40B4-BE49-F238E27FC236}">
                <a16:creationId xmlns:a16="http://schemas.microsoft.com/office/drawing/2014/main" id="{B82D5F27-E3D4-DE45-95BA-5D0C140622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ED01CD-B0D4-EF41-A18F-50EE61ADA611}"/>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13278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7982-452C-F94D-9F1C-5FE7C8AEFF5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E847CC2-E7E4-5B45-96C7-DC166B1F0A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527FC84-D0F2-6941-9438-010256257F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C996133-9767-5949-B64B-D8AE0E75FD2B}"/>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6" name="Footer Placeholder 5">
            <a:extLst>
              <a:ext uri="{FF2B5EF4-FFF2-40B4-BE49-F238E27FC236}">
                <a16:creationId xmlns:a16="http://schemas.microsoft.com/office/drawing/2014/main" id="{00CD0735-DDC3-F84B-9EED-4AEF6CFFFB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36983D-623E-D642-B8E0-F345D6AE95B3}"/>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278614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B678-2F1F-DA4B-ACB4-D29B720E527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E6BBA8C-5538-4349-A3BA-63101ECBC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744256-794F-4940-B066-0653557354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8080132-AE02-8344-94F5-4C1C3F10F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3AA450-CC20-174C-B86E-01A989B40D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DC2DF33-30D6-A54B-9B62-63FD1AF73C57}"/>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8" name="Footer Placeholder 7">
            <a:extLst>
              <a:ext uri="{FF2B5EF4-FFF2-40B4-BE49-F238E27FC236}">
                <a16:creationId xmlns:a16="http://schemas.microsoft.com/office/drawing/2014/main" id="{72AF85FF-52E1-0B42-964A-629837CAF9F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69F0105-5CE9-AF4D-8308-F0E93D01ED45}"/>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18514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5F0F-C586-AA49-815A-5F7DC7D33FC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6BFFDA9-E1AD-C945-89E3-E761404D90D9}"/>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4" name="Footer Placeholder 3">
            <a:extLst>
              <a:ext uri="{FF2B5EF4-FFF2-40B4-BE49-F238E27FC236}">
                <a16:creationId xmlns:a16="http://schemas.microsoft.com/office/drawing/2014/main" id="{18354429-2407-8945-A1BA-FF28FF33BF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AEEF72-D3E4-1D45-8D46-45D87FF6284A}"/>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8470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B15DA-5B5D-7744-B6EB-C356F99EC428}"/>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3" name="Footer Placeholder 2">
            <a:extLst>
              <a:ext uri="{FF2B5EF4-FFF2-40B4-BE49-F238E27FC236}">
                <a16:creationId xmlns:a16="http://schemas.microsoft.com/office/drawing/2014/main" id="{27FE1E12-EAAD-D842-A7AD-91A835EF59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7554F50-252C-EF42-86ED-4BBAFFE3591F}"/>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91900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E67E-1849-994D-9FF6-C0EA68682D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457DA32-3658-0E46-8223-A6F3279357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8DA9700-2CED-4C4F-A36C-AF3DB3156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480E83-9498-C448-A25E-666D7A24E1C2}"/>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6" name="Footer Placeholder 5">
            <a:extLst>
              <a:ext uri="{FF2B5EF4-FFF2-40B4-BE49-F238E27FC236}">
                <a16:creationId xmlns:a16="http://schemas.microsoft.com/office/drawing/2014/main" id="{419684D8-A640-BF4B-8E09-19D8D2E09B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711EAE-6E89-AB43-9AE4-4B3A6F7FEC3D}"/>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353269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7AD7-8915-E248-BA19-68A3BF0D03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1ACCDF6-6C65-5545-9067-3940D7004C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0D7ACF-E911-0A43-B13B-A89E78A51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68E123-FF55-454C-AD3D-122CCEFD99E7}"/>
              </a:ext>
            </a:extLst>
          </p:cNvPr>
          <p:cNvSpPr>
            <a:spLocks noGrp="1"/>
          </p:cNvSpPr>
          <p:nvPr>
            <p:ph type="dt" sz="half" idx="10"/>
          </p:nvPr>
        </p:nvSpPr>
        <p:spPr/>
        <p:txBody>
          <a:bodyPr/>
          <a:lstStyle/>
          <a:p>
            <a:fld id="{FC3BCA71-C13E-C74D-940D-D465E9CD35A0}" type="datetimeFigureOut">
              <a:rPr lang="en-GB" smtClean="0"/>
              <a:t>29/01/2021</a:t>
            </a:fld>
            <a:endParaRPr lang="en-GB"/>
          </a:p>
        </p:txBody>
      </p:sp>
      <p:sp>
        <p:nvSpPr>
          <p:cNvPr id="6" name="Footer Placeholder 5">
            <a:extLst>
              <a:ext uri="{FF2B5EF4-FFF2-40B4-BE49-F238E27FC236}">
                <a16:creationId xmlns:a16="http://schemas.microsoft.com/office/drawing/2014/main" id="{1DC0211B-5AB2-2C43-913E-5B91192569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C8FEE1-EE65-5741-BDE8-8A0841D449B7}"/>
              </a:ext>
            </a:extLst>
          </p:cNvPr>
          <p:cNvSpPr>
            <a:spLocks noGrp="1"/>
          </p:cNvSpPr>
          <p:nvPr>
            <p:ph type="sldNum" sz="quarter" idx="12"/>
          </p:nvPr>
        </p:nvSpPr>
        <p:spPr/>
        <p:txBody>
          <a:bodyPr/>
          <a:lstStyle/>
          <a:p>
            <a:fld id="{75F989D6-585E-1B49-AEC8-F5FE1C8FDCA8}" type="slidenum">
              <a:rPr lang="en-GB" smtClean="0"/>
              <a:t>‹#›</a:t>
            </a:fld>
            <a:endParaRPr lang="en-GB"/>
          </a:p>
        </p:txBody>
      </p:sp>
    </p:spTree>
    <p:extLst>
      <p:ext uri="{BB962C8B-B14F-4D97-AF65-F5344CB8AC3E}">
        <p14:creationId xmlns:p14="http://schemas.microsoft.com/office/powerpoint/2010/main" val="352401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E07F4-2D79-D94A-8DD5-439C63CA8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DD9B228-CB16-7D43-8F58-69500AC76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EA325AB-E179-6A4D-97D1-ADB45DBEF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BCA71-C13E-C74D-940D-D465E9CD35A0}" type="datetimeFigureOut">
              <a:rPr lang="en-GB" smtClean="0"/>
              <a:t>29/01/2021</a:t>
            </a:fld>
            <a:endParaRPr lang="en-GB"/>
          </a:p>
        </p:txBody>
      </p:sp>
      <p:sp>
        <p:nvSpPr>
          <p:cNvPr id="5" name="Footer Placeholder 4">
            <a:extLst>
              <a:ext uri="{FF2B5EF4-FFF2-40B4-BE49-F238E27FC236}">
                <a16:creationId xmlns:a16="http://schemas.microsoft.com/office/drawing/2014/main" id="{A711D331-9987-ED4A-8492-76270C41D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233F04-7F66-F241-8041-BF67AF145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989D6-585E-1B49-AEC8-F5FE1C8FDCA8}" type="slidenum">
              <a:rPr lang="en-GB" smtClean="0"/>
              <a:t>‹#›</a:t>
            </a:fld>
            <a:endParaRPr lang="en-GB"/>
          </a:p>
        </p:txBody>
      </p:sp>
    </p:spTree>
    <p:extLst>
      <p:ext uri="{BB962C8B-B14F-4D97-AF65-F5344CB8AC3E}">
        <p14:creationId xmlns:p14="http://schemas.microsoft.com/office/powerpoint/2010/main" val="34258916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0777-B7A1-B94E-964F-2D33870981A5}"/>
              </a:ext>
            </a:extLst>
          </p:cNvPr>
          <p:cNvSpPr>
            <a:spLocks noGrp="1"/>
          </p:cNvSpPr>
          <p:nvPr>
            <p:ph type="ctrTitle"/>
          </p:nvPr>
        </p:nvSpPr>
        <p:spPr>
          <a:xfrm>
            <a:off x="5277329" y="640080"/>
            <a:ext cx="6274590" cy="4018341"/>
          </a:xfrm>
          <a:noFill/>
        </p:spPr>
        <p:txBody>
          <a:bodyPr>
            <a:normAutofit/>
          </a:bodyPr>
          <a:lstStyle/>
          <a:p>
            <a:pPr algn="l"/>
            <a:r>
              <a:rPr lang="en-GB" sz="6600"/>
              <a:t>New Product Development &amp; Product Life-Cycle Strategies</a:t>
            </a:r>
          </a:p>
        </p:txBody>
      </p:sp>
      <p:sp>
        <p:nvSpPr>
          <p:cNvPr id="3" name="Subtitle 2">
            <a:extLst>
              <a:ext uri="{FF2B5EF4-FFF2-40B4-BE49-F238E27FC236}">
                <a16:creationId xmlns:a16="http://schemas.microsoft.com/office/drawing/2014/main" id="{1E550D8B-BFC9-7745-94D6-72B5C8DC2626}"/>
              </a:ext>
            </a:extLst>
          </p:cNvPr>
          <p:cNvSpPr>
            <a:spLocks noGrp="1"/>
          </p:cNvSpPr>
          <p:nvPr>
            <p:ph type="subTitle" idx="1"/>
          </p:nvPr>
        </p:nvSpPr>
        <p:spPr>
          <a:xfrm>
            <a:off x="5277329" y="4796852"/>
            <a:ext cx="6274590" cy="1421068"/>
          </a:xfrm>
          <a:noFill/>
        </p:spPr>
        <p:txBody>
          <a:bodyPr>
            <a:normAutofit/>
          </a:bodyPr>
          <a:lstStyle/>
          <a:p>
            <a:pPr algn="l"/>
            <a:r>
              <a:rPr lang="en-GB" dirty="0"/>
              <a:t>Lecture 6 </a:t>
            </a:r>
            <a:r>
              <a:rPr lang="en-GB"/>
              <a:t>| Chapter 9</a:t>
            </a:r>
          </a:p>
        </p:txBody>
      </p:sp>
      <p:pic>
        <p:nvPicPr>
          <p:cNvPr id="5" name="Picture 4">
            <a:extLst>
              <a:ext uri="{FF2B5EF4-FFF2-40B4-BE49-F238E27FC236}">
                <a16:creationId xmlns:a16="http://schemas.microsoft.com/office/drawing/2014/main" id="{80F4EE0A-E032-4830-A0D2-668B369A961A}"/>
              </a:ext>
            </a:extLst>
          </p:cNvPr>
          <p:cNvPicPr>
            <a:picLocks noChangeAspect="1"/>
          </p:cNvPicPr>
          <p:nvPr/>
        </p:nvPicPr>
        <p:blipFill rotWithShape="1">
          <a:blip r:embed="rId2"/>
          <a:srcRect l="18032" r="36666" b="-1"/>
          <a:stretch/>
        </p:blipFill>
        <p:spPr>
          <a:xfrm>
            <a:off x="1" y="10"/>
            <a:ext cx="4654296" cy="6857990"/>
          </a:xfrm>
          <a:prstGeom prst="rect">
            <a:avLst/>
          </a:prstGeom>
        </p:spPr>
      </p:pic>
      <p:sp>
        <p:nvSpPr>
          <p:cNvPr id="9" name="Rectangle 8">
            <a:extLst>
              <a:ext uri="{FF2B5EF4-FFF2-40B4-BE49-F238E27FC236}">
                <a16:creationId xmlns:a16="http://schemas.microsoft.com/office/drawing/2014/main" id="{78E7A317-D114-43D9-8873-190E070AC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12612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71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a:bodyPr>
          <a:lstStyle/>
          <a:p>
            <a:r>
              <a:rPr lang="en-US" altLang="en-US" sz="4800"/>
              <a:t>New Product Development Process</a:t>
            </a:r>
            <a:endParaRPr lang="en-IN"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4530898" cy="3639450"/>
          </a:xfrm>
        </p:spPr>
        <p:txBody>
          <a:bodyPr anchor="ctr">
            <a:normAutofit/>
          </a:bodyPr>
          <a:lstStyle/>
          <a:p>
            <a:pPr marL="0" indent="0">
              <a:buNone/>
            </a:pPr>
            <a:r>
              <a:rPr lang="en-US" altLang="en-US" sz="2000" b="1" dirty="0"/>
              <a:t>(5) Business Analysis</a:t>
            </a:r>
          </a:p>
          <a:p>
            <a:r>
              <a:rPr lang="en-US" altLang="en-US" sz="2000" b="1" dirty="0"/>
              <a:t>Business analysis</a:t>
            </a:r>
            <a:r>
              <a:rPr lang="en-US" altLang="en-US" sz="2000" dirty="0"/>
              <a:t> is a</a:t>
            </a:r>
            <a:r>
              <a:rPr lang="en-US" sz="2000" dirty="0"/>
              <a:t> review of the sales, costs, and profit projections for a new product to find out whether these factors satisfy the company’s objectives.</a:t>
            </a:r>
            <a:endParaRPr lang="en-IN" sz="2000" b="1" dirty="0"/>
          </a:p>
        </p:txBody>
      </p:sp>
      <p:pic>
        <p:nvPicPr>
          <p:cNvPr id="4" name="Picture 2"/>
          <p:cNvPicPr>
            <a:picLocks noChangeAspect="1" noChangeArrowheads="1"/>
          </p:cNvPicPr>
          <p:nvPr/>
        </p:nvPicPr>
        <p:blipFill rotWithShape="1">
          <a:blip r:embed="rId3" cstate="print"/>
          <a:srcRect t="3278"/>
          <a:stretch/>
        </p:blipFill>
        <p:spPr bwMode="auto">
          <a:xfrm>
            <a:off x="5911532" y="2484255"/>
            <a:ext cx="5150277" cy="3714244"/>
          </a:xfrm>
          <a:prstGeom prst="rect">
            <a:avLst/>
          </a:prstGeom>
          <a:noFill/>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93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altLang="en-US" sz="5000"/>
              <a:t>New Product Development Process</a:t>
            </a:r>
            <a:endParaRPr lang="en-IN" sz="50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altLang="en-US" sz="2400" b="1" dirty="0"/>
              <a:t>(6) Product Development</a:t>
            </a:r>
          </a:p>
          <a:p>
            <a:r>
              <a:rPr lang="en-US" sz="2400" b="1" dirty="0"/>
              <a:t>Product development </a:t>
            </a:r>
            <a:r>
              <a:rPr lang="en-US" sz="2400" dirty="0"/>
              <a:t>is developing the product concept into a physical product to ensure that the product idea can be turned into a workable market offering.</a:t>
            </a:r>
            <a:endParaRPr lang="en-IN" sz="2400" b="1" dirty="0"/>
          </a:p>
        </p:txBody>
      </p:sp>
    </p:spTree>
    <p:extLst>
      <p:ext uri="{BB962C8B-B14F-4D97-AF65-F5344CB8AC3E}">
        <p14:creationId xmlns:p14="http://schemas.microsoft.com/office/powerpoint/2010/main" val="157526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a:bodyPr>
          <a:lstStyle/>
          <a:p>
            <a:r>
              <a:rPr lang="en-US" altLang="en-US" sz="4800"/>
              <a:t>New Product Development Process</a:t>
            </a:r>
            <a:endParaRPr lang="en-IN" sz="4800"/>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4530898" cy="3639450"/>
          </a:xfrm>
        </p:spPr>
        <p:txBody>
          <a:bodyPr anchor="ctr">
            <a:normAutofit/>
          </a:bodyPr>
          <a:lstStyle/>
          <a:p>
            <a:pPr marL="0" indent="0">
              <a:buNone/>
            </a:pPr>
            <a:r>
              <a:rPr lang="en-US" altLang="en-US" sz="2000" b="1" dirty="0"/>
              <a:t>(7) Test Marketing</a:t>
            </a:r>
            <a:endParaRPr lang="en-US" altLang="en-US" sz="2000" b="1" i="1" dirty="0"/>
          </a:p>
          <a:p>
            <a:r>
              <a:rPr lang="en-US" altLang="en-US" sz="2000" b="1" dirty="0"/>
              <a:t>Test marketing </a:t>
            </a:r>
            <a:r>
              <a:rPr lang="en-US" altLang="en-US" sz="2000" dirty="0"/>
              <a:t>is t</a:t>
            </a:r>
            <a:r>
              <a:rPr lang="en-US" sz="2000" dirty="0"/>
              <a:t>he stage of new product development in which the product and its proposed </a:t>
            </a:r>
            <a:r>
              <a:rPr lang="en-US" altLang="en-US" sz="2000" dirty="0"/>
              <a:t>marketing program are tested in realistic market settings.</a:t>
            </a:r>
          </a:p>
          <a:p>
            <a:r>
              <a:rPr lang="en-US" altLang="en-US" sz="2000" dirty="0"/>
              <a:t>Test Marketing Strategy Development</a:t>
            </a:r>
          </a:p>
        </p:txBody>
      </p:sp>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descr="A table has the following column headers from left to right: When test marketing is likely, When test marketing is unlikely. The row entries are as follows. When test marketing is likely:  New product with large investment. When test marketing is unlikely: Simple line extension. When test marketing is likely: Uncertainty about product or marketing program, When test marketing is unlikely: Copy of competitor product. Low costs.  Management confidence.">
            <a:extLst>
              <a:ext uri="{FF2B5EF4-FFF2-40B4-BE49-F238E27FC236}">
                <a16:creationId xmlns:a16="http://schemas.microsoft.com/office/drawing/2014/main" id="{F09A6F7F-F4C8-5647-A7F2-53120ED18175}"/>
              </a:ext>
            </a:extLst>
          </p:cNvPr>
          <p:cNvGraphicFramePr>
            <a:graphicFrameLocks noGrp="1"/>
          </p:cNvGraphicFramePr>
          <p:nvPr>
            <p:extLst>
              <p:ext uri="{D42A27DB-BD31-4B8C-83A1-F6EECF244321}">
                <p14:modId xmlns:p14="http://schemas.microsoft.com/office/powerpoint/2010/main" val="1070534823"/>
              </p:ext>
            </p:extLst>
          </p:nvPr>
        </p:nvGraphicFramePr>
        <p:xfrm>
          <a:off x="5911532" y="2845376"/>
          <a:ext cx="5150278" cy="2992002"/>
        </p:xfrm>
        <a:graphic>
          <a:graphicData uri="http://schemas.openxmlformats.org/drawingml/2006/table">
            <a:tbl>
              <a:tblPr firstRow="1" bandRow="1">
                <a:tableStyleId>{3B4B98B0-60AC-42C2-AFA5-B58CD77FA1E5}</a:tableStyleId>
              </a:tblPr>
              <a:tblGrid>
                <a:gridCol w="2469976">
                  <a:extLst>
                    <a:ext uri="{9D8B030D-6E8A-4147-A177-3AD203B41FA5}">
                      <a16:colId xmlns:a16="http://schemas.microsoft.com/office/drawing/2014/main" val="20000"/>
                    </a:ext>
                  </a:extLst>
                </a:gridCol>
                <a:gridCol w="2680302">
                  <a:extLst>
                    <a:ext uri="{9D8B030D-6E8A-4147-A177-3AD203B41FA5}">
                      <a16:colId xmlns:a16="http://schemas.microsoft.com/office/drawing/2014/main" val="20001"/>
                    </a:ext>
                  </a:extLst>
                </a:gridCol>
              </a:tblGrid>
              <a:tr h="7097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u="none">
                          <a:solidFill>
                            <a:schemeClr val="tx1"/>
                          </a:solidFill>
                        </a:rPr>
                        <a:t>When test marketing is likely</a:t>
                      </a:r>
                      <a:endParaRPr lang="en-IN" sz="1900">
                        <a:solidFill>
                          <a:schemeClr val="tx1"/>
                        </a:solidFill>
                      </a:endParaRPr>
                    </a:p>
                  </a:txBody>
                  <a:tcPr marL="98310" marR="98310" marT="49154" marB="49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u="none">
                          <a:solidFill>
                            <a:schemeClr val="tx1"/>
                          </a:solidFill>
                        </a:rPr>
                        <a:t>When test marketing is unlikely</a:t>
                      </a:r>
                      <a:endParaRPr lang="en-IN" sz="1900">
                        <a:solidFill>
                          <a:schemeClr val="tx1"/>
                        </a:solidFill>
                      </a:endParaRPr>
                    </a:p>
                  </a:txBody>
                  <a:tcPr marL="98310" marR="98310" marT="49154" marB="49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709767">
                <a:tc>
                  <a:txBody>
                    <a:bodyPr/>
                    <a:lstStyle/>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900"/>
                        <a:t>New product with large investment</a:t>
                      </a:r>
                      <a:endParaRPr lang="en-IN" sz="1900">
                        <a:solidFill>
                          <a:schemeClr val="tx1"/>
                        </a:solidFill>
                      </a:endParaRPr>
                    </a:p>
                  </a:txBody>
                  <a:tcPr marL="98310" marR="98310" marT="49154" marB="49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900"/>
                        <a:t>Simple line extension</a:t>
                      </a:r>
                      <a:endParaRPr lang="en-IN" sz="1900">
                        <a:solidFill>
                          <a:schemeClr val="tx1"/>
                        </a:solidFill>
                      </a:endParaRPr>
                    </a:p>
                  </a:txBody>
                  <a:tcPr marL="98310" marR="98310" marT="49154" marB="49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72468">
                <a:tc>
                  <a:txBody>
                    <a:bodyPr/>
                    <a:lstStyle/>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900"/>
                        <a:t>Uncertainty about product or marketing program</a:t>
                      </a:r>
                      <a:endParaRPr lang="en-IN" sz="1900">
                        <a:solidFill>
                          <a:schemeClr val="tx1"/>
                        </a:solidFill>
                      </a:endParaRPr>
                    </a:p>
                  </a:txBody>
                  <a:tcPr marL="98310" marR="98310" marT="49154" marB="49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lvl="0" indent="-285750">
                        <a:buClr>
                          <a:schemeClr val="bg2"/>
                        </a:buClr>
                        <a:buFont typeface="Arial" panose="020B0604020202020204" pitchFamily="34" charset="0"/>
                        <a:buChar char="•"/>
                      </a:pPr>
                      <a:r>
                        <a:rPr lang="en-US" sz="1900" dirty="0"/>
                        <a:t>Copy of competitor product</a:t>
                      </a:r>
                    </a:p>
                    <a:p>
                      <a:pPr marL="285750" lvl="0" indent="-285750">
                        <a:buClr>
                          <a:schemeClr val="bg2"/>
                        </a:buClr>
                        <a:buFont typeface="Arial" panose="020B0604020202020204" pitchFamily="34" charset="0"/>
                        <a:buChar char="•"/>
                      </a:pPr>
                      <a:r>
                        <a:rPr lang="en-US" sz="1900" dirty="0"/>
                        <a:t>Low costs</a:t>
                      </a:r>
                    </a:p>
                    <a:p>
                      <a:pPr marL="285750" lvl="0" indent="-285750">
                        <a:buClr>
                          <a:schemeClr val="bg2"/>
                        </a:buClr>
                        <a:buFont typeface="Arial" panose="020B0604020202020204" pitchFamily="34" charset="0"/>
                        <a:buChar char="•"/>
                      </a:pPr>
                      <a:r>
                        <a:rPr lang="en-US" sz="1900" dirty="0"/>
                        <a:t>Management confidence</a:t>
                      </a:r>
                      <a:endParaRPr lang="en-IN" sz="1900" dirty="0">
                        <a:solidFill>
                          <a:schemeClr val="tx1"/>
                        </a:solidFill>
                      </a:endParaRPr>
                    </a:p>
                  </a:txBody>
                  <a:tcPr marL="98310" marR="98310" marT="49154" marB="49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369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altLang="en-US" sz="5000" dirty="0"/>
              <a:t>New Product Development Process</a:t>
            </a:r>
            <a:endParaRPr lang="en-IN" sz="50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altLang="en-US" sz="2400" b="1" dirty="0"/>
              <a:t>(8) Commercialization</a:t>
            </a:r>
          </a:p>
          <a:p>
            <a:r>
              <a:rPr lang="en-US" altLang="en-US" sz="2400" b="1" dirty="0"/>
              <a:t>Commercialization</a:t>
            </a:r>
            <a:r>
              <a:rPr lang="en-US" altLang="en-US" sz="2400" dirty="0"/>
              <a:t> involves introducing a new product into the market.  </a:t>
            </a:r>
          </a:p>
          <a:p>
            <a:pPr marL="741600" lvl="1" indent="-284400"/>
            <a:r>
              <a:rPr lang="en-US" altLang="en-US" dirty="0"/>
              <a:t>When to launch?</a:t>
            </a:r>
          </a:p>
          <a:p>
            <a:pPr marL="741600" lvl="1" indent="-284400"/>
            <a:r>
              <a:rPr lang="en-US" altLang="en-US" dirty="0"/>
              <a:t>Where to launch?</a:t>
            </a:r>
          </a:p>
          <a:p>
            <a:pPr marL="741600" lvl="1" indent="-284400"/>
            <a:r>
              <a:rPr lang="en-US" altLang="en-US" dirty="0"/>
              <a:t>Planned market rollout?</a:t>
            </a:r>
            <a:endParaRPr lang="en-IN" b="1" dirty="0"/>
          </a:p>
        </p:txBody>
      </p:sp>
    </p:spTree>
    <p:extLst>
      <p:ext uri="{BB962C8B-B14F-4D97-AF65-F5344CB8AC3E}">
        <p14:creationId xmlns:p14="http://schemas.microsoft.com/office/powerpoint/2010/main" val="94893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r>
              <a:rPr lang="en-US" altLang="en-US" sz="4000"/>
              <a:t>Product Life-Cycle Strategies</a:t>
            </a:r>
            <a:endParaRPr lang="en-IN" sz="4000"/>
          </a:p>
        </p:txBody>
      </p:sp>
      <p:sp>
        <p:nvSpPr>
          <p:cNvPr id="31" name="Rectangle 3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2" descr="D:\PB\PB\Supplements\2017\Asian Perspectives\POM AP_4e_PPT\ImageLibrary_AP4e\Fig9.3.JPG">
            <a:extLst>
              <a:ext uri="{FF2B5EF4-FFF2-40B4-BE49-F238E27FC236}">
                <a16:creationId xmlns:a16="http://schemas.microsoft.com/office/drawing/2014/main" id="{F182653B-1BAE-4F43-ABD4-5CC3EFF00B41}"/>
              </a:ext>
            </a:extLst>
          </p:cNvPr>
          <p:cNvPicPr>
            <a:picLocks noChangeAspect="1" noChangeArrowheads="1"/>
          </p:cNvPicPr>
          <p:nvPr/>
        </p:nvPicPr>
        <p:blipFill rotWithShape="1">
          <a:blip r:embed="rId3" cstate="print"/>
          <a:srcRect t="1191" r="2" b="2010"/>
          <a:stretch/>
        </p:blipFill>
        <p:spPr bwMode="auto">
          <a:xfrm>
            <a:off x="908304" y="2478024"/>
            <a:ext cx="6009855" cy="3694176"/>
          </a:xfrm>
          <a:prstGeom prst="rect">
            <a:avLst/>
          </a:prstGeom>
          <a:noFill/>
        </p:spPr>
      </p:pic>
      <p:sp>
        <p:nvSpPr>
          <p:cNvPr id="3" name="Content Placeholder 2"/>
          <p:cNvSpPr>
            <a:spLocks noGrp="1"/>
          </p:cNvSpPr>
          <p:nvPr>
            <p:ph idx="1"/>
          </p:nvPr>
        </p:nvSpPr>
        <p:spPr>
          <a:xfrm>
            <a:off x="7411453" y="2478024"/>
            <a:ext cx="3872243" cy="3694176"/>
          </a:xfrm>
        </p:spPr>
        <p:txBody>
          <a:bodyPr anchor="ctr">
            <a:normAutofit/>
          </a:bodyPr>
          <a:lstStyle/>
          <a:p>
            <a:r>
              <a:rPr lang="en-US" altLang="en-US" sz="1500"/>
              <a:t>Product development </a:t>
            </a:r>
          </a:p>
          <a:p>
            <a:pPr lvl="1"/>
            <a:r>
              <a:rPr lang="en-US" altLang="en-US" sz="1500"/>
              <a:t>Zero sales and increasing investment costs </a:t>
            </a:r>
          </a:p>
          <a:p>
            <a:r>
              <a:rPr lang="en-US" altLang="en-US" sz="1500"/>
              <a:t>Introduction </a:t>
            </a:r>
          </a:p>
          <a:p>
            <a:pPr lvl="1"/>
            <a:r>
              <a:rPr lang="en-US" altLang="en-US" sz="1500"/>
              <a:t>Slow sales and nonexistent profits </a:t>
            </a:r>
          </a:p>
          <a:p>
            <a:r>
              <a:rPr lang="en-US" altLang="en-US" sz="1500"/>
              <a:t>Growth</a:t>
            </a:r>
          </a:p>
          <a:p>
            <a:pPr lvl="1"/>
            <a:r>
              <a:rPr lang="en-US" altLang="en-US" sz="1500"/>
              <a:t>Rapid market acceptance and increasing profits</a:t>
            </a:r>
          </a:p>
          <a:p>
            <a:r>
              <a:rPr lang="en-US" altLang="en-US" sz="1500"/>
              <a:t>Maturity </a:t>
            </a:r>
          </a:p>
          <a:p>
            <a:pPr lvl="1"/>
            <a:r>
              <a:rPr lang="en-US" altLang="en-US" sz="1500"/>
              <a:t>Slow sales growth and profits level off or decline</a:t>
            </a:r>
          </a:p>
          <a:p>
            <a:r>
              <a:rPr lang="en-US" altLang="en-US" sz="1500"/>
              <a:t>Decline</a:t>
            </a:r>
          </a:p>
          <a:p>
            <a:pPr lvl="1"/>
            <a:r>
              <a:rPr lang="en-US" altLang="en-US" sz="1500"/>
              <a:t>Sales fall off and profits drop</a:t>
            </a:r>
            <a:endParaRPr lang="en-IN" sz="1500"/>
          </a:p>
        </p:txBody>
      </p:sp>
    </p:spTree>
    <p:extLst>
      <p:ext uri="{BB962C8B-B14F-4D97-AF65-F5344CB8AC3E}">
        <p14:creationId xmlns:p14="http://schemas.microsoft.com/office/powerpoint/2010/main" val="4346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62271"/>
            <a:ext cx="10515600" cy="1128417"/>
          </a:xfrm>
        </p:spPr>
        <p:txBody>
          <a:bodyPr vert="horz" lIns="91440" tIns="45720" rIns="91440" bIns="45720" rtlCol="0" anchor="ctr">
            <a:normAutofit/>
          </a:bodyPr>
          <a:lstStyle/>
          <a:p>
            <a:r>
              <a:rPr lang="en-US" altLang="en-US" sz="5200" dirty="0"/>
              <a:t>Product Life-Cycle Strategies</a:t>
            </a:r>
            <a:endParaRPr lang="en-US" sz="5200" dirty="0"/>
          </a:p>
        </p:txBody>
      </p:sp>
      <p:pic>
        <p:nvPicPr>
          <p:cNvPr id="6146" name="Picture 2" descr="D:\PB\PB\Supplements\2017\Asian Perspectives\POM AP_4e_PPT\ImageLibrary_AP4e\Fig9.4.JPG"/>
          <p:cNvPicPr>
            <a:picLocks noGrp="1" noChangeAspect="1" noChangeArrowheads="1"/>
          </p:cNvPicPr>
          <p:nvPr>
            <p:ph idx="1"/>
          </p:nvPr>
        </p:nvPicPr>
        <p:blipFill rotWithShape="1">
          <a:blip r:embed="rId3" cstate="print"/>
          <a:srcRect l="4006" r="8594" b="1"/>
          <a:stretch/>
        </p:blipFill>
        <p:spPr bwMode="auto">
          <a:xfrm>
            <a:off x="838200" y="1845426"/>
            <a:ext cx="10512547" cy="4450303"/>
          </a:xfrm>
          <a:prstGeom prst="rect">
            <a:avLst/>
          </a:prstGeom>
          <a:noFill/>
        </p:spPr>
      </p:pic>
      <p:sp>
        <p:nvSpPr>
          <p:cNvPr id="3" name="Rectangle 2">
            <a:extLst>
              <a:ext uri="{FF2B5EF4-FFF2-40B4-BE49-F238E27FC236}">
                <a16:creationId xmlns:a16="http://schemas.microsoft.com/office/drawing/2014/main" id="{994CEFBA-5FB1-9543-AEB7-88D3F7CF374E}"/>
              </a:ext>
            </a:extLst>
          </p:cNvPr>
          <p:cNvSpPr/>
          <p:nvPr/>
        </p:nvSpPr>
        <p:spPr>
          <a:xfrm>
            <a:off x="166255" y="6027003"/>
            <a:ext cx="6096000" cy="830997"/>
          </a:xfrm>
          <a:prstGeom prst="rect">
            <a:avLst/>
          </a:prstGeom>
        </p:spPr>
        <p:txBody>
          <a:bodyPr>
            <a:spAutoFit/>
          </a:bodyPr>
          <a:lstStyle/>
          <a:p>
            <a:r>
              <a:rPr lang="en-US" sz="1200" dirty="0">
                <a:solidFill>
                  <a:srgbClr val="0070C0"/>
                </a:solidFill>
                <a:ea typeface="ＭＳ Ｐゴシック" charset="-128"/>
              </a:rPr>
              <a:t>A </a:t>
            </a:r>
            <a:r>
              <a:rPr lang="en-US" sz="1200" b="1" dirty="0">
                <a:solidFill>
                  <a:srgbClr val="0070C0"/>
                </a:solidFill>
                <a:ea typeface="ＭＳ Ｐゴシック" charset="-128"/>
              </a:rPr>
              <a:t>style</a:t>
            </a:r>
            <a:r>
              <a:rPr lang="en-US" sz="1200" dirty="0">
                <a:solidFill>
                  <a:srgbClr val="0070C0"/>
                </a:solidFill>
                <a:ea typeface="ＭＳ Ｐゴシック" charset="-128"/>
              </a:rPr>
              <a:t> is a basic and distinctive mode of expression. For example, styles appear in homes (colonial, ranch, transitional), clothing (formal, casual), and art (realist, surrealist, abstract). Once a style is invented, it may last for generations, passing in and out of vogue. A style has a cycle showing several periods of renewed interest.</a:t>
            </a:r>
            <a:endParaRPr lang="en-GB" sz="1200" dirty="0">
              <a:solidFill>
                <a:srgbClr val="0070C0"/>
              </a:solidFill>
            </a:endParaRPr>
          </a:p>
        </p:txBody>
      </p:sp>
      <p:sp>
        <p:nvSpPr>
          <p:cNvPr id="4" name="Rectangle 3">
            <a:extLst>
              <a:ext uri="{FF2B5EF4-FFF2-40B4-BE49-F238E27FC236}">
                <a16:creationId xmlns:a16="http://schemas.microsoft.com/office/drawing/2014/main" id="{A1D5510F-B04A-1047-9330-69DBB432540A}"/>
              </a:ext>
            </a:extLst>
          </p:cNvPr>
          <p:cNvSpPr/>
          <p:nvPr/>
        </p:nvSpPr>
        <p:spPr>
          <a:xfrm>
            <a:off x="4003964" y="1690688"/>
            <a:ext cx="5153890" cy="830997"/>
          </a:xfrm>
          <a:prstGeom prst="rect">
            <a:avLst/>
          </a:prstGeom>
        </p:spPr>
        <p:txBody>
          <a:bodyPr wrap="square">
            <a:spAutoFit/>
          </a:bodyPr>
          <a:lstStyle/>
          <a:p>
            <a:pPr>
              <a:defRPr/>
            </a:pPr>
            <a:r>
              <a:rPr lang="en-US" sz="1200" dirty="0">
                <a:solidFill>
                  <a:srgbClr val="0070C0"/>
                </a:solidFill>
                <a:ea typeface="ＭＳ Ｐゴシック" charset="-128"/>
              </a:rPr>
              <a:t>A </a:t>
            </a:r>
            <a:r>
              <a:rPr lang="en-US" sz="1200" b="1" dirty="0">
                <a:solidFill>
                  <a:srgbClr val="0070C0"/>
                </a:solidFill>
                <a:ea typeface="ＭＳ Ｐゴシック" charset="-128"/>
              </a:rPr>
              <a:t>fashion</a:t>
            </a:r>
            <a:r>
              <a:rPr lang="en-US" sz="1200" dirty="0">
                <a:solidFill>
                  <a:srgbClr val="0070C0"/>
                </a:solidFill>
                <a:ea typeface="ＭＳ Ｐゴシック" charset="-128"/>
              </a:rPr>
              <a:t> is a currently accepted or popular style in a given field. For example, the more formal “business attire” look of corporate dress of the 1980s and 1990s gave way to the “business casual” look of the 2000s. Fashions tend to grow slowly, remain popular for a while, and then decline slowly.</a:t>
            </a:r>
          </a:p>
        </p:txBody>
      </p:sp>
      <p:sp>
        <p:nvSpPr>
          <p:cNvPr id="5" name="Rectangle 4">
            <a:extLst>
              <a:ext uri="{FF2B5EF4-FFF2-40B4-BE49-F238E27FC236}">
                <a16:creationId xmlns:a16="http://schemas.microsoft.com/office/drawing/2014/main" id="{6FE4B1BB-74EC-1344-8936-73D67F886D8D}"/>
              </a:ext>
            </a:extLst>
          </p:cNvPr>
          <p:cNvSpPr/>
          <p:nvPr/>
        </p:nvSpPr>
        <p:spPr>
          <a:xfrm>
            <a:off x="7436837" y="6115199"/>
            <a:ext cx="4585855" cy="461665"/>
          </a:xfrm>
          <a:prstGeom prst="rect">
            <a:avLst/>
          </a:prstGeom>
        </p:spPr>
        <p:txBody>
          <a:bodyPr wrap="square">
            <a:spAutoFit/>
          </a:bodyPr>
          <a:lstStyle/>
          <a:p>
            <a:r>
              <a:rPr lang="en-US" sz="1200" b="1" dirty="0">
                <a:solidFill>
                  <a:srgbClr val="0070C0"/>
                </a:solidFill>
                <a:ea typeface="ＭＳ Ｐゴシック" charset="-128"/>
              </a:rPr>
              <a:t>Fads</a:t>
            </a:r>
            <a:r>
              <a:rPr lang="en-US" sz="1200" dirty="0">
                <a:solidFill>
                  <a:srgbClr val="0070C0"/>
                </a:solidFill>
                <a:ea typeface="ＭＳ Ｐゴシック" charset="-128"/>
              </a:rPr>
              <a:t> are temporary periods of unusually high sales driven by consumer enthusiasm and immediate product or brand popularity.</a:t>
            </a:r>
            <a:endParaRPr lang="en-GB" sz="1200" dirty="0">
              <a:solidFill>
                <a:srgbClr val="0070C0"/>
              </a:solidFill>
            </a:endParaRPr>
          </a:p>
        </p:txBody>
      </p:sp>
    </p:spTree>
    <p:extLst>
      <p:ext uri="{BB962C8B-B14F-4D97-AF65-F5344CB8AC3E}">
        <p14:creationId xmlns:p14="http://schemas.microsoft.com/office/powerpoint/2010/main" val="415338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altLang="en-US" sz="5400"/>
              <a:t>Product Life-Cycle Strategies</a:t>
            </a:r>
            <a:endParaRPr lang="en-IN" sz="5400"/>
          </a:p>
        </p:txBody>
      </p:sp>
      <p:sp>
        <p:nvSpPr>
          <p:cNvPr id="3" name="Content Placeholder 2"/>
          <p:cNvSpPr>
            <a:spLocks noGrp="1"/>
          </p:cNvSpPr>
          <p:nvPr>
            <p:ph sz="half" idx="1"/>
          </p:nvPr>
        </p:nvSpPr>
        <p:spPr/>
        <p:txBody>
          <a:bodyPr anchor="ctr">
            <a:normAutofit/>
          </a:bodyPr>
          <a:lstStyle/>
          <a:p>
            <a:pPr marL="0" indent="0">
              <a:buNone/>
            </a:pPr>
            <a:r>
              <a:rPr lang="en-US" altLang="en-US" sz="2200" b="1" dirty="0"/>
              <a:t>Introduction Stage</a:t>
            </a:r>
            <a:endParaRPr lang="en-US" altLang="en-US" sz="2200" dirty="0"/>
          </a:p>
          <a:p>
            <a:r>
              <a:rPr lang="en-US" altLang="en-US" sz="2200" dirty="0"/>
              <a:t>Slow sales growth</a:t>
            </a:r>
          </a:p>
          <a:p>
            <a:r>
              <a:rPr lang="en-US" altLang="en-US" sz="2200" dirty="0"/>
              <a:t>Little or no profit</a:t>
            </a:r>
          </a:p>
          <a:p>
            <a:r>
              <a:rPr lang="en-US" altLang="en-US" sz="2200" dirty="0"/>
              <a:t>High distribution and promotion expenses</a:t>
            </a:r>
          </a:p>
          <a:p>
            <a:endParaRPr lang="en-US" sz="2200" b="1" dirty="0"/>
          </a:p>
          <a:p>
            <a:endParaRPr lang="en-US" sz="2200" b="1" dirty="0"/>
          </a:p>
          <a:p>
            <a:endParaRPr lang="en-US" sz="2200" b="1" dirty="0"/>
          </a:p>
          <a:p>
            <a:endParaRPr lang="en-US" sz="2200" b="1" dirty="0"/>
          </a:p>
          <a:p>
            <a:endParaRPr lang="en-US" sz="2200" b="1" dirty="0"/>
          </a:p>
          <a:p>
            <a:endParaRPr lang="en-IN" sz="2200" b="1" dirty="0"/>
          </a:p>
        </p:txBody>
      </p:sp>
      <p:sp>
        <p:nvSpPr>
          <p:cNvPr id="5" name="Content Placeholder 4">
            <a:extLst>
              <a:ext uri="{FF2B5EF4-FFF2-40B4-BE49-F238E27FC236}">
                <a16:creationId xmlns:a16="http://schemas.microsoft.com/office/drawing/2014/main" id="{076EC057-5AB1-F847-BA18-10339AEB0017}"/>
              </a:ext>
            </a:extLst>
          </p:cNvPr>
          <p:cNvSpPr>
            <a:spLocks noGrp="1"/>
          </p:cNvSpPr>
          <p:nvPr>
            <p:ph sz="half" idx="2"/>
          </p:nvPr>
        </p:nvSpPr>
        <p:spPr/>
        <p:txBody>
          <a:bodyPr>
            <a:normAutofit/>
          </a:bodyPr>
          <a:lstStyle/>
          <a:p>
            <a:pPr marL="0" indent="0">
              <a:buNone/>
            </a:pPr>
            <a:r>
              <a:rPr lang="en-US" altLang="en-US" sz="2200" b="1" dirty="0"/>
              <a:t>Growth Stage</a:t>
            </a:r>
          </a:p>
          <a:p>
            <a:r>
              <a:rPr lang="en-US" altLang="en-US" sz="2200" dirty="0"/>
              <a:t>Sales increase</a:t>
            </a:r>
          </a:p>
          <a:p>
            <a:r>
              <a:rPr lang="en-US" altLang="en-US" sz="2200" dirty="0"/>
              <a:t>New competitors enter the market</a:t>
            </a:r>
          </a:p>
          <a:p>
            <a:r>
              <a:rPr lang="en-US" altLang="en-US" sz="2200" dirty="0"/>
              <a:t>Profits increase</a:t>
            </a:r>
          </a:p>
          <a:p>
            <a:r>
              <a:rPr lang="en-US" altLang="en-US" sz="2200" dirty="0"/>
              <a:t>Economies of scale</a:t>
            </a:r>
          </a:p>
          <a:p>
            <a:r>
              <a:rPr lang="en-US" altLang="en-US" sz="2200" dirty="0"/>
              <a:t>Consumer education </a:t>
            </a:r>
          </a:p>
          <a:p>
            <a:r>
              <a:rPr lang="en-US" altLang="en-US" sz="2200" dirty="0"/>
              <a:t>Lowering prices to attract more buyers</a:t>
            </a:r>
            <a:endParaRPr lang="en-GB" sz="2200" dirty="0"/>
          </a:p>
        </p:txBody>
      </p:sp>
    </p:spTree>
    <p:extLst>
      <p:ext uri="{BB962C8B-B14F-4D97-AF65-F5344CB8AC3E}">
        <p14:creationId xmlns:p14="http://schemas.microsoft.com/office/powerpoint/2010/main" val="217229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828444"/>
          </a:xfrm>
        </p:spPr>
        <p:txBody>
          <a:bodyPr>
            <a:normAutofit/>
          </a:bodyPr>
          <a:lstStyle/>
          <a:p>
            <a:r>
              <a:rPr lang="en-US" altLang="en-US" sz="5200"/>
              <a:t>Product Life-Cycle Strategies</a:t>
            </a:r>
            <a:endParaRPr lang="en-IN" sz="5200"/>
          </a:p>
        </p:txBody>
      </p:sp>
      <p:sp>
        <p:nvSpPr>
          <p:cNvPr id="3" name="Content Placeholder 2"/>
          <p:cNvSpPr>
            <a:spLocks noGrp="1"/>
          </p:cNvSpPr>
          <p:nvPr>
            <p:ph sz="half" idx="1"/>
          </p:nvPr>
        </p:nvSpPr>
        <p:spPr>
          <a:xfrm>
            <a:off x="838200" y="2398626"/>
            <a:ext cx="5158427" cy="3730460"/>
          </a:xfrm>
        </p:spPr>
        <p:txBody>
          <a:bodyPr>
            <a:noAutofit/>
          </a:bodyPr>
          <a:lstStyle/>
          <a:p>
            <a:pPr marL="0" indent="0">
              <a:buNone/>
            </a:pPr>
            <a:r>
              <a:rPr lang="en-US" altLang="en-US" sz="2000" b="1" dirty="0"/>
              <a:t>Maturity Stage</a:t>
            </a:r>
          </a:p>
          <a:p>
            <a:r>
              <a:rPr lang="en-US" altLang="en-US" sz="2000" dirty="0"/>
              <a:t>Slowdown in sales</a:t>
            </a:r>
          </a:p>
          <a:p>
            <a:r>
              <a:rPr lang="en-US" altLang="en-US" sz="2000" dirty="0"/>
              <a:t>Many suppliers</a:t>
            </a:r>
          </a:p>
          <a:p>
            <a:r>
              <a:rPr lang="en-US" altLang="en-US" sz="2000" dirty="0"/>
              <a:t>Substitute products</a:t>
            </a:r>
          </a:p>
          <a:p>
            <a:r>
              <a:rPr lang="en-US" altLang="en-US" sz="2000" dirty="0"/>
              <a:t>Overcapacity leads to competition</a:t>
            </a:r>
          </a:p>
          <a:p>
            <a:r>
              <a:rPr lang="en-US" altLang="en-US" sz="2000" dirty="0"/>
              <a:t>Increased promotion and R&amp;D to support sales and profits</a:t>
            </a:r>
          </a:p>
          <a:p>
            <a:r>
              <a:rPr lang="en-US" altLang="en-US" sz="2000" dirty="0"/>
              <a:t>Modification Strategies</a:t>
            </a:r>
          </a:p>
          <a:p>
            <a:pPr lvl="1"/>
            <a:r>
              <a:rPr lang="en-US" altLang="en-US" sz="2000" dirty="0"/>
              <a:t>Modify the market </a:t>
            </a:r>
          </a:p>
          <a:p>
            <a:pPr lvl="1"/>
            <a:r>
              <a:rPr lang="en-US" altLang="en-US" sz="2000" dirty="0"/>
              <a:t>Modify the product </a:t>
            </a:r>
          </a:p>
          <a:p>
            <a:pPr lvl="1"/>
            <a:r>
              <a:rPr lang="en-US" altLang="en-US" sz="2000" dirty="0"/>
              <a:t>Modify the marketing mix</a:t>
            </a:r>
            <a:endParaRPr lang="en-IN" sz="2000" dirty="0"/>
          </a:p>
          <a:p>
            <a:endParaRPr lang="en-IN" sz="2000" b="1" dirty="0"/>
          </a:p>
        </p:txBody>
      </p:sp>
      <p:sp>
        <p:nvSpPr>
          <p:cNvPr id="4" name="Content Placeholder 3">
            <a:extLst>
              <a:ext uri="{FF2B5EF4-FFF2-40B4-BE49-F238E27FC236}">
                <a16:creationId xmlns:a16="http://schemas.microsoft.com/office/drawing/2014/main" id="{1E938A32-07D6-D144-87A8-EC2C75F25F1D}"/>
              </a:ext>
            </a:extLst>
          </p:cNvPr>
          <p:cNvSpPr>
            <a:spLocks noGrp="1"/>
          </p:cNvSpPr>
          <p:nvPr>
            <p:ph sz="half" idx="2"/>
          </p:nvPr>
        </p:nvSpPr>
        <p:spPr>
          <a:xfrm>
            <a:off x="6189154" y="2398626"/>
            <a:ext cx="5164645" cy="3730460"/>
          </a:xfrm>
        </p:spPr>
        <p:txBody>
          <a:bodyPr>
            <a:normAutofit/>
          </a:bodyPr>
          <a:lstStyle/>
          <a:p>
            <a:pPr marL="0" indent="0">
              <a:buNone/>
            </a:pPr>
            <a:r>
              <a:rPr lang="en-US" altLang="en-US" sz="2000" b="1" dirty="0"/>
              <a:t>Decline Stage</a:t>
            </a:r>
            <a:endParaRPr lang="en-US" sz="2000" dirty="0"/>
          </a:p>
          <a:p>
            <a:pPr>
              <a:defRPr/>
            </a:pPr>
            <a:r>
              <a:rPr lang="en-US" sz="2000" dirty="0"/>
              <a:t>Maintain the product</a:t>
            </a:r>
          </a:p>
          <a:p>
            <a:pPr>
              <a:defRPr/>
            </a:pPr>
            <a:r>
              <a:rPr lang="en-US" sz="2000" dirty="0"/>
              <a:t>Harvest the product</a:t>
            </a:r>
          </a:p>
          <a:p>
            <a:pPr>
              <a:defRPr/>
            </a:pPr>
            <a:r>
              <a:rPr lang="en-US" sz="2000" dirty="0"/>
              <a:t>Drop the product</a:t>
            </a:r>
          </a:p>
          <a:p>
            <a:pPr>
              <a:defRPr/>
            </a:pPr>
            <a:endParaRPr lang="en-US" sz="2000" dirty="0"/>
          </a:p>
          <a:p>
            <a:pPr>
              <a:defRPr/>
            </a:pPr>
            <a:endParaRPr lang="en-US" sz="2000" dirty="0"/>
          </a:p>
          <a:p>
            <a:pPr>
              <a:defRPr/>
            </a:pPr>
            <a:endParaRPr lang="en-US" sz="2000" dirty="0"/>
          </a:p>
          <a:p>
            <a:pPr>
              <a:defRPr/>
            </a:pPr>
            <a:endParaRPr lang="en-US" sz="2000" dirty="0"/>
          </a:p>
          <a:p>
            <a:endParaRPr lang="en-GB" sz="2000" dirty="0"/>
          </a:p>
        </p:txBody>
      </p:sp>
    </p:spTree>
    <p:extLst>
      <p:ext uri="{BB962C8B-B14F-4D97-AF65-F5344CB8AC3E}">
        <p14:creationId xmlns:p14="http://schemas.microsoft.com/office/powerpoint/2010/main" val="143088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7" y="978619"/>
            <a:ext cx="3410712" cy="1106424"/>
          </a:xfrm>
        </p:spPr>
        <p:txBody>
          <a:bodyPr vert="horz" lIns="91440" tIns="45720" rIns="91440" bIns="45720" rtlCol="0">
            <a:normAutofit/>
          </a:bodyPr>
          <a:lstStyle/>
          <a:p>
            <a:r>
              <a:rPr lang="en-US" altLang="en-US" sz="2800" kern="1200">
                <a:latin typeface="+mj-lt"/>
                <a:ea typeface="+mj-ea"/>
                <a:cs typeface="+mj-cs"/>
              </a:rPr>
              <a:t>Product Life-Cycle Strategies</a:t>
            </a:r>
            <a:endParaRPr lang="en-US" sz="2800" kern="1200">
              <a:latin typeface="+mj-lt"/>
              <a:ea typeface="+mj-ea"/>
              <a:cs typeface="+mj-cs"/>
            </a:endParaRPr>
          </a:p>
        </p:txBody>
      </p:sp>
      <p:sp>
        <p:nvSpPr>
          <p:cNvPr id="3" name="Content Placeholder 2"/>
          <p:cNvSpPr>
            <a:spLocks noGrp="1"/>
          </p:cNvSpPr>
          <p:nvPr>
            <p:ph idx="1"/>
          </p:nvPr>
        </p:nvSpPr>
        <p:spPr>
          <a:xfrm>
            <a:off x="841248" y="2252870"/>
            <a:ext cx="3412219" cy="3560251"/>
          </a:xfrm>
        </p:spPr>
        <p:txBody>
          <a:bodyPr vert="horz" lIns="91440" tIns="45720" rIns="91440" bIns="45720" rtlCol="0">
            <a:normAutofit/>
          </a:bodyPr>
          <a:lstStyle/>
          <a:p>
            <a:pPr marL="0" indent="0">
              <a:buNone/>
            </a:pPr>
            <a:r>
              <a:rPr lang="en-US" sz="1700" b="1" kern="1200">
                <a:latin typeface="+mn-lt"/>
                <a:ea typeface="+mn-ea"/>
                <a:cs typeface="+mn-cs"/>
              </a:rPr>
              <a:t>Table 9.2</a:t>
            </a:r>
            <a:r>
              <a:rPr lang="en-US" sz="1700" kern="1200">
                <a:latin typeface="+mn-lt"/>
                <a:ea typeface="+mn-ea"/>
                <a:cs typeface="+mn-cs"/>
              </a:rPr>
              <a:t> Summary of Product Life-Cycle Characteristics, Objectives, and Strategies</a:t>
            </a:r>
          </a:p>
        </p:txBody>
      </p:sp>
      <p:graphicFrame>
        <p:nvGraphicFramePr>
          <p:cNvPr id="4" name="Table 3" descr="Table 9.2 Summary of Product Life-Cycle Characteristics, Objectives, and Strategies. A table has the following column headers from left to right: Category, Introduction, Growth, Maturity, Decline. The row entries are as follows. Category: Characteristics: Sales. Introduction: Low sales. Growth: Rapidly rising sales. Maturity: Peak sales. Decline: Declining sales. Category: Characteristics: Costs. Introduction: High cost per customer. Growth: Average cost per customer. Maturity: Low cost per customer. Decline: Low cost per customer. Category: Characteristics: Profits. Introduction: Negative. Growth: Rising profits. Maturity: High profits. Decline: Declining profits. Category: Characteristics: Customers. Introduction: Innovators. Growth: Early adopters. Maturity: Mainstream adopters. Decline: Lagging adopters. Category: Characteristics: Competitors. Introduction: Few. Growth: Growing number. Maturity: Stable number beginning to decline. Decline: Declining number."/>
          <p:cNvGraphicFramePr>
            <a:graphicFrameLocks noGrp="1"/>
          </p:cNvGraphicFramePr>
          <p:nvPr>
            <p:extLst>
              <p:ext uri="{D42A27DB-BD31-4B8C-83A1-F6EECF244321}">
                <p14:modId xmlns:p14="http://schemas.microsoft.com/office/powerpoint/2010/main" val="811073683"/>
              </p:ext>
            </p:extLst>
          </p:nvPr>
        </p:nvGraphicFramePr>
        <p:xfrm>
          <a:off x="5120640" y="685448"/>
          <a:ext cx="6656834" cy="5386525"/>
        </p:xfrm>
        <a:graphic>
          <a:graphicData uri="http://schemas.openxmlformats.org/drawingml/2006/table">
            <a:tbl>
              <a:tblPr firstRow="1" bandRow="1">
                <a:noFill/>
                <a:tableStyleId>{3B4B98B0-60AC-42C2-AFA5-B58CD77FA1E5}</a:tableStyleId>
              </a:tblPr>
              <a:tblGrid>
                <a:gridCol w="1575875">
                  <a:extLst>
                    <a:ext uri="{9D8B030D-6E8A-4147-A177-3AD203B41FA5}">
                      <a16:colId xmlns:a16="http://schemas.microsoft.com/office/drawing/2014/main" val="20000"/>
                    </a:ext>
                  </a:extLst>
                </a:gridCol>
                <a:gridCol w="1373295">
                  <a:extLst>
                    <a:ext uri="{9D8B030D-6E8A-4147-A177-3AD203B41FA5}">
                      <a16:colId xmlns:a16="http://schemas.microsoft.com/office/drawing/2014/main" val="20001"/>
                    </a:ext>
                  </a:extLst>
                </a:gridCol>
                <a:gridCol w="1429830">
                  <a:extLst>
                    <a:ext uri="{9D8B030D-6E8A-4147-A177-3AD203B41FA5}">
                      <a16:colId xmlns:a16="http://schemas.microsoft.com/office/drawing/2014/main" val="20002"/>
                    </a:ext>
                  </a:extLst>
                </a:gridCol>
                <a:gridCol w="1283785">
                  <a:extLst>
                    <a:ext uri="{9D8B030D-6E8A-4147-A177-3AD203B41FA5}">
                      <a16:colId xmlns:a16="http://schemas.microsoft.com/office/drawing/2014/main" val="20003"/>
                    </a:ext>
                  </a:extLst>
                </a:gridCol>
                <a:gridCol w="994049">
                  <a:extLst>
                    <a:ext uri="{9D8B030D-6E8A-4147-A177-3AD203B41FA5}">
                      <a16:colId xmlns:a16="http://schemas.microsoft.com/office/drawing/2014/main" val="20004"/>
                    </a:ext>
                  </a:extLst>
                </a:gridCol>
              </a:tblGrid>
              <a:tr h="511064">
                <a:tc>
                  <a:txBody>
                    <a:bodyPr/>
                    <a:lstStyle/>
                    <a:p>
                      <a:pPr algn="ctr"/>
                      <a:r>
                        <a:rPr lang="en-IN" sz="1500" b="1" cap="none" spc="0">
                          <a:solidFill>
                            <a:schemeClr val="tx1"/>
                          </a:solidFill>
                        </a:rPr>
                        <a:t>Blank</a:t>
                      </a:r>
                    </a:p>
                  </a:txBody>
                  <a:tcPr marL="0" marR="67840" marT="27136" marB="203521" anchor="ctr">
                    <a:lnL w="12700" cmpd="sng">
                      <a:noFill/>
                    </a:lnL>
                    <a:lnR w="12700" cmpd="sng">
                      <a:noFill/>
                    </a:lnR>
                    <a:lnT w="28575" cap="flat" cmpd="sng" algn="ctr">
                      <a:solidFill>
                        <a:schemeClr val="tx1"/>
                      </a:solidFill>
                      <a:prstDash val="solid"/>
                    </a:lnT>
                    <a:lnB w="38100" cmpd="sng">
                      <a:noFill/>
                    </a:lnB>
                    <a:lnTlToBr w="12700" cmpd="sng">
                      <a:noFill/>
                      <a:prstDash val="solid"/>
                    </a:lnTlToBr>
                    <a:lnBlToTr w="12700" cmpd="sng">
                      <a:noFill/>
                      <a:prstDash val="solid"/>
                    </a:lnBlToTr>
                    <a:noFill/>
                  </a:tcPr>
                </a:tc>
                <a:tc>
                  <a:txBody>
                    <a:bodyPr/>
                    <a:lstStyle/>
                    <a:p>
                      <a:pPr algn="ctr"/>
                      <a:r>
                        <a:rPr lang="en-IN" sz="1500" b="1" cap="none" spc="0">
                          <a:solidFill>
                            <a:schemeClr val="tx1"/>
                          </a:solidFill>
                        </a:rPr>
                        <a:t>Introduction</a:t>
                      </a:r>
                      <a:r>
                        <a:rPr lang="en-IN" sz="1500" b="1" cap="none" spc="0" baseline="0">
                          <a:solidFill>
                            <a:schemeClr val="tx1"/>
                          </a:solidFill>
                        </a:rPr>
                        <a:t> </a:t>
                      </a:r>
                      <a:endParaRPr lang="en-IN" sz="1500" b="1" cap="none" spc="0">
                        <a:solidFill>
                          <a:schemeClr val="tx1"/>
                        </a:solidFill>
                      </a:endParaRPr>
                    </a:p>
                  </a:txBody>
                  <a:tcPr marL="0" marR="67840" marT="27136" marB="203521" anchor="ctr">
                    <a:lnL w="12700" cmpd="sng">
                      <a:noFill/>
                    </a:lnL>
                    <a:lnR w="12700" cmpd="sng">
                      <a:noFill/>
                    </a:lnR>
                    <a:lnT w="28575" cap="flat" cmpd="sng" algn="ctr">
                      <a:solidFill>
                        <a:schemeClr val="tx1"/>
                      </a:solidFill>
                      <a:prstDash val="solid"/>
                    </a:lnT>
                    <a:lnB w="38100" cmpd="sng">
                      <a:noFill/>
                    </a:lnB>
                    <a:lnTlToBr w="12700" cmpd="sng">
                      <a:noFill/>
                      <a:prstDash val="solid"/>
                    </a:lnTlToBr>
                    <a:lnBlToTr w="12700" cmpd="sng">
                      <a:noFill/>
                      <a:prstDash val="solid"/>
                    </a:lnBlToTr>
                    <a:noFill/>
                  </a:tcPr>
                </a:tc>
                <a:tc>
                  <a:txBody>
                    <a:bodyPr/>
                    <a:lstStyle/>
                    <a:p>
                      <a:pPr algn="ctr"/>
                      <a:r>
                        <a:rPr lang="en-IN" sz="1500" b="1" cap="none" spc="0">
                          <a:solidFill>
                            <a:schemeClr val="tx1"/>
                          </a:solidFill>
                        </a:rPr>
                        <a:t>Growth</a:t>
                      </a:r>
                      <a:r>
                        <a:rPr lang="en-IN" sz="1500" b="1" cap="none" spc="0" baseline="0">
                          <a:solidFill>
                            <a:schemeClr val="tx1"/>
                          </a:solidFill>
                        </a:rPr>
                        <a:t> </a:t>
                      </a:r>
                      <a:endParaRPr lang="en-IN" sz="1500" b="1" cap="none" spc="0">
                        <a:solidFill>
                          <a:schemeClr val="tx1"/>
                        </a:solidFill>
                      </a:endParaRPr>
                    </a:p>
                  </a:txBody>
                  <a:tcPr marL="0" marR="67840" marT="27136" marB="203521" anchor="ctr">
                    <a:lnL w="12700" cmpd="sng">
                      <a:noFill/>
                    </a:lnL>
                    <a:lnR w="12700" cmpd="sng">
                      <a:noFill/>
                    </a:lnR>
                    <a:lnT w="28575" cap="flat" cmpd="sng" algn="ctr">
                      <a:solidFill>
                        <a:schemeClr val="tx1"/>
                      </a:solidFill>
                      <a:prstDash val="solid"/>
                    </a:lnT>
                    <a:lnB w="38100" cmpd="sng">
                      <a:noFill/>
                    </a:lnB>
                    <a:lnTlToBr w="12700" cmpd="sng">
                      <a:noFill/>
                      <a:prstDash val="solid"/>
                    </a:lnTlToBr>
                    <a:lnBlToTr w="12700" cmpd="sng">
                      <a:noFill/>
                      <a:prstDash val="solid"/>
                    </a:lnBlToTr>
                    <a:noFill/>
                  </a:tcPr>
                </a:tc>
                <a:tc>
                  <a:txBody>
                    <a:bodyPr/>
                    <a:lstStyle/>
                    <a:p>
                      <a:pPr algn="ctr"/>
                      <a:r>
                        <a:rPr lang="en-IN" sz="1500" b="1" cap="none" spc="0">
                          <a:solidFill>
                            <a:schemeClr val="tx1"/>
                          </a:solidFill>
                        </a:rPr>
                        <a:t>Maturity </a:t>
                      </a:r>
                    </a:p>
                  </a:txBody>
                  <a:tcPr marL="0" marR="67840" marT="27136" marB="203521" anchor="ctr">
                    <a:lnL w="12700" cmpd="sng">
                      <a:noFill/>
                    </a:lnL>
                    <a:lnR w="12700" cmpd="sng">
                      <a:noFill/>
                    </a:lnR>
                    <a:lnT w="28575" cap="flat" cmpd="sng" algn="ctr">
                      <a:solidFill>
                        <a:schemeClr val="tx1"/>
                      </a:solidFill>
                      <a:prstDash val="solid"/>
                    </a:lnT>
                    <a:lnB w="38100" cmpd="sng">
                      <a:noFill/>
                    </a:lnB>
                    <a:lnTlToBr w="12700" cmpd="sng">
                      <a:noFill/>
                      <a:prstDash val="solid"/>
                    </a:lnTlToBr>
                    <a:lnBlToTr w="12700" cmpd="sng">
                      <a:noFill/>
                      <a:prstDash val="solid"/>
                    </a:lnBlToTr>
                    <a:noFill/>
                  </a:tcPr>
                </a:tc>
                <a:tc>
                  <a:txBody>
                    <a:bodyPr/>
                    <a:lstStyle/>
                    <a:p>
                      <a:pPr algn="ctr"/>
                      <a:r>
                        <a:rPr lang="en-IN" sz="1500" b="1" cap="none" spc="0">
                          <a:solidFill>
                            <a:schemeClr val="tx1"/>
                          </a:solidFill>
                        </a:rPr>
                        <a:t>Decline </a:t>
                      </a:r>
                    </a:p>
                  </a:txBody>
                  <a:tcPr marL="0" marR="67840" marT="27136" marB="203521" anchor="ctr">
                    <a:lnL w="12700" cmpd="sng">
                      <a:noFill/>
                    </a:lnL>
                    <a:lnR w="12700" cmpd="sng">
                      <a:noFill/>
                    </a:lnR>
                    <a:lnT w="28575" cap="flat" cmpd="sng" algn="ctr">
                      <a:solidFill>
                        <a:schemeClr val="tx1"/>
                      </a:solidFill>
                      <a:prstDash val="soli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1064">
                <a:tc>
                  <a:txBody>
                    <a:bodyPr/>
                    <a:lstStyle/>
                    <a:p>
                      <a:r>
                        <a:rPr lang="en-IN" sz="1500" b="1" cap="none" spc="0">
                          <a:solidFill>
                            <a:schemeClr val="tx1"/>
                          </a:solidFill>
                        </a:rPr>
                        <a:t>Characteristics</a:t>
                      </a:r>
                    </a:p>
                  </a:txBody>
                  <a:tcPr marL="0" marR="67840" marT="27136" marB="203521">
                    <a:lnL w="12700" cmpd="sng">
                      <a:noFill/>
                      <a:prstDash val="solid"/>
                    </a:lnL>
                    <a:lnR w="12700" cmpd="sng">
                      <a:noFill/>
                      <a:prstDash val="solid"/>
                    </a:lnR>
                    <a:lnT w="38100" cmpd="sng">
                      <a:noFill/>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Blank</a:t>
                      </a:r>
                    </a:p>
                  </a:txBody>
                  <a:tcPr marL="0" marR="67840" marT="27136" marB="203521">
                    <a:lnL w="12700" cmpd="sng">
                      <a:noFill/>
                      <a:prstDash val="solid"/>
                    </a:lnL>
                    <a:lnR w="12700" cmpd="sng">
                      <a:noFill/>
                      <a:prstDash val="solid"/>
                    </a:lnR>
                    <a:lnT w="38100" cmpd="sng">
                      <a:noFill/>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Blank</a:t>
                      </a:r>
                    </a:p>
                  </a:txBody>
                  <a:tcPr marL="0" marR="67840" marT="27136" marB="203521">
                    <a:lnL w="12700" cmpd="sng">
                      <a:noFill/>
                      <a:prstDash val="solid"/>
                    </a:lnL>
                    <a:lnR w="12700" cmpd="sng">
                      <a:noFill/>
                      <a:prstDash val="solid"/>
                    </a:lnR>
                    <a:lnT w="38100" cmpd="sng">
                      <a:noFill/>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Blank</a:t>
                      </a:r>
                    </a:p>
                  </a:txBody>
                  <a:tcPr marL="0" marR="67840" marT="27136" marB="203521">
                    <a:lnL w="12700" cmpd="sng">
                      <a:noFill/>
                      <a:prstDash val="solid"/>
                    </a:lnL>
                    <a:lnR w="12700" cmpd="sng">
                      <a:noFill/>
                      <a:prstDash val="solid"/>
                    </a:lnR>
                    <a:lnT w="38100" cmpd="sng">
                      <a:noFill/>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Blank</a:t>
                      </a:r>
                    </a:p>
                  </a:txBody>
                  <a:tcPr marL="0" marR="67840" marT="27136" marB="203521">
                    <a:lnL w="12700" cmpd="sng">
                      <a:noFill/>
                      <a:prstDash val="solid"/>
                    </a:lnL>
                    <a:lnR w="12700" cmpd="sng">
                      <a:noFill/>
                      <a:prstDash val="solid"/>
                    </a:lnR>
                    <a:lnT w="38100" cmpd="sng">
                      <a:noFill/>
                    </a:lnT>
                    <a:lnB w="635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7199">
                <a:tc>
                  <a:txBody>
                    <a:bodyPr/>
                    <a:lstStyle/>
                    <a:p>
                      <a:r>
                        <a:rPr lang="en-IN" sz="1500" cap="none" spc="0">
                          <a:solidFill>
                            <a:schemeClr val="tx1"/>
                          </a:solidFill>
                        </a:rPr>
                        <a:t>Sales </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Low sales</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Rapidly rising sales</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Peak sales </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Declining sales</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963333">
                <a:tc>
                  <a:txBody>
                    <a:bodyPr/>
                    <a:lstStyle/>
                    <a:p>
                      <a:r>
                        <a:rPr lang="en-IN" sz="1500" cap="none" spc="0">
                          <a:solidFill>
                            <a:schemeClr val="tx1"/>
                          </a:solidFill>
                        </a:rPr>
                        <a:t>Costs </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High cost per customer</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Average cost per customer</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Low cost per customer</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cap="none" spc="0">
                          <a:solidFill>
                            <a:schemeClr val="tx1"/>
                          </a:solidFill>
                        </a:rPr>
                        <a:t>Low cost per customer</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37199">
                <a:tc>
                  <a:txBody>
                    <a:bodyPr/>
                    <a:lstStyle/>
                    <a:p>
                      <a:r>
                        <a:rPr lang="en-IN" sz="1500" cap="none" spc="0">
                          <a:solidFill>
                            <a:schemeClr val="tx1"/>
                          </a:solidFill>
                        </a:rPr>
                        <a:t>Profits </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Negative </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Rising profits</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High profits</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Declining</a:t>
                      </a:r>
                      <a:r>
                        <a:rPr lang="en-IN" sz="1500" cap="none" spc="0" baseline="0">
                          <a:solidFill>
                            <a:schemeClr val="tx1"/>
                          </a:solidFill>
                        </a:rPr>
                        <a:t> profits</a:t>
                      </a:r>
                      <a:endParaRPr lang="en-IN" sz="1500" cap="none" spc="0">
                        <a:solidFill>
                          <a:schemeClr val="tx1"/>
                        </a:solidFill>
                      </a:endParaRP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737199">
                <a:tc>
                  <a:txBody>
                    <a:bodyPr/>
                    <a:lstStyle/>
                    <a:p>
                      <a:r>
                        <a:rPr lang="en-IN" sz="1500" cap="none" spc="0">
                          <a:solidFill>
                            <a:schemeClr val="tx1"/>
                          </a:solidFill>
                        </a:rPr>
                        <a:t>Customers </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Innovators </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Early adopters</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Mainstream adopters </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tc>
                  <a:txBody>
                    <a:bodyPr/>
                    <a:lstStyle/>
                    <a:p>
                      <a:r>
                        <a:rPr lang="en-IN" sz="1500" cap="none" spc="0">
                          <a:solidFill>
                            <a:schemeClr val="tx1"/>
                          </a:solidFill>
                        </a:rPr>
                        <a:t>Lagging adopters</a:t>
                      </a:r>
                    </a:p>
                  </a:txBody>
                  <a:tcPr marL="0" marR="67840" marT="27136" marB="203521">
                    <a:lnL w="12700" cmpd="sng">
                      <a:noFill/>
                      <a:prstDash val="solid"/>
                    </a:lnL>
                    <a:lnR w="12700" cmpd="sng">
                      <a:noFill/>
                      <a:prstDash val="solid"/>
                    </a:lnR>
                    <a:lnT w="12700" cmpd="sng">
                      <a:noFill/>
                      <a:prstDash val="solid"/>
                    </a:lnT>
                    <a:lnB w="635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189467">
                <a:tc>
                  <a:txBody>
                    <a:bodyPr/>
                    <a:lstStyle/>
                    <a:p>
                      <a:r>
                        <a:rPr lang="en-IN" sz="1500" cap="none" spc="0">
                          <a:solidFill>
                            <a:schemeClr val="tx1"/>
                          </a:solidFill>
                        </a:rPr>
                        <a:t>Competitors</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Few </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Growing number</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Stable number beginning to decline</a:t>
                      </a: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r>
                        <a:rPr lang="en-IN" sz="1500" cap="none" spc="0">
                          <a:solidFill>
                            <a:schemeClr val="tx1"/>
                          </a:solidFill>
                        </a:rPr>
                        <a:t>Declining number</a:t>
                      </a:r>
                      <a:r>
                        <a:rPr lang="en-IN" sz="1500" cap="none" spc="0" baseline="0">
                          <a:solidFill>
                            <a:schemeClr val="tx1"/>
                          </a:solidFill>
                        </a:rPr>
                        <a:t> </a:t>
                      </a:r>
                      <a:endParaRPr lang="en-IN" sz="1500" cap="none" spc="0">
                        <a:solidFill>
                          <a:schemeClr val="tx1"/>
                        </a:solidFill>
                      </a:endParaRPr>
                    </a:p>
                  </a:txBody>
                  <a:tcPr marL="0" marR="67840" marT="27136" marB="203521">
                    <a:lnL w="12700" cmpd="sng">
                      <a:noFill/>
                      <a:prstDash val="solid"/>
                    </a:lnL>
                    <a:lnR w="12700" cmpd="sng">
                      <a:noFill/>
                      <a:prstDash val="solid"/>
                    </a:lnR>
                    <a:lnT w="635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219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7" y="978619"/>
            <a:ext cx="3410712" cy="1106424"/>
          </a:xfrm>
        </p:spPr>
        <p:txBody>
          <a:bodyPr vert="horz" lIns="91440" tIns="45720" rIns="91440" bIns="45720" rtlCol="0">
            <a:normAutofit/>
          </a:bodyPr>
          <a:lstStyle/>
          <a:p>
            <a:r>
              <a:rPr lang="en-US" altLang="en-US" sz="2800" kern="1200">
                <a:latin typeface="+mj-lt"/>
                <a:ea typeface="+mj-ea"/>
                <a:cs typeface="+mj-cs"/>
              </a:rPr>
              <a:t>Product Life-Cycle Strategies</a:t>
            </a:r>
            <a:endParaRPr lang="en-US" sz="2800" kern="1200">
              <a:latin typeface="+mj-lt"/>
              <a:ea typeface="+mj-ea"/>
              <a:cs typeface="+mj-cs"/>
            </a:endParaRPr>
          </a:p>
        </p:txBody>
      </p:sp>
      <p:sp>
        <p:nvSpPr>
          <p:cNvPr id="3" name="Content Placeholder 2"/>
          <p:cNvSpPr>
            <a:spLocks noGrp="1"/>
          </p:cNvSpPr>
          <p:nvPr>
            <p:ph idx="1"/>
          </p:nvPr>
        </p:nvSpPr>
        <p:spPr>
          <a:xfrm>
            <a:off x="841248" y="2252870"/>
            <a:ext cx="3412219" cy="3560251"/>
          </a:xfrm>
        </p:spPr>
        <p:txBody>
          <a:bodyPr vert="horz" lIns="91440" tIns="45720" rIns="91440" bIns="45720" rtlCol="0">
            <a:normAutofit/>
          </a:bodyPr>
          <a:lstStyle/>
          <a:p>
            <a:pPr marL="0" indent="0">
              <a:buNone/>
            </a:pPr>
            <a:r>
              <a:rPr lang="en-US" sz="1700" b="1" kern="1200">
                <a:latin typeface="+mn-lt"/>
                <a:ea typeface="+mn-ea"/>
                <a:cs typeface="+mn-cs"/>
              </a:rPr>
              <a:t>Table 9.2 [continued]</a:t>
            </a:r>
            <a:endParaRPr lang="en-US" sz="1700" kern="1200">
              <a:latin typeface="+mn-lt"/>
              <a:ea typeface="+mn-ea"/>
              <a:cs typeface="+mn-cs"/>
            </a:endParaRPr>
          </a:p>
        </p:txBody>
      </p:sp>
      <p:graphicFrame>
        <p:nvGraphicFramePr>
          <p:cNvPr id="4" name="Table 3" descr="Table 9.2 Summary of Product Life-Cycle Characteristics, Objectives, and Strategies (continued). A table has the following column headers from left to right: Category, Introduction, Growth, Maturity, Decline. The row entries are as follows. Category: Marketing objectives. Introduction: Create product engagement and trial. Growth: Maximize market share. Maturity: Maximize profit while defending market share. Decline: Reduce expenditure and milk the brand. Category: Strategies: Product. Introduction: Offer a basic product. Growth: Offer product extensions, service, and warranty. Maturity: Diversity brand and models. Decline: Phase out weak items. Category: Strategies: Price. Introduction: Use cost-plus. Growth: Price to penetrate market. Maturity: Price to match or beat competitors. Decline: Cut price. Category: Strategies: Distribution. Introduction: Build selective distribution. Growth: Build intensive distribution. Maturity: Build more intensive distribution, Go selective: phase out unprofitable outlets."/>
          <p:cNvGraphicFramePr>
            <a:graphicFrameLocks noGrp="1"/>
          </p:cNvGraphicFramePr>
          <p:nvPr>
            <p:extLst>
              <p:ext uri="{D42A27DB-BD31-4B8C-83A1-F6EECF244321}">
                <p14:modId xmlns:p14="http://schemas.microsoft.com/office/powerpoint/2010/main" val="551883763"/>
              </p:ext>
            </p:extLst>
          </p:nvPr>
        </p:nvGraphicFramePr>
        <p:xfrm>
          <a:off x="5120640" y="1203105"/>
          <a:ext cx="6656835" cy="4351209"/>
        </p:xfrm>
        <a:graphic>
          <a:graphicData uri="http://schemas.openxmlformats.org/drawingml/2006/table">
            <a:tbl>
              <a:tblPr firstRow="1" bandRow="1">
                <a:tableStyleId>{8799B23B-EC83-4686-B30A-512413B5E67A}</a:tableStyleId>
              </a:tblPr>
              <a:tblGrid>
                <a:gridCol w="1228349">
                  <a:extLst>
                    <a:ext uri="{9D8B030D-6E8A-4147-A177-3AD203B41FA5}">
                      <a16:colId xmlns:a16="http://schemas.microsoft.com/office/drawing/2014/main" val="20000"/>
                    </a:ext>
                  </a:extLst>
                </a:gridCol>
                <a:gridCol w="1365216">
                  <a:extLst>
                    <a:ext uri="{9D8B030D-6E8A-4147-A177-3AD203B41FA5}">
                      <a16:colId xmlns:a16="http://schemas.microsoft.com/office/drawing/2014/main" val="20001"/>
                    </a:ext>
                  </a:extLst>
                </a:gridCol>
                <a:gridCol w="1325480">
                  <a:extLst>
                    <a:ext uri="{9D8B030D-6E8A-4147-A177-3AD203B41FA5}">
                      <a16:colId xmlns:a16="http://schemas.microsoft.com/office/drawing/2014/main" val="20002"/>
                    </a:ext>
                  </a:extLst>
                </a:gridCol>
                <a:gridCol w="1422611">
                  <a:extLst>
                    <a:ext uri="{9D8B030D-6E8A-4147-A177-3AD203B41FA5}">
                      <a16:colId xmlns:a16="http://schemas.microsoft.com/office/drawing/2014/main" val="20003"/>
                    </a:ext>
                  </a:extLst>
                </a:gridCol>
                <a:gridCol w="1315179">
                  <a:extLst>
                    <a:ext uri="{9D8B030D-6E8A-4147-A177-3AD203B41FA5}">
                      <a16:colId xmlns:a16="http://schemas.microsoft.com/office/drawing/2014/main" val="20004"/>
                    </a:ext>
                  </a:extLst>
                </a:gridCol>
              </a:tblGrid>
              <a:tr h="336676">
                <a:tc>
                  <a:txBody>
                    <a:bodyPr/>
                    <a:lstStyle/>
                    <a:p>
                      <a:pPr algn="ctr"/>
                      <a:r>
                        <a:rPr lang="en-IN" sz="1400">
                          <a:solidFill>
                            <a:schemeClr val="bg1"/>
                          </a:solidFill>
                        </a:rPr>
                        <a:t>Blank</a:t>
                      </a:r>
                    </a:p>
                  </a:txBody>
                  <a:tcPr marL="90842" marR="90842" marT="45423" marB="45423" anchor="ctr"/>
                </a:tc>
                <a:tc>
                  <a:txBody>
                    <a:bodyPr/>
                    <a:lstStyle/>
                    <a:p>
                      <a:pPr algn="ctr"/>
                      <a:r>
                        <a:rPr lang="en-IN" sz="1400">
                          <a:solidFill>
                            <a:schemeClr val="tx1"/>
                          </a:solidFill>
                        </a:rPr>
                        <a:t>Introduction</a:t>
                      </a:r>
                      <a:r>
                        <a:rPr lang="en-IN" sz="1400" baseline="0">
                          <a:solidFill>
                            <a:schemeClr val="tx1"/>
                          </a:solidFill>
                        </a:rPr>
                        <a:t> </a:t>
                      </a:r>
                      <a:endParaRPr lang="en-IN" sz="1400">
                        <a:solidFill>
                          <a:schemeClr val="tx1"/>
                        </a:solidFill>
                      </a:endParaRPr>
                    </a:p>
                  </a:txBody>
                  <a:tcPr marL="90842" marR="90842" marT="45423" marB="45423" anchor="ctr"/>
                </a:tc>
                <a:tc>
                  <a:txBody>
                    <a:bodyPr/>
                    <a:lstStyle/>
                    <a:p>
                      <a:pPr algn="ctr"/>
                      <a:r>
                        <a:rPr lang="en-IN" sz="1400">
                          <a:solidFill>
                            <a:schemeClr val="tx1"/>
                          </a:solidFill>
                        </a:rPr>
                        <a:t>Growth</a:t>
                      </a:r>
                      <a:r>
                        <a:rPr lang="en-IN" sz="1400" baseline="0">
                          <a:solidFill>
                            <a:schemeClr val="tx1"/>
                          </a:solidFill>
                        </a:rPr>
                        <a:t> </a:t>
                      </a:r>
                      <a:endParaRPr lang="en-IN" sz="1400">
                        <a:solidFill>
                          <a:schemeClr val="tx1"/>
                        </a:solidFill>
                      </a:endParaRPr>
                    </a:p>
                  </a:txBody>
                  <a:tcPr marL="90842" marR="90842" marT="45423" marB="45423" anchor="ctr"/>
                </a:tc>
                <a:tc>
                  <a:txBody>
                    <a:bodyPr/>
                    <a:lstStyle/>
                    <a:p>
                      <a:pPr algn="ctr"/>
                      <a:r>
                        <a:rPr lang="en-IN" sz="1400">
                          <a:solidFill>
                            <a:schemeClr val="tx1"/>
                          </a:solidFill>
                        </a:rPr>
                        <a:t>Maturity </a:t>
                      </a:r>
                    </a:p>
                  </a:txBody>
                  <a:tcPr marL="90842" marR="90842" marT="45423" marB="45423" anchor="ctr"/>
                </a:tc>
                <a:tc>
                  <a:txBody>
                    <a:bodyPr/>
                    <a:lstStyle/>
                    <a:p>
                      <a:pPr algn="ctr"/>
                      <a:r>
                        <a:rPr lang="en-IN" sz="1400">
                          <a:solidFill>
                            <a:schemeClr val="tx1"/>
                          </a:solidFill>
                        </a:rPr>
                        <a:t>Decline </a:t>
                      </a:r>
                    </a:p>
                  </a:txBody>
                  <a:tcPr marL="90842" marR="90842" marT="45423" marB="45423" anchor="ctr"/>
                </a:tc>
                <a:extLst>
                  <a:ext uri="{0D108BD9-81ED-4DB2-BD59-A6C34878D82A}">
                    <a16:rowId xmlns:a16="http://schemas.microsoft.com/office/drawing/2014/main" val="10000"/>
                  </a:ext>
                </a:extLst>
              </a:tr>
              <a:tr h="972445">
                <a:tc>
                  <a:txBody>
                    <a:bodyPr/>
                    <a:lstStyle/>
                    <a:p>
                      <a:r>
                        <a:rPr lang="en-IN" sz="1400" b="1">
                          <a:solidFill>
                            <a:schemeClr val="tx1"/>
                          </a:solidFill>
                        </a:rPr>
                        <a:t>Marketing objectives</a:t>
                      </a:r>
                    </a:p>
                  </a:txBody>
                  <a:tcPr marL="90842" marR="90842" marT="45423" marB="45423"/>
                </a:tc>
                <a:tc>
                  <a:txBody>
                    <a:bodyPr/>
                    <a:lstStyle/>
                    <a:p>
                      <a:r>
                        <a:rPr lang="en-IN" sz="1400">
                          <a:solidFill>
                            <a:schemeClr val="tx1"/>
                          </a:solidFill>
                        </a:rPr>
                        <a:t>Create product engagement</a:t>
                      </a:r>
                      <a:r>
                        <a:rPr lang="en-IN" sz="1400" baseline="0">
                          <a:solidFill>
                            <a:schemeClr val="tx1"/>
                          </a:solidFill>
                        </a:rPr>
                        <a:t> and trial</a:t>
                      </a:r>
                      <a:endParaRPr lang="en-IN" sz="1400">
                        <a:solidFill>
                          <a:schemeClr val="tx1"/>
                        </a:solidFill>
                      </a:endParaRPr>
                    </a:p>
                  </a:txBody>
                  <a:tcPr marL="90842" marR="90842" marT="45423" marB="45423"/>
                </a:tc>
                <a:tc>
                  <a:txBody>
                    <a:bodyPr/>
                    <a:lstStyle/>
                    <a:p>
                      <a:r>
                        <a:rPr lang="en-IN" sz="1400">
                          <a:solidFill>
                            <a:schemeClr val="tx1"/>
                          </a:solidFill>
                        </a:rPr>
                        <a:t>Maximize market</a:t>
                      </a:r>
                      <a:r>
                        <a:rPr lang="en-IN" sz="1400" baseline="0">
                          <a:solidFill>
                            <a:schemeClr val="tx1"/>
                          </a:solidFill>
                        </a:rPr>
                        <a:t> share</a:t>
                      </a:r>
                      <a:endParaRPr lang="en-IN" sz="1400">
                        <a:solidFill>
                          <a:schemeClr val="tx1"/>
                        </a:solidFill>
                      </a:endParaRPr>
                    </a:p>
                  </a:txBody>
                  <a:tcPr marL="90842" marR="90842" marT="45423" marB="45423"/>
                </a:tc>
                <a:tc>
                  <a:txBody>
                    <a:bodyPr/>
                    <a:lstStyle/>
                    <a:p>
                      <a:r>
                        <a:rPr lang="en-IN" sz="1400">
                          <a:solidFill>
                            <a:schemeClr val="tx1"/>
                          </a:solidFill>
                        </a:rPr>
                        <a:t>Maximize profit while defending market share</a:t>
                      </a:r>
                    </a:p>
                  </a:txBody>
                  <a:tcPr marL="90842" marR="90842" marT="45423" marB="45423"/>
                </a:tc>
                <a:tc>
                  <a:txBody>
                    <a:bodyPr/>
                    <a:lstStyle/>
                    <a:p>
                      <a:r>
                        <a:rPr lang="en-IN" sz="1400">
                          <a:solidFill>
                            <a:schemeClr val="tx1"/>
                          </a:solidFill>
                        </a:rPr>
                        <a:t>Reduce expenditure and milk the brand</a:t>
                      </a:r>
                    </a:p>
                  </a:txBody>
                  <a:tcPr marL="90842" marR="90842" marT="45423" marB="45423"/>
                </a:tc>
                <a:extLst>
                  <a:ext uri="{0D108BD9-81ED-4DB2-BD59-A6C34878D82A}">
                    <a16:rowId xmlns:a16="http://schemas.microsoft.com/office/drawing/2014/main" val="2056302183"/>
                  </a:ext>
                </a:extLst>
              </a:tr>
              <a:tr h="336676">
                <a:tc>
                  <a:txBody>
                    <a:bodyPr/>
                    <a:lstStyle/>
                    <a:p>
                      <a:r>
                        <a:rPr lang="en-IN" sz="1400" b="1">
                          <a:solidFill>
                            <a:schemeClr val="tx1"/>
                          </a:solidFill>
                        </a:rPr>
                        <a:t>Strategies </a:t>
                      </a:r>
                    </a:p>
                  </a:txBody>
                  <a:tcPr marL="90842" marR="90842" marT="45423" marB="45423"/>
                </a:tc>
                <a:tc>
                  <a:txBody>
                    <a:bodyPr/>
                    <a:lstStyle/>
                    <a:p>
                      <a:r>
                        <a:rPr lang="en-IN" sz="1400">
                          <a:solidFill>
                            <a:schemeClr val="bg1"/>
                          </a:solidFill>
                        </a:rPr>
                        <a:t>Blank</a:t>
                      </a:r>
                    </a:p>
                  </a:txBody>
                  <a:tcPr marL="90842" marR="90842" marT="45423" marB="45423"/>
                </a:tc>
                <a:tc>
                  <a:txBody>
                    <a:bodyPr/>
                    <a:lstStyle/>
                    <a:p>
                      <a:r>
                        <a:rPr lang="en-IN" sz="1400">
                          <a:solidFill>
                            <a:schemeClr val="bg1"/>
                          </a:solidFill>
                        </a:rPr>
                        <a:t>Blank</a:t>
                      </a:r>
                    </a:p>
                  </a:txBody>
                  <a:tcPr marL="90842" marR="90842" marT="45423" marB="45423"/>
                </a:tc>
                <a:tc>
                  <a:txBody>
                    <a:bodyPr/>
                    <a:lstStyle/>
                    <a:p>
                      <a:r>
                        <a:rPr lang="en-IN" sz="1400">
                          <a:solidFill>
                            <a:schemeClr val="bg1"/>
                          </a:solidFill>
                        </a:rPr>
                        <a:t>Blank</a:t>
                      </a:r>
                    </a:p>
                  </a:txBody>
                  <a:tcPr marL="90842" marR="90842" marT="45423" marB="45423"/>
                </a:tc>
                <a:tc>
                  <a:txBody>
                    <a:bodyPr/>
                    <a:lstStyle/>
                    <a:p>
                      <a:r>
                        <a:rPr lang="en-IN" sz="1400">
                          <a:solidFill>
                            <a:schemeClr val="bg1"/>
                          </a:solidFill>
                        </a:rPr>
                        <a:t>Blank</a:t>
                      </a:r>
                    </a:p>
                  </a:txBody>
                  <a:tcPr marL="90842" marR="90842" marT="45423" marB="45423"/>
                </a:tc>
                <a:extLst>
                  <a:ext uri="{0D108BD9-81ED-4DB2-BD59-A6C34878D82A}">
                    <a16:rowId xmlns:a16="http://schemas.microsoft.com/office/drawing/2014/main" val="10001"/>
                  </a:ext>
                </a:extLst>
              </a:tr>
              <a:tr h="972445">
                <a:tc>
                  <a:txBody>
                    <a:bodyPr/>
                    <a:lstStyle/>
                    <a:p>
                      <a:r>
                        <a:rPr lang="en-IN" sz="1400">
                          <a:solidFill>
                            <a:schemeClr val="tx1"/>
                          </a:solidFill>
                        </a:rPr>
                        <a:t>Product</a:t>
                      </a:r>
                      <a:r>
                        <a:rPr lang="en-IN" sz="1400" baseline="0">
                          <a:solidFill>
                            <a:schemeClr val="tx1"/>
                          </a:solidFill>
                        </a:rPr>
                        <a:t> </a:t>
                      </a:r>
                      <a:endParaRPr lang="en-IN" sz="1400">
                        <a:solidFill>
                          <a:schemeClr val="tx1"/>
                        </a:solidFill>
                      </a:endParaRPr>
                    </a:p>
                  </a:txBody>
                  <a:tcPr marL="90842" marR="90842" marT="45423" marB="45423"/>
                </a:tc>
                <a:tc>
                  <a:txBody>
                    <a:bodyPr/>
                    <a:lstStyle/>
                    <a:p>
                      <a:r>
                        <a:rPr lang="en-IN" sz="1400">
                          <a:solidFill>
                            <a:schemeClr val="tx1"/>
                          </a:solidFill>
                        </a:rPr>
                        <a:t>Offer</a:t>
                      </a:r>
                      <a:r>
                        <a:rPr lang="en-IN" sz="1400" baseline="0">
                          <a:solidFill>
                            <a:schemeClr val="tx1"/>
                          </a:solidFill>
                        </a:rPr>
                        <a:t> a basic product</a:t>
                      </a:r>
                      <a:endParaRPr lang="en-IN" sz="1400">
                        <a:solidFill>
                          <a:schemeClr val="tx1"/>
                        </a:solidFill>
                      </a:endParaRPr>
                    </a:p>
                  </a:txBody>
                  <a:tcPr marL="90842" marR="90842" marT="45423" marB="45423"/>
                </a:tc>
                <a:tc>
                  <a:txBody>
                    <a:bodyPr/>
                    <a:lstStyle/>
                    <a:p>
                      <a:r>
                        <a:rPr lang="en-IN" sz="1400">
                          <a:solidFill>
                            <a:schemeClr val="tx1"/>
                          </a:solidFill>
                        </a:rPr>
                        <a:t>Offer product extensions, service,</a:t>
                      </a:r>
                      <a:r>
                        <a:rPr lang="en-IN" sz="1400" baseline="0">
                          <a:solidFill>
                            <a:schemeClr val="tx1"/>
                          </a:solidFill>
                        </a:rPr>
                        <a:t> and warranty</a:t>
                      </a:r>
                      <a:endParaRPr lang="en-IN" sz="1400">
                        <a:solidFill>
                          <a:schemeClr val="tx1"/>
                        </a:solidFill>
                      </a:endParaRPr>
                    </a:p>
                  </a:txBody>
                  <a:tcPr marL="90842" marR="90842" marT="45423" marB="45423"/>
                </a:tc>
                <a:tc>
                  <a:txBody>
                    <a:bodyPr/>
                    <a:lstStyle/>
                    <a:p>
                      <a:r>
                        <a:rPr lang="en-IN" sz="1400">
                          <a:solidFill>
                            <a:schemeClr val="tx1"/>
                          </a:solidFill>
                        </a:rPr>
                        <a:t>Diversity brand and models</a:t>
                      </a:r>
                    </a:p>
                  </a:txBody>
                  <a:tcPr marL="90842" marR="90842" marT="45423" marB="45423"/>
                </a:tc>
                <a:tc>
                  <a:txBody>
                    <a:bodyPr/>
                    <a:lstStyle/>
                    <a:p>
                      <a:r>
                        <a:rPr lang="en-IN" sz="1400">
                          <a:solidFill>
                            <a:schemeClr val="tx1"/>
                          </a:solidFill>
                        </a:rPr>
                        <a:t>Phase out weak items</a:t>
                      </a:r>
                    </a:p>
                  </a:txBody>
                  <a:tcPr marL="90842" marR="90842" marT="45423" marB="45423"/>
                </a:tc>
                <a:extLst>
                  <a:ext uri="{0D108BD9-81ED-4DB2-BD59-A6C34878D82A}">
                    <a16:rowId xmlns:a16="http://schemas.microsoft.com/office/drawing/2014/main" val="10002"/>
                  </a:ext>
                </a:extLst>
              </a:tr>
              <a:tr h="760522">
                <a:tc>
                  <a:txBody>
                    <a:bodyPr/>
                    <a:lstStyle/>
                    <a:p>
                      <a:r>
                        <a:rPr lang="en-IN" sz="1400">
                          <a:solidFill>
                            <a:schemeClr val="tx1"/>
                          </a:solidFill>
                        </a:rPr>
                        <a:t>Price </a:t>
                      </a:r>
                    </a:p>
                  </a:txBody>
                  <a:tcPr marL="90842" marR="90842" marT="45423" marB="45423"/>
                </a:tc>
                <a:tc>
                  <a:txBody>
                    <a:bodyPr/>
                    <a:lstStyle/>
                    <a:p>
                      <a:r>
                        <a:rPr lang="en-IN" sz="1400">
                          <a:solidFill>
                            <a:schemeClr val="tx1"/>
                          </a:solidFill>
                        </a:rPr>
                        <a:t>Use cost-plus</a:t>
                      </a:r>
                    </a:p>
                  </a:txBody>
                  <a:tcPr marL="90842" marR="90842" marT="45423" marB="45423"/>
                </a:tc>
                <a:tc>
                  <a:txBody>
                    <a:bodyPr/>
                    <a:lstStyle/>
                    <a:p>
                      <a:r>
                        <a:rPr lang="en-IN" sz="1400">
                          <a:solidFill>
                            <a:schemeClr val="tx1"/>
                          </a:solidFill>
                        </a:rPr>
                        <a:t>Price to penetrate market</a:t>
                      </a:r>
                    </a:p>
                  </a:txBody>
                  <a:tcPr marL="90842" marR="90842" marT="45423" marB="45423"/>
                </a:tc>
                <a:tc>
                  <a:txBody>
                    <a:bodyPr/>
                    <a:lstStyle/>
                    <a:p>
                      <a:r>
                        <a:rPr lang="en-IN" sz="1400">
                          <a:solidFill>
                            <a:schemeClr val="tx1"/>
                          </a:solidFill>
                        </a:rPr>
                        <a:t>Price to match or beat competitors</a:t>
                      </a:r>
                    </a:p>
                  </a:txBody>
                  <a:tcPr marL="90842" marR="90842" marT="45423" marB="454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rPr>
                        <a:t>Cut price</a:t>
                      </a:r>
                    </a:p>
                  </a:txBody>
                  <a:tcPr marL="90842" marR="90842" marT="45423" marB="45423"/>
                </a:tc>
                <a:extLst>
                  <a:ext uri="{0D108BD9-81ED-4DB2-BD59-A6C34878D82A}">
                    <a16:rowId xmlns:a16="http://schemas.microsoft.com/office/drawing/2014/main" val="10003"/>
                  </a:ext>
                </a:extLst>
              </a:tr>
              <a:tr h="972445">
                <a:tc>
                  <a:txBody>
                    <a:bodyPr/>
                    <a:lstStyle/>
                    <a:p>
                      <a:r>
                        <a:rPr lang="en-IN" sz="1400">
                          <a:solidFill>
                            <a:schemeClr val="tx1"/>
                          </a:solidFill>
                        </a:rPr>
                        <a:t>Distribution </a:t>
                      </a:r>
                    </a:p>
                  </a:txBody>
                  <a:tcPr marL="90842" marR="90842" marT="45423" marB="45423"/>
                </a:tc>
                <a:tc>
                  <a:txBody>
                    <a:bodyPr/>
                    <a:lstStyle/>
                    <a:p>
                      <a:r>
                        <a:rPr lang="en-IN" sz="1400">
                          <a:solidFill>
                            <a:schemeClr val="tx1"/>
                          </a:solidFill>
                        </a:rPr>
                        <a:t>Build selective distribution</a:t>
                      </a:r>
                    </a:p>
                  </a:txBody>
                  <a:tcPr marL="90842" marR="90842" marT="45423" marB="45423"/>
                </a:tc>
                <a:tc>
                  <a:txBody>
                    <a:bodyPr/>
                    <a:lstStyle/>
                    <a:p>
                      <a:r>
                        <a:rPr lang="en-IN" sz="1400">
                          <a:solidFill>
                            <a:schemeClr val="tx1"/>
                          </a:solidFill>
                        </a:rPr>
                        <a:t>Build intensive distribution</a:t>
                      </a:r>
                    </a:p>
                  </a:txBody>
                  <a:tcPr marL="90842" marR="90842" marT="45423" marB="45423"/>
                </a:tc>
                <a:tc>
                  <a:txBody>
                    <a:bodyPr/>
                    <a:lstStyle/>
                    <a:p>
                      <a:r>
                        <a:rPr lang="en-IN" sz="1400">
                          <a:solidFill>
                            <a:schemeClr val="tx1"/>
                          </a:solidFill>
                        </a:rPr>
                        <a:t>Build</a:t>
                      </a:r>
                      <a:r>
                        <a:rPr lang="en-IN" sz="1400" baseline="0">
                          <a:solidFill>
                            <a:schemeClr val="tx1"/>
                          </a:solidFill>
                        </a:rPr>
                        <a:t> more intensive distribution</a:t>
                      </a:r>
                      <a:endParaRPr lang="en-IN" sz="1400">
                        <a:solidFill>
                          <a:schemeClr val="tx1"/>
                        </a:solidFill>
                      </a:endParaRPr>
                    </a:p>
                  </a:txBody>
                  <a:tcPr marL="90842" marR="90842" marT="45423" marB="45423"/>
                </a:tc>
                <a:tc>
                  <a:txBody>
                    <a:bodyPr/>
                    <a:lstStyle/>
                    <a:p>
                      <a:r>
                        <a:rPr lang="en-IN" sz="1400">
                          <a:solidFill>
                            <a:schemeClr val="tx1"/>
                          </a:solidFill>
                        </a:rPr>
                        <a:t>Go selective: phase out unprofitable outlets </a:t>
                      </a:r>
                    </a:p>
                  </a:txBody>
                  <a:tcPr marL="90842" marR="90842" marT="45423" marB="4542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5530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vert="horz" lIns="91440" tIns="45720" rIns="91440" bIns="45720" rtlCol="0" anchor="ctr">
            <a:normAutofit/>
          </a:bodyPr>
          <a:lstStyle/>
          <a:p>
            <a:r>
              <a:rPr lang="en-US" sz="5400" kern="1200">
                <a:solidFill>
                  <a:schemeClr val="tx1"/>
                </a:solidFill>
                <a:latin typeface="+mj-lt"/>
                <a:ea typeface="+mj-ea"/>
                <a:cs typeface="+mj-cs"/>
              </a:rPr>
              <a:t>Learning Objectives</a:t>
            </a:r>
          </a:p>
        </p:txBody>
      </p:sp>
      <p:sp>
        <p:nvSpPr>
          <p:cNvPr id="12" name="Rectangle 11">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cklog">
            <a:extLst>
              <a:ext uri="{FF2B5EF4-FFF2-40B4-BE49-F238E27FC236}">
                <a16:creationId xmlns:a16="http://schemas.microsoft.com/office/drawing/2014/main" id="{19389E61-469E-4E88-B7A2-35F8AFD1A8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pPr marL="0" indent="-228600"/>
            <a:r>
              <a:rPr lang="en-US" b="1"/>
              <a:t>9.1 </a:t>
            </a:r>
            <a:r>
              <a:rPr lang="en-US"/>
              <a:t>Explain how companies find and develop new product ideas.</a:t>
            </a:r>
            <a:endParaRPr lang="en-US" b="1"/>
          </a:p>
          <a:p>
            <a:pPr marL="0" indent="-228600"/>
            <a:r>
              <a:rPr lang="en-US" b="1"/>
              <a:t>9.2</a:t>
            </a:r>
            <a:r>
              <a:rPr lang="en-US"/>
              <a:t> List and define the steps in the new product development process and the major considerations in managing this process.</a:t>
            </a:r>
          </a:p>
          <a:p>
            <a:pPr marL="0" indent="-228600"/>
            <a:r>
              <a:rPr lang="en-US" b="1"/>
              <a:t>9.3 </a:t>
            </a:r>
            <a:r>
              <a:rPr lang="en-US"/>
              <a:t>Describe the stages of the product life cycle and how marketing strategies change during a product’s life cycle.</a:t>
            </a:r>
          </a:p>
          <a:p>
            <a:pPr marL="0" indent="-228600"/>
            <a:r>
              <a:rPr lang="en-US" b="1"/>
              <a:t>9.4 </a:t>
            </a:r>
            <a:r>
              <a:rPr lang="en-US"/>
              <a:t>Discuss two additional product issues: socially responsible product decisions and international product and services marketing.</a:t>
            </a:r>
          </a:p>
          <a:p>
            <a:pPr marL="0" indent="-228600"/>
            <a:endParaRPr lang="en-US"/>
          </a:p>
        </p:txBody>
      </p:sp>
    </p:spTree>
    <p:extLst>
      <p:ext uri="{BB962C8B-B14F-4D97-AF65-F5344CB8AC3E}">
        <p14:creationId xmlns:p14="http://schemas.microsoft.com/office/powerpoint/2010/main" val="46951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7" y="978619"/>
            <a:ext cx="3410712" cy="1106424"/>
          </a:xfrm>
        </p:spPr>
        <p:txBody>
          <a:bodyPr>
            <a:normAutofit/>
          </a:bodyPr>
          <a:lstStyle/>
          <a:p>
            <a:r>
              <a:rPr lang="en-US" altLang="en-US" sz="2800"/>
              <a:t>Product Life-Cycle Strategies</a:t>
            </a:r>
            <a:endParaRPr lang="en-IN" sz="2800"/>
          </a:p>
        </p:txBody>
      </p:sp>
      <p:sp>
        <p:nvSpPr>
          <p:cNvPr id="3" name="Content Placeholder 2"/>
          <p:cNvSpPr>
            <a:spLocks noGrp="1"/>
          </p:cNvSpPr>
          <p:nvPr>
            <p:ph idx="1"/>
          </p:nvPr>
        </p:nvSpPr>
        <p:spPr>
          <a:xfrm>
            <a:off x="841248" y="2252870"/>
            <a:ext cx="3412219" cy="3560251"/>
          </a:xfrm>
        </p:spPr>
        <p:txBody>
          <a:bodyPr>
            <a:normAutofit/>
          </a:bodyPr>
          <a:lstStyle/>
          <a:p>
            <a:pPr marL="0" indent="0">
              <a:spcBef>
                <a:spcPts val="600"/>
              </a:spcBef>
              <a:buNone/>
            </a:pPr>
            <a:r>
              <a:rPr lang="en-US" sz="1700" b="1"/>
              <a:t>Table 9</a:t>
            </a:r>
            <a:r>
              <a:rPr lang="en-IN" sz="1700" b="1"/>
              <a:t>.2 [continued]</a:t>
            </a:r>
            <a:endParaRPr lang="en-IN" sz="1700"/>
          </a:p>
        </p:txBody>
      </p:sp>
      <p:graphicFrame>
        <p:nvGraphicFramePr>
          <p:cNvPr id="5" name="Table" descr="Table 9.2 Summary of Product Life-Cycle Characteristics, Objectives, and Strategies (continued). A table has the following column headers from left to right: Category, Introduction, Growth, Maturity, Decline. The row entries are as follows. Category: Advertising. Introduction: Build product awareness among early adopters and dealers. Growth: Build engagement and interest in the mass market. Maturity: Stress brand differences and benefits. Decline: Reduce to level needed to retain hard-core loyals. Category: Sales promotion. Introduction: Use heavy sales promotion to entice trial. Growth: Reduce to take advantage of heavy consumer demand. Maturity: Increase to encourage brand switching. Decline: Reduce to minimal level."/>
          <p:cNvGraphicFramePr>
            <a:graphicFrameLocks/>
          </p:cNvGraphicFramePr>
          <p:nvPr>
            <p:extLst>
              <p:ext uri="{D42A27DB-BD31-4B8C-83A1-F6EECF244321}">
                <p14:modId xmlns:p14="http://schemas.microsoft.com/office/powerpoint/2010/main" val="4083788826"/>
              </p:ext>
            </p:extLst>
          </p:nvPr>
        </p:nvGraphicFramePr>
        <p:xfrm>
          <a:off x="5120640" y="2032752"/>
          <a:ext cx="6656835" cy="2691914"/>
        </p:xfrm>
        <a:graphic>
          <a:graphicData uri="http://schemas.openxmlformats.org/drawingml/2006/table">
            <a:tbl>
              <a:tblPr firstRow="1" bandRow="1">
                <a:noFill/>
                <a:tableStyleId>{69012ECD-51FC-41F1-AA8D-1B2483CD663E}</a:tableStyleId>
              </a:tblPr>
              <a:tblGrid>
                <a:gridCol w="1161446">
                  <a:extLst>
                    <a:ext uri="{9D8B030D-6E8A-4147-A177-3AD203B41FA5}">
                      <a16:colId xmlns:a16="http://schemas.microsoft.com/office/drawing/2014/main" val="20000"/>
                    </a:ext>
                  </a:extLst>
                </a:gridCol>
                <a:gridCol w="1355526">
                  <a:extLst>
                    <a:ext uri="{9D8B030D-6E8A-4147-A177-3AD203B41FA5}">
                      <a16:colId xmlns:a16="http://schemas.microsoft.com/office/drawing/2014/main" val="20001"/>
                    </a:ext>
                  </a:extLst>
                </a:gridCol>
                <a:gridCol w="1787837">
                  <a:extLst>
                    <a:ext uri="{9D8B030D-6E8A-4147-A177-3AD203B41FA5}">
                      <a16:colId xmlns:a16="http://schemas.microsoft.com/office/drawing/2014/main" val="20002"/>
                    </a:ext>
                  </a:extLst>
                </a:gridCol>
                <a:gridCol w="1109900">
                  <a:extLst>
                    <a:ext uri="{9D8B030D-6E8A-4147-A177-3AD203B41FA5}">
                      <a16:colId xmlns:a16="http://schemas.microsoft.com/office/drawing/2014/main" val="20003"/>
                    </a:ext>
                  </a:extLst>
                </a:gridCol>
                <a:gridCol w="1242126">
                  <a:extLst>
                    <a:ext uri="{9D8B030D-6E8A-4147-A177-3AD203B41FA5}">
                      <a16:colId xmlns:a16="http://schemas.microsoft.com/office/drawing/2014/main" val="20004"/>
                    </a:ext>
                  </a:extLst>
                </a:gridCol>
              </a:tblGrid>
              <a:tr h="344797">
                <a:tc>
                  <a:txBody>
                    <a:bodyPr/>
                    <a:lstStyle/>
                    <a:p>
                      <a:pPr algn="ctr"/>
                      <a:r>
                        <a:rPr lang="en-IN" sz="1100" b="1" cap="all" spc="60">
                          <a:solidFill>
                            <a:schemeClr val="tx1"/>
                          </a:solidFill>
                        </a:rPr>
                        <a:t>Blank</a:t>
                      </a:r>
                    </a:p>
                  </a:txBody>
                  <a:tcPr marL="74053" marR="52895" marT="78810" marB="78810" anchor="b">
                    <a:lnL w="12700" cmpd="sng">
                      <a:noFill/>
                    </a:lnL>
                    <a:lnR w="12700" cmpd="sng">
                      <a:noFill/>
                    </a:lnR>
                    <a:lnT w="12700" cmpd="sng">
                      <a:noFill/>
                    </a:lnT>
                    <a:lnB w="38100" cmpd="sng">
                      <a:noFill/>
                    </a:lnB>
                    <a:noFill/>
                  </a:tcPr>
                </a:tc>
                <a:tc>
                  <a:txBody>
                    <a:bodyPr/>
                    <a:lstStyle/>
                    <a:p>
                      <a:pPr algn="ctr"/>
                      <a:r>
                        <a:rPr lang="en-IN" sz="1100" b="1" cap="all" spc="60">
                          <a:solidFill>
                            <a:schemeClr val="tx1"/>
                          </a:solidFill>
                        </a:rPr>
                        <a:t>Introduction</a:t>
                      </a:r>
                      <a:r>
                        <a:rPr lang="en-IN" sz="1100" b="1" cap="all" spc="60" baseline="0">
                          <a:solidFill>
                            <a:schemeClr val="tx1"/>
                          </a:solidFill>
                        </a:rPr>
                        <a:t> </a:t>
                      </a:r>
                      <a:endParaRPr lang="en-IN" sz="1100" b="1" cap="all" spc="60">
                        <a:solidFill>
                          <a:schemeClr val="tx1"/>
                        </a:solidFill>
                      </a:endParaRPr>
                    </a:p>
                  </a:txBody>
                  <a:tcPr marL="74053" marR="52895" marT="78810" marB="78810" anchor="b">
                    <a:lnL w="12700" cmpd="sng">
                      <a:noFill/>
                    </a:lnL>
                    <a:lnR w="12700" cmpd="sng">
                      <a:noFill/>
                    </a:lnR>
                    <a:lnT w="12700" cmpd="sng">
                      <a:noFill/>
                    </a:lnT>
                    <a:lnB w="38100" cmpd="sng">
                      <a:noFill/>
                    </a:lnB>
                    <a:noFill/>
                  </a:tcPr>
                </a:tc>
                <a:tc>
                  <a:txBody>
                    <a:bodyPr/>
                    <a:lstStyle/>
                    <a:p>
                      <a:pPr algn="ctr"/>
                      <a:r>
                        <a:rPr lang="en-IN" sz="1100" b="1" cap="all" spc="60">
                          <a:solidFill>
                            <a:schemeClr val="tx1"/>
                          </a:solidFill>
                        </a:rPr>
                        <a:t>Growth</a:t>
                      </a:r>
                      <a:r>
                        <a:rPr lang="en-IN" sz="1100" b="1" cap="all" spc="60" baseline="0">
                          <a:solidFill>
                            <a:schemeClr val="tx1"/>
                          </a:solidFill>
                        </a:rPr>
                        <a:t> </a:t>
                      </a:r>
                      <a:endParaRPr lang="en-IN" sz="1100" b="1" cap="all" spc="60">
                        <a:solidFill>
                          <a:schemeClr val="tx1"/>
                        </a:solidFill>
                      </a:endParaRPr>
                    </a:p>
                  </a:txBody>
                  <a:tcPr marL="74053" marR="52895" marT="78810" marB="78810" anchor="b">
                    <a:lnL w="12700" cmpd="sng">
                      <a:noFill/>
                    </a:lnL>
                    <a:lnR w="12700" cmpd="sng">
                      <a:noFill/>
                    </a:lnR>
                    <a:lnT w="12700" cmpd="sng">
                      <a:noFill/>
                    </a:lnT>
                    <a:lnB w="38100" cmpd="sng">
                      <a:noFill/>
                    </a:lnB>
                    <a:noFill/>
                  </a:tcPr>
                </a:tc>
                <a:tc>
                  <a:txBody>
                    <a:bodyPr/>
                    <a:lstStyle/>
                    <a:p>
                      <a:pPr algn="ctr"/>
                      <a:r>
                        <a:rPr lang="en-IN" sz="1100" b="1" cap="all" spc="60">
                          <a:solidFill>
                            <a:schemeClr val="tx1"/>
                          </a:solidFill>
                        </a:rPr>
                        <a:t>Maturity </a:t>
                      </a:r>
                    </a:p>
                  </a:txBody>
                  <a:tcPr marL="74053" marR="52895" marT="78810" marB="78810" anchor="b">
                    <a:lnL w="12700" cmpd="sng">
                      <a:noFill/>
                    </a:lnL>
                    <a:lnR w="12700" cmpd="sng">
                      <a:noFill/>
                    </a:lnR>
                    <a:lnT w="12700" cmpd="sng">
                      <a:noFill/>
                    </a:lnT>
                    <a:lnB w="38100" cmpd="sng">
                      <a:noFill/>
                    </a:lnB>
                    <a:noFill/>
                  </a:tcPr>
                </a:tc>
                <a:tc>
                  <a:txBody>
                    <a:bodyPr/>
                    <a:lstStyle/>
                    <a:p>
                      <a:pPr algn="ctr"/>
                      <a:r>
                        <a:rPr lang="en-IN" sz="1100" b="1" cap="all" spc="60">
                          <a:solidFill>
                            <a:schemeClr val="tx1"/>
                          </a:solidFill>
                        </a:rPr>
                        <a:t>Decline </a:t>
                      </a:r>
                    </a:p>
                  </a:txBody>
                  <a:tcPr marL="74053" marR="52895" marT="78810" marB="78810" anchor="b">
                    <a:lnL w="12700" cmpd="sng">
                      <a:noFill/>
                    </a:lnL>
                    <a:lnR w="12700" cmpd="sng">
                      <a:noFill/>
                    </a:lnR>
                    <a:lnT w="12700" cmpd="sng">
                      <a:noFill/>
                    </a:lnT>
                    <a:lnB w="38100" cmpd="sng">
                      <a:noFill/>
                    </a:lnB>
                    <a:noFill/>
                  </a:tcPr>
                </a:tc>
                <a:extLst>
                  <a:ext uri="{0D108BD9-81ED-4DB2-BD59-A6C34878D82A}">
                    <a16:rowId xmlns:a16="http://schemas.microsoft.com/office/drawing/2014/main" val="10000"/>
                  </a:ext>
                </a:extLst>
              </a:tr>
              <a:tr h="1281132">
                <a:tc>
                  <a:txBody>
                    <a:bodyPr/>
                    <a:lstStyle/>
                    <a:p>
                      <a:r>
                        <a:rPr lang="en-IN" sz="1400" b="0" cap="none" spc="0">
                          <a:solidFill>
                            <a:schemeClr val="tx1"/>
                          </a:solidFill>
                        </a:rPr>
                        <a:t>Advertising </a:t>
                      </a:r>
                    </a:p>
                  </a:txBody>
                  <a:tcPr marL="74053" marR="52895" marT="100770" marB="78810">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IN" sz="1400" b="0" cap="none" spc="0">
                          <a:solidFill>
                            <a:schemeClr val="tx1"/>
                          </a:solidFill>
                        </a:rPr>
                        <a:t>Build</a:t>
                      </a:r>
                      <a:r>
                        <a:rPr lang="en-IN" sz="1400" b="0" cap="none" spc="0" baseline="0">
                          <a:solidFill>
                            <a:schemeClr val="tx1"/>
                          </a:solidFill>
                        </a:rPr>
                        <a:t> product awareness among early adopters and dealers</a:t>
                      </a:r>
                      <a:endParaRPr lang="en-IN" sz="1400" b="0" cap="none" spc="0">
                        <a:solidFill>
                          <a:schemeClr val="tx1"/>
                        </a:solidFill>
                      </a:endParaRPr>
                    </a:p>
                  </a:txBody>
                  <a:tcPr marL="74053" marR="52895" marT="100770" marB="78810">
                    <a:lnL w="12700" cmpd="sng">
                      <a:noFill/>
                      <a:prstDash val="solid"/>
                    </a:lnL>
                    <a:lnR w="12700" cmpd="sng">
                      <a:noFill/>
                      <a:prstDash val="solid"/>
                    </a:lnR>
                    <a:lnT w="38100" cmpd="sng">
                      <a:noFill/>
                    </a:lnT>
                    <a:lnB w="12700" cmpd="sng">
                      <a:noFill/>
                      <a:prstDash val="solid"/>
                    </a:lnB>
                    <a:noFill/>
                  </a:tcPr>
                </a:tc>
                <a:tc>
                  <a:txBody>
                    <a:bodyPr/>
                    <a:lstStyle/>
                    <a:p>
                      <a:r>
                        <a:rPr lang="en-IN" sz="1400" b="0" cap="none" spc="0">
                          <a:solidFill>
                            <a:schemeClr val="tx1"/>
                          </a:solidFill>
                        </a:rPr>
                        <a:t>Build engagement and interest in the mass market</a:t>
                      </a:r>
                    </a:p>
                  </a:txBody>
                  <a:tcPr marL="74053" marR="52895" marT="100770" marB="78810">
                    <a:lnL w="12700" cmpd="sng">
                      <a:noFill/>
                      <a:prstDash val="solid"/>
                    </a:lnL>
                    <a:lnR w="12700" cmpd="sng">
                      <a:noFill/>
                      <a:prstDash val="solid"/>
                    </a:lnR>
                    <a:lnT w="38100" cmpd="sng">
                      <a:noFill/>
                    </a:lnT>
                    <a:lnB w="12700" cmpd="sng">
                      <a:noFill/>
                      <a:prstDash val="solid"/>
                    </a:lnB>
                    <a:noFill/>
                  </a:tcPr>
                </a:tc>
                <a:tc>
                  <a:txBody>
                    <a:bodyPr/>
                    <a:lstStyle/>
                    <a:p>
                      <a:r>
                        <a:rPr lang="en-IN" sz="1400" b="0" cap="none" spc="0">
                          <a:solidFill>
                            <a:schemeClr val="tx1"/>
                          </a:solidFill>
                        </a:rPr>
                        <a:t>Stress brand differences and benefits</a:t>
                      </a:r>
                    </a:p>
                  </a:txBody>
                  <a:tcPr marL="74053" marR="52895" marT="100770" marB="78810">
                    <a:lnL w="12700" cmpd="sng">
                      <a:noFill/>
                      <a:prstDash val="solid"/>
                    </a:lnL>
                    <a:lnR w="12700" cmpd="sng">
                      <a:noFill/>
                      <a:prstDash val="solid"/>
                    </a:lnR>
                    <a:lnT w="38100" cmpd="sng">
                      <a:noFill/>
                    </a:lnT>
                    <a:lnB w="12700" cmpd="sng">
                      <a:noFill/>
                      <a:prstDash val="solid"/>
                    </a:lnB>
                    <a:noFill/>
                  </a:tcPr>
                </a:tc>
                <a:tc>
                  <a:txBody>
                    <a:bodyPr/>
                    <a:lstStyle/>
                    <a:p>
                      <a:r>
                        <a:rPr lang="en-IN" sz="1400" b="0" cap="none" spc="0">
                          <a:solidFill>
                            <a:schemeClr val="tx1"/>
                          </a:solidFill>
                        </a:rPr>
                        <a:t>Reduce to level needed to retain hard-core loyals  </a:t>
                      </a:r>
                    </a:p>
                  </a:txBody>
                  <a:tcPr marL="74053" marR="52895" marT="100770" marB="788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001"/>
                  </a:ext>
                </a:extLst>
              </a:tr>
              <a:tr h="1065985">
                <a:tc>
                  <a:txBody>
                    <a:bodyPr/>
                    <a:lstStyle/>
                    <a:p>
                      <a:r>
                        <a:rPr lang="en-IN" sz="1400" cap="none" spc="0">
                          <a:solidFill>
                            <a:schemeClr val="tx1"/>
                          </a:solidFill>
                        </a:rPr>
                        <a:t>Sales promotion </a:t>
                      </a:r>
                    </a:p>
                  </a:txBody>
                  <a:tcPr marL="74053" marR="52895" marT="100770" marB="788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400" cap="none" spc="0">
                          <a:solidFill>
                            <a:schemeClr val="tx1"/>
                          </a:solidFill>
                        </a:rPr>
                        <a:t>Use heavy sales promotion to entice</a:t>
                      </a:r>
                      <a:r>
                        <a:rPr lang="en-IN" sz="1400" cap="none" spc="0" baseline="0">
                          <a:solidFill>
                            <a:schemeClr val="tx1"/>
                          </a:solidFill>
                        </a:rPr>
                        <a:t> trial</a:t>
                      </a:r>
                      <a:r>
                        <a:rPr lang="en-IN" sz="1400" cap="none" spc="0">
                          <a:solidFill>
                            <a:schemeClr val="tx1"/>
                          </a:solidFill>
                        </a:rPr>
                        <a:t> </a:t>
                      </a:r>
                    </a:p>
                  </a:txBody>
                  <a:tcPr marL="74053" marR="52895" marT="100770" marB="788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400" cap="none" spc="0">
                          <a:solidFill>
                            <a:schemeClr val="tx1"/>
                          </a:solidFill>
                        </a:rPr>
                        <a:t>Reduce to take advantage of heavy consumer demand</a:t>
                      </a:r>
                    </a:p>
                  </a:txBody>
                  <a:tcPr marL="74053" marR="52895" marT="100770" marB="788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400" cap="none" spc="0">
                          <a:solidFill>
                            <a:schemeClr val="tx1"/>
                          </a:solidFill>
                        </a:rPr>
                        <a:t>Increase to encourage brand switching</a:t>
                      </a:r>
                    </a:p>
                  </a:txBody>
                  <a:tcPr marL="74053" marR="52895" marT="100770" marB="788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400" cap="none" spc="0">
                          <a:solidFill>
                            <a:schemeClr val="tx1"/>
                          </a:solidFill>
                        </a:rPr>
                        <a:t>Reduce to minimal level</a:t>
                      </a:r>
                    </a:p>
                  </a:txBody>
                  <a:tcPr marL="74053" marR="52895" marT="100770" marB="788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12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2E630-069B-6942-9F24-F5355C2C47BE}"/>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4600" kern="1200" dirty="0">
                <a:solidFill>
                  <a:schemeClr val="tx1"/>
                </a:solidFill>
                <a:latin typeface="+mj-lt"/>
                <a:ea typeface="+mj-ea"/>
                <a:cs typeface="+mj-cs"/>
              </a:rPr>
              <a:t>New Product Development Strategy</a:t>
            </a:r>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7BD6DB-DF20-6048-BB4F-1EE494F040CA}"/>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228600"/>
            <a:endParaRPr lang="en-US" sz="2000" dirty="0"/>
          </a:p>
          <a:p>
            <a:pPr marL="0" indent="0">
              <a:buNone/>
            </a:pPr>
            <a:r>
              <a:rPr lang="en-US" sz="2000" b="1" dirty="0"/>
              <a:t>New ways to obtain new products</a:t>
            </a:r>
          </a:p>
          <a:p>
            <a:pPr marL="0" indent="0">
              <a:buNone/>
            </a:pPr>
            <a:endParaRPr lang="en-US" sz="2000" dirty="0"/>
          </a:p>
          <a:p>
            <a:pPr marL="0" indent="0">
              <a:buNone/>
            </a:pPr>
            <a:r>
              <a:rPr lang="en-US" sz="2000" b="1" dirty="0"/>
              <a:t>Acquisition</a:t>
            </a:r>
            <a:r>
              <a:rPr lang="en-US" sz="2000" dirty="0"/>
              <a:t> refers to the buying of a whole company, a patent, or a license to produce someone else’s product.</a:t>
            </a:r>
          </a:p>
          <a:p>
            <a:pPr marL="0" indent="0">
              <a:buNone/>
            </a:pPr>
            <a:endParaRPr lang="en-US" sz="2000" dirty="0"/>
          </a:p>
          <a:p>
            <a:pPr marL="0" indent="0">
              <a:buNone/>
            </a:pPr>
            <a:r>
              <a:rPr lang="en-US" sz="2000" b="1" dirty="0"/>
              <a:t>New product development</a:t>
            </a:r>
            <a:r>
              <a:rPr lang="en-US" sz="2000" dirty="0"/>
              <a:t> refers to original products, product improvements, product modifications, and new brands developed from the firm’s own research and development.</a:t>
            </a:r>
          </a:p>
          <a:p>
            <a:pPr marL="0" indent="-228600"/>
            <a:endParaRPr lang="en-US" sz="2000" dirty="0"/>
          </a:p>
          <a:p>
            <a:pPr marL="0" indent="-228600"/>
            <a:endParaRPr lang="en-US" sz="2000" dirty="0"/>
          </a:p>
          <a:p>
            <a:pPr marL="0" indent="-228600"/>
            <a:endParaRPr lang="en-US" sz="2000" dirty="0"/>
          </a:p>
        </p:txBody>
      </p:sp>
    </p:spTree>
    <p:extLst>
      <p:ext uri="{BB962C8B-B14F-4D97-AF65-F5344CB8AC3E}">
        <p14:creationId xmlns:p14="http://schemas.microsoft.com/office/powerpoint/2010/main" val="399868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New Product Development Process</a:t>
            </a:r>
            <a:endParaRPr lang="en-IN" sz="2000" dirty="0"/>
          </a:p>
        </p:txBody>
      </p:sp>
      <p:sp>
        <p:nvSpPr>
          <p:cNvPr id="3" name="Content Placeholder 2"/>
          <p:cNvSpPr>
            <a:spLocks noGrp="1"/>
          </p:cNvSpPr>
          <p:nvPr>
            <p:ph idx="1"/>
          </p:nvPr>
        </p:nvSpPr>
        <p:spPr/>
        <p:txBody>
          <a:bodyPr>
            <a:normAutofit/>
          </a:bodyPr>
          <a:lstStyle/>
          <a:p>
            <a:pPr marL="0" indent="0">
              <a:buNone/>
            </a:pPr>
            <a:r>
              <a:rPr lang="en-US" sz="2200" b="1" dirty="0"/>
              <a:t>Major Stages in New Product Development</a:t>
            </a:r>
          </a:p>
        </p:txBody>
      </p:sp>
      <p:pic>
        <p:nvPicPr>
          <p:cNvPr id="1026" name="Picture 2" descr="D:\PB\PB\Supplements\2017\Asian Perspectives\POM AP_4e_PPT\ImageLibrary_AP4e\Fig9.1.JPG"/>
          <p:cNvPicPr>
            <a:picLocks noChangeAspect="1" noChangeArrowheads="1"/>
          </p:cNvPicPr>
          <p:nvPr/>
        </p:nvPicPr>
        <p:blipFill>
          <a:blip r:embed="rId3" cstate="print"/>
          <a:srcRect/>
          <a:stretch>
            <a:fillRect/>
          </a:stretch>
        </p:blipFill>
        <p:spPr bwMode="auto">
          <a:xfrm>
            <a:off x="1700212" y="3150819"/>
            <a:ext cx="8791575" cy="1700950"/>
          </a:xfrm>
          <a:prstGeom prst="rect">
            <a:avLst/>
          </a:prstGeom>
          <a:noFill/>
        </p:spPr>
      </p:pic>
    </p:spTree>
    <p:extLst>
      <p:ext uri="{BB962C8B-B14F-4D97-AF65-F5344CB8AC3E}">
        <p14:creationId xmlns:p14="http://schemas.microsoft.com/office/powerpoint/2010/main" val="350740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a:bodyPr>
          <a:lstStyle/>
          <a:p>
            <a:r>
              <a:rPr lang="en-US" altLang="en-US" sz="4800" dirty="0"/>
              <a:t>New Product Development Process</a:t>
            </a:r>
            <a:endParaRPr lang="en-IN" sz="4800" dirty="0"/>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4530898" cy="3639450"/>
          </a:xfrm>
        </p:spPr>
        <p:txBody>
          <a:bodyPr anchor="ctr">
            <a:normAutofit/>
          </a:bodyPr>
          <a:lstStyle/>
          <a:p>
            <a:r>
              <a:rPr lang="en-US" altLang="en-US" sz="2000" b="1"/>
              <a:t>Idea Generation</a:t>
            </a:r>
          </a:p>
          <a:p>
            <a:pPr marL="741600" lvl="1" indent="-284400"/>
            <a:r>
              <a:rPr lang="en-US" altLang="en-US" sz="2000" b="1"/>
              <a:t>Idea generation</a:t>
            </a:r>
            <a:r>
              <a:rPr lang="en-US" altLang="en-US" sz="2000"/>
              <a:t> is the systematic search for new product ideas.</a:t>
            </a:r>
          </a:p>
          <a:p>
            <a:r>
              <a:rPr lang="en-US" altLang="en-US" sz="2000"/>
              <a:t>Sources of new product ideas</a:t>
            </a:r>
          </a:p>
          <a:p>
            <a:pPr marL="741600" lvl="1" indent="-284400"/>
            <a:r>
              <a:rPr lang="en-US" altLang="en-US" sz="2000"/>
              <a:t>Internal </a:t>
            </a:r>
          </a:p>
          <a:p>
            <a:pPr marL="741600" lvl="1" indent="-284400"/>
            <a:r>
              <a:rPr lang="en-US" altLang="en-US" sz="2000"/>
              <a:t>External</a:t>
            </a:r>
            <a:endParaRPr lang="en-IN" sz="2000" b="1"/>
          </a:p>
        </p:txBody>
      </p:sp>
      <p:pic>
        <p:nvPicPr>
          <p:cNvPr id="2050" name="Picture 2" descr="D:\PB\PB\Supplements\2017\Asian Perspectives\POM AP_4e_PPT\ImageLibrary_AP4e\Fig9.2.JPG"/>
          <p:cNvPicPr>
            <a:picLocks noChangeAspect="1" noChangeArrowheads="1"/>
          </p:cNvPicPr>
          <p:nvPr/>
        </p:nvPicPr>
        <p:blipFill rotWithShape="1">
          <a:blip r:embed="rId3" cstate="print"/>
          <a:srcRect l="1789" r="1843" b="3"/>
          <a:stretch/>
        </p:blipFill>
        <p:spPr bwMode="auto">
          <a:xfrm>
            <a:off x="5911532" y="2484255"/>
            <a:ext cx="5150277" cy="3714244"/>
          </a:xfrm>
          <a:prstGeom prst="rect">
            <a:avLst/>
          </a:prstGeom>
          <a:noFill/>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70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altLang="en-US" sz="5000"/>
              <a:t>New Product Development Process</a:t>
            </a:r>
            <a:endParaRPr lang="en-IN" sz="50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altLang="en-US" sz="1700" b="1"/>
              <a:t>(1) Idea Generation</a:t>
            </a:r>
          </a:p>
          <a:p>
            <a:r>
              <a:rPr lang="en-US" altLang="en-US" sz="1700" b="1"/>
              <a:t>Internal sources</a:t>
            </a:r>
            <a:r>
              <a:rPr lang="en-US" altLang="en-US" sz="1700"/>
              <a:t> refer to the company’s own formal research and development, management and staff, and intrapreneurial programs.</a:t>
            </a:r>
          </a:p>
          <a:p>
            <a:r>
              <a:rPr lang="en-US" altLang="en-US" sz="1700" b="1"/>
              <a:t>External sources</a:t>
            </a:r>
            <a:r>
              <a:rPr lang="en-US" altLang="en-US" sz="1700"/>
              <a:t> refer to sources outside the company such as customers, competitors, distributors, suppliers, and outside design firms.</a:t>
            </a:r>
          </a:p>
          <a:p>
            <a:endParaRPr lang="en-US" sz="1700" b="1"/>
          </a:p>
          <a:p>
            <a:r>
              <a:rPr lang="en-US" altLang="en-US" sz="1700" b="1"/>
              <a:t>Crowdsourcing</a:t>
            </a:r>
            <a:r>
              <a:rPr lang="en-US" altLang="en-US" sz="1700"/>
              <a:t> involves inviting broad communities of people—customers, employees, independent scientists and researchers, and even the public at large—into the new product innovation process.</a:t>
            </a:r>
          </a:p>
          <a:p>
            <a:r>
              <a:rPr lang="en-US" altLang="en-US" sz="1700"/>
              <a:t>Truly innovative companies don’t rely only on one source or another for new product ideas. Instead, they develop extensive innovation networks that capture ideas and inspiration from every possible source, from employees and customers to outside innovators and multiple points beyond.</a:t>
            </a:r>
            <a:endParaRPr lang="en-IN" sz="1700"/>
          </a:p>
          <a:p>
            <a:endParaRPr lang="en-IN" sz="1700" b="1"/>
          </a:p>
        </p:txBody>
      </p:sp>
    </p:spTree>
    <p:extLst>
      <p:ext uri="{BB962C8B-B14F-4D97-AF65-F5344CB8AC3E}">
        <p14:creationId xmlns:p14="http://schemas.microsoft.com/office/powerpoint/2010/main" val="197989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altLang="en-US" sz="5000" dirty="0"/>
              <a:t>New Product Development Process</a:t>
            </a:r>
            <a:endParaRPr lang="en-IN" sz="50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altLang="en-US" sz="2400" b="1" dirty="0"/>
              <a:t>(2) Idea Screening</a:t>
            </a:r>
          </a:p>
          <a:p>
            <a:r>
              <a:rPr lang="en-US" altLang="en-US" sz="2400" dirty="0"/>
              <a:t>Identify good ideas and drop poor ideas </a:t>
            </a:r>
          </a:p>
          <a:p>
            <a:r>
              <a:rPr lang="en-US" altLang="en-US" sz="2400" dirty="0"/>
              <a:t>R-W-W screening framework:</a:t>
            </a:r>
          </a:p>
          <a:p>
            <a:pPr marL="741600" lvl="1" indent="-284400"/>
            <a:r>
              <a:rPr lang="en-US" altLang="en-US" dirty="0"/>
              <a:t>Is it </a:t>
            </a:r>
            <a:r>
              <a:rPr lang="en-US" altLang="en-US" b="1" dirty="0"/>
              <a:t>real</a:t>
            </a:r>
            <a:r>
              <a:rPr lang="en-US" altLang="en-US" dirty="0"/>
              <a:t>?</a:t>
            </a:r>
          </a:p>
          <a:p>
            <a:pPr marL="741600" lvl="1" indent="-284400"/>
            <a:r>
              <a:rPr lang="en-US" altLang="en-US" dirty="0"/>
              <a:t>Can we </a:t>
            </a:r>
            <a:r>
              <a:rPr lang="en-US" altLang="en-US" b="1" dirty="0"/>
              <a:t>win</a:t>
            </a:r>
            <a:r>
              <a:rPr lang="en-US" altLang="en-US" dirty="0"/>
              <a:t>?</a:t>
            </a:r>
          </a:p>
          <a:p>
            <a:pPr marL="741600" lvl="1" indent="-284400"/>
            <a:r>
              <a:rPr lang="en-US" altLang="en-US" dirty="0"/>
              <a:t>Is it </a:t>
            </a:r>
            <a:r>
              <a:rPr lang="en-US" altLang="en-US" b="1" dirty="0"/>
              <a:t>worth</a:t>
            </a:r>
            <a:r>
              <a:rPr lang="en-US" altLang="en-US" dirty="0"/>
              <a:t> doing?</a:t>
            </a:r>
            <a:endParaRPr lang="en-IN" b="1" dirty="0"/>
          </a:p>
        </p:txBody>
      </p:sp>
    </p:spTree>
    <p:extLst>
      <p:ext uri="{BB962C8B-B14F-4D97-AF65-F5344CB8AC3E}">
        <p14:creationId xmlns:p14="http://schemas.microsoft.com/office/powerpoint/2010/main" val="227318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5EDBA-97E0-DC48-BC95-172AC0DACD7B}"/>
              </a:ext>
            </a:extLst>
          </p:cNvPr>
          <p:cNvSpPr>
            <a:spLocks noGrp="1"/>
          </p:cNvSpPr>
          <p:nvPr>
            <p:ph type="title"/>
          </p:nvPr>
        </p:nvSpPr>
        <p:spPr>
          <a:xfrm>
            <a:off x="795528" y="386930"/>
            <a:ext cx="10141799" cy="1300554"/>
          </a:xfrm>
        </p:spPr>
        <p:txBody>
          <a:bodyPr anchor="b">
            <a:normAutofit/>
          </a:bodyPr>
          <a:lstStyle/>
          <a:p>
            <a:r>
              <a:rPr lang="en-US" altLang="en-US" sz="4800"/>
              <a:t>New Product Development Process</a:t>
            </a:r>
            <a:endParaRPr lang="en-GB" sz="4800"/>
          </a:p>
        </p:txBody>
      </p:sp>
      <p:sp>
        <p:nvSpPr>
          <p:cNvPr id="28" name="Rectangle 2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hoto shows a Tesla’s auto with a charging wire plugged in where other cars have a gas cap.">
            <a:extLst>
              <a:ext uri="{FF2B5EF4-FFF2-40B4-BE49-F238E27FC236}">
                <a16:creationId xmlns:a16="http://schemas.microsoft.com/office/drawing/2014/main" id="{E29D0F94-4539-6846-B70C-3F682D37A2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03" r="-3" b="-3"/>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AA980A08-E3A9-3145-A205-EB7FC12D3CF3}"/>
              </a:ext>
            </a:extLst>
          </p:cNvPr>
          <p:cNvSpPr>
            <a:spLocks noGrp="1"/>
          </p:cNvSpPr>
          <p:nvPr>
            <p:ph idx="1"/>
          </p:nvPr>
        </p:nvSpPr>
        <p:spPr>
          <a:xfrm>
            <a:off x="6406429" y="2753852"/>
            <a:ext cx="4530898" cy="3639450"/>
          </a:xfrm>
        </p:spPr>
        <p:txBody>
          <a:bodyPr anchor="ctr">
            <a:normAutofit lnSpcReduction="10000"/>
          </a:bodyPr>
          <a:lstStyle/>
          <a:p>
            <a:pPr marL="0" indent="0">
              <a:buNone/>
            </a:pPr>
            <a:r>
              <a:rPr lang="en-US" altLang="en-US" sz="2000" b="1" dirty="0"/>
              <a:t>(3) Concept Development and Testing</a:t>
            </a:r>
          </a:p>
          <a:p>
            <a:r>
              <a:rPr lang="en-US" altLang="en-US" sz="2000" dirty="0"/>
              <a:t>An attractive idea must then be developed into a </a:t>
            </a:r>
            <a:r>
              <a:rPr lang="en-US" altLang="en-US" sz="2000" b="1" dirty="0"/>
              <a:t>product concept</a:t>
            </a:r>
            <a:r>
              <a:rPr lang="en-US" altLang="en-US" sz="2000" dirty="0"/>
              <a:t>. </a:t>
            </a:r>
          </a:p>
          <a:p>
            <a:pPr lvl="1"/>
            <a:r>
              <a:rPr lang="en-US" altLang="en-US" sz="1600" dirty="0"/>
              <a:t>Product idea – possible product to be sold in the market</a:t>
            </a:r>
          </a:p>
          <a:p>
            <a:pPr lvl="1"/>
            <a:r>
              <a:rPr lang="en-US" altLang="en-US" sz="1600" dirty="0"/>
              <a:t>Product concept – detailed version of the idea stated in meaningful consumer terms</a:t>
            </a:r>
          </a:p>
          <a:p>
            <a:pPr lvl="1"/>
            <a:r>
              <a:rPr lang="en-US" altLang="en-US" sz="1600" dirty="0"/>
              <a:t>Product image – consumers’ perception of the potential product</a:t>
            </a:r>
            <a:endParaRPr lang="en-IN" sz="1600" dirty="0"/>
          </a:p>
          <a:p>
            <a:endParaRPr lang="en-US" altLang="en-US" sz="2000" b="1" dirty="0"/>
          </a:p>
          <a:p>
            <a:r>
              <a:rPr lang="en-US" altLang="en-US" sz="2000" b="1" dirty="0"/>
              <a:t>Concept testing </a:t>
            </a:r>
            <a:r>
              <a:rPr lang="en-US" altLang="en-US" sz="2000" dirty="0"/>
              <a:t>refers to testing new product concepts with groups of target consumers.</a:t>
            </a:r>
            <a:endParaRPr lang="en-IN" sz="2000" b="1" dirty="0"/>
          </a:p>
          <a:p>
            <a:endParaRPr lang="en-IN" sz="2000" b="1" dirty="0"/>
          </a:p>
          <a:p>
            <a:endParaRPr lang="en-GB" sz="2000" dirty="0"/>
          </a:p>
        </p:txBody>
      </p:sp>
      <p:sp>
        <p:nvSpPr>
          <p:cNvPr id="30" name="Rectangle 2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94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altLang="en-US" sz="5000"/>
              <a:t>New Product Development Process</a:t>
            </a:r>
            <a:endParaRPr lang="en-IN" sz="50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altLang="en-US" sz="2400" b="1" dirty="0"/>
              <a:t>(4) Marketing Strategy Development</a:t>
            </a:r>
          </a:p>
          <a:p>
            <a:pPr lvl="1"/>
            <a:r>
              <a:rPr lang="en-US" altLang="en-US" b="1" dirty="0"/>
              <a:t>Marketing strategy development</a:t>
            </a:r>
            <a:r>
              <a:rPr lang="en-US" altLang="en-US" dirty="0"/>
              <a:t> is d</a:t>
            </a:r>
            <a:r>
              <a:rPr lang="en-US" dirty="0"/>
              <a:t>esigning an initial marketing strategy for a new product based on the product concept.</a:t>
            </a:r>
            <a:endParaRPr lang="en-US" altLang="en-US" dirty="0"/>
          </a:p>
          <a:p>
            <a:r>
              <a:rPr lang="en-US" altLang="en-US" sz="2400" b="1" dirty="0"/>
              <a:t>Marketing strategy statement</a:t>
            </a:r>
            <a:r>
              <a:rPr lang="en-US" altLang="en-US" sz="2400" dirty="0"/>
              <a:t> consists of:</a:t>
            </a:r>
          </a:p>
          <a:p>
            <a:pPr marL="741600" lvl="2" indent="-284400">
              <a:buFont typeface="Arial" panose="020B0604020202020204" pitchFamily="34" charset="0"/>
              <a:buChar char="‒"/>
            </a:pPr>
            <a:r>
              <a:rPr lang="en-US" altLang="en-US" sz="2400" dirty="0"/>
              <a:t>Target market description </a:t>
            </a:r>
          </a:p>
          <a:p>
            <a:pPr marL="741600" lvl="2" indent="-284400">
              <a:buFont typeface="Arial" panose="020B0604020202020204" pitchFamily="34" charset="0"/>
              <a:buChar char="‒"/>
            </a:pPr>
            <a:r>
              <a:rPr lang="en-US" altLang="en-US" sz="2400" dirty="0"/>
              <a:t>Value proposition planned</a:t>
            </a:r>
          </a:p>
          <a:p>
            <a:pPr marL="741600" lvl="2" indent="-284400">
              <a:buFont typeface="Arial" panose="020B0604020202020204" pitchFamily="34" charset="0"/>
              <a:buChar char="‒"/>
            </a:pPr>
            <a:r>
              <a:rPr lang="en-US" altLang="en-US" sz="2400" dirty="0"/>
              <a:t>Sales, market-share, and marketing mix</a:t>
            </a:r>
          </a:p>
        </p:txBody>
      </p:sp>
    </p:spTree>
    <p:extLst>
      <p:ext uri="{BB962C8B-B14F-4D97-AF65-F5344CB8AC3E}">
        <p14:creationId xmlns:p14="http://schemas.microsoft.com/office/powerpoint/2010/main" val="121509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2722</Words>
  <Application>Microsoft Macintosh PowerPoint</Application>
  <PresentationFormat>Widescreen</PresentationFormat>
  <Paragraphs>273</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New Product Development &amp; Product Life-Cycle Strategies</vt:lpstr>
      <vt:lpstr>Learning Objectives</vt:lpstr>
      <vt:lpstr>New Product Development Strategy</vt:lpstr>
      <vt:lpstr>New Product Development Process</vt:lpstr>
      <vt:lpstr>New Product Development Process</vt:lpstr>
      <vt:lpstr>New Product Development Process</vt:lpstr>
      <vt:lpstr>New Product Development Process</vt:lpstr>
      <vt:lpstr>New Product Development Process</vt:lpstr>
      <vt:lpstr>New Product Development Process</vt:lpstr>
      <vt:lpstr>New Product Development Process</vt:lpstr>
      <vt:lpstr>New Product Development Process</vt:lpstr>
      <vt:lpstr>New Product Development Process</vt:lpstr>
      <vt:lpstr>New Product Development Process</vt:lpstr>
      <vt:lpstr>Product Life-Cycle Strategies</vt:lpstr>
      <vt:lpstr>Product Life-Cycle Strategies</vt:lpstr>
      <vt:lpstr>Product Life-Cycle Strategies</vt:lpstr>
      <vt:lpstr>Product Life-Cycle Strategies</vt:lpstr>
      <vt:lpstr>Product Life-Cycle Strategies</vt:lpstr>
      <vt:lpstr>Product Life-Cycle Strategies</vt:lpstr>
      <vt:lpstr>Product Life-Cycle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 Development &amp; Product Life-Cycle Strategies</dc:title>
  <dc:creator>Regina Yeo</dc:creator>
  <cp:lastModifiedBy>Regina Yeo</cp:lastModifiedBy>
  <cp:revision>3</cp:revision>
  <dcterms:created xsi:type="dcterms:W3CDTF">2020-08-29T16:33:21Z</dcterms:created>
  <dcterms:modified xsi:type="dcterms:W3CDTF">2021-01-29T09:40:49Z</dcterms:modified>
</cp:coreProperties>
</file>