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483" r:id="rId3"/>
    <p:sldId id="430" r:id="rId4"/>
    <p:sldId id="433" r:id="rId5"/>
    <p:sldId id="435" r:id="rId6"/>
    <p:sldId id="437" r:id="rId7"/>
    <p:sldId id="439" r:id="rId8"/>
    <p:sldId id="443" r:id="rId9"/>
    <p:sldId id="470" r:id="rId10"/>
    <p:sldId id="507" r:id="rId11"/>
    <p:sldId id="508" r:id="rId12"/>
    <p:sldId id="473" r:id="rId13"/>
    <p:sldId id="484" r:id="rId14"/>
    <p:sldId id="431" r:id="rId15"/>
    <p:sldId id="489" r:id="rId16"/>
    <p:sldId id="491" r:id="rId17"/>
    <p:sldId id="492" r:id="rId18"/>
    <p:sldId id="457" r:id="rId19"/>
    <p:sldId id="495" r:id="rId20"/>
    <p:sldId id="458" r:id="rId21"/>
    <p:sldId id="460" r:id="rId22"/>
    <p:sldId id="462" r:id="rId23"/>
    <p:sldId id="498" r:id="rId24"/>
    <p:sldId id="502" r:id="rId25"/>
    <p:sldId id="503" r:id="rId26"/>
    <p:sldId id="50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615"/>
  </p:normalViewPr>
  <p:slideViewPr>
    <p:cSldViewPr snapToGrid="0" snapToObjects="1">
      <p:cViewPr varScale="1">
        <p:scale>
          <a:sx n="88" d="100"/>
          <a:sy n="88" d="100"/>
        </p:scale>
        <p:origin x="1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A16F8-3BF6-4ADC-AE64-DFD5246486B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963F313-71AC-47CD-950A-97C5E275C5BC}">
      <dgm:prSet custT="1"/>
      <dgm:spPr/>
      <dgm:t>
        <a:bodyPr/>
        <a:lstStyle/>
        <a:p>
          <a:pPr>
            <a:lnSpc>
              <a:spcPct val="100000"/>
            </a:lnSpc>
          </a:pPr>
          <a:r>
            <a:rPr lang="en-US" sz="1600" b="1" dirty="0"/>
            <a:t>10.1</a:t>
          </a:r>
          <a:r>
            <a:rPr lang="en-US" sz="1600" dirty="0"/>
            <a:t> Answer the question “What is a price?” and discuss the importance of pricing in today’s fast-changing environment.</a:t>
          </a:r>
        </a:p>
      </dgm:t>
    </dgm:pt>
    <dgm:pt modelId="{7B4DEC03-0DBC-4F6B-9E57-DE1E2100A320}" type="parTrans" cxnId="{081CE257-6103-4EFD-A763-059DF9CA370D}">
      <dgm:prSet/>
      <dgm:spPr/>
      <dgm:t>
        <a:bodyPr/>
        <a:lstStyle/>
        <a:p>
          <a:endParaRPr lang="en-US"/>
        </a:p>
      </dgm:t>
    </dgm:pt>
    <dgm:pt modelId="{7BB496DE-1DCD-4301-9A6D-B569D6F49B88}" type="sibTrans" cxnId="{081CE257-6103-4EFD-A763-059DF9CA370D}">
      <dgm:prSet/>
      <dgm:spPr/>
      <dgm:t>
        <a:bodyPr/>
        <a:lstStyle/>
        <a:p>
          <a:endParaRPr lang="en-US"/>
        </a:p>
      </dgm:t>
    </dgm:pt>
    <dgm:pt modelId="{440E8680-62A0-480D-9DE9-E87A22236F84}">
      <dgm:prSet custT="1"/>
      <dgm:spPr/>
      <dgm:t>
        <a:bodyPr/>
        <a:lstStyle/>
        <a:p>
          <a:pPr>
            <a:lnSpc>
              <a:spcPct val="100000"/>
            </a:lnSpc>
          </a:pPr>
          <a:r>
            <a:rPr lang="en-US" sz="1600" b="1" dirty="0"/>
            <a:t>10.2</a:t>
          </a:r>
          <a:r>
            <a:rPr lang="en-US" sz="1600" dirty="0"/>
            <a:t> Identify the three major pricing strategies and discuss the importance of understanding customer-value perceptions, company costs, and competitor strategies when setting prices.</a:t>
          </a:r>
        </a:p>
      </dgm:t>
    </dgm:pt>
    <dgm:pt modelId="{469C25FC-6CB0-4F98-9AEA-746CDA65861B}" type="parTrans" cxnId="{A655CB85-C7DC-4B48-BFCC-30CF1BC8E784}">
      <dgm:prSet/>
      <dgm:spPr/>
      <dgm:t>
        <a:bodyPr/>
        <a:lstStyle/>
        <a:p>
          <a:endParaRPr lang="en-US"/>
        </a:p>
      </dgm:t>
    </dgm:pt>
    <dgm:pt modelId="{24702D6F-60F5-4083-9436-EDB0E5836917}" type="sibTrans" cxnId="{A655CB85-C7DC-4B48-BFCC-30CF1BC8E784}">
      <dgm:prSet/>
      <dgm:spPr/>
      <dgm:t>
        <a:bodyPr/>
        <a:lstStyle/>
        <a:p>
          <a:endParaRPr lang="en-US"/>
        </a:p>
      </dgm:t>
    </dgm:pt>
    <dgm:pt modelId="{B99F7702-474B-49EB-8D39-E4FF2ABE2A39}">
      <dgm:prSet custT="1"/>
      <dgm:spPr/>
      <dgm:t>
        <a:bodyPr/>
        <a:lstStyle/>
        <a:p>
          <a:pPr>
            <a:lnSpc>
              <a:spcPct val="100000"/>
            </a:lnSpc>
          </a:pPr>
          <a:r>
            <a:rPr lang="en-US" sz="1600" b="1" dirty="0"/>
            <a:t>10.3</a:t>
          </a:r>
          <a:r>
            <a:rPr lang="en-US" sz="1600" dirty="0"/>
            <a:t> Identify and define the other important external and internal factors affecting a firm’s pricing decisions.</a:t>
          </a:r>
        </a:p>
      </dgm:t>
    </dgm:pt>
    <dgm:pt modelId="{87D61B47-A9A3-4910-B1A4-4F575A61EFAC}" type="parTrans" cxnId="{04307938-C5AB-4C24-B587-9B542FA9D68C}">
      <dgm:prSet/>
      <dgm:spPr/>
      <dgm:t>
        <a:bodyPr/>
        <a:lstStyle/>
        <a:p>
          <a:endParaRPr lang="en-US"/>
        </a:p>
      </dgm:t>
    </dgm:pt>
    <dgm:pt modelId="{9CE24AAA-E558-43E2-890D-E49713CA7CD6}" type="sibTrans" cxnId="{04307938-C5AB-4C24-B587-9B542FA9D68C}">
      <dgm:prSet/>
      <dgm:spPr/>
      <dgm:t>
        <a:bodyPr/>
        <a:lstStyle/>
        <a:p>
          <a:endParaRPr lang="en-US"/>
        </a:p>
      </dgm:t>
    </dgm:pt>
    <dgm:pt modelId="{461B9C5B-4C22-4305-8273-6482F3B661C6}" type="pres">
      <dgm:prSet presAssocID="{BCBA16F8-3BF6-4ADC-AE64-DFD5246486BE}" presName="root" presStyleCnt="0">
        <dgm:presLayoutVars>
          <dgm:dir/>
          <dgm:resizeHandles val="exact"/>
        </dgm:presLayoutVars>
      </dgm:prSet>
      <dgm:spPr/>
    </dgm:pt>
    <dgm:pt modelId="{BD8DF5AF-7B22-4FB8-BBF3-5913F4E02AF0}" type="pres">
      <dgm:prSet presAssocID="{6963F313-71AC-47CD-950A-97C5E275C5BC}" presName="compNode" presStyleCnt="0"/>
      <dgm:spPr/>
    </dgm:pt>
    <dgm:pt modelId="{057ED6A2-A7B6-470F-A097-5492403834D6}" type="pres">
      <dgm:prSet presAssocID="{6963F313-71AC-47CD-950A-97C5E275C5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75F70A3E-707B-45BE-86C3-5584C77A3CCF}" type="pres">
      <dgm:prSet presAssocID="{6963F313-71AC-47CD-950A-97C5E275C5BC}" presName="spaceRect" presStyleCnt="0"/>
      <dgm:spPr/>
    </dgm:pt>
    <dgm:pt modelId="{A1154FBE-D9E4-487A-B571-981153238D74}" type="pres">
      <dgm:prSet presAssocID="{6963F313-71AC-47CD-950A-97C5E275C5BC}" presName="textRect" presStyleLbl="revTx" presStyleIdx="0" presStyleCnt="3">
        <dgm:presLayoutVars>
          <dgm:chMax val="1"/>
          <dgm:chPref val="1"/>
        </dgm:presLayoutVars>
      </dgm:prSet>
      <dgm:spPr/>
    </dgm:pt>
    <dgm:pt modelId="{FD244036-4090-4F69-B7B8-AFFCDAA93334}" type="pres">
      <dgm:prSet presAssocID="{7BB496DE-1DCD-4301-9A6D-B569D6F49B88}" presName="sibTrans" presStyleCnt="0"/>
      <dgm:spPr/>
    </dgm:pt>
    <dgm:pt modelId="{3551AC75-0261-4968-B37A-1080B615043A}" type="pres">
      <dgm:prSet presAssocID="{440E8680-62A0-480D-9DE9-E87A22236F84}" presName="compNode" presStyleCnt="0"/>
      <dgm:spPr/>
    </dgm:pt>
    <dgm:pt modelId="{C4F55113-A815-419E-BA04-E8038DEB776D}" type="pres">
      <dgm:prSet presAssocID="{440E8680-62A0-480D-9DE9-E87A22236F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1E47CA5F-0A09-4E74-960E-C512801D3F4D}" type="pres">
      <dgm:prSet presAssocID="{440E8680-62A0-480D-9DE9-E87A22236F84}" presName="spaceRect" presStyleCnt="0"/>
      <dgm:spPr/>
    </dgm:pt>
    <dgm:pt modelId="{685A73F3-B28E-4051-AAE3-C16DE2FCE0E5}" type="pres">
      <dgm:prSet presAssocID="{440E8680-62A0-480D-9DE9-E87A22236F84}" presName="textRect" presStyleLbl="revTx" presStyleIdx="1" presStyleCnt="3">
        <dgm:presLayoutVars>
          <dgm:chMax val="1"/>
          <dgm:chPref val="1"/>
        </dgm:presLayoutVars>
      </dgm:prSet>
      <dgm:spPr/>
    </dgm:pt>
    <dgm:pt modelId="{8E488F42-14FE-4DB4-B69C-74EBFEF5D100}" type="pres">
      <dgm:prSet presAssocID="{24702D6F-60F5-4083-9436-EDB0E5836917}" presName="sibTrans" presStyleCnt="0"/>
      <dgm:spPr/>
    </dgm:pt>
    <dgm:pt modelId="{DCC69557-B8DE-476C-838B-98291E0EAE43}" type="pres">
      <dgm:prSet presAssocID="{B99F7702-474B-49EB-8D39-E4FF2ABE2A39}" presName="compNode" presStyleCnt="0"/>
      <dgm:spPr/>
    </dgm:pt>
    <dgm:pt modelId="{5A883D01-10F0-4D41-9265-DF6540A35F27}" type="pres">
      <dgm:prSet presAssocID="{B99F7702-474B-49EB-8D39-E4FF2ABE2A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B58966BD-C935-427A-87E5-9F479C02018A}" type="pres">
      <dgm:prSet presAssocID="{B99F7702-474B-49EB-8D39-E4FF2ABE2A39}" presName="spaceRect" presStyleCnt="0"/>
      <dgm:spPr/>
    </dgm:pt>
    <dgm:pt modelId="{A4C86D95-C20B-4C3C-9B89-E463FCB8B56D}" type="pres">
      <dgm:prSet presAssocID="{B99F7702-474B-49EB-8D39-E4FF2ABE2A39}" presName="textRect" presStyleLbl="revTx" presStyleIdx="2" presStyleCnt="3">
        <dgm:presLayoutVars>
          <dgm:chMax val="1"/>
          <dgm:chPref val="1"/>
        </dgm:presLayoutVars>
      </dgm:prSet>
      <dgm:spPr/>
    </dgm:pt>
  </dgm:ptLst>
  <dgm:cxnLst>
    <dgm:cxn modelId="{04307938-C5AB-4C24-B587-9B542FA9D68C}" srcId="{BCBA16F8-3BF6-4ADC-AE64-DFD5246486BE}" destId="{B99F7702-474B-49EB-8D39-E4FF2ABE2A39}" srcOrd="2" destOrd="0" parTransId="{87D61B47-A9A3-4910-B1A4-4F575A61EFAC}" sibTransId="{9CE24AAA-E558-43E2-890D-E49713CA7CD6}"/>
    <dgm:cxn modelId="{A8573F3F-A363-4AFC-BE94-03C0C57A9FAB}" type="presOf" srcId="{BCBA16F8-3BF6-4ADC-AE64-DFD5246486BE}" destId="{461B9C5B-4C22-4305-8273-6482F3B661C6}" srcOrd="0" destOrd="0" presId="urn:microsoft.com/office/officeart/2018/2/layout/IconLabelList"/>
    <dgm:cxn modelId="{081CE257-6103-4EFD-A763-059DF9CA370D}" srcId="{BCBA16F8-3BF6-4ADC-AE64-DFD5246486BE}" destId="{6963F313-71AC-47CD-950A-97C5E275C5BC}" srcOrd="0" destOrd="0" parTransId="{7B4DEC03-0DBC-4F6B-9E57-DE1E2100A320}" sibTransId="{7BB496DE-1DCD-4301-9A6D-B569D6F49B88}"/>
    <dgm:cxn modelId="{5B0BD17C-5A45-4F07-90B5-F2674DBA7B16}" type="presOf" srcId="{440E8680-62A0-480D-9DE9-E87A22236F84}" destId="{685A73F3-B28E-4051-AAE3-C16DE2FCE0E5}" srcOrd="0" destOrd="0" presId="urn:microsoft.com/office/officeart/2018/2/layout/IconLabelList"/>
    <dgm:cxn modelId="{A655CB85-C7DC-4B48-BFCC-30CF1BC8E784}" srcId="{BCBA16F8-3BF6-4ADC-AE64-DFD5246486BE}" destId="{440E8680-62A0-480D-9DE9-E87A22236F84}" srcOrd="1" destOrd="0" parTransId="{469C25FC-6CB0-4F98-9AEA-746CDA65861B}" sibTransId="{24702D6F-60F5-4083-9436-EDB0E5836917}"/>
    <dgm:cxn modelId="{14DFB391-65B2-491A-915C-14BCB7C17719}" type="presOf" srcId="{B99F7702-474B-49EB-8D39-E4FF2ABE2A39}" destId="{A4C86D95-C20B-4C3C-9B89-E463FCB8B56D}" srcOrd="0" destOrd="0" presId="urn:microsoft.com/office/officeart/2018/2/layout/IconLabelList"/>
    <dgm:cxn modelId="{87A893ED-02A0-4FB0-A64F-BE0865261E17}" type="presOf" srcId="{6963F313-71AC-47CD-950A-97C5E275C5BC}" destId="{A1154FBE-D9E4-487A-B571-981153238D74}" srcOrd="0" destOrd="0" presId="urn:microsoft.com/office/officeart/2018/2/layout/IconLabelList"/>
    <dgm:cxn modelId="{20B00FDE-0E60-4AE7-A731-00E93F07BD27}" type="presParOf" srcId="{461B9C5B-4C22-4305-8273-6482F3B661C6}" destId="{BD8DF5AF-7B22-4FB8-BBF3-5913F4E02AF0}" srcOrd="0" destOrd="0" presId="urn:microsoft.com/office/officeart/2018/2/layout/IconLabelList"/>
    <dgm:cxn modelId="{8B2BE6B2-5E5B-47FD-B250-B3B9D8417596}" type="presParOf" srcId="{BD8DF5AF-7B22-4FB8-BBF3-5913F4E02AF0}" destId="{057ED6A2-A7B6-470F-A097-5492403834D6}" srcOrd="0" destOrd="0" presId="urn:microsoft.com/office/officeart/2018/2/layout/IconLabelList"/>
    <dgm:cxn modelId="{33BDEEB1-189D-47D9-A3F1-FA7E35CA470B}" type="presParOf" srcId="{BD8DF5AF-7B22-4FB8-BBF3-5913F4E02AF0}" destId="{75F70A3E-707B-45BE-86C3-5584C77A3CCF}" srcOrd="1" destOrd="0" presId="urn:microsoft.com/office/officeart/2018/2/layout/IconLabelList"/>
    <dgm:cxn modelId="{A42EAD25-C7CE-4BCF-ADB9-95875F096BDE}" type="presParOf" srcId="{BD8DF5AF-7B22-4FB8-BBF3-5913F4E02AF0}" destId="{A1154FBE-D9E4-487A-B571-981153238D74}" srcOrd="2" destOrd="0" presId="urn:microsoft.com/office/officeart/2018/2/layout/IconLabelList"/>
    <dgm:cxn modelId="{48BD795C-6DC7-4BC7-A4D8-ABB0531BC930}" type="presParOf" srcId="{461B9C5B-4C22-4305-8273-6482F3B661C6}" destId="{FD244036-4090-4F69-B7B8-AFFCDAA93334}" srcOrd="1" destOrd="0" presId="urn:microsoft.com/office/officeart/2018/2/layout/IconLabelList"/>
    <dgm:cxn modelId="{C29EE4E0-B50B-4470-B620-175ACF772A3B}" type="presParOf" srcId="{461B9C5B-4C22-4305-8273-6482F3B661C6}" destId="{3551AC75-0261-4968-B37A-1080B615043A}" srcOrd="2" destOrd="0" presId="urn:microsoft.com/office/officeart/2018/2/layout/IconLabelList"/>
    <dgm:cxn modelId="{D213BE07-CA29-43CB-B3EA-BBD8CE9A470C}" type="presParOf" srcId="{3551AC75-0261-4968-B37A-1080B615043A}" destId="{C4F55113-A815-419E-BA04-E8038DEB776D}" srcOrd="0" destOrd="0" presId="urn:microsoft.com/office/officeart/2018/2/layout/IconLabelList"/>
    <dgm:cxn modelId="{622340C6-29BE-46B5-BB87-0C4EB947FC1A}" type="presParOf" srcId="{3551AC75-0261-4968-B37A-1080B615043A}" destId="{1E47CA5F-0A09-4E74-960E-C512801D3F4D}" srcOrd="1" destOrd="0" presId="urn:microsoft.com/office/officeart/2018/2/layout/IconLabelList"/>
    <dgm:cxn modelId="{882322C3-83EC-4D78-9C1B-5AD653C97D4F}" type="presParOf" srcId="{3551AC75-0261-4968-B37A-1080B615043A}" destId="{685A73F3-B28E-4051-AAE3-C16DE2FCE0E5}" srcOrd="2" destOrd="0" presId="urn:microsoft.com/office/officeart/2018/2/layout/IconLabelList"/>
    <dgm:cxn modelId="{51BF5B42-FE2A-4636-9803-EEB0F09529B4}" type="presParOf" srcId="{461B9C5B-4C22-4305-8273-6482F3B661C6}" destId="{8E488F42-14FE-4DB4-B69C-74EBFEF5D100}" srcOrd="3" destOrd="0" presId="urn:microsoft.com/office/officeart/2018/2/layout/IconLabelList"/>
    <dgm:cxn modelId="{3EABA202-F27A-48D4-B4B6-04801F82DF1D}" type="presParOf" srcId="{461B9C5B-4C22-4305-8273-6482F3B661C6}" destId="{DCC69557-B8DE-476C-838B-98291E0EAE43}" srcOrd="4" destOrd="0" presId="urn:microsoft.com/office/officeart/2018/2/layout/IconLabelList"/>
    <dgm:cxn modelId="{38BC533E-FC85-485A-964A-AFA2A3A57B8E}" type="presParOf" srcId="{DCC69557-B8DE-476C-838B-98291E0EAE43}" destId="{5A883D01-10F0-4D41-9265-DF6540A35F27}" srcOrd="0" destOrd="0" presId="urn:microsoft.com/office/officeart/2018/2/layout/IconLabelList"/>
    <dgm:cxn modelId="{76C2B3F0-8029-45B8-BEAB-B7D5AD0B0F7B}" type="presParOf" srcId="{DCC69557-B8DE-476C-838B-98291E0EAE43}" destId="{B58966BD-C935-427A-87E5-9F479C02018A}" srcOrd="1" destOrd="0" presId="urn:microsoft.com/office/officeart/2018/2/layout/IconLabelList"/>
    <dgm:cxn modelId="{FFCBEAA5-79EA-4ABA-A512-ACFBDCD9EFCE}" type="presParOf" srcId="{DCC69557-B8DE-476C-838B-98291E0EAE43}" destId="{A4C86D95-C20B-4C3C-9B89-E463FCB8B56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7BAA3-63E4-42AD-9305-2E9591B0D4B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24C04C2-EB75-4E1C-A22A-9D2A4CA570A4}">
      <dgm:prSet custT="1"/>
      <dgm:spPr/>
      <dgm:t>
        <a:bodyPr/>
        <a:lstStyle/>
        <a:p>
          <a:pPr>
            <a:lnSpc>
              <a:spcPct val="100000"/>
            </a:lnSpc>
          </a:pPr>
          <a:r>
            <a:rPr lang="en-US" sz="1600" b="1" dirty="0"/>
            <a:t>11.1</a:t>
          </a:r>
          <a:r>
            <a:rPr lang="en-US" sz="1600" dirty="0"/>
            <a:t> Describe the major strategies for pricing new products.</a:t>
          </a:r>
        </a:p>
      </dgm:t>
    </dgm:pt>
    <dgm:pt modelId="{049724E2-E665-4052-AAB9-F63BF3F75B39}" type="parTrans" cxnId="{E995BF6E-BCD4-4113-8639-5E8782D6BC6C}">
      <dgm:prSet/>
      <dgm:spPr/>
      <dgm:t>
        <a:bodyPr/>
        <a:lstStyle/>
        <a:p>
          <a:endParaRPr lang="en-US"/>
        </a:p>
      </dgm:t>
    </dgm:pt>
    <dgm:pt modelId="{7A9CDC7E-B123-4350-B3D7-470C658D91FF}" type="sibTrans" cxnId="{E995BF6E-BCD4-4113-8639-5E8782D6BC6C}">
      <dgm:prSet/>
      <dgm:spPr/>
      <dgm:t>
        <a:bodyPr/>
        <a:lstStyle/>
        <a:p>
          <a:endParaRPr lang="en-US"/>
        </a:p>
      </dgm:t>
    </dgm:pt>
    <dgm:pt modelId="{B4F0A66C-1157-4375-AC0B-EE42BD36721F}">
      <dgm:prSet custT="1"/>
      <dgm:spPr/>
      <dgm:t>
        <a:bodyPr/>
        <a:lstStyle/>
        <a:p>
          <a:pPr>
            <a:lnSpc>
              <a:spcPct val="100000"/>
            </a:lnSpc>
          </a:pPr>
          <a:r>
            <a:rPr lang="en-US" sz="1600" b="1" dirty="0"/>
            <a:t>11.2</a:t>
          </a:r>
          <a:r>
            <a:rPr lang="en-US" sz="1600" dirty="0"/>
            <a:t> Explain how companies find a set of prices that maximizes the profits from the total product mix.</a:t>
          </a:r>
        </a:p>
      </dgm:t>
    </dgm:pt>
    <dgm:pt modelId="{67484362-5D40-41F4-ACE8-D4BE4E6D7A72}" type="parTrans" cxnId="{3123CB05-355E-476F-8DD8-B41CCCBC55AD}">
      <dgm:prSet/>
      <dgm:spPr/>
      <dgm:t>
        <a:bodyPr/>
        <a:lstStyle/>
        <a:p>
          <a:endParaRPr lang="en-US"/>
        </a:p>
      </dgm:t>
    </dgm:pt>
    <dgm:pt modelId="{2C9BC5C1-908E-437B-A23F-3B87F79E5E16}" type="sibTrans" cxnId="{3123CB05-355E-476F-8DD8-B41CCCBC55AD}">
      <dgm:prSet/>
      <dgm:spPr/>
      <dgm:t>
        <a:bodyPr/>
        <a:lstStyle/>
        <a:p>
          <a:endParaRPr lang="en-US"/>
        </a:p>
      </dgm:t>
    </dgm:pt>
    <dgm:pt modelId="{4B4E5DEE-538D-46F9-B26A-5BFF36D3A15F}">
      <dgm:prSet custT="1"/>
      <dgm:spPr/>
      <dgm:t>
        <a:bodyPr/>
        <a:lstStyle/>
        <a:p>
          <a:pPr>
            <a:lnSpc>
              <a:spcPct val="100000"/>
            </a:lnSpc>
          </a:pPr>
          <a:r>
            <a:rPr lang="en-US" sz="1600" b="1" dirty="0"/>
            <a:t>11.3</a:t>
          </a:r>
          <a:r>
            <a:rPr lang="en-US" sz="1600" dirty="0"/>
            <a:t> Discuss how companies adjust their prices to take into account different types of customers and situations.</a:t>
          </a:r>
        </a:p>
      </dgm:t>
    </dgm:pt>
    <dgm:pt modelId="{F2A24A73-6F41-422D-B95F-1D6CD0D3FC91}" type="parTrans" cxnId="{7BA40F6B-561A-479E-BBFA-A3BD87006F2B}">
      <dgm:prSet/>
      <dgm:spPr/>
      <dgm:t>
        <a:bodyPr/>
        <a:lstStyle/>
        <a:p>
          <a:endParaRPr lang="en-US"/>
        </a:p>
      </dgm:t>
    </dgm:pt>
    <dgm:pt modelId="{EBEC95E9-9E03-46D4-AE56-07C3D701A502}" type="sibTrans" cxnId="{7BA40F6B-561A-479E-BBFA-A3BD87006F2B}">
      <dgm:prSet/>
      <dgm:spPr/>
      <dgm:t>
        <a:bodyPr/>
        <a:lstStyle/>
        <a:p>
          <a:endParaRPr lang="en-US"/>
        </a:p>
      </dgm:t>
    </dgm:pt>
    <dgm:pt modelId="{A96E50F2-BB9B-4B97-BBCB-88DFDCC19562}">
      <dgm:prSet custT="1"/>
      <dgm:spPr/>
      <dgm:t>
        <a:bodyPr/>
        <a:lstStyle/>
        <a:p>
          <a:pPr>
            <a:lnSpc>
              <a:spcPct val="100000"/>
            </a:lnSpc>
          </a:pPr>
          <a:r>
            <a:rPr lang="en-US" sz="1600" b="1" dirty="0"/>
            <a:t>11.4</a:t>
          </a:r>
          <a:r>
            <a:rPr lang="en-US" sz="1600" dirty="0"/>
            <a:t> Discuss the key issues related to initiating and responding to price changes.</a:t>
          </a:r>
        </a:p>
      </dgm:t>
    </dgm:pt>
    <dgm:pt modelId="{3E206EA9-8705-4A05-B2BE-AB91C34785D6}" type="parTrans" cxnId="{48BEA566-CC99-4525-82B2-B6CE1D0C6BA5}">
      <dgm:prSet/>
      <dgm:spPr/>
      <dgm:t>
        <a:bodyPr/>
        <a:lstStyle/>
        <a:p>
          <a:endParaRPr lang="en-US"/>
        </a:p>
      </dgm:t>
    </dgm:pt>
    <dgm:pt modelId="{44EFDEBB-96DA-47BB-BE90-157834769BA7}" type="sibTrans" cxnId="{48BEA566-CC99-4525-82B2-B6CE1D0C6BA5}">
      <dgm:prSet/>
      <dgm:spPr/>
      <dgm:t>
        <a:bodyPr/>
        <a:lstStyle/>
        <a:p>
          <a:endParaRPr lang="en-US"/>
        </a:p>
      </dgm:t>
    </dgm:pt>
    <dgm:pt modelId="{D0A844A2-EDFC-4934-BFF4-392FD71CA1F1}" type="pres">
      <dgm:prSet presAssocID="{CB17BAA3-63E4-42AD-9305-2E9591B0D4BE}" presName="root" presStyleCnt="0">
        <dgm:presLayoutVars>
          <dgm:dir/>
          <dgm:resizeHandles val="exact"/>
        </dgm:presLayoutVars>
      </dgm:prSet>
      <dgm:spPr/>
    </dgm:pt>
    <dgm:pt modelId="{3C3EDBDB-C216-4164-B3F2-66F16F32156D}" type="pres">
      <dgm:prSet presAssocID="{A24C04C2-EB75-4E1C-A22A-9D2A4CA570A4}" presName="compNode" presStyleCnt="0"/>
      <dgm:spPr/>
    </dgm:pt>
    <dgm:pt modelId="{D581E2B8-BE33-4FF9-B119-8A109609D2E8}" type="pres">
      <dgm:prSet presAssocID="{A24C04C2-EB75-4E1C-A22A-9D2A4CA570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g"/>
        </a:ext>
      </dgm:extLst>
    </dgm:pt>
    <dgm:pt modelId="{E908A42A-297C-4D8B-9031-970CA46FD274}" type="pres">
      <dgm:prSet presAssocID="{A24C04C2-EB75-4E1C-A22A-9D2A4CA570A4}" presName="spaceRect" presStyleCnt="0"/>
      <dgm:spPr/>
    </dgm:pt>
    <dgm:pt modelId="{2218778B-EF2C-4A05-B718-0AF22C0EBA5A}" type="pres">
      <dgm:prSet presAssocID="{A24C04C2-EB75-4E1C-A22A-9D2A4CA570A4}" presName="textRect" presStyleLbl="revTx" presStyleIdx="0" presStyleCnt="4">
        <dgm:presLayoutVars>
          <dgm:chMax val="1"/>
          <dgm:chPref val="1"/>
        </dgm:presLayoutVars>
      </dgm:prSet>
      <dgm:spPr/>
    </dgm:pt>
    <dgm:pt modelId="{63636423-9E39-4EA1-B81E-0D33250A2E5C}" type="pres">
      <dgm:prSet presAssocID="{7A9CDC7E-B123-4350-B3D7-470C658D91FF}" presName="sibTrans" presStyleCnt="0"/>
      <dgm:spPr/>
    </dgm:pt>
    <dgm:pt modelId="{E21C997C-1E6B-45DE-A244-A546B6596223}" type="pres">
      <dgm:prSet presAssocID="{B4F0A66C-1157-4375-AC0B-EE42BD36721F}" presName="compNode" presStyleCnt="0"/>
      <dgm:spPr/>
    </dgm:pt>
    <dgm:pt modelId="{B43AAF8B-7BC1-4DD1-9DF7-34547EAC0CEB}" type="pres">
      <dgm:prSet presAssocID="{B4F0A66C-1157-4375-AC0B-EE42BD3672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0410D04B-613B-4DE3-A1E2-64D0268D4EC5}" type="pres">
      <dgm:prSet presAssocID="{B4F0A66C-1157-4375-AC0B-EE42BD36721F}" presName="spaceRect" presStyleCnt="0"/>
      <dgm:spPr/>
    </dgm:pt>
    <dgm:pt modelId="{26AFDF45-1F57-4B04-B5AE-BDE784C1F69D}" type="pres">
      <dgm:prSet presAssocID="{B4F0A66C-1157-4375-AC0B-EE42BD36721F}" presName="textRect" presStyleLbl="revTx" presStyleIdx="1" presStyleCnt="4">
        <dgm:presLayoutVars>
          <dgm:chMax val="1"/>
          <dgm:chPref val="1"/>
        </dgm:presLayoutVars>
      </dgm:prSet>
      <dgm:spPr/>
    </dgm:pt>
    <dgm:pt modelId="{58D6080F-C1B3-4368-AB76-2F9F070C8642}" type="pres">
      <dgm:prSet presAssocID="{2C9BC5C1-908E-437B-A23F-3B87F79E5E16}" presName="sibTrans" presStyleCnt="0"/>
      <dgm:spPr/>
    </dgm:pt>
    <dgm:pt modelId="{E6C3F7F3-4019-42EA-850A-42C8D502AC9E}" type="pres">
      <dgm:prSet presAssocID="{4B4E5DEE-538D-46F9-B26A-5BFF36D3A15F}" presName="compNode" presStyleCnt="0"/>
      <dgm:spPr/>
    </dgm:pt>
    <dgm:pt modelId="{292306D5-8F53-4056-9E35-270957343F56}" type="pres">
      <dgm:prSet presAssocID="{4B4E5DEE-538D-46F9-B26A-5BFF36D3A1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1BA9F1B0-0CFD-4608-B6DD-ACC8CCAECF56}" type="pres">
      <dgm:prSet presAssocID="{4B4E5DEE-538D-46F9-B26A-5BFF36D3A15F}" presName="spaceRect" presStyleCnt="0"/>
      <dgm:spPr/>
    </dgm:pt>
    <dgm:pt modelId="{4FDFC543-4864-413F-9DA0-1C2AE012445C}" type="pres">
      <dgm:prSet presAssocID="{4B4E5DEE-538D-46F9-B26A-5BFF36D3A15F}" presName="textRect" presStyleLbl="revTx" presStyleIdx="2" presStyleCnt="4">
        <dgm:presLayoutVars>
          <dgm:chMax val="1"/>
          <dgm:chPref val="1"/>
        </dgm:presLayoutVars>
      </dgm:prSet>
      <dgm:spPr/>
    </dgm:pt>
    <dgm:pt modelId="{5B39C8D0-91FA-40EB-B07F-022FBF2F8A61}" type="pres">
      <dgm:prSet presAssocID="{EBEC95E9-9E03-46D4-AE56-07C3D701A502}" presName="sibTrans" presStyleCnt="0"/>
      <dgm:spPr/>
    </dgm:pt>
    <dgm:pt modelId="{D2D9E621-5222-4831-B5BA-03CE267A0C27}" type="pres">
      <dgm:prSet presAssocID="{A96E50F2-BB9B-4B97-BBCB-88DFDCC19562}" presName="compNode" presStyleCnt="0"/>
      <dgm:spPr/>
    </dgm:pt>
    <dgm:pt modelId="{1C3305D2-D6FE-436F-924A-50624C9BD65C}" type="pres">
      <dgm:prSet presAssocID="{A96E50F2-BB9B-4B97-BBCB-88DFDCC195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ey"/>
        </a:ext>
      </dgm:extLst>
    </dgm:pt>
    <dgm:pt modelId="{A9A2AC5F-AB1F-40C2-9796-95B72798C6D6}" type="pres">
      <dgm:prSet presAssocID="{A96E50F2-BB9B-4B97-BBCB-88DFDCC19562}" presName="spaceRect" presStyleCnt="0"/>
      <dgm:spPr/>
    </dgm:pt>
    <dgm:pt modelId="{336F9F95-B9EA-4740-B3D8-5FC2B365CB64}" type="pres">
      <dgm:prSet presAssocID="{A96E50F2-BB9B-4B97-BBCB-88DFDCC19562}" presName="textRect" presStyleLbl="revTx" presStyleIdx="3" presStyleCnt="4">
        <dgm:presLayoutVars>
          <dgm:chMax val="1"/>
          <dgm:chPref val="1"/>
        </dgm:presLayoutVars>
      </dgm:prSet>
      <dgm:spPr/>
    </dgm:pt>
  </dgm:ptLst>
  <dgm:cxnLst>
    <dgm:cxn modelId="{3123CB05-355E-476F-8DD8-B41CCCBC55AD}" srcId="{CB17BAA3-63E4-42AD-9305-2E9591B0D4BE}" destId="{B4F0A66C-1157-4375-AC0B-EE42BD36721F}" srcOrd="1" destOrd="0" parTransId="{67484362-5D40-41F4-ACE8-D4BE4E6D7A72}" sibTransId="{2C9BC5C1-908E-437B-A23F-3B87F79E5E16}"/>
    <dgm:cxn modelId="{A0051411-CB0B-485A-AB95-CD17EF30AB0A}" type="presOf" srcId="{4B4E5DEE-538D-46F9-B26A-5BFF36D3A15F}" destId="{4FDFC543-4864-413F-9DA0-1C2AE012445C}" srcOrd="0" destOrd="0" presId="urn:microsoft.com/office/officeart/2018/2/layout/IconLabelList"/>
    <dgm:cxn modelId="{48BEA566-CC99-4525-82B2-B6CE1D0C6BA5}" srcId="{CB17BAA3-63E4-42AD-9305-2E9591B0D4BE}" destId="{A96E50F2-BB9B-4B97-BBCB-88DFDCC19562}" srcOrd="3" destOrd="0" parTransId="{3E206EA9-8705-4A05-B2BE-AB91C34785D6}" sibTransId="{44EFDEBB-96DA-47BB-BE90-157834769BA7}"/>
    <dgm:cxn modelId="{7BA40F6B-561A-479E-BBFA-A3BD87006F2B}" srcId="{CB17BAA3-63E4-42AD-9305-2E9591B0D4BE}" destId="{4B4E5DEE-538D-46F9-B26A-5BFF36D3A15F}" srcOrd="2" destOrd="0" parTransId="{F2A24A73-6F41-422D-B95F-1D6CD0D3FC91}" sibTransId="{EBEC95E9-9E03-46D4-AE56-07C3D701A502}"/>
    <dgm:cxn modelId="{E995BF6E-BCD4-4113-8639-5E8782D6BC6C}" srcId="{CB17BAA3-63E4-42AD-9305-2E9591B0D4BE}" destId="{A24C04C2-EB75-4E1C-A22A-9D2A4CA570A4}" srcOrd="0" destOrd="0" parTransId="{049724E2-E665-4052-AAB9-F63BF3F75B39}" sibTransId="{7A9CDC7E-B123-4350-B3D7-470C658D91FF}"/>
    <dgm:cxn modelId="{BD21BF87-E0F4-462E-99A7-3B9CCAEA42D9}" type="presOf" srcId="{A96E50F2-BB9B-4B97-BBCB-88DFDCC19562}" destId="{336F9F95-B9EA-4740-B3D8-5FC2B365CB64}" srcOrd="0" destOrd="0" presId="urn:microsoft.com/office/officeart/2018/2/layout/IconLabelList"/>
    <dgm:cxn modelId="{1C7E8192-4902-472C-B1F0-C3B29B00F452}" type="presOf" srcId="{A24C04C2-EB75-4E1C-A22A-9D2A4CA570A4}" destId="{2218778B-EF2C-4A05-B718-0AF22C0EBA5A}" srcOrd="0" destOrd="0" presId="urn:microsoft.com/office/officeart/2018/2/layout/IconLabelList"/>
    <dgm:cxn modelId="{F9E2E0A1-6DD3-4CF6-AB38-5A4615E166A4}" type="presOf" srcId="{CB17BAA3-63E4-42AD-9305-2E9591B0D4BE}" destId="{D0A844A2-EDFC-4934-BFF4-392FD71CA1F1}" srcOrd="0" destOrd="0" presId="urn:microsoft.com/office/officeart/2018/2/layout/IconLabelList"/>
    <dgm:cxn modelId="{AF7A68BB-3890-493B-AD13-98474C9772DE}" type="presOf" srcId="{B4F0A66C-1157-4375-AC0B-EE42BD36721F}" destId="{26AFDF45-1F57-4B04-B5AE-BDE784C1F69D}" srcOrd="0" destOrd="0" presId="urn:microsoft.com/office/officeart/2018/2/layout/IconLabelList"/>
    <dgm:cxn modelId="{C991ED34-67EA-4EA1-99DC-E4F461F13EF3}" type="presParOf" srcId="{D0A844A2-EDFC-4934-BFF4-392FD71CA1F1}" destId="{3C3EDBDB-C216-4164-B3F2-66F16F32156D}" srcOrd="0" destOrd="0" presId="urn:microsoft.com/office/officeart/2018/2/layout/IconLabelList"/>
    <dgm:cxn modelId="{A80855FB-9E19-4504-824D-377022A46ED5}" type="presParOf" srcId="{3C3EDBDB-C216-4164-B3F2-66F16F32156D}" destId="{D581E2B8-BE33-4FF9-B119-8A109609D2E8}" srcOrd="0" destOrd="0" presId="urn:microsoft.com/office/officeart/2018/2/layout/IconLabelList"/>
    <dgm:cxn modelId="{EFE83CAD-602F-49E5-8006-264B6AF2BD03}" type="presParOf" srcId="{3C3EDBDB-C216-4164-B3F2-66F16F32156D}" destId="{E908A42A-297C-4D8B-9031-970CA46FD274}" srcOrd="1" destOrd="0" presId="urn:microsoft.com/office/officeart/2018/2/layout/IconLabelList"/>
    <dgm:cxn modelId="{E2706F39-60AD-47FE-8C38-0008A3D98C61}" type="presParOf" srcId="{3C3EDBDB-C216-4164-B3F2-66F16F32156D}" destId="{2218778B-EF2C-4A05-B718-0AF22C0EBA5A}" srcOrd="2" destOrd="0" presId="urn:microsoft.com/office/officeart/2018/2/layout/IconLabelList"/>
    <dgm:cxn modelId="{AF7924C1-F01B-40EB-96B3-39E25B65AB89}" type="presParOf" srcId="{D0A844A2-EDFC-4934-BFF4-392FD71CA1F1}" destId="{63636423-9E39-4EA1-B81E-0D33250A2E5C}" srcOrd="1" destOrd="0" presId="urn:microsoft.com/office/officeart/2018/2/layout/IconLabelList"/>
    <dgm:cxn modelId="{643BAE26-AFE7-4127-BDFE-1DA8F4512F3F}" type="presParOf" srcId="{D0A844A2-EDFC-4934-BFF4-392FD71CA1F1}" destId="{E21C997C-1E6B-45DE-A244-A546B6596223}" srcOrd="2" destOrd="0" presId="urn:microsoft.com/office/officeart/2018/2/layout/IconLabelList"/>
    <dgm:cxn modelId="{91099180-8759-4D50-9AB2-A2E2D55D1C38}" type="presParOf" srcId="{E21C997C-1E6B-45DE-A244-A546B6596223}" destId="{B43AAF8B-7BC1-4DD1-9DF7-34547EAC0CEB}" srcOrd="0" destOrd="0" presId="urn:microsoft.com/office/officeart/2018/2/layout/IconLabelList"/>
    <dgm:cxn modelId="{2F141EDE-72D7-49C9-B784-3142EFF0EB52}" type="presParOf" srcId="{E21C997C-1E6B-45DE-A244-A546B6596223}" destId="{0410D04B-613B-4DE3-A1E2-64D0268D4EC5}" srcOrd="1" destOrd="0" presId="urn:microsoft.com/office/officeart/2018/2/layout/IconLabelList"/>
    <dgm:cxn modelId="{DC5B756A-7DB7-4BE0-A97F-5CA00332B885}" type="presParOf" srcId="{E21C997C-1E6B-45DE-A244-A546B6596223}" destId="{26AFDF45-1F57-4B04-B5AE-BDE784C1F69D}" srcOrd="2" destOrd="0" presId="urn:microsoft.com/office/officeart/2018/2/layout/IconLabelList"/>
    <dgm:cxn modelId="{E98CC1E8-7E67-45AF-A5BB-7015ED92A125}" type="presParOf" srcId="{D0A844A2-EDFC-4934-BFF4-392FD71CA1F1}" destId="{58D6080F-C1B3-4368-AB76-2F9F070C8642}" srcOrd="3" destOrd="0" presId="urn:microsoft.com/office/officeart/2018/2/layout/IconLabelList"/>
    <dgm:cxn modelId="{77801BDE-5558-4D7B-A09C-4BE5E6DA40F3}" type="presParOf" srcId="{D0A844A2-EDFC-4934-BFF4-392FD71CA1F1}" destId="{E6C3F7F3-4019-42EA-850A-42C8D502AC9E}" srcOrd="4" destOrd="0" presId="urn:microsoft.com/office/officeart/2018/2/layout/IconLabelList"/>
    <dgm:cxn modelId="{3CB4E4F2-EE95-43C1-834F-EAA586AE4F5B}" type="presParOf" srcId="{E6C3F7F3-4019-42EA-850A-42C8D502AC9E}" destId="{292306D5-8F53-4056-9E35-270957343F56}" srcOrd="0" destOrd="0" presId="urn:microsoft.com/office/officeart/2018/2/layout/IconLabelList"/>
    <dgm:cxn modelId="{B0A38E49-FA5D-47C6-82FF-4EE2C5D587C7}" type="presParOf" srcId="{E6C3F7F3-4019-42EA-850A-42C8D502AC9E}" destId="{1BA9F1B0-0CFD-4608-B6DD-ACC8CCAECF56}" srcOrd="1" destOrd="0" presId="urn:microsoft.com/office/officeart/2018/2/layout/IconLabelList"/>
    <dgm:cxn modelId="{C54B324C-175B-4259-983E-BE071503695E}" type="presParOf" srcId="{E6C3F7F3-4019-42EA-850A-42C8D502AC9E}" destId="{4FDFC543-4864-413F-9DA0-1C2AE012445C}" srcOrd="2" destOrd="0" presId="urn:microsoft.com/office/officeart/2018/2/layout/IconLabelList"/>
    <dgm:cxn modelId="{397D1BDF-94B6-49D0-BC3D-712C2405A250}" type="presParOf" srcId="{D0A844A2-EDFC-4934-BFF4-392FD71CA1F1}" destId="{5B39C8D0-91FA-40EB-B07F-022FBF2F8A61}" srcOrd="5" destOrd="0" presId="urn:microsoft.com/office/officeart/2018/2/layout/IconLabelList"/>
    <dgm:cxn modelId="{3CE6FEE5-17B8-4E34-86A5-1D1F961B9CBF}" type="presParOf" srcId="{D0A844A2-EDFC-4934-BFF4-392FD71CA1F1}" destId="{D2D9E621-5222-4831-B5BA-03CE267A0C27}" srcOrd="6" destOrd="0" presId="urn:microsoft.com/office/officeart/2018/2/layout/IconLabelList"/>
    <dgm:cxn modelId="{6D474654-56C7-456E-847F-548AE1FC0BBA}" type="presParOf" srcId="{D2D9E621-5222-4831-B5BA-03CE267A0C27}" destId="{1C3305D2-D6FE-436F-924A-50624C9BD65C}" srcOrd="0" destOrd="0" presId="urn:microsoft.com/office/officeart/2018/2/layout/IconLabelList"/>
    <dgm:cxn modelId="{C9A84A89-BA35-42ED-83CB-C8B7E35EAD87}" type="presParOf" srcId="{D2D9E621-5222-4831-B5BA-03CE267A0C27}" destId="{A9A2AC5F-AB1F-40C2-9796-95B72798C6D6}" srcOrd="1" destOrd="0" presId="urn:microsoft.com/office/officeart/2018/2/layout/IconLabelList"/>
    <dgm:cxn modelId="{C40BEA1E-3DF2-4EED-80D8-CF791FBE7548}" type="presParOf" srcId="{D2D9E621-5222-4831-B5BA-03CE267A0C27}" destId="{336F9F95-B9EA-4740-B3D8-5FC2B365CB64}"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D6A2-A7B6-470F-A097-5492403834D6}">
      <dsp:nvSpPr>
        <dsp:cNvPr id="0" name=""/>
        <dsp:cNvSpPr/>
      </dsp:nvSpPr>
      <dsp:spPr>
        <a:xfrm>
          <a:off x="1212569" y="5266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54FBE-D9E4-487A-B571-981153238D74}">
      <dsp:nvSpPr>
        <dsp:cNvPr id="0" name=""/>
        <dsp:cNvSpPr/>
      </dsp:nvSpPr>
      <dsp:spPr>
        <a:xfrm>
          <a:off x="417971" y="2321710"/>
          <a:ext cx="288945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10.1</a:t>
          </a:r>
          <a:r>
            <a:rPr lang="en-US" sz="1600" kern="1200" dirty="0"/>
            <a:t> Answer the question “What is a price?” and discuss the importance of pricing in today’s fast-changing environment.</a:t>
          </a:r>
        </a:p>
      </dsp:txBody>
      <dsp:txXfrm>
        <a:off x="417971" y="2321710"/>
        <a:ext cx="2889450" cy="1502929"/>
      </dsp:txXfrm>
    </dsp:sp>
    <dsp:sp modelId="{C4F55113-A815-419E-BA04-E8038DEB776D}">
      <dsp:nvSpPr>
        <dsp:cNvPr id="0" name=""/>
        <dsp:cNvSpPr/>
      </dsp:nvSpPr>
      <dsp:spPr>
        <a:xfrm>
          <a:off x="4607673" y="5266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A73F3-B28E-4051-AAE3-C16DE2FCE0E5}">
      <dsp:nvSpPr>
        <dsp:cNvPr id="0" name=""/>
        <dsp:cNvSpPr/>
      </dsp:nvSpPr>
      <dsp:spPr>
        <a:xfrm>
          <a:off x="3813075" y="2321710"/>
          <a:ext cx="288945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10.2</a:t>
          </a:r>
          <a:r>
            <a:rPr lang="en-US" sz="1600" kern="1200" dirty="0"/>
            <a:t> Identify the three major pricing strategies and discuss the importance of understanding customer-value perceptions, company costs, and competitor strategies when setting prices.</a:t>
          </a:r>
        </a:p>
      </dsp:txBody>
      <dsp:txXfrm>
        <a:off x="3813075" y="2321710"/>
        <a:ext cx="2889450" cy="1502929"/>
      </dsp:txXfrm>
    </dsp:sp>
    <dsp:sp modelId="{5A883D01-10F0-4D41-9265-DF6540A35F27}">
      <dsp:nvSpPr>
        <dsp:cNvPr id="0" name=""/>
        <dsp:cNvSpPr/>
      </dsp:nvSpPr>
      <dsp:spPr>
        <a:xfrm>
          <a:off x="8002777" y="5266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C86D95-C20B-4C3C-9B89-E463FCB8B56D}">
      <dsp:nvSpPr>
        <dsp:cNvPr id="0" name=""/>
        <dsp:cNvSpPr/>
      </dsp:nvSpPr>
      <dsp:spPr>
        <a:xfrm>
          <a:off x="7208178" y="2321710"/>
          <a:ext cx="2889450" cy="150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10.3</a:t>
          </a:r>
          <a:r>
            <a:rPr lang="en-US" sz="1600" kern="1200" dirty="0"/>
            <a:t> Identify and define the other important external and internal factors affecting a firm’s pricing decisions.</a:t>
          </a:r>
        </a:p>
      </dsp:txBody>
      <dsp:txXfrm>
        <a:off x="7208178" y="2321710"/>
        <a:ext cx="2889450" cy="1502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1E2B8-BE33-4FF9-B119-8A109609D2E8}">
      <dsp:nvSpPr>
        <dsp:cNvPr id="0" name=""/>
        <dsp:cNvSpPr/>
      </dsp:nvSpPr>
      <dsp:spPr>
        <a:xfrm>
          <a:off x="1138979" y="749968"/>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8778B-EF2C-4A05-B718-0AF22C0EBA5A}">
      <dsp:nvSpPr>
        <dsp:cNvPr id="0" name=""/>
        <dsp:cNvSpPr/>
      </dsp:nvSpPr>
      <dsp:spPr>
        <a:xfrm>
          <a:off x="569079" y="2110482"/>
          <a:ext cx="2072362" cy="149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11.1</a:t>
          </a:r>
          <a:r>
            <a:rPr lang="en-US" sz="1600" kern="1200" dirty="0"/>
            <a:t> Describe the major strategies for pricing new products.</a:t>
          </a:r>
        </a:p>
      </dsp:txBody>
      <dsp:txXfrm>
        <a:off x="569079" y="2110482"/>
        <a:ext cx="2072362" cy="1490886"/>
      </dsp:txXfrm>
    </dsp:sp>
    <dsp:sp modelId="{B43AAF8B-7BC1-4DD1-9DF7-34547EAC0CEB}">
      <dsp:nvSpPr>
        <dsp:cNvPr id="0" name=""/>
        <dsp:cNvSpPr/>
      </dsp:nvSpPr>
      <dsp:spPr>
        <a:xfrm>
          <a:off x="3574005" y="749968"/>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AFDF45-1F57-4B04-B5AE-BDE784C1F69D}">
      <dsp:nvSpPr>
        <dsp:cNvPr id="0" name=""/>
        <dsp:cNvSpPr/>
      </dsp:nvSpPr>
      <dsp:spPr>
        <a:xfrm>
          <a:off x="3004105" y="2110482"/>
          <a:ext cx="2072362" cy="149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11.2</a:t>
          </a:r>
          <a:r>
            <a:rPr lang="en-US" sz="1600" kern="1200" dirty="0"/>
            <a:t> Explain how companies find a set of prices that maximizes the profits from the total product mix.</a:t>
          </a:r>
        </a:p>
      </dsp:txBody>
      <dsp:txXfrm>
        <a:off x="3004105" y="2110482"/>
        <a:ext cx="2072362" cy="1490886"/>
      </dsp:txXfrm>
    </dsp:sp>
    <dsp:sp modelId="{292306D5-8F53-4056-9E35-270957343F56}">
      <dsp:nvSpPr>
        <dsp:cNvPr id="0" name=""/>
        <dsp:cNvSpPr/>
      </dsp:nvSpPr>
      <dsp:spPr>
        <a:xfrm>
          <a:off x="6009031" y="749968"/>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FC543-4864-413F-9DA0-1C2AE012445C}">
      <dsp:nvSpPr>
        <dsp:cNvPr id="0" name=""/>
        <dsp:cNvSpPr/>
      </dsp:nvSpPr>
      <dsp:spPr>
        <a:xfrm>
          <a:off x="5439131" y="2110482"/>
          <a:ext cx="2072362" cy="149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11.3</a:t>
          </a:r>
          <a:r>
            <a:rPr lang="en-US" sz="1600" kern="1200" dirty="0"/>
            <a:t> Discuss how companies adjust their prices to take into account different types of customers and situations.</a:t>
          </a:r>
        </a:p>
      </dsp:txBody>
      <dsp:txXfrm>
        <a:off x="5439131" y="2110482"/>
        <a:ext cx="2072362" cy="1490886"/>
      </dsp:txXfrm>
    </dsp:sp>
    <dsp:sp modelId="{1C3305D2-D6FE-436F-924A-50624C9BD65C}">
      <dsp:nvSpPr>
        <dsp:cNvPr id="0" name=""/>
        <dsp:cNvSpPr/>
      </dsp:nvSpPr>
      <dsp:spPr>
        <a:xfrm>
          <a:off x="8444057" y="749968"/>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6F9F95-B9EA-4740-B3D8-5FC2B365CB64}">
      <dsp:nvSpPr>
        <dsp:cNvPr id="0" name=""/>
        <dsp:cNvSpPr/>
      </dsp:nvSpPr>
      <dsp:spPr>
        <a:xfrm>
          <a:off x="7874157" y="2110482"/>
          <a:ext cx="2072362" cy="149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11.4</a:t>
          </a:r>
          <a:r>
            <a:rPr lang="en-US" sz="1600" kern="1200" dirty="0"/>
            <a:t> Discuss the key issues related to initiating and responding to price changes.</a:t>
          </a:r>
        </a:p>
      </dsp:txBody>
      <dsp:txXfrm>
        <a:off x="7874157" y="2110482"/>
        <a:ext cx="2072362" cy="149088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FA66C-4819-804A-B7E7-4631A3AFB3C0}" type="datetimeFigureOut">
              <a:rPr lang="en-GB" smtClean="0"/>
              <a:t>26/02/2021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62FED-95D7-F64E-9D26-04DCBD7BA916}" type="slidenum">
              <a:rPr lang="en-GB" smtClean="0"/>
              <a:t>‹#›</a:t>
            </a:fld>
            <a:endParaRPr lang="en-GB"/>
          </a:p>
        </p:txBody>
      </p:sp>
    </p:spTree>
    <p:extLst>
      <p:ext uri="{BB962C8B-B14F-4D97-AF65-F5344CB8AC3E}">
        <p14:creationId xmlns:p14="http://schemas.microsoft.com/office/powerpoint/2010/main" val="3908916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dirty="0">
              <a:solidFill>
                <a:srgbClr val="0070C0"/>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060342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351210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strategy for setting a product’s price often has to be changed when the product is part of a product mix. In this case, the firm looks for a set of prices that maximizes its profits on the total product mix. Pricing is difficult because the various products have related demands and costs and face different degrees of competition.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86973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869050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627879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a typeface="ＭＳ Ｐゴシック"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31897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83015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Segmented pricing takes several forms.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 </a:t>
            </a:r>
            <a:r>
              <a:rPr lang="en-US" sz="1200" i="1" kern="1200" dirty="0">
                <a:solidFill>
                  <a:schemeClr val="tx1"/>
                </a:solidFill>
                <a:effectLst/>
                <a:latin typeface="+mn-lt"/>
                <a:ea typeface="+mn-ea"/>
                <a:cs typeface="+mn-cs"/>
              </a:rPr>
              <a:t>customer-segment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pricing</a:t>
            </a:r>
            <a:r>
              <a:rPr lang="en-US" sz="1200" kern="1200" dirty="0">
                <a:solidFill>
                  <a:schemeClr val="tx1"/>
                </a:solidFill>
                <a:effectLst/>
                <a:latin typeface="+mn-lt"/>
                <a:ea typeface="+mn-ea"/>
                <a:cs typeface="+mn-cs"/>
              </a:rPr>
              <a:t>, different customers pay different prices for the same product or service. Museums and movie theaters, for example, may charge a lower admission for students and senior citizens.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 </a:t>
            </a:r>
            <a:r>
              <a:rPr lang="en-US" sz="1200" i="1" kern="1200" dirty="0">
                <a:solidFill>
                  <a:schemeClr val="tx1"/>
                </a:solidFill>
                <a:effectLst/>
                <a:latin typeface="+mn-lt"/>
                <a:ea typeface="+mn-ea"/>
                <a:cs typeface="+mn-cs"/>
              </a:rPr>
              <a:t>product-form pricing</a:t>
            </a:r>
            <a:r>
              <a:rPr lang="en-US" sz="1200" kern="1200" dirty="0">
                <a:solidFill>
                  <a:schemeClr val="tx1"/>
                </a:solidFill>
                <a:effectLst/>
                <a:latin typeface="+mn-lt"/>
                <a:ea typeface="+mn-ea"/>
                <a:cs typeface="+mn-cs"/>
              </a:rPr>
              <a:t>, different versions of the product are priced differently but not according to differences in their costs. </a:t>
            </a:r>
          </a:p>
          <a:p>
            <a:endParaRPr lang="en-US" dirty="0"/>
          </a:p>
          <a:p>
            <a:r>
              <a:rPr lang="en-US" sz="1200" kern="1200" dirty="0">
                <a:solidFill>
                  <a:schemeClr val="tx1"/>
                </a:solidFill>
                <a:effectLst/>
                <a:latin typeface="+mn-lt"/>
                <a:ea typeface="+mn-ea"/>
                <a:cs typeface="+mn-cs"/>
              </a:rPr>
              <a:t>Using </a:t>
            </a:r>
            <a:r>
              <a:rPr lang="en-US" sz="1200" i="1" kern="1200" dirty="0">
                <a:solidFill>
                  <a:schemeClr val="tx1"/>
                </a:solidFill>
                <a:effectLst/>
                <a:latin typeface="+mn-lt"/>
                <a:ea typeface="+mn-ea"/>
                <a:cs typeface="+mn-cs"/>
              </a:rPr>
              <a:t>location-based pricing</a:t>
            </a:r>
            <a:r>
              <a:rPr lang="en-US" sz="1200" kern="1200" dirty="0">
                <a:solidFill>
                  <a:schemeClr val="tx1"/>
                </a:solidFill>
                <a:effectLst/>
                <a:latin typeface="+mn-lt"/>
                <a:ea typeface="+mn-ea"/>
                <a:cs typeface="+mn-cs"/>
              </a:rPr>
              <a:t>, a company charges different prices for different locations, even though the cost of offering each location is the same. For instance, state universities charge higher tuition for out-of-state students, and theaters vary their seat prices because of audience preferences for certain locations.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using </a:t>
            </a:r>
            <a:r>
              <a:rPr lang="en-US" sz="1200" i="1" kern="1200" dirty="0">
                <a:solidFill>
                  <a:schemeClr val="tx1"/>
                </a:solidFill>
                <a:effectLst/>
                <a:latin typeface="+mn-lt"/>
                <a:ea typeface="+mn-ea"/>
                <a:cs typeface="+mn-cs"/>
              </a:rPr>
              <a:t>time-based pricing</a:t>
            </a:r>
            <a:r>
              <a:rPr lang="en-US" sz="1200" kern="1200" dirty="0">
                <a:solidFill>
                  <a:schemeClr val="tx1"/>
                </a:solidFill>
                <a:effectLst/>
                <a:latin typeface="+mn-lt"/>
                <a:ea typeface="+mn-ea"/>
                <a:cs typeface="+mn-cs"/>
              </a:rPr>
              <a:t>, a firm varies its price by the season, the month, the day, and even the hour. For example, movie theaters charge matinee pricing during the daytime, and resorts give weekend and seasonal discounts.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28400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935954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Dynamic pricing: Kohl’s and many other retailers are now using digital price tags that allow them to quickly adjust prices on individual items based on competitive and other market requirements.</a:t>
            </a:r>
          </a:p>
          <a:p>
            <a:pPr>
              <a:defRPr/>
            </a:pPr>
            <a:endParaRPr lang="en-US" dirty="0">
              <a:ea typeface="ＭＳ Ｐゴシック" charset="-128"/>
            </a:endParaRPr>
          </a:p>
          <a:p>
            <a:pPr>
              <a:defRPr/>
            </a:pPr>
            <a:r>
              <a:rPr lang="en-US" dirty="0">
                <a:ea typeface="ＭＳ Ｐゴシック" charset="-128"/>
              </a:rPr>
              <a:t>Today, most companies use </a:t>
            </a:r>
            <a:r>
              <a:rPr lang="en-US" i="1" dirty="0">
                <a:ea typeface="ＭＳ Ｐゴシック" charset="-128"/>
              </a:rPr>
              <a:t>fixed price</a:t>
            </a:r>
            <a:r>
              <a:rPr lang="en-US" dirty="0">
                <a:ea typeface="ＭＳ Ｐゴシック" charset="-128"/>
              </a:rPr>
              <a:t> policies—setting one price for all buyers.  However, some companies are now reversing the fixed pricing trend</a:t>
            </a:r>
            <a:r>
              <a:rPr lang="en-US" baseline="0" dirty="0">
                <a:ea typeface="ＭＳ Ｐゴシック" charset="-128"/>
              </a:rPr>
              <a:t> and are now </a:t>
            </a:r>
            <a:r>
              <a:rPr lang="en-US" dirty="0">
                <a:ea typeface="ＭＳ Ｐゴシック" charset="-128"/>
              </a:rPr>
              <a:t>using </a:t>
            </a:r>
            <a:r>
              <a:rPr lang="en-US" b="1" dirty="0">
                <a:ea typeface="ＭＳ Ｐゴシック" charset="-128"/>
              </a:rPr>
              <a:t>dynamic pricing.</a:t>
            </a:r>
          </a:p>
          <a:p>
            <a:pPr>
              <a:defRPr/>
            </a:pPr>
            <a:endParaRPr lang="en-US" dirty="0">
              <a:ea typeface="ＭＳ Ｐゴシック" charset="-128"/>
            </a:endParaRPr>
          </a:p>
          <a:p>
            <a:pPr>
              <a:defRPr/>
            </a:pPr>
            <a:r>
              <a:rPr lang="en-US" dirty="0">
                <a:ea typeface="ＭＳ Ｐゴシック" charset="-128"/>
              </a:rPr>
              <a:t>Dynamic pricing is especially prevalent online. Services ranging from airlines and hotels to sports teams change prices on the fly according to changes in demand or costs, adjusting what they charge for specific items on a day-by-day or even hour-by-hour basis</a:t>
            </a:r>
          </a:p>
          <a:p>
            <a:pPr>
              <a:defRPr/>
            </a:pPr>
            <a:endParaRPr lang="en-US" dirty="0">
              <a:ea typeface="ＭＳ Ｐゴシック" charset="-128"/>
            </a:endParaRPr>
          </a:p>
          <a:p>
            <a:pPr>
              <a:defRPr/>
            </a:pPr>
            <a:r>
              <a:rPr lang="en-US" dirty="0">
                <a:ea typeface="ＭＳ Ｐゴシック" charset="-128"/>
              </a:rPr>
              <a:t>Also thanks to the Internet, consumers can get instant product and price comparisons from thousands of vendors at price comparison sites and armed with this information, consumers can often negotiate better in-store prices.</a:t>
            </a:r>
          </a:p>
          <a:p>
            <a:pPr>
              <a:defRPr/>
            </a:pPr>
            <a:endParaRPr lang="en-US" dirty="0">
              <a:ea typeface="ＭＳ Ｐゴシック" charset="-128"/>
            </a:endParaRPr>
          </a:p>
          <a:p>
            <a:pPr>
              <a:defRPr/>
            </a:pPr>
            <a:r>
              <a:rPr lang="en-US" dirty="0">
                <a:ea typeface="ＭＳ Ｐゴシック" charset="-128"/>
              </a:rPr>
              <a:t>In fact, many retailers are finding that ready online access to comparison prices is giving consumers </a:t>
            </a:r>
            <a:r>
              <a:rPr lang="en-US" i="1" dirty="0">
                <a:ea typeface="ＭＳ Ｐゴシック" charset="-128"/>
              </a:rPr>
              <a:t>too</a:t>
            </a:r>
            <a:r>
              <a:rPr lang="en-US" dirty="0">
                <a:ea typeface="ＭＳ Ｐゴシック" charset="-128"/>
              </a:rPr>
              <a:t> much of an edge. Store retailers are now devising dynamic</a:t>
            </a:r>
            <a:r>
              <a:rPr lang="en-US" baseline="0" dirty="0">
                <a:ea typeface="ＭＳ Ｐゴシック" charset="-128"/>
              </a:rPr>
              <a:t> pricing </a:t>
            </a:r>
            <a:r>
              <a:rPr lang="en-US" dirty="0">
                <a:ea typeface="ＭＳ Ｐゴシック" charset="-128"/>
              </a:rPr>
              <a:t>strategies to combat the consumer practice of </a:t>
            </a:r>
            <a:r>
              <a:rPr lang="en-US" i="1" dirty="0" err="1">
                <a:ea typeface="ＭＳ Ｐゴシック" charset="-128"/>
              </a:rPr>
              <a:t>showrooming</a:t>
            </a:r>
            <a:r>
              <a:rPr lang="en-US" i="1" dirty="0">
                <a:ea typeface="ＭＳ Ｐゴシック" charset="-128"/>
              </a:rPr>
              <a:t>, </a:t>
            </a:r>
            <a:r>
              <a:rPr lang="en-US" dirty="0">
                <a:ea typeface="ＭＳ Ｐゴシック" charset="-128"/>
              </a:rPr>
              <a:t>comparing prices online while in the store, and then buying the item online at a lower price. </a:t>
            </a:r>
            <a:endParaRPr lang="en-US" dirty="0">
              <a:ea typeface="ＭＳ Ｐゴシック" pitchFamily="-65"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960326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207886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196363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255290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181100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46960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3217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Whereas customer-value perceptions set the price ceiling, costs set the floor for the price that the company can charge. </a:t>
            </a:r>
          </a:p>
          <a:p>
            <a:endParaRPr lang="en-US" altLang="en-US" dirty="0"/>
          </a:p>
          <a:p>
            <a:r>
              <a:rPr lang="en-US" altLang="en-US" dirty="0"/>
              <a:t>Some companies, such as </a:t>
            </a:r>
            <a:r>
              <a:rPr lang="en-US" sz="1200" kern="1200" baseline="0" dirty="0" err="1">
                <a:solidFill>
                  <a:schemeClr val="tx1"/>
                </a:solidFill>
                <a:latin typeface="+mn-lt"/>
                <a:ea typeface="+mn-ea"/>
                <a:cs typeface="+mn-cs"/>
              </a:rPr>
              <a:t>AirAsia</a:t>
            </a:r>
            <a:r>
              <a:rPr lang="en-US" sz="1200" kern="1200" baseline="0" dirty="0">
                <a:solidFill>
                  <a:schemeClr val="tx1"/>
                </a:solidFill>
                <a:latin typeface="+mn-lt"/>
                <a:ea typeface="+mn-ea"/>
                <a:cs typeface="+mn-cs"/>
              </a:rPr>
              <a:t>, Carrefour, and Dell,</a:t>
            </a:r>
            <a:r>
              <a:rPr lang="en-US" altLang="en-US" dirty="0"/>
              <a:t> work to become the </a:t>
            </a:r>
            <a:r>
              <a:rPr lang="en-US" altLang="en-US" i="1" dirty="0"/>
              <a:t>low-cost</a:t>
            </a:r>
            <a:r>
              <a:rPr lang="en-US" altLang="en-US" dirty="0"/>
              <a:t> </a:t>
            </a:r>
            <a:r>
              <a:rPr lang="en-US" altLang="en-US" i="1" dirty="0"/>
              <a:t>producers</a:t>
            </a:r>
            <a:r>
              <a:rPr lang="en-US" altLang="en-US" dirty="0"/>
              <a:t> in their industries. Companies with lower costs can set lower prices that result in smaller margins but greater sales and profits. However, other companies—such as Apple and BMW—intentionally pay higher costs so that they can add value and claim higher prices and margins.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62056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899917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6262FED-95D7-F64E-9D26-04DCBD7BA916}" type="slidenum">
              <a:rPr lang="en-GB" smtClean="0"/>
              <a:t>11</a:t>
            </a:fld>
            <a:endParaRPr lang="en-GB"/>
          </a:p>
        </p:txBody>
      </p:sp>
    </p:spTree>
    <p:extLst>
      <p:ext uri="{BB962C8B-B14F-4D97-AF65-F5344CB8AC3E}">
        <p14:creationId xmlns:p14="http://schemas.microsoft.com/office/powerpoint/2010/main" val="223516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3249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7388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EB0F-BFD1-1F45-AE2D-BCD87CC61D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C72EC75-1BFF-3E40-A775-7D9EE5D4D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6E70EC9-7529-7F47-BAB0-8A0EA15F0378}"/>
              </a:ext>
            </a:extLst>
          </p:cNvPr>
          <p:cNvSpPr>
            <a:spLocks noGrp="1"/>
          </p:cNvSpPr>
          <p:nvPr>
            <p:ph type="dt" sz="half" idx="10"/>
          </p:nvPr>
        </p:nvSpPr>
        <p:spPr/>
        <p:txBody>
          <a:bodyPr/>
          <a:lstStyle/>
          <a:p>
            <a:fld id="{020100D0-CF36-AF4A-994F-2092371D2627}" type="datetime1">
              <a:rPr lang="en-SG" smtClean="0"/>
              <a:t>26/2/21</a:t>
            </a:fld>
            <a:endParaRPr lang="en-GB"/>
          </a:p>
        </p:txBody>
      </p:sp>
      <p:sp>
        <p:nvSpPr>
          <p:cNvPr id="5" name="Footer Placeholder 4">
            <a:extLst>
              <a:ext uri="{FF2B5EF4-FFF2-40B4-BE49-F238E27FC236}">
                <a16:creationId xmlns:a16="http://schemas.microsoft.com/office/drawing/2014/main" id="{F241F919-42BD-0847-84CD-72A74521B4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82C46E-72B2-F24E-AC39-4CBF53808D68}"/>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107512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84E0-86CD-404F-A394-517E7E6126F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548ED7A-8950-4946-B58B-3C4A937C42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6EEEEC-E572-484D-8132-2B5C41D40BEF}"/>
              </a:ext>
            </a:extLst>
          </p:cNvPr>
          <p:cNvSpPr>
            <a:spLocks noGrp="1"/>
          </p:cNvSpPr>
          <p:nvPr>
            <p:ph type="dt" sz="half" idx="10"/>
          </p:nvPr>
        </p:nvSpPr>
        <p:spPr/>
        <p:txBody>
          <a:bodyPr/>
          <a:lstStyle/>
          <a:p>
            <a:fld id="{C109B185-99AC-9047-AA79-C9BBA2168604}" type="datetime1">
              <a:rPr lang="en-SG" smtClean="0"/>
              <a:t>26/2/21</a:t>
            </a:fld>
            <a:endParaRPr lang="en-GB"/>
          </a:p>
        </p:txBody>
      </p:sp>
      <p:sp>
        <p:nvSpPr>
          <p:cNvPr id="5" name="Footer Placeholder 4">
            <a:extLst>
              <a:ext uri="{FF2B5EF4-FFF2-40B4-BE49-F238E27FC236}">
                <a16:creationId xmlns:a16="http://schemas.microsoft.com/office/drawing/2014/main" id="{32E74A5D-CE01-D44E-B204-AE27F24F79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89E720-7EEF-E44A-9665-113767A679E9}"/>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20235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30E709-B542-AF49-BC0B-E8F81AE514E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096E30B-6755-CC49-906C-249CC53484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C3C312B-EA18-454F-BBB9-D292AAFD0AC7}"/>
              </a:ext>
            </a:extLst>
          </p:cNvPr>
          <p:cNvSpPr>
            <a:spLocks noGrp="1"/>
          </p:cNvSpPr>
          <p:nvPr>
            <p:ph type="dt" sz="half" idx="10"/>
          </p:nvPr>
        </p:nvSpPr>
        <p:spPr/>
        <p:txBody>
          <a:bodyPr/>
          <a:lstStyle/>
          <a:p>
            <a:fld id="{153DB2E7-A623-9144-BCE0-136ADE88CB9D}" type="datetime1">
              <a:rPr lang="en-SG" smtClean="0"/>
              <a:t>26/2/21</a:t>
            </a:fld>
            <a:endParaRPr lang="en-GB"/>
          </a:p>
        </p:txBody>
      </p:sp>
      <p:sp>
        <p:nvSpPr>
          <p:cNvPr id="5" name="Footer Placeholder 4">
            <a:extLst>
              <a:ext uri="{FF2B5EF4-FFF2-40B4-BE49-F238E27FC236}">
                <a16:creationId xmlns:a16="http://schemas.microsoft.com/office/drawing/2014/main" id="{25E42945-13D8-F341-BE98-42A6B7C23C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268839-E08E-6742-AA29-EBFDA7F1AF02}"/>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265132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CD95-77B9-784F-AA92-F07C93257B0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DA815A-D39B-D549-A231-1523A011C8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B242E06-BAAB-6643-99C4-BF4E95568BD2}"/>
              </a:ext>
            </a:extLst>
          </p:cNvPr>
          <p:cNvSpPr>
            <a:spLocks noGrp="1"/>
          </p:cNvSpPr>
          <p:nvPr>
            <p:ph type="dt" sz="half" idx="10"/>
          </p:nvPr>
        </p:nvSpPr>
        <p:spPr/>
        <p:txBody>
          <a:bodyPr/>
          <a:lstStyle/>
          <a:p>
            <a:fld id="{6CD06367-54BB-EE42-B6BB-E5AE2B401205}" type="datetime1">
              <a:rPr lang="en-SG" smtClean="0"/>
              <a:t>26/2/21</a:t>
            </a:fld>
            <a:endParaRPr lang="en-GB"/>
          </a:p>
        </p:txBody>
      </p:sp>
      <p:sp>
        <p:nvSpPr>
          <p:cNvPr id="5" name="Footer Placeholder 4">
            <a:extLst>
              <a:ext uri="{FF2B5EF4-FFF2-40B4-BE49-F238E27FC236}">
                <a16:creationId xmlns:a16="http://schemas.microsoft.com/office/drawing/2014/main" id="{46DAD133-6AA1-6E4D-B233-54602BEE0F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1A6FDE-891F-9749-A674-27777F5B7A8D}"/>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135572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5D46-0712-0249-9422-01020B6674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07424CF-BC67-6644-ABD5-78B410AFF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BCD40A-8677-7246-86F8-5B10EED2F425}"/>
              </a:ext>
            </a:extLst>
          </p:cNvPr>
          <p:cNvSpPr>
            <a:spLocks noGrp="1"/>
          </p:cNvSpPr>
          <p:nvPr>
            <p:ph type="dt" sz="half" idx="10"/>
          </p:nvPr>
        </p:nvSpPr>
        <p:spPr/>
        <p:txBody>
          <a:bodyPr/>
          <a:lstStyle/>
          <a:p>
            <a:fld id="{BD5B282F-1F83-E04C-8E16-46D7D9753B7A}" type="datetime1">
              <a:rPr lang="en-SG" smtClean="0"/>
              <a:t>26/2/21</a:t>
            </a:fld>
            <a:endParaRPr lang="en-GB"/>
          </a:p>
        </p:txBody>
      </p:sp>
      <p:sp>
        <p:nvSpPr>
          <p:cNvPr id="5" name="Footer Placeholder 4">
            <a:extLst>
              <a:ext uri="{FF2B5EF4-FFF2-40B4-BE49-F238E27FC236}">
                <a16:creationId xmlns:a16="http://schemas.microsoft.com/office/drawing/2014/main" id="{A9533BDE-CDC9-5848-AA31-1F3D7596D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B4FE96-9BFE-1544-8FC4-653C8CEB6EF8}"/>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286929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44FD-E4F9-7D42-980B-B7087E95830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48F8D25-08EF-474F-95AC-61FB02327F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13528BE-33AC-A74A-94B7-7CDABB3CEC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732E290-3A09-3544-80A9-6E85CDC274EA}"/>
              </a:ext>
            </a:extLst>
          </p:cNvPr>
          <p:cNvSpPr>
            <a:spLocks noGrp="1"/>
          </p:cNvSpPr>
          <p:nvPr>
            <p:ph type="dt" sz="half" idx="10"/>
          </p:nvPr>
        </p:nvSpPr>
        <p:spPr/>
        <p:txBody>
          <a:bodyPr/>
          <a:lstStyle/>
          <a:p>
            <a:fld id="{6BC3A0F8-CD0C-1C44-92C4-CB3578F25F22}" type="datetime1">
              <a:rPr lang="en-SG" smtClean="0"/>
              <a:t>26/2/21</a:t>
            </a:fld>
            <a:endParaRPr lang="en-GB"/>
          </a:p>
        </p:txBody>
      </p:sp>
      <p:sp>
        <p:nvSpPr>
          <p:cNvPr id="6" name="Footer Placeholder 5">
            <a:extLst>
              <a:ext uri="{FF2B5EF4-FFF2-40B4-BE49-F238E27FC236}">
                <a16:creationId xmlns:a16="http://schemas.microsoft.com/office/drawing/2014/main" id="{31500B5B-C485-8241-9710-0A919B243F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2008DE-7CBA-7943-A5EE-80F31C0B175C}"/>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180381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ABCA-FF55-FC43-A106-D4773DA3B85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09A33E7-DED2-8143-894B-7C729733F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206D16-C88A-1043-A506-421CC28D0B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BA089D2-9FBE-2B44-8051-E0EF4D1A4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263FC1-1F7C-3849-A837-66353E9553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1487529-8E92-F747-92DB-5C660BC9C54A}"/>
              </a:ext>
            </a:extLst>
          </p:cNvPr>
          <p:cNvSpPr>
            <a:spLocks noGrp="1"/>
          </p:cNvSpPr>
          <p:nvPr>
            <p:ph type="dt" sz="half" idx="10"/>
          </p:nvPr>
        </p:nvSpPr>
        <p:spPr/>
        <p:txBody>
          <a:bodyPr/>
          <a:lstStyle/>
          <a:p>
            <a:fld id="{01502D52-935C-734E-BEED-1383F78C5278}" type="datetime1">
              <a:rPr lang="en-SG" smtClean="0"/>
              <a:t>26/2/21</a:t>
            </a:fld>
            <a:endParaRPr lang="en-GB"/>
          </a:p>
        </p:txBody>
      </p:sp>
      <p:sp>
        <p:nvSpPr>
          <p:cNvPr id="8" name="Footer Placeholder 7">
            <a:extLst>
              <a:ext uri="{FF2B5EF4-FFF2-40B4-BE49-F238E27FC236}">
                <a16:creationId xmlns:a16="http://schemas.microsoft.com/office/drawing/2014/main" id="{FDDDE15B-2D04-BA41-9F42-118D034740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8AFFCC-B45B-854A-B3EA-A40D32BEFAE0}"/>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398839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3CF9-ADBC-204E-A23E-A77C91865D0B}"/>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23CAAB6-80B7-BB43-9136-EF95EC385B06}"/>
              </a:ext>
            </a:extLst>
          </p:cNvPr>
          <p:cNvSpPr>
            <a:spLocks noGrp="1"/>
          </p:cNvSpPr>
          <p:nvPr>
            <p:ph type="dt" sz="half" idx="10"/>
          </p:nvPr>
        </p:nvSpPr>
        <p:spPr/>
        <p:txBody>
          <a:bodyPr/>
          <a:lstStyle/>
          <a:p>
            <a:fld id="{4BB940CA-E899-2748-A226-31FD22A5D285}" type="datetime1">
              <a:rPr lang="en-SG" smtClean="0"/>
              <a:t>26/2/21</a:t>
            </a:fld>
            <a:endParaRPr lang="en-GB"/>
          </a:p>
        </p:txBody>
      </p:sp>
      <p:sp>
        <p:nvSpPr>
          <p:cNvPr id="4" name="Footer Placeholder 3">
            <a:extLst>
              <a:ext uri="{FF2B5EF4-FFF2-40B4-BE49-F238E27FC236}">
                <a16:creationId xmlns:a16="http://schemas.microsoft.com/office/drawing/2014/main" id="{36B60CCB-6D17-7F48-89FA-B0C831FD62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E2BFFCE-145D-5944-AA4B-B6FC2A053A24}"/>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18904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F07EB-A9A9-D44B-925D-48573C1C4880}"/>
              </a:ext>
            </a:extLst>
          </p:cNvPr>
          <p:cNvSpPr>
            <a:spLocks noGrp="1"/>
          </p:cNvSpPr>
          <p:nvPr>
            <p:ph type="dt" sz="half" idx="10"/>
          </p:nvPr>
        </p:nvSpPr>
        <p:spPr/>
        <p:txBody>
          <a:bodyPr/>
          <a:lstStyle/>
          <a:p>
            <a:fld id="{2AA0AF7A-1660-E546-93F6-729FF3F9872C}" type="datetime1">
              <a:rPr lang="en-SG" smtClean="0"/>
              <a:t>26/2/21</a:t>
            </a:fld>
            <a:endParaRPr lang="en-GB"/>
          </a:p>
        </p:txBody>
      </p:sp>
      <p:sp>
        <p:nvSpPr>
          <p:cNvPr id="3" name="Footer Placeholder 2">
            <a:extLst>
              <a:ext uri="{FF2B5EF4-FFF2-40B4-BE49-F238E27FC236}">
                <a16:creationId xmlns:a16="http://schemas.microsoft.com/office/drawing/2014/main" id="{10E6CD92-4924-3B41-9CA0-D504349729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01F19B-EFEC-534D-AF2C-6E8835BC5525}"/>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313866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43FB-DA9A-D049-A33B-D6407955B1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1B4C12C-27F6-8049-9497-312C24109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E440688-4B15-514E-AAC6-5F2C5EED1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B777F3-9DCF-0746-A293-082B7A94E601}"/>
              </a:ext>
            </a:extLst>
          </p:cNvPr>
          <p:cNvSpPr>
            <a:spLocks noGrp="1"/>
          </p:cNvSpPr>
          <p:nvPr>
            <p:ph type="dt" sz="half" idx="10"/>
          </p:nvPr>
        </p:nvSpPr>
        <p:spPr/>
        <p:txBody>
          <a:bodyPr/>
          <a:lstStyle/>
          <a:p>
            <a:fld id="{75F60098-F771-4748-898A-595A89CEBB7F}" type="datetime1">
              <a:rPr lang="en-SG" smtClean="0"/>
              <a:t>26/2/21</a:t>
            </a:fld>
            <a:endParaRPr lang="en-GB"/>
          </a:p>
        </p:txBody>
      </p:sp>
      <p:sp>
        <p:nvSpPr>
          <p:cNvPr id="6" name="Footer Placeholder 5">
            <a:extLst>
              <a:ext uri="{FF2B5EF4-FFF2-40B4-BE49-F238E27FC236}">
                <a16:creationId xmlns:a16="http://schemas.microsoft.com/office/drawing/2014/main" id="{4B22CD4B-5CA6-1940-AB36-43E97B1D84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847CA4-C8CA-A642-A2C0-67351357A57E}"/>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411591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3832-02AC-E54D-8520-773D499BC5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B46472F-4CE0-944C-915E-F0C572470C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A2D203-3612-8C44-924B-8B74FEF0B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669D06-8598-324B-B77A-6BDEC7F2BDAC}"/>
              </a:ext>
            </a:extLst>
          </p:cNvPr>
          <p:cNvSpPr>
            <a:spLocks noGrp="1"/>
          </p:cNvSpPr>
          <p:nvPr>
            <p:ph type="dt" sz="half" idx="10"/>
          </p:nvPr>
        </p:nvSpPr>
        <p:spPr/>
        <p:txBody>
          <a:bodyPr/>
          <a:lstStyle/>
          <a:p>
            <a:fld id="{B5DEFF69-4914-C546-AB89-23059D4684D8}" type="datetime1">
              <a:rPr lang="en-SG" smtClean="0"/>
              <a:t>26/2/21</a:t>
            </a:fld>
            <a:endParaRPr lang="en-GB"/>
          </a:p>
        </p:txBody>
      </p:sp>
      <p:sp>
        <p:nvSpPr>
          <p:cNvPr id="6" name="Footer Placeholder 5">
            <a:extLst>
              <a:ext uri="{FF2B5EF4-FFF2-40B4-BE49-F238E27FC236}">
                <a16:creationId xmlns:a16="http://schemas.microsoft.com/office/drawing/2014/main" id="{75889FA0-D2B6-8347-818B-729A4D5DFE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F60B72-1C49-8144-8C75-4863591B7F0F}"/>
              </a:ext>
            </a:extLst>
          </p:cNvPr>
          <p:cNvSpPr>
            <a:spLocks noGrp="1"/>
          </p:cNvSpPr>
          <p:nvPr>
            <p:ph type="sldNum" sz="quarter" idx="12"/>
          </p:nvPr>
        </p:nvSpPr>
        <p:spPr/>
        <p:txBody>
          <a:bodyPr/>
          <a:lstStyle/>
          <a:p>
            <a:fld id="{78C403DB-6321-C14B-9316-B93F1D3457E4}" type="slidenum">
              <a:rPr lang="en-GB" smtClean="0"/>
              <a:t>‹#›</a:t>
            </a:fld>
            <a:endParaRPr lang="en-GB"/>
          </a:p>
        </p:txBody>
      </p:sp>
    </p:spTree>
    <p:extLst>
      <p:ext uri="{BB962C8B-B14F-4D97-AF65-F5344CB8AC3E}">
        <p14:creationId xmlns:p14="http://schemas.microsoft.com/office/powerpoint/2010/main" val="47456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01C9A-9615-DF43-8641-9546EAC6F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BD110A1-4CBA-DA48-9300-0C65795A9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6E88100-A317-7440-96E9-3D87373C3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7C221-731F-9A4E-A88D-5874751856A4}" type="datetime1">
              <a:rPr lang="en-SG" smtClean="0"/>
              <a:t>26/2/21</a:t>
            </a:fld>
            <a:endParaRPr lang="en-GB"/>
          </a:p>
        </p:txBody>
      </p:sp>
      <p:sp>
        <p:nvSpPr>
          <p:cNvPr id="5" name="Footer Placeholder 4">
            <a:extLst>
              <a:ext uri="{FF2B5EF4-FFF2-40B4-BE49-F238E27FC236}">
                <a16:creationId xmlns:a16="http://schemas.microsoft.com/office/drawing/2014/main" id="{5B1854F3-FC05-AD45-BE4F-174FC88EF2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7047721-E470-F94A-89E8-C1C71CE3E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403DB-6321-C14B-9316-B93F1D3457E4}" type="slidenum">
              <a:rPr lang="en-GB" smtClean="0"/>
              <a:t>‹#›</a:t>
            </a:fld>
            <a:endParaRPr lang="en-GB"/>
          </a:p>
        </p:txBody>
      </p:sp>
    </p:spTree>
    <p:extLst>
      <p:ext uri="{BB962C8B-B14F-4D97-AF65-F5344CB8AC3E}">
        <p14:creationId xmlns:p14="http://schemas.microsoft.com/office/powerpoint/2010/main" val="266494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2.svg"/><Relationship Id="rId9" Type="http://schemas.microsoft.com/office/2007/relationships/diagramDrawing" Target="../diagrams/drawin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D5E537-DAB6-8B4A-87E0-01C4CE327200}"/>
              </a:ext>
            </a:extLst>
          </p:cNvPr>
          <p:cNvSpPr>
            <a:spLocks noGrp="1"/>
          </p:cNvSpPr>
          <p:nvPr>
            <p:ph type="ctrTitle"/>
          </p:nvPr>
        </p:nvSpPr>
        <p:spPr>
          <a:xfrm>
            <a:off x="1524003" y="1999615"/>
            <a:ext cx="9144000" cy="2764028"/>
          </a:xfrm>
        </p:spPr>
        <p:txBody>
          <a:bodyPr anchor="ctr">
            <a:normAutofit/>
          </a:bodyPr>
          <a:lstStyle/>
          <a:p>
            <a:r>
              <a:rPr lang="en-GB" sz="7200"/>
              <a:t>Pricing</a:t>
            </a:r>
          </a:p>
        </p:txBody>
      </p:sp>
      <p:sp>
        <p:nvSpPr>
          <p:cNvPr id="3" name="Subtitle 2">
            <a:extLst>
              <a:ext uri="{FF2B5EF4-FFF2-40B4-BE49-F238E27FC236}">
                <a16:creationId xmlns:a16="http://schemas.microsoft.com/office/drawing/2014/main" id="{80579F36-DF4D-4745-B5E7-A6915F502592}"/>
              </a:ext>
            </a:extLst>
          </p:cNvPr>
          <p:cNvSpPr>
            <a:spLocks noGrp="1"/>
          </p:cNvSpPr>
          <p:nvPr>
            <p:ph type="subTitle" idx="1"/>
          </p:nvPr>
        </p:nvSpPr>
        <p:spPr>
          <a:xfrm>
            <a:off x="1966912" y="5645150"/>
            <a:ext cx="8258176" cy="631825"/>
          </a:xfrm>
        </p:spPr>
        <p:txBody>
          <a:bodyPr anchor="ctr">
            <a:normAutofit/>
          </a:bodyPr>
          <a:lstStyle/>
          <a:p>
            <a:r>
              <a:rPr lang="en-GB" sz="2800"/>
              <a:t>Lecture 7 </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D8AF77E-2A91-B24E-BE02-EBD5EE2418F4}"/>
              </a:ext>
            </a:extLst>
          </p:cNvPr>
          <p:cNvSpPr>
            <a:spLocks noGrp="1"/>
          </p:cNvSpPr>
          <p:nvPr>
            <p:ph type="sldNum" sz="quarter" idx="12"/>
          </p:nvPr>
        </p:nvSpPr>
        <p:spPr/>
        <p:txBody>
          <a:bodyPr/>
          <a:lstStyle/>
          <a:p>
            <a:fld id="{78C403DB-6321-C14B-9316-B93F1D3457E4}" type="slidenum">
              <a:rPr lang="en-GB" smtClean="0"/>
              <a:t>1</a:t>
            </a:fld>
            <a:endParaRPr lang="en-GB"/>
          </a:p>
        </p:txBody>
      </p:sp>
    </p:spTree>
    <p:extLst>
      <p:ext uri="{BB962C8B-B14F-4D97-AF65-F5344CB8AC3E}">
        <p14:creationId xmlns:p14="http://schemas.microsoft.com/office/powerpoint/2010/main" val="113796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C99B-F6E9-2B4A-86CE-D7C3789381AE}"/>
              </a:ext>
            </a:extLst>
          </p:cNvPr>
          <p:cNvSpPr>
            <a:spLocks noGrp="1"/>
          </p:cNvSpPr>
          <p:nvPr>
            <p:ph type="title"/>
          </p:nvPr>
        </p:nvSpPr>
        <p:spPr/>
        <p:txBody>
          <a:bodyPr>
            <a:normAutofit/>
          </a:bodyPr>
          <a:lstStyle/>
          <a:p>
            <a:r>
              <a:rPr lang="en-GB" dirty="0"/>
              <a:t>Cost-Plus Pricing </a:t>
            </a:r>
            <a:br>
              <a:rPr lang="en-GB" dirty="0"/>
            </a:br>
            <a:r>
              <a:rPr lang="en-GB" sz="2400" dirty="0"/>
              <a:t>(example – simple straightforward calculation)</a:t>
            </a:r>
          </a:p>
        </p:txBody>
      </p:sp>
      <p:sp>
        <p:nvSpPr>
          <p:cNvPr id="3" name="Content Placeholder 2">
            <a:extLst>
              <a:ext uri="{FF2B5EF4-FFF2-40B4-BE49-F238E27FC236}">
                <a16:creationId xmlns:a16="http://schemas.microsoft.com/office/drawing/2014/main" id="{3F2D6564-CB44-744E-9666-228F3CE2D671}"/>
              </a:ext>
            </a:extLst>
          </p:cNvPr>
          <p:cNvSpPr>
            <a:spLocks noGrp="1"/>
          </p:cNvSpPr>
          <p:nvPr>
            <p:ph idx="1"/>
          </p:nvPr>
        </p:nvSpPr>
        <p:spPr/>
        <p:txBody>
          <a:bodyPr>
            <a:normAutofit/>
          </a:bodyPr>
          <a:lstStyle/>
          <a:p>
            <a:r>
              <a:rPr lang="en-GB" dirty="0"/>
              <a:t>Fixed Costs (FC) = $300,000</a:t>
            </a:r>
          </a:p>
          <a:p>
            <a:r>
              <a:rPr lang="en-GB" dirty="0"/>
              <a:t>Variable Costs (VC) = $10</a:t>
            </a:r>
          </a:p>
          <a:p>
            <a:r>
              <a:rPr lang="en-GB" dirty="0"/>
              <a:t>Expected unit sales = 50,000</a:t>
            </a:r>
          </a:p>
          <a:p>
            <a:r>
              <a:rPr lang="en-GB" dirty="0">
                <a:solidFill>
                  <a:schemeClr val="accent2"/>
                </a:solidFill>
              </a:rPr>
              <a:t>Unit Cost = VC + FC/Unit Sales </a:t>
            </a:r>
            <a:r>
              <a:rPr lang="en-GB" dirty="0"/>
              <a:t>= 10 + (300,000/50,000) = $16</a:t>
            </a:r>
          </a:p>
          <a:p>
            <a:endParaRPr lang="en-GB" dirty="0"/>
          </a:p>
          <a:p>
            <a:r>
              <a:rPr lang="en-GB" dirty="0"/>
              <a:t>If manufacturer wants to earn 20 percent </a:t>
            </a:r>
            <a:r>
              <a:rPr lang="en-GB" dirty="0" err="1"/>
              <a:t>markup</a:t>
            </a:r>
            <a:r>
              <a:rPr lang="en-GB" dirty="0"/>
              <a:t> on sales, how much to set the </a:t>
            </a:r>
            <a:r>
              <a:rPr lang="en-GB" dirty="0" err="1"/>
              <a:t>markup</a:t>
            </a:r>
            <a:r>
              <a:rPr lang="en-GB" dirty="0"/>
              <a:t> price?</a:t>
            </a:r>
          </a:p>
          <a:p>
            <a:r>
              <a:rPr lang="en-GB" dirty="0" err="1">
                <a:solidFill>
                  <a:schemeClr val="accent2"/>
                </a:solidFill>
              </a:rPr>
              <a:t>Markup</a:t>
            </a:r>
            <a:r>
              <a:rPr lang="en-GB" dirty="0">
                <a:solidFill>
                  <a:schemeClr val="accent2"/>
                </a:solidFill>
              </a:rPr>
              <a:t> price = UC/(1 – desired return on sales)</a:t>
            </a:r>
            <a:r>
              <a:rPr lang="en-GB" dirty="0"/>
              <a:t> = 16/(1 – 0.2) = $20</a:t>
            </a:r>
          </a:p>
          <a:p>
            <a:endParaRPr lang="en-GB" dirty="0"/>
          </a:p>
          <a:p>
            <a:endParaRPr lang="en-GB" dirty="0"/>
          </a:p>
        </p:txBody>
      </p:sp>
      <p:sp>
        <p:nvSpPr>
          <p:cNvPr id="4" name="Slide Number Placeholder 3">
            <a:extLst>
              <a:ext uri="{FF2B5EF4-FFF2-40B4-BE49-F238E27FC236}">
                <a16:creationId xmlns:a16="http://schemas.microsoft.com/office/drawing/2014/main" id="{BB553A07-6E7F-024A-B7F0-D6CCBCBB6E43}"/>
              </a:ext>
            </a:extLst>
          </p:cNvPr>
          <p:cNvSpPr>
            <a:spLocks noGrp="1"/>
          </p:cNvSpPr>
          <p:nvPr>
            <p:ph type="sldNum" sz="quarter" idx="12"/>
          </p:nvPr>
        </p:nvSpPr>
        <p:spPr/>
        <p:txBody>
          <a:bodyPr/>
          <a:lstStyle/>
          <a:p>
            <a:fld id="{78C403DB-6321-C14B-9316-B93F1D3457E4}" type="slidenum">
              <a:rPr lang="en-GB" smtClean="0"/>
              <a:t>10</a:t>
            </a:fld>
            <a:endParaRPr lang="en-GB"/>
          </a:p>
        </p:txBody>
      </p:sp>
    </p:spTree>
    <p:extLst>
      <p:ext uri="{BB962C8B-B14F-4D97-AF65-F5344CB8AC3E}">
        <p14:creationId xmlns:p14="http://schemas.microsoft.com/office/powerpoint/2010/main" val="335838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464373-8608-8C46-AF58-8E3D661D01EA}"/>
              </a:ext>
            </a:extLst>
          </p:cNvPr>
          <p:cNvSpPr>
            <a:spLocks noGrp="1"/>
          </p:cNvSpPr>
          <p:nvPr>
            <p:ph type="title"/>
          </p:nvPr>
        </p:nvSpPr>
        <p:spPr/>
        <p:txBody>
          <a:bodyPr/>
          <a:lstStyle/>
          <a:p>
            <a:r>
              <a:rPr lang="en-US" altLang="en-US" dirty="0"/>
              <a:t>Major Pricing Strategies</a:t>
            </a:r>
            <a:endParaRPr lang="en-GB" dirty="0"/>
          </a:p>
        </p:txBody>
      </p:sp>
      <p:sp>
        <p:nvSpPr>
          <p:cNvPr id="6" name="Content Placeholder 5">
            <a:extLst>
              <a:ext uri="{FF2B5EF4-FFF2-40B4-BE49-F238E27FC236}">
                <a16:creationId xmlns:a16="http://schemas.microsoft.com/office/drawing/2014/main" id="{BD53712D-7F05-BF44-A7F4-2F8C019B1B4F}"/>
              </a:ext>
            </a:extLst>
          </p:cNvPr>
          <p:cNvSpPr>
            <a:spLocks noGrp="1"/>
          </p:cNvSpPr>
          <p:nvPr>
            <p:ph idx="1"/>
          </p:nvPr>
        </p:nvSpPr>
        <p:spPr/>
        <p:txBody>
          <a:bodyPr>
            <a:normAutofit fontScale="92500" lnSpcReduction="10000"/>
          </a:bodyPr>
          <a:lstStyle/>
          <a:p>
            <a:pPr marL="0" indent="0">
              <a:buNone/>
            </a:pPr>
            <a:r>
              <a:rPr lang="en-US" altLang="en-US" sz="3200" b="1" dirty="0"/>
              <a:t>Cost-Based Pricing</a:t>
            </a:r>
          </a:p>
          <a:p>
            <a:r>
              <a:rPr lang="en-US" altLang="en-US" b="1" dirty="0"/>
              <a:t>Break-even pricing </a:t>
            </a:r>
            <a:r>
              <a:rPr lang="en-US" b="1" dirty="0"/>
              <a:t>(target return pricing) </a:t>
            </a:r>
            <a:r>
              <a:rPr lang="en-US" dirty="0"/>
              <a:t>is</a:t>
            </a:r>
            <a:r>
              <a:rPr lang="en-US" b="1" dirty="0"/>
              <a:t> </a:t>
            </a:r>
            <a:r>
              <a:rPr lang="en-US" dirty="0"/>
              <a:t>setting price to break even on costs or to make a target return.</a:t>
            </a:r>
          </a:p>
          <a:p>
            <a:endParaRPr lang="en-US" dirty="0"/>
          </a:p>
          <a:p>
            <a:pPr>
              <a:buNone/>
            </a:pPr>
            <a:r>
              <a:rPr lang="en-GB" b="1" dirty="0">
                <a:solidFill>
                  <a:srgbClr val="0070C0"/>
                </a:solidFill>
              </a:rPr>
              <a:t>Simple Calculation (example)</a:t>
            </a:r>
          </a:p>
          <a:p>
            <a:pPr>
              <a:buNone/>
            </a:pPr>
            <a:r>
              <a:rPr lang="en-GB" dirty="0"/>
              <a:t>Fixed Cost (FC) = $300,000</a:t>
            </a:r>
          </a:p>
          <a:p>
            <a:pPr>
              <a:buNone/>
            </a:pPr>
            <a:r>
              <a:rPr lang="en-US" dirty="0"/>
              <a:t>Variable Cost (VC) = $10 per unit</a:t>
            </a:r>
          </a:p>
          <a:p>
            <a:pPr>
              <a:buNone/>
            </a:pPr>
            <a:r>
              <a:rPr lang="en-US" dirty="0"/>
              <a:t>Selling Price (P) = $20 per unit</a:t>
            </a:r>
          </a:p>
          <a:p>
            <a:pPr>
              <a:buNone/>
            </a:pPr>
            <a:r>
              <a:rPr lang="en-US" dirty="0">
                <a:solidFill>
                  <a:schemeClr val="accent2"/>
                </a:solidFill>
              </a:rPr>
              <a:t>Break-even volume = FC/ (P – VC) </a:t>
            </a:r>
          </a:p>
          <a:p>
            <a:pPr>
              <a:buNone/>
            </a:pPr>
            <a:r>
              <a:rPr lang="en-US" dirty="0"/>
              <a:t>= 300,000/(20-10) = 30,000 units</a:t>
            </a:r>
          </a:p>
          <a:p>
            <a:endParaRPr lang="en-US" altLang="en-US" dirty="0"/>
          </a:p>
          <a:p>
            <a:endParaRPr lang="en-GB" dirty="0"/>
          </a:p>
        </p:txBody>
      </p:sp>
      <p:sp>
        <p:nvSpPr>
          <p:cNvPr id="2" name="Slide Number Placeholder 1">
            <a:extLst>
              <a:ext uri="{FF2B5EF4-FFF2-40B4-BE49-F238E27FC236}">
                <a16:creationId xmlns:a16="http://schemas.microsoft.com/office/drawing/2014/main" id="{4F67539F-15B9-674E-89F0-88A12B1A28FB}"/>
              </a:ext>
            </a:extLst>
          </p:cNvPr>
          <p:cNvSpPr>
            <a:spLocks noGrp="1"/>
          </p:cNvSpPr>
          <p:nvPr>
            <p:ph type="sldNum" sz="quarter" idx="12"/>
          </p:nvPr>
        </p:nvSpPr>
        <p:spPr/>
        <p:txBody>
          <a:bodyPr/>
          <a:lstStyle/>
          <a:p>
            <a:fld id="{78C403DB-6321-C14B-9316-B93F1D3457E4}" type="slidenum">
              <a:rPr lang="en-GB" smtClean="0"/>
              <a:t>11</a:t>
            </a:fld>
            <a:endParaRPr lang="en-GB"/>
          </a:p>
        </p:txBody>
      </p:sp>
    </p:spTree>
    <p:extLst>
      <p:ext uri="{BB962C8B-B14F-4D97-AF65-F5344CB8AC3E}">
        <p14:creationId xmlns:p14="http://schemas.microsoft.com/office/powerpoint/2010/main" val="34315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a:t>Major Pricing Strategies</a:t>
            </a:r>
            <a:endParaRPr lang="en-IN"/>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altLang="en-US" b="1"/>
              <a:t>Competition-based pricing</a:t>
            </a:r>
            <a:r>
              <a:rPr lang="en-US" altLang="en-US"/>
              <a:t> is setting prices based on competitors’ strategies, costs, prices, and market offerings.</a:t>
            </a:r>
          </a:p>
          <a:p>
            <a:endParaRPr lang="en-US" altLang="en-US"/>
          </a:p>
          <a:p>
            <a:r>
              <a:rPr lang="en-US" altLang="en-US"/>
              <a:t>In assessing competitors’ pricing strategies, the company should ask: </a:t>
            </a:r>
          </a:p>
          <a:p>
            <a:pPr marL="971550" lvl="1" indent="-514350">
              <a:buFont typeface="+mj-lt"/>
              <a:buAutoNum type="arabicPeriod"/>
            </a:pPr>
            <a:r>
              <a:rPr lang="en-US" altLang="en-US"/>
              <a:t>How does the company’s market offering compare with competitors’ offerings in terms of customer value? </a:t>
            </a:r>
          </a:p>
          <a:p>
            <a:pPr marL="971550" lvl="1" indent="-514350">
              <a:buFont typeface="+mj-lt"/>
              <a:buAutoNum type="arabicPeriod"/>
            </a:pPr>
            <a:r>
              <a:rPr lang="en-US" altLang="en-US"/>
              <a:t>How strong are current competitors and what are their current pricing strategies?</a:t>
            </a:r>
          </a:p>
          <a:p>
            <a:endParaRPr lang="en-US" altLang="en-US"/>
          </a:p>
        </p:txBody>
      </p:sp>
      <p:sp>
        <p:nvSpPr>
          <p:cNvPr id="4" name="Slide Number Placeholder 3">
            <a:extLst>
              <a:ext uri="{FF2B5EF4-FFF2-40B4-BE49-F238E27FC236}">
                <a16:creationId xmlns:a16="http://schemas.microsoft.com/office/drawing/2014/main" id="{C14533A2-1E4F-E344-A39C-C46F6AC78CB7}"/>
              </a:ext>
            </a:extLst>
          </p:cNvPr>
          <p:cNvSpPr>
            <a:spLocks noGrp="1"/>
          </p:cNvSpPr>
          <p:nvPr>
            <p:ph type="sldNum" sz="quarter" idx="12"/>
          </p:nvPr>
        </p:nvSpPr>
        <p:spPr/>
        <p:txBody>
          <a:bodyPr/>
          <a:lstStyle/>
          <a:p>
            <a:fld id="{78C403DB-6321-C14B-9316-B93F1D3457E4}" type="slidenum">
              <a:rPr lang="en-GB" smtClean="0"/>
              <a:t>12</a:t>
            </a:fld>
            <a:endParaRPr lang="en-GB"/>
          </a:p>
        </p:txBody>
      </p:sp>
    </p:spTree>
    <p:extLst>
      <p:ext uri="{BB962C8B-B14F-4D97-AF65-F5344CB8AC3E}">
        <p14:creationId xmlns:p14="http://schemas.microsoft.com/office/powerpoint/2010/main" val="359034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4F1A9D6-B41A-3A4B-94BD-AC0349A77A97}"/>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Pricing Strategies</a:t>
            </a:r>
          </a:p>
        </p:txBody>
      </p:sp>
      <p:sp>
        <p:nvSpPr>
          <p:cNvPr id="5" name="Text Placeholder 4">
            <a:extLst>
              <a:ext uri="{FF2B5EF4-FFF2-40B4-BE49-F238E27FC236}">
                <a16:creationId xmlns:a16="http://schemas.microsoft.com/office/drawing/2014/main" id="{BAD3E6CA-9EAD-0246-BAB2-92D8FDFF2DCD}"/>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Chapter 11</a:t>
            </a:r>
          </a:p>
        </p:txBody>
      </p:sp>
      <p:sp>
        <p:nvSpPr>
          <p:cNvPr id="2" name="Slide Number Placeholder 1">
            <a:extLst>
              <a:ext uri="{FF2B5EF4-FFF2-40B4-BE49-F238E27FC236}">
                <a16:creationId xmlns:a16="http://schemas.microsoft.com/office/drawing/2014/main" id="{F73FF58E-8018-5247-BC29-5BF3FD2FA600}"/>
              </a:ext>
            </a:extLst>
          </p:cNvPr>
          <p:cNvSpPr>
            <a:spLocks noGrp="1"/>
          </p:cNvSpPr>
          <p:nvPr>
            <p:ph type="sldNum" sz="quarter" idx="12"/>
          </p:nvPr>
        </p:nvSpPr>
        <p:spPr/>
        <p:txBody>
          <a:bodyPr/>
          <a:lstStyle/>
          <a:p>
            <a:fld id="{78C403DB-6321-C14B-9316-B93F1D3457E4}" type="slidenum">
              <a:rPr lang="en-GB" smtClean="0"/>
              <a:t>13</a:t>
            </a:fld>
            <a:endParaRPr lang="en-GB"/>
          </a:p>
        </p:txBody>
      </p:sp>
    </p:spTree>
    <p:extLst>
      <p:ext uri="{BB962C8B-B14F-4D97-AF65-F5344CB8AC3E}">
        <p14:creationId xmlns:p14="http://schemas.microsoft.com/office/powerpoint/2010/main" val="35304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a:normAutofit/>
          </a:bodyPr>
          <a:lstStyle/>
          <a:p>
            <a:r>
              <a:rPr lang="en-US" sz="5400"/>
              <a:t>Learning Objectives </a:t>
            </a:r>
            <a:endParaRPr lang="en-IN" sz="5400"/>
          </a:p>
        </p:txBody>
      </p:sp>
      <p:pic>
        <p:nvPicPr>
          <p:cNvPr id="7" name="Graphic 6" descr="Bitcoin">
            <a:extLst>
              <a:ext uri="{FF2B5EF4-FFF2-40B4-BE49-F238E27FC236}">
                <a16:creationId xmlns:a16="http://schemas.microsoft.com/office/drawing/2014/main" id="{8B96AE28-BA57-48B8-A89C-DCF6ADB352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graphicFrame>
        <p:nvGraphicFramePr>
          <p:cNvPr id="12" name="Content Placeholder 2">
            <a:extLst>
              <a:ext uri="{FF2B5EF4-FFF2-40B4-BE49-F238E27FC236}">
                <a16:creationId xmlns:a16="http://schemas.microsoft.com/office/drawing/2014/main" id="{7C49648B-DC33-4AC9-A10F-EF869CE0546D}"/>
              </a:ext>
            </a:extLst>
          </p:cNvPr>
          <p:cNvGraphicFramePr>
            <a:graphicFrameLocks noGrp="1"/>
          </p:cNvGraphicFramePr>
          <p:nvPr>
            <p:ph idx="1"/>
            <p:extLst>
              <p:ext uri="{D42A27DB-BD31-4B8C-83A1-F6EECF244321}">
                <p14:modId xmlns:p14="http://schemas.microsoft.com/office/powerpoint/2010/main" val="28639972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Slide Number Placeholder 2">
            <a:extLst>
              <a:ext uri="{FF2B5EF4-FFF2-40B4-BE49-F238E27FC236}">
                <a16:creationId xmlns:a16="http://schemas.microsoft.com/office/drawing/2014/main" id="{DF52DB84-C68C-9F4E-8430-62906E7ABCEC}"/>
              </a:ext>
            </a:extLst>
          </p:cNvPr>
          <p:cNvSpPr>
            <a:spLocks noGrp="1"/>
          </p:cNvSpPr>
          <p:nvPr>
            <p:ph type="sldNum" sz="quarter" idx="12"/>
          </p:nvPr>
        </p:nvSpPr>
        <p:spPr/>
        <p:txBody>
          <a:bodyPr/>
          <a:lstStyle/>
          <a:p>
            <a:fld id="{78C403DB-6321-C14B-9316-B93F1D3457E4}" type="slidenum">
              <a:rPr lang="en-GB" smtClean="0"/>
              <a:t>14</a:t>
            </a:fld>
            <a:endParaRPr lang="en-GB"/>
          </a:p>
        </p:txBody>
      </p:sp>
    </p:spTree>
    <p:extLst>
      <p:ext uri="{BB962C8B-B14F-4D97-AF65-F5344CB8AC3E}">
        <p14:creationId xmlns:p14="http://schemas.microsoft.com/office/powerpoint/2010/main" val="106861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New Product Pricing Strategies</a:t>
            </a:r>
            <a:br>
              <a:rPr lang="en-US" sz="3600" dirty="0"/>
            </a:br>
            <a:r>
              <a:rPr lang="en-US" sz="1600" dirty="0"/>
              <a:t>LO11.1 Describe the major strategies for pricing new products.</a:t>
            </a:r>
            <a:br>
              <a:rPr lang="en-US" sz="1600" dirty="0">
                <a:solidFill>
                  <a:srgbClr val="0070C0"/>
                </a:solidFill>
              </a:rPr>
            </a:br>
            <a:endParaRPr lang="en-IN" sz="1600" dirty="0"/>
          </a:p>
        </p:txBody>
      </p:sp>
      <p:sp>
        <p:nvSpPr>
          <p:cNvPr id="3" name="Content Placeholder 2"/>
          <p:cNvSpPr>
            <a:spLocks noGrp="1"/>
          </p:cNvSpPr>
          <p:nvPr>
            <p:ph sz="half" idx="1"/>
          </p:nvPr>
        </p:nvSpPr>
        <p:spPr/>
        <p:txBody>
          <a:bodyPr/>
          <a:lstStyle/>
          <a:p>
            <a:pPr marL="0" indent="0">
              <a:buNone/>
            </a:pPr>
            <a:r>
              <a:rPr lang="en-US" sz="2600" b="1" dirty="0"/>
              <a:t>Market-Skimming Pricing</a:t>
            </a:r>
          </a:p>
          <a:p>
            <a:pPr marL="0" indent="0">
              <a:buNone/>
            </a:pPr>
            <a:r>
              <a:rPr lang="en-US" sz="2600" b="1" dirty="0"/>
              <a:t>Market-skimming pricing</a:t>
            </a:r>
            <a:r>
              <a:rPr lang="en-US" sz="2600" dirty="0"/>
              <a:t> strategy sets high initial prices to “skim” revenue layers from the market.</a:t>
            </a:r>
          </a:p>
          <a:p>
            <a:r>
              <a:rPr lang="en-US" sz="2600" dirty="0"/>
              <a:t>Product quality and image must support the price.</a:t>
            </a:r>
          </a:p>
          <a:p>
            <a:r>
              <a:rPr lang="en-US" sz="2600" dirty="0"/>
              <a:t>Buyers must want the product at the price.</a:t>
            </a:r>
          </a:p>
        </p:txBody>
      </p:sp>
      <p:sp>
        <p:nvSpPr>
          <p:cNvPr id="7" name="Content Placeholder 6">
            <a:extLst>
              <a:ext uri="{FF2B5EF4-FFF2-40B4-BE49-F238E27FC236}">
                <a16:creationId xmlns:a16="http://schemas.microsoft.com/office/drawing/2014/main" id="{2182953A-D38A-C741-BED7-A13389713E75}"/>
              </a:ext>
            </a:extLst>
          </p:cNvPr>
          <p:cNvSpPr>
            <a:spLocks noGrp="1"/>
          </p:cNvSpPr>
          <p:nvPr>
            <p:ph sz="half" idx="2"/>
          </p:nvPr>
        </p:nvSpPr>
        <p:spPr/>
        <p:txBody>
          <a:bodyPr/>
          <a:lstStyle/>
          <a:p>
            <a:pPr marL="0" indent="0">
              <a:buNone/>
            </a:pPr>
            <a:r>
              <a:rPr lang="en-US" b="1" dirty="0"/>
              <a:t>Market-Penetration Pricing</a:t>
            </a:r>
          </a:p>
          <a:p>
            <a:pPr marL="0" indent="0">
              <a:buNone/>
            </a:pPr>
            <a:r>
              <a:rPr lang="en-US" b="1" dirty="0"/>
              <a:t>Market-penetration pricing </a:t>
            </a:r>
            <a:r>
              <a:rPr lang="en-US" dirty="0"/>
              <a:t>involves setting a low price for a new product in order to attract a large number of buyers and a large market share.</a:t>
            </a:r>
          </a:p>
          <a:p>
            <a:endParaRPr lang="en-GB" dirty="0"/>
          </a:p>
        </p:txBody>
      </p:sp>
      <p:sp>
        <p:nvSpPr>
          <p:cNvPr id="4" name="Slide Number Placeholder 3">
            <a:extLst>
              <a:ext uri="{FF2B5EF4-FFF2-40B4-BE49-F238E27FC236}">
                <a16:creationId xmlns:a16="http://schemas.microsoft.com/office/drawing/2014/main" id="{AACC7CD2-7506-FE45-A77D-336283D78DEC}"/>
              </a:ext>
            </a:extLst>
          </p:cNvPr>
          <p:cNvSpPr>
            <a:spLocks noGrp="1"/>
          </p:cNvSpPr>
          <p:nvPr>
            <p:ph type="sldNum" sz="quarter" idx="12"/>
          </p:nvPr>
        </p:nvSpPr>
        <p:spPr/>
        <p:txBody>
          <a:bodyPr/>
          <a:lstStyle/>
          <a:p>
            <a:fld id="{78C403DB-6321-C14B-9316-B93F1D3457E4}" type="slidenum">
              <a:rPr lang="en-GB" smtClean="0"/>
              <a:t>15</a:t>
            </a:fld>
            <a:endParaRPr lang="en-GB"/>
          </a:p>
        </p:txBody>
      </p:sp>
    </p:spTree>
    <p:extLst>
      <p:ext uri="{BB962C8B-B14F-4D97-AF65-F5344CB8AC3E}">
        <p14:creationId xmlns:p14="http://schemas.microsoft.com/office/powerpoint/2010/main" val="140943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Product Mix Pricing Strategies</a:t>
            </a:r>
            <a:br>
              <a:rPr lang="en-US" sz="3600" dirty="0"/>
            </a:br>
            <a:r>
              <a:rPr lang="en-US" sz="1800" dirty="0"/>
              <a:t>LO11.2 Explain how companies find a set of prices that maximizes the profits from the total product mix.</a:t>
            </a:r>
            <a:br>
              <a:rPr lang="en-US" sz="1800" b="1" dirty="0">
                <a:solidFill>
                  <a:srgbClr val="0070C0"/>
                </a:solidFill>
              </a:rPr>
            </a:br>
            <a:endParaRPr lang="en-IN" sz="1800" dirty="0"/>
          </a:p>
        </p:txBody>
      </p:sp>
      <p:sp>
        <p:nvSpPr>
          <p:cNvPr id="3" name="Content Placeholder 2"/>
          <p:cNvSpPr>
            <a:spLocks noGrp="1"/>
          </p:cNvSpPr>
          <p:nvPr>
            <p:ph idx="1"/>
          </p:nvPr>
        </p:nvSpPr>
        <p:spPr/>
        <p:txBody>
          <a:bodyPr/>
          <a:lstStyle/>
          <a:p>
            <a:pPr lvl="0"/>
            <a:r>
              <a:rPr lang="en-US" sz="2600" dirty="0"/>
              <a:t>Product line pricing</a:t>
            </a:r>
          </a:p>
          <a:p>
            <a:r>
              <a:rPr lang="en-US" sz="2600" dirty="0"/>
              <a:t>Optional product pricing</a:t>
            </a:r>
          </a:p>
          <a:p>
            <a:r>
              <a:rPr lang="en-US" sz="2600" dirty="0"/>
              <a:t>Captive product pricing</a:t>
            </a:r>
          </a:p>
          <a:p>
            <a:r>
              <a:rPr lang="en-US" sz="2600" dirty="0"/>
              <a:t>By-product pricing</a:t>
            </a:r>
          </a:p>
          <a:p>
            <a:r>
              <a:rPr lang="en-US" sz="2600" dirty="0"/>
              <a:t>Product bundle pricing</a:t>
            </a:r>
          </a:p>
        </p:txBody>
      </p:sp>
      <p:pic>
        <p:nvPicPr>
          <p:cNvPr id="4" name="Picture 3" descr="A photo shows a huge Samsung ad covering two sides of a building.">
            <a:extLst>
              <a:ext uri="{FF2B5EF4-FFF2-40B4-BE49-F238E27FC236}">
                <a16:creationId xmlns:a16="http://schemas.microsoft.com/office/drawing/2014/main" id="{ADEE67B5-7DB6-3B48-9376-BD470E1DE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1000" y="1825625"/>
            <a:ext cx="4421634" cy="2951443"/>
          </a:xfrm>
          <a:prstGeom prst="rect">
            <a:avLst/>
          </a:prstGeom>
        </p:spPr>
      </p:pic>
      <p:sp>
        <p:nvSpPr>
          <p:cNvPr id="5" name="Slide Number Placeholder 4">
            <a:extLst>
              <a:ext uri="{FF2B5EF4-FFF2-40B4-BE49-F238E27FC236}">
                <a16:creationId xmlns:a16="http://schemas.microsoft.com/office/drawing/2014/main" id="{4F64B206-2ABB-9B4B-A1F2-F4750FAB4B2F}"/>
              </a:ext>
            </a:extLst>
          </p:cNvPr>
          <p:cNvSpPr>
            <a:spLocks noGrp="1"/>
          </p:cNvSpPr>
          <p:nvPr>
            <p:ph type="sldNum" sz="quarter" idx="12"/>
          </p:nvPr>
        </p:nvSpPr>
        <p:spPr/>
        <p:txBody>
          <a:bodyPr/>
          <a:lstStyle/>
          <a:p>
            <a:fld id="{78C403DB-6321-C14B-9316-B93F1D3457E4}" type="slidenum">
              <a:rPr lang="en-GB" smtClean="0"/>
              <a:t>16</a:t>
            </a:fld>
            <a:endParaRPr lang="en-GB"/>
          </a:p>
        </p:txBody>
      </p:sp>
    </p:spTree>
    <p:extLst>
      <p:ext uri="{BB962C8B-B14F-4D97-AF65-F5344CB8AC3E}">
        <p14:creationId xmlns:p14="http://schemas.microsoft.com/office/powerpoint/2010/main" val="246784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t>Product Mix Pricing Strategies</a:t>
            </a:r>
            <a:endParaRPr lang="en-IN"/>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b="1"/>
              <a:t>Product Line and Optional Product Pricing</a:t>
            </a:r>
          </a:p>
          <a:p>
            <a:pPr marL="0" indent="0">
              <a:buNone/>
            </a:pPr>
            <a:r>
              <a:rPr lang="en-US" b="1"/>
              <a:t>Product line pricing</a:t>
            </a:r>
            <a:r>
              <a:rPr lang="en-US"/>
              <a:t> takes into account the cost differences between products in the line, customer evaluations of their features, and competitors’ prices.</a:t>
            </a:r>
          </a:p>
          <a:p>
            <a:pPr marL="0" indent="0">
              <a:buNone/>
            </a:pPr>
            <a:r>
              <a:rPr lang="en-US" b="1"/>
              <a:t>Optional product</a:t>
            </a:r>
            <a:r>
              <a:rPr lang="en-US"/>
              <a:t> </a:t>
            </a:r>
            <a:r>
              <a:rPr lang="en-US" b="1"/>
              <a:t>pricing</a:t>
            </a:r>
            <a:r>
              <a:rPr lang="en-US"/>
              <a:t> takes into account optional or accessory products along with the main product.</a:t>
            </a:r>
          </a:p>
          <a:p>
            <a:pPr marL="0" indent="0">
              <a:buNone/>
            </a:pPr>
            <a:r>
              <a:rPr lang="en-US" b="1"/>
              <a:t>Captive product pricing</a:t>
            </a:r>
            <a:r>
              <a:rPr lang="en-US"/>
              <a:t> sets prices of products that must be used along with the main product.</a:t>
            </a:r>
          </a:p>
          <a:p>
            <a:pPr marL="0" indent="0">
              <a:buNone/>
            </a:pPr>
            <a:endParaRPr lang="en-US"/>
          </a:p>
        </p:txBody>
      </p:sp>
      <p:sp>
        <p:nvSpPr>
          <p:cNvPr id="4" name="Slide Number Placeholder 3">
            <a:extLst>
              <a:ext uri="{FF2B5EF4-FFF2-40B4-BE49-F238E27FC236}">
                <a16:creationId xmlns:a16="http://schemas.microsoft.com/office/drawing/2014/main" id="{C3A27D04-4E16-AD4C-8AF2-E76AEBFFB1AA}"/>
              </a:ext>
            </a:extLst>
          </p:cNvPr>
          <p:cNvSpPr>
            <a:spLocks noGrp="1"/>
          </p:cNvSpPr>
          <p:nvPr>
            <p:ph type="sldNum" sz="quarter" idx="12"/>
          </p:nvPr>
        </p:nvSpPr>
        <p:spPr/>
        <p:txBody>
          <a:bodyPr/>
          <a:lstStyle/>
          <a:p>
            <a:fld id="{78C403DB-6321-C14B-9316-B93F1D3457E4}" type="slidenum">
              <a:rPr lang="en-GB" smtClean="0"/>
              <a:t>17</a:t>
            </a:fld>
            <a:endParaRPr lang="en-GB"/>
          </a:p>
        </p:txBody>
      </p:sp>
    </p:spTree>
    <p:extLst>
      <p:ext uri="{BB962C8B-B14F-4D97-AF65-F5344CB8AC3E}">
        <p14:creationId xmlns:p14="http://schemas.microsoft.com/office/powerpoint/2010/main" val="18357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t>Product Mix Pricing Strategies</a:t>
            </a:r>
            <a:endParaRPr lang="en-IN"/>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b="1"/>
              <a:t>By-Product and Product Bundle Pricing</a:t>
            </a:r>
          </a:p>
          <a:p>
            <a:pPr marL="0" indent="0">
              <a:buNone/>
            </a:pPr>
            <a:r>
              <a:rPr lang="en-US" b="1"/>
              <a:t>By-product pricing</a:t>
            </a:r>
            <a:r>
              <a:rPr lang="en-US"/>
              <a:t> sets a price for by-products in order to make the main product’s price more competitive.</a:t>
            </a:r>
          </a:p>
          <a:p>
            <a:pPr marL="0" indent="0">
              <a:buNone/>
            </a:pPr>
            <a:r>
              <a:rPr lang="en-US" b="1"/>
              <a:t>Product bundle pricing</a:t>
            </a:r>
            <a:r>
              <a:rPr lang="en-US"/>
              <a:t> combines several products at a reduced price.</a:t>
            </a:r>
          </a:p>
          <a:p>
            <a:pPr marL="0" indent="0">
              <a:buNone/>
            </a:pPr>
            <a:endParaRPr lang="en-US"/>
          </a:p>
        </p:txBody>
      </p:sp>
      <p:sp>
        <p:nvSpPr>
          <p:cNvPr id="4" name="Slide Number Placeholder 3">
            <a:extLst>
              <a:ext uri="{FF2B5EF4-FFF2-40B4-BE49-F238E27FC236}">
                <a16:creationId xmlns:a16="http://schemas.microsoft.com/office/drawing/2014/main" id="{17FDE354-E376-BF44-89CD-5CDA9BC34325}"/>
              </a:ext>
            </a:extLst>
          </p:cNvPr>
          <p:cNvSpPr>
            <a:spLocks noGrp="1"/>
          </p:cNvSpPr>
          <p:nvPr>
            <p:ph type="sldNum" sz="quarter" idx="12"/>
          </p:nvPr>
        </p:nvSpPr>
        <p:spPr/>
        <p:txBody>
          <a:bodyPr/>
          <a:lstStyle/>
          <a:p>
            <a:fld id="{78C403DB-6321-C14B-9316-B93F1D3457E4}" type="slidenum">
              <a:rPr lang="en-GB" smtClean="0"/>
              <a:t>18</a:t>
            </a:fld>
            <a:endParaRPr lang="en-GB"/>
          </a:p>
        </p:txBody>
      </p:sp>
    </p:spTree>
    <p:extLst>
      <p:ext uri="{BB962C8B-B14F-4D97-AF65-F5344CB8AC3E}">
        <p14:creationId xmlns:p14="http://schemas.microsoft.com/office/powerpoint/2010/main" val="135113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US" sz="1800"/>
              <a:t>Price Adjustment Strategies</a:t>
            </a:r>
            <a:br>
              <a:rPr lang="en-US" sz="1800"/>
            </a:br>
            <a:r>
              <a:rPr lang="en-US" sz="1600"/>
              <a:t>LO11.3 Discuss how companies adjust their prices to take into account different types of customers and situations.</a:t>
            </a:r>
            <a:br>
              <a:rPr lang="en-US" sz="1600"/>
            </a:br>
            <a:endParaRPr lang="en-IN" sz="1600" dirty="0"/>
          </a:p>
        </p:txBody>
      </p:sp>
      <p:sp>
        <p:nvSpPr>
          <p:cNvPr id="3" name="Content Placeholder 2"/>
          <p:cNvSpPr>
            <a:spLocks noGrp="1"/>
          </p:cNvSpPr>
          <p:nvPr>
            <p:ph idx="1"/>
          </p:nvPr>
        </p:nvSpPr>
        <p:spPr>
          <a:xfrm>
            <a:off x="648931" y="2438400"/>
            <a:ext cx="3505494" cy="3785419"/>
          </a:xfrm>
        </p:spPr>
        <p:txBody>
          <a:bodyPr>
            <a:normAutofit/>
          </a:bodyPr>
          <a:lstStyle/>
          <a:p>
            <a:pPr lvl="0"/>
            <a:r>
              <a:rPr lang="en-US" sz="2000" dirty="0"/>
              <a:t>Discount and allowance pricing</a:t>
            </a:r>
          </a:p>
          <a:p>
            <a:r>
              <a:rPr lang="en-US" sz="2000" dirty="0"/>
              <a:t>Segmented pricing</a:t>
            </a:r>
          </a:p>
          <a:p>
            <a:r>
              <a:rPr lang="en-US" sz="2000" dirty="0"/>
              <a:t>Psychological pricing</a:t>
            </a:r>
          </a:p>
          <a:p>
            <a:r>
              <a:rPr lang="en-US" sz="2000" dirty="0"/>
              <a:t>Promotional pricing</a:t>
            </a:r>
          </a:p>
          <a:p>
            <a:r>
              <a:rPr lang="en-US" sz="2000" dirty="0"/>
              <a:t>Geographical pricing</a:t>
            </a:r>
          </a:p>
          <a:p>
            <a:r>
              <a:rPr lang="en-US" sz="2000" dirty="0"/>
              <a:t>Dynamic pricing</a:t>
            </a:r>
          </a:p>
          <a:p>
            <a:r>
              <a:rPr lang="en-US" sz="2000" dirty="0"/>
              <a:t>International pricing</a:t>
            </a:r>
          </a:p>
        </p:txBody>
      </p:sp>
      <p:sp>
        <p:nvSpPr>
          <p:cNvPr id="25" name="Rectangle 2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descr="Table 11.2: Price Adjustments, has the following column headers from left to right: Strategy, and Description. The row entries are as follows. Strategy: Discount and allowance pricing. Description: Reducing prices to reward customer responses such as volume purchases, paying early, or promoting the product. Strategy: Segmented pricing. Description: Adjusting prices to allow for differences in customers, products, or locations. Strategy: Psychological pricing. Description: Adjusting prices for psychological effect. Strategy: Promotional pricing. Description: Temporarily reducing prices to spur short-run sales. Strategy: Geographical pricing. Description: Adjusting prices to account for the geographic location of customers. Strategy: Dynamic pricing. Description: Adjusting prices continually to meet the characteristics and needs of individual customers and situations. Strategy: International pricing. Description: Adjusting prices for international markets.">
            <a:extLst>
              <a:ext uri="{FF2B5EF4-FFF2-40B4-BE49-F238E27FC236}">
                <a16:creationId xmlns:a16="http://schemas.microsoft.com/office/drawing/2014/main" id="{F7CA5503-A20F-BD48-BAF0-45CCD6D0517B}"/>
              </a:ext>
            </a:extLst>
          </p:cNvPr>
          <p:cNvGraphicFramePr>
            <a:graphicFrameLocks noGrp="1"/>
          </p:cNvGraphicFramePr>
          <p:nvPr>
            <p:extLst>
              <p:ext uri="{D42A27DB-BD31-4B8C-83A1-F6EECF244321}">
                <p14:modId xmlns:p14="http://schemas.microsoft.com/office/powerpoint/2010/main" val="2048161718"/>
              </p:ext>
            </p:extLst>
          </p:nvPr>
        </p:nvGraphicFramePr>
        <p:xfrm>
          <a:off x="5405862" y="988221"/>
          <a:ext cx="6019331" cy="4878315"/>
        </p:xfrm>
        <a:graphic>
          <a:graphicData uri="http://schemas.openxmlformats.org/drawingml/2006/table">
            <a:tbl>
              <a:tblPr firstRow="1" bandRow="1">
                <a:tableStyleId>{9D7B26C5-4107-4FEC-AEDC-1716B250A1EF}</a:tableStyleId>
              </a:tblPr>
              <a:tblGrid>
                <a:gridCol w="1994079">
                  <a:extLst>
                    <a:ext uri="{9D8B030D-6E8A-4147-A177-3AD203B41FA5}">
                      <a16:colId xmlns:a16="http://schemas.microsoft.com/office/drawing/2014/main" val="2793434326"/>
                    </a:ext>
                  </a:extLst>
                </a:gridCol>
                <a:gridCol w="4025252">
                  <a:extLst>
                    <a:ext uri="{9D8B030D-6E8A-4147-A177-3AD203B41FA5}">
                      <a16:colId xmlns:a16="http://schemas.microsoft.com/office/drawing/2014/main" val="432095730"/>
                    </a:ext>
                  </a:extLst>
                </a:gridCol>
              </a:tblGrid>
              <a:tr h="395673">
                <a:tc>
                  <a:txBody>
                    <a:bodyPr/>
                    <a:lstStyle/>
                    <a:p>
                      <a:r>
                        <a:rPr lang="en-US" sz="1800" b="1" u="none" strike="noStrike" kern="1200" baseline="0">
                          <a:solidFill>
                            <a:schemeClr val="tx1"/>
                          </a:solidFill>
                        </a:rPr>
                        <a:t>Strategy</a:t>
                      </a:r>
                      <a:endParaRPr lang="en-US" sz="1800" b="1"/>
                    </a:p>
                  </a:txBody>
                  <a:tcPr marL="89149" marR="89149" marT="44574" marB="44574"/>
                </a:tc>
                <a:tc>
                  <a:txBody>
                    <a:bodyPr/>
                    <a:lstStyle/>
                    <a:p>
                      <a:r>
                        <a:rPr lang="en-US" sz="1800" b="1" u="none" strike="noStrike" kern="1200" baseline="0">
                          <a:solidFill>
                            <a:schemeClr val="tx1"/>
                          </a:solidFill>
                        </a:rPr>
                        <a:t>Description</a:t>
                      </a:r>
                      <a:endParaRPr lang="en-US" sz="1800" b="1"/>
                    </a:p>
                  </a:txBody>
                  <a:tcPr marL="89149" marR="89149" marT="44574" marB="44574"/>
                </a:tc>
                <a:extLst>
                  <a:ext uri="{0D108BD9-81ED-4DB2-BD59-A6C34878D82A}">
                    <a16:rowId xmlns:a16="http://schemas.microsoft.com/office/drawing/2014/main" val="2131685183"/>
                  </a:ext>
                </a:extLst>
              </a:tr>
              <a:tr h="846444">
                <a:tc>
                  <a:txBody>
                    <a:bodyPr/>
                    <a:lstStyle/>
                    <a:p>
                      <a:r>
                        <a:rPr lang="en-US" sz="1600" b="0" u="none" strike="noStrike" kern="1200" baseline="0">
                          <a:solidFill>
                            <a:schemeClr val="tx1"/>
                          </a:solidFill>
                        </a:rPr>
                        <a:t>Discount and allowance pricing</a:t>
                      </a:r>
                      <a:endParaRPr lang="en-US" sz="1600"/>
                    </a:p>
                  </a:txBody>
                  <a:tcPr marL="89149" marR="89149" marT="44574" marB="44574"/>
                </a:tc>
                <a:tc>
                  <a:txBody>
                    <a:bodyPr/>
                    <a:lstStyle/>
                    <a:p>
                      <a:r>
                        <a:rPr lang="en-US" sz="1600" b="0" u="none" strike="noStrike" kern="1200" baseline="0">
                          <a:solidFill>
                            <a:schemeClr val="tx1"/>
                          </a:solidFill>
                        </a:rPr>
                        <a:t>Reducing prices to reward customer responses such as volume purchases, paying early, or promoting the product</a:t>
                      </a:r>
                      <a:endParaRPr lang="en-US" sz="1600"/>
                    </a:p>
                  </a:txBody>
                  <a:tcPr marL="89149" marR="89149" marT="44574" marB="44574"/>
                </a:tc>
                <a:extLst>
                  <a:ext uri="{0D108BD9-81ED-4DB2-BD59-A6C34878D82A}">
                    <a16:rowId xmlns:a16="http://schemas.microsoft.com/office/drawing/2014/main" val="1336326879"/>
                  </a:ext>
                </a:extLst>
              </a:tr>
              <a:tr h="606033">
                <a:tc>
                  <a:txBody>
                    <a:bodyPr/>
                    <a:lstStyle/>
                    <a:p>
                      <a:r>
                        <a:rPr lang="en-US" sz="1600" b="0" u="none" strike="noStrike" kern="1200" baseline="0">
                          <a:solidFill>
                            <a:schemeClr val="tx1"/>
                          </a:solidFill>
                        </a:rPr>
                        <a:t>Segmented pricing</a:t>
                      </a:r>
                      <a:endParaRPr lang="en-US" sz="1600"/>
                    </a:p>
                  </a:txBody>
                  <a:tcPr marL="89149" marR="89149" marT="44574" marB="44574"/>
                </a:tc>
                <a:tc>
                  <a:txBody>
                    <a:bodyPr/>
                    <a:lstStyle/>
                    <a:p>
                      <a:r>
                        <a:rPr lang="en-US" sz="1600" b="0" u="none" strike="noStrike" kern="1200" baseline="0">
                          <a:solidFill>
                            <a:schemeClr val="tx1"/>
                          </a:solidFill>
                        </a:rPr>
                        <a:t>Adjusting prices to allow for differences in customers, products, or locations</a:t>
                      </a:r>
                      <a:endParaRPr lang="en-US" sz="1600"/>
                    </a:p>
                  </a:txBody>
                  <a:tcPr marL="89149" marR="89149" marT="44574" marB="44574"/>
                </a:tc>
                <a:extLst>
                  <a:ext uri="{0D108BD9-81ED-4DB2-BD59-A6C34878D82A}">
                    <a16:rowId xmlns:a16="http://schemas.microsoft.com/office/drawing/2014/main" val="2809542051"/>
                  </a:ext>
                </a:extLst>
              </a:tr>
              <a:tr h="606033">
                <a:tc>
                  <a:txBody>
                    <a:bodyPr/>
                    <a:lstStyle/>
                    <a:p>
                      <a:r>
                        <a:rPr lang="en-US" sz="1600" b="0" u="none" strike="noStrike" kern="1200" baseline="0">
                          <a:solidFill>
                            <a:schemeClr val="tx1"/>
                          </a:solidFill>
                        </a:rPr>
                        <a:t>Psychological pricing</a:t>
                      </a:r>
                      <a:endParaRPr lang="en-US" sz="1600"/>
                    </a:p>
                  </a:txBody>
                  <a:tcPr marL="89149" marR="89149" marT="44574" marB="44574"/>
                </a:tc>
                <a:tc>
                  <a:txBody>
                    <a:bodyPr/>
                    <a:lstStyle/>
                    <a:p>
                      <a:r>
                        <a:rPr lang="en-US" sz="1600" b="0" u="none" strike="noStrike" kern="1200" baseline="0">
                          <a:solidFill>
                            <a:schemeClr val="tx1"/>
                          </a:solidFill>
                        </a:rPr>
                        <a:t>Adjusting prices for psychological effect</a:t>
                      </a:r>
                      <a:endParaRPr lang="en-US" sz="1600"/>
                    </a:p>
                  </a:txBody>
                  <a:tcPr marL="89149" marR="89149" marT="44574" marB="44574"/>
                </a:tc>
                <a:extLst>
                  <a:ext uri="{0D108BD9-81ED-4DB2-BD59-A6C34878D82A}">
                    <a16:rowId xmlns:a16="http://schemas.microsoft.com/office/drawing/2014/main" val="1782794298"/>
                  </a:ext>
                </a:extLst>
              </a:tr>
              <a:tr h="606033">
                <a:tc>
                  <a:txBody>
                    <a:bodyPr/>
                    <a:lstStyle/>
                    <a:p>
                      <a:r>
                        <a:rPr lang="en-US" sz="1600" b="0" u="none" strike="noStrike" kern="1200" baseline="0">
                          <a:solidFill>
                            <a:schemeClr val="tx1"/>
                          </a:solidFill>
                        </a:rPr>
                        <a:t>Promotional pricing</a:t>
                      </a:r>
                      <a:endParaRPr lang="en-US" sz="1600"/>
                    </a:p>
                  </a:txBody>
                  <a:tcPr marL="89149" marR="89149" marT="44574" marB="44574"/>
                </a:tc>
                <a:tc>
                  <a:txBody>
                    <a:bodyPr/>
                    <a:lstStyle/>
                    <a:p>
                      <a:r>
                        <a:rPr lang="en-US" sz="1600" b="0" u="none" strike="noStrike" kern="1200" baseline="0">
                          <a:solidFill>
                            <a:schemeClr val="tx1"/>
                          </a:solidFill>
                        </a:rPr>
                        <a:t>Temporarily reducing prices to spur short-run sales</a:t>
                      </a:r>
                      <a:endParaRPr lang="en-US" sz="1600"/>
                    </a:p>
                  </a:txBody>
                  <a:tcPr marL="89149" marR="89149" marT="44574" marB="44574"/>
                </a:tc>
                <a:extLst>
                  <a:ext uri="{0D108BD9-81ED-4DB2-BD59-A6C34878D82A}">
                    <a16:rowId xmlns:a16="http://schemas.microsoft.com/office/drawing/2014/main" val="1531775430"/>
                  </a:ext>
                </a:extLst>
              </a:tr>
              <a:tr h="606033">
                <a:tc>
                  <a:txBody>
                    <a:bodyPr/>
                    <a:lstStyle/>
                    <a:p>
                      <a:r>
                        <a:rPr lang="en-US" sz="1600" b="0" u="none" strike="noStrike" kern="1200" baseline="0">
                          <a:solidFill>
                            <a:schemeClr val="tx1"/>
                          </a:solidFill>
                        </a:rPr>
                        <a:t>Geographical pricing</a:t>
                      </a:r>
                      <a:endParaRPr lang="en-US" sz="1600"/>
                    </a:p>
                  </a:txBody>
                  <a:tcPr marL="89149" marR="89149" marT="44574" marB="44574"/>
                </a:tc>
                <a:tc>
                  <a:txBody>
                    <a:bodyPr/>
                    <a:lstStyle/>
                    <a:p>
                      <a:r>
                        <a:rPr lang="en-US" sz="1600" b="0" u="none" strike="noStrike" kern="1200" baseline="0">
                          <a:solidFill>
                            <a:schemeClr val="tx1"/>
                          </a:solidFill>
                        </a:rPr>
                        <a:t>Adjusting prices to account for the geographic location of customers</a:t>
                      </a:r>
                      <a:endParaRPr lang="en-US" sz="1600"/>
                    </a:p>
                  </a:txBody>
                  <a:tcPr marL="89149" marR="89149" marT="44574" marB="44574"/>
                </a:tc>
                <a:extLst>
                  <a:ext uri="{0D108BD9-81ED-4DB2-BD59-A6C34878D82A}">
                    <a16:rowId xmlns:a16="http://schemas.microsoft.com/office/drawing/2014/main" val="16257202"/>
                  </a:ext>
                </a:extLst>
              </a:tr>
              <a:tr h="846444">
                <a:tc>
                  <a:txBody>
                    <a:bodyPr/>
                    <a:lstStyle/>
                    <a:p>
                      <a:r>
                        <a:rPr lang="en-US" sz="1600" b="0" u="none" strike="noStrike" kern="1200" baseline="0">
                          <a:solidFill>
                            <a:schemeClr val="tx1"/>
                          </a:solidFill>
                        </a:rPr>
                        <a:t>Dynamic pricing</a:t>
                      </a:r>
                      <a:endParaRPr lang="en-US" sz="1600"/>
                    </a:p>
                  </a:txBody>
                  <a:tcPr marL="89149" marR="89149" marT="44574" marB="44574"/>
                </a:tc>
                <a:tc>
                  <a:txBody>
                    <a:bodyPr/>
                    <a:lstStyle/>
                    <a:p>
                      <a:r>
                        <a:rPr lang="en-US" sz="1600" b="0" u="none" strike="noStrike" kern="1200" baseline="0">
                          <a:solidFill>
                            <a:schemeClr val="tx1"/>
                          </a:solidFill>
                        </a:rPr>
                        <a:t>Adjusting prices continually to meet the characteristics and needs of individual customers and situations</a:t>
                      </a:r>
                      <a:endParaRPr lang="en-US" sz="1600"/>
                    </a:p>
                  </a:txBody>
                  <a:tcPr marL="89149" marR="89149" marT="44574" marB="44574"/>
                </a:tc>
                <a:extLst>
                  <a:ext uri="{0D108BD9-81ED-4DB2-BD59-A6C34878D82A}">
                    <a16:rowId xmlns:a16="http://schemas.microsoft.com/office/drawing/2014/main" val="3786706784"/>
                  </a:ext>
                </a:extLst>
              </a:tr>
              <a:tr h="365622">
                <a:tc>
                  <a:txBody>
                    <a:bodyPr/>
                    <a:lstStyle/>
                    <a:p>
                      <a:r>
                        <a:rPr lang="en-US" sz="1600" b="0" u="none" strike="noStrike" kern="1200" baseline="0">
                          <a:solidFill>
                            <a:schemeClr val="tx1"/>
                          </a:solidFill>
                        </a:rPr>
                        <a:t>International pricing</a:t>
                      </a:r>
                      <a:endParaRPr lang="en-US" sz="1600"/>
                    </a:p>
                  </a:txBody>
                  <a:tcPr marL="89149" marR="89149" marT="44574" marB="44574"/>
                </a:tc>
                <a:tc>
                  <a:txBody>
                    <a:bodyPr/>
                    <a:lstStyle/>
                    <a:p>
                      <a:r>
                        <a:rPr lang="en-US" sz="1600" b="0" u="none" strike="noStrike" kern="1200" baseline="0">
                          <a:solidFill>
                            <a:schemeClr val="tx1"/>
                          </a:solidFill>
                        </a:rPr>
                        <a:t>Adjusting prices for international markets</a:t>
                      </a:r>
                      <a:endParaRPr lang="en-US" sz="1600" dirty="0"/>
                    </a:p>
                  </a:txBody>
                  <a:tcPr marL="89149" marR="89149" marT="44574" marB="44574"/>
                </a:tc>
                <a:extLst>
                  <a:ext uri="{0D108BD9-81ED-4DB2-BD59-A6C34878D82A}">
                    <a16:rowId xmlns:a16="http://schemas.microsoft.com/office/drawing/2014/main" val="1769759619"/>
                  </a:ext>
                </a:extLst>
              </a:tr>
            </a:tbl>
          </a:graphicData>
        </a:graphic>
      </p:graphicFrame>
      <p:sp>
        <p:nvSpPr>
          <p:cNvPr id="4" name="Slide Number Placeholder 3">
            <a:extLst>
              <a:ext uri="{FF2B5EF4-FFF2-40B4-BE49-F238E27FC236}">
                <a16:creationId xmlns:a16="http://schemas.microsoft.com/office/drawing/2014/main" id="{149FC2C0-F71A-7D43-A36E-45282F249689}"/>
              </a:ext>
            </a:extLst>
          </p:cNvPr>
          <p:cNvSpPr>
            <a:spLocks noGrp="1"/>
          </p:cNvSpPr>
          <p:nvPr>
            <p:ph type="sldNum" sz="quarter" idx="12"/>
          </p:nvPr>
        </p:nvSpPr>
        <p:spPr/>
        <p:txBody>
          <a:bodyPr/>
          <a:lstStyle/>
          <a:p>
            <a:fld id="{78C403DB-6321-C14B-9316-B93F1D3457E4}" type="slidenum">
              <a:rPr lang="en-GB" smtClean="0"/>
              <a:t>19</a:t>
            </a:fld>
            <a:endParaRPr lang="en-GB"/>
          </a:p>
        </p:txBody>
      </p:sp>
    </p:spTree>
    <p:extLst>
      <p:ext uri="{BB962C8B-B14F-4D97-AF65-F5344CB8AC3E}">
        <p14:creationId xmlns:p14="http://schemas.microsoft.com/office/powerpoint/2010/main" val="222151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DB8458E-FF43-5B41-8E60-EF3CDEC6F6F5}"/>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Pricing Product: Understanding &amp; Capturing Value</a:t>
            </a:r>
          </a:p>
        </p:txBody>
      </p:sp>
      <p:sp>
        <p:nvSpPr>
          <p:cNvPr id="5" name="Text Placeholder 4">
            <a:extLst>
              <a:ext uri="{FF2B5EF4-FFF2-40B4-BE49-F238E27FC236}">
                <a16:creationId xmlns:a16="http://schemas.microsoft.com/office/drawing/2014/main" id="{5467CCAF-5E50-AD4C-99C4-4E0DEA2A08CB}"/>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Chapter 10</a:t>
            </a:r>
          </a:p>
        </p:txBody>
      </p:sp>
      <p:sp>
        <p:nvSpPr>
          <p:cNvPr id="2" name="Slide Number Placeholder 1">
            <a:extLst>
              <a:ext uri="{FF2B5EF4-FFF2-40B4-BE49-F238E27FC236}">
                <a16:creationId xmlns:a16="http://schemas.microsoft.com/office/drawing/2014/main" id="{6EA14D34-59D6-7B43-A051-282C529129EF}"/>
              </a:ext>
            </a:extLst>
          </p:cNvPr>
          <p:cNvSpPr>
            <a:spLocks noGrp="1"/>
          </p:cNvSpPr>
          <p:nvPr>
            <p:ph type="sldNum" sz="quarter" idx="12"/>
          </p:nvPr>
        </p:nvSpPr>
        <p:spPr/>
        <p:txBody>
          <a:bodyPr/>
          <a:lstStyle/>
          <a:p>
            <a:fld id="{78C403DB-6321-C14B-9316-B93F1D3457E4}" type="slidenum">
              <a:rPr lang="en-GB" smtClean="0"/>
              <a:t>2</a:t>
            </a:fld>
            <a:endParaRPr lang="en-GB"/>
          </a:p>
        </p:txBody>
      </p:sp>
    </p:spTree>
    <p:extLst>
      <p:ext uri="{BB962C8B-B14F-4D97-AF65-F5344CB8AC3E}">
        <p14:creationId xmlns:p14="http://schemas.microsoft.com/office/powerpoint/2010/main" val="321198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 Adjustment Strategies</a:t>
            </a:r>
            <a:endParaRPr lang="en-IN" sz="2000" dirty="0"/>
          </a:p>
        </p:txBody>
      </p:sp>
      <p:sp>
        <p:nvSpPr>
          <p:cNvPr id="3" name="Content Placeholder 2"/>
          <p:cNvSpPr>
            <a:spLocks noGrp="1"/>
          </p:cNvSpPr>
          <p:nvPr>
            <p:ph idx="1"/>
          </p:nvPr>
        </p:nvSpPr>
        <p:spPr/>
        <p:txBody>
          <a:bodyPr/>
          <a:lstStyle/>
          <a:p>
            <a:pPr marL="0" indent="0">
              <a:buNone/>
            </a:pPr>
            <a:r>
              <a:rPr lang="en-US" sz="2600" b="1" dirty="0"/>
              <a:t>Discount and Allowance Pricing</a:t>
            </a:r>
          </a:p>
          <a:p>
            <a:pPr marL="0" indent="0">
              <a:buNone/>
            </a:pPr>
            <a:r>
              <a:rPr lang="en-US" sz="2600" b="1" dirty="0"/>
              <a:t>Discount and allowance pricing</a:t>
            </a:r>
            <a:r>
              <a:rPr lang="en-US" sz="2600" dirty="0"/>
              <a:t> reduces prices to reward customer responses such as making volume purchases, paying early, or promoting the product.</a:t>
            </a:r>
          </a:p>
          <a:p>
            <a:pPr marL="0" indent="0">
              <a:buNone/>
            </a:pPr>
            <a:endParaRPr lang="en-US" sz="2600" b="1" dirty="0"/>
          </a:p>
          <a:p>
            <a:pPr marL="0" indent="0">
              <a:buNone/>
            </a:pPr>
            <a:endParaRPr lang="en-US" sz="2600" dirty="0"/>
          </a:p>
        </p:txBody>
      </p:sp>
      <p:sp>
        <p:nvSpPr>
          <p:cNvPr id="6" name="Slide Number Placeholder 5">
            <a:extLst>
              <a:ext uri="{FF2B5EF4-FFF2-40B4-BE49-F238E27FC236}">
                <a16:creationId xmlns:a16="http://schemas.microsoft.com/office/drawing/2014/main" id="{23DD1CE6-CFFA-E341-A2D0-4C4A94FE934E}"/>
              </a:ext>
            </a:extLst>
          </p:cNvPr>
          <p:cNvSpPr>
            <a:spLocks noGrp="1"/>
          </p:cNvSpPr>
          <p:nvPr>
            <p:ph type="sldNum" sz="quarter" idx="12"/>
          </p:nvPr>
        </p:nvSpPr>
        <p:spPr/>
        <p:txBody>
          <a:bodyPr/>
          <a:lstStyle/>
          <a:p>
            <a:fld id="{78C403DB-6321-C14B-9316-B93F1D3457E4}" type="slidenum">
              <a:rPr lang="en-GB" smtClean="0"/>
              <a:t>20</a:t>
            </a:fld>
            <a:endParaRPr lang="en-GB"/>
          </a:p>
        </p:txBody>
      </p:sp>
    </p:spTree>
    <p:extLst>
      <p:ext uri="{BB962C8B-B14F-4D97-AF65-F5344CB8AC3E}">
        <p14:creationId xmlns:p14="http://schemas.microsoft.com/office/powerpoint/2010/main" val="211683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 Adjustment Strategies </a:t>
            </a:r>
            <a:endParaRPr lang="en-IN" sz="2000" dirty="0"/>
          </a:p>
        </p:txBody>
      </p:sp>
      <p:sp>
        <p:nvSpPr>
          <p:cNvPr id="3" name="Content Placeholder 2"/>
          <p:cNvSpPr>
            <a:spLocks noGrp="1"/>
          </p:cNvSpPr>
          <p:nvPr>
            <p:ph sz="half" idx="1"/>
          </p:nvPr>
        </p:nvSpPr>
        <p:spPr/>
        <p:txBody>
          <a:bodyPr>
            <a:normAutofit/>
          </a:bodyPr>
          <a:lstStyle/>
          <a:p>
            <a:pPr marL="0" indent="0">
              <a:buNone/>
            </a:pPr>
            <a:r>
              <a:rPr lang="en-US" sz="2600" b="1" dirty="0"/>
              <a:t>Segmented Pricing</a:t>
            </a:r>
          </a:p>
          <a:p>
            <a:pPr marL="0" indent="0">
              <a:buNone/>
            </a:pPr>
            <a:r>
              <a:rPr lang="en-US" sz="2400" b="1" dirty="0"/>
              <a:t>Segmented pricing</a:t>
            </a:r>
            <a:r>
              <a:rPr lang="en-US" sz="2400" dirty="0"/>
              <a:t> involves selling a product or service at two or more prices, where the difference in prices is not based on differences in costs.</a:t>
            </a:r>
          </a:p>
          <a:p>
            <a:pPr marL="0" indent="0">
              <a:buNone/>
            </a:pPr>
            <a:endParaRPr lang="en-US" sz="2600" b="1" dirty="0"/>
          </a:p>
          <a:p>
            <a:r>
              <a:rPr lang="en-US" sz="2600" dirty="0"/>
              <a:t>Customer-segment pricing</a:t>
            </a:r>
          </a:p>
          <a:p>
            <a:r>
              <a:rPr lang="en-US" sz="2600" dirty="0"/>
              <a:t>Product-form pricing</a:t>
            </a:r>
          </a:p>
          <a:p>
            <a:r>
              <a:rPr lang="en-US" sz="2600" dirty="0"/>
              <a:t>Location-based pricing</a:t>
            </a:r>
          </a:p>
          <a:p>
            <a:r>
              <a:rPr lang="en-US" sz="2600" dirty="0"/>
              <a:t>Time-based pricing</a:t>
            </a:r>
          </a:p>
        </p:txBody>
      </p:sp>
      <p:sp>
        <p:nvSpPr>
          <p:cNvPr id="4" name="Content Placeholder 3">
            <a:extLst>
              <a:ext uri="{FF2B5EF4-FFF2-40B4-BE49-F238E27FC236}">
                <a16:creationId xmlns:a16="http://schemas.microsoft.com/office/drawing/2014/main" id="{3B8ED503-E426-8449-998E-70B6EDC7DE39}"/>
              </a:ext>
            </a:extLst>
          </p:cNvPr>
          <p:cNvSpPr>
            <a:spLocks noGrp="1"/>
          </p:cNvSpPr>
          <p:nvPr>
            <p:ph sz="half" idx="2"/>
          </p:nvPr>
        </p:nvSpPr>
        <p:spPr/>
        <p:txBody>
          <a:bodyPr>
            <a:normAutofit/>
          </a:bodyPr>
          <a:lstStyle/>
          <a:p>
            <a:pPr marL="0" indent="0">
              <a:buNone/>
            </a:pPr>
            <a:r>
              <a:rPr lang="en-US" b="1" dirty="0"/>
              <a:t>Segmented Pricing</a:t>
            </a:r>
          </a:p>
          <a:p>
            <a:pPr>
              <a:buFontTx/>
              <a:buNone/>
            </a:pPr>
            <a:r>
              <a:rPr lang="en-US" b="1" dirty="0"/>
              <a:t>For segmented pricing to be effective:</a:t>
            </a:r>
          </a:p>
          <a:p>
            <a:r>
              <a:rPr lang="en-US" dirty="0"/>
              <a:t>Market must be </a:t>
            </a:r>
            <a:r>
              <a:rPr lang="en-US" dirty="0" err="1"/>
              <a:t>segmentable</a:t>
            </a:r>
            <a:endParaRPr lang="en-US" dirty="0"/>
          </a:p>
          <a:p>
            <a:r>
              <a:rPr lang="en-US" dirty="0"/>
              <a:t>Segments must show different degrees of demand</a:t>
            </a:r>
          </a:p>
          <a:p>
            <a:r>
              <a:rPr lang="en-US" dirty="0"/>
              <a:t>Costs of segmenting cannot exceed the extra revenue</a:t>
            </a:r>
          </a:p>
          <a:p>
            <a:r>
              <a:rPr lang="en-US" dirty="0"/>
              <a:t>Must be legal</a:t>
            </a:r>
          </a:p>
          <a:p>
            <a:endParaRPr lang="en-GB" dirty="0"/>
          </a:p>
        </p:txBody>
      </p:sp>
      <p:sp>
        <p:nvSpPr>
          <p:cNvPr id="5" name="Slide Number Placeholder 4">
            <a:extLst>
              <a:ext uri="{FF2B5EF4-FFF2-40B4-BE49-F238E27FC236}">
                <a16:creationId xmlns:a16="http://schemas.microsoft.com/office/drawing/2014/main" id="{089F646F-2990-9A40-AF09-B01EBC48A21E}"/>
              </a:ext>
            </a:extLst>
          </p:cNvPr>
          <p:cNvSpPr>
            <a:spLocks noGrp="1"/>
          </p:cNvSpPr>
          <p:nvPr>
            <p:ph type="sldNum" sz="quarter" idx="12"/>
          </p:nvPr>
        </p:nvSpPr>
        <p:spPr/>
        <p:txBody>
          <a:bodyPr/>
          <a:lstStyle/>
          <a:p>
            <a:fld id="{78C403DB-6321-C14B-9316-B93F1D3457E4}" type="slidenum">
              <a:rPr lang="en-GB" smtClean="0"/>
              <a:t>21</a:t>
            </a:fld>
            <a:endParaRPr lang="en-GB"/>
          </a:p>
        </p:txBody>
      </p:sp>
    </p:spTree>
    <p:extLst>
      <p:ext uri="{BB962C8B-B14F-4D97-AF65-F5344CB8AC3E}">
        <p14:creationId xmlns:p14="http://schemas.microsoft.com/office/powerpoint/2010/main" val="234692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 Adjustment Strategies</a:t>
            </a:r>
            <a:endParaRPr lang="en-IN" sz="2000" dirty="0"/>
          </a:p>
        </p:txBody>
      </p:sp>
      <p:sp>
        <p:nvSpPr>
          <p:cNvPr id="3" name="Content Placeholder 2"/>
          <p:cNvSpPr>
            <a:spLocks noGrp="1"/>
          </p:cNvSpPr>
          <p:nvPr>
            <p:ph sz="half" idx="1"/>
          </p:nvPr>
        </p:nvSpPr>
        <p:spPr/>
        <p:txBody>
          <a:bodyPr>
            <a:normAutofit/>
          </a:bodyPr>
          <a:lstStyle/>
          <a:p>
            <a:pPr marL="0" indent="0">
              <a:buNone/>
            </a:pPr>
            <a:r>
              <a:rPr lang="en-US" sz="2600" b="1" dirty="0"/>
              <a:t>Psychological Pricing</a:t>
            </a:r>
            <a:endParaRPr lang="en-US" sz="2600" dirty="0"/>
          </a:p>
          <a:p>
            <a:pPr marL="0" indent="0">
              <a:buNone/>
            </a:pPr>
            <a:r>
              <a:rPr lang="en-US" sz="2600" b="1" dirty="0"/>
              <a:t>Psychological pricing</a:t>
            </a:r>
            <a:r>
              <a:rPr lang="en-US" sz="2600" dirty="0"/>
              <a:t> considers the psychology of prices and not simply the economics; the price is used to say something about the product.</a:t>
            </a:r>
          </a:p>
          <a:p>
            <a:pPr marL="0" indent="0">
              <a:buNone/>
            </a:pPr>
            <a:r>
              <a:rPr lang="en-US" sz="2600" b="1" dirty="0"/>
              <a:t>Reference prices </a:t>
            </a:r>
            <a:r>
              <a:rPr lang="en-US" sz="2600" dirty="0"/>
              <a:t>are prices that buyers carry in their minds and refer to when they look at a given product.</a:t>
            </a:r>
          </a:p>
        </p:txBody>
      </p:sp>
      <p:sp>
        <p:nvSpPr>
          <p:cNvPr id="4" name="Content Placeholder 3">
            <a:extLst>
              <a:ext uri="{FF2B5EF4-FFF2-40B4-BE49-F238E27FC236}">
                <a16:creationId xmlns:a16="http://schemas.microsoft.com/office/drawing/2014/main" id="{0AF087B8-3344-EE4D-8CFF-EA6E5A77672E}"/>
              </a:ext>
            </a:extLst>
          </p:cNvPr>
          <p:cNvSpPr>
            <a:spLocks noGrp="1"/>
          </p:cNvSpPr>
          <p:nvPr>
            <p:ph sz="half" idx="2"/>
          </p:nvPr>
        </p:nvSpPr>
        <p:spPr/>
        <p:txBody>
          <a:bodyPr>
            <a:normAutofit/>
          </a:bodyPr>
          <a:lstStyle/>
          <a:p>
            <a:pPr marL="0" indent="0">
              <a:buNone/>
            </a:pPr>
            <a:r>
              <a:rPr lang="en-US" b="1" dirty="0"/>
              <a:t>Promotional Pricing</a:t>
            </a:r>
            <a:endParaRPr lang="en-US" dirty="0"/>
          </a:p>
          <a:p>
            <a:pPr marL="0" indent="0">
              <a:buNone/>
            </a:pPr>
            <a:r>
              <a:rPr lang="en-US" b="1" dirty="0"/>
              <a:t>Promotional pricing </a:t>
            </a:r>
            <a:r>
              <a:rPr lang="en-US" dirty="0"/>
              <a:t>is temporarily pricing products below the list price, and sometimes even below cost, to increase short-run sales.</a:t>
            </a:r>
          </a:p>
          <a:p>
            <a:pPr marL="0" indent="0">
              <a:buNone/>
            </a:pPr>
            <a:endParaRPr lang="en-US" dirty="0"/>
          </a:p>
          <a:p>
            <a:pPr marL="0" indent="0">
              <a:buNone/>
            </a:pPr>
            <a:endParaRPr lang="en-US" dirty="0"/>
          </a:p>
          <a:p>
            <a:endParaRPr lang="en-GB" dirty="0"/>
          </a:p>
        </p:txBody>
      </p:sp>
      <p:pic>
        <p:nvPicPr>
          <p:cNvPr id="5" name="Picture 4" descr="A photo shows a store display window with a poster that reads: Absolutely positively everything 50% off two days only.">
            <a:extLst>
              <a:ext uri="{FF2B5EF4-FFF2-40B4-BE49-F238E27FC236}">
                <a16:creationId xmlns:a16="http://schemas.microsoft.com/office/drawing/2014/main" id="{36EA66FE-E7D2-5246-9468-C40F1095E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5108" y="4246683"/>
            <a:ext cx="2593291" cy="2065217"/>
          </a:xfrm>
          <a:prstGeom prst="rect">
            <a:avLst/>
          </a:prstGeom>
        </p:spPr>
      </p:pic>
      <p:sp>
        <p:nvSpPr>
          <p:cNvPr id="6" name="Slide Number Placeholder 5">
            <a:extLst>
              <a:ext uri="{FF2B5EF4-FFF2-40B4-BE49-F238E27FC236}">
                <a16:creationId xmlns:a16="http://schemas.microsoft.com/office/drawing/2014/main" id="{4E8EF808-38D9-4A4A-8331-B33B527636B5}"/>
              </a:ext>
            </a:extLst>
          </p:cNvPr>
          <p:cNvSpPr>
            <a:spLocks noGrp="1"/>
          </p:cNvSpPr>
          <p:nvPr>
            <p:ph type="sldNum" sz="quarter" idx="12"/>
          </p:nvPr>
        </p:nvSpPr>
        <p:spPr/>
        <p:txBody>
          <a:bodyPr/>
          <a:lstStyle/>
          <a:p>
            <a:fld id="{78C403DB-6321-C14B-9316-B93F1D3457E4}" type="slidenum">
              <a:rPr lang="en-GB" smtClean="0"/>
              <a:t>22</a:t>
            </a:fld>
            <a:endParaRPr lang="en-GB"/>
          </a:p>
        </p:txBody>
      </p:sp>
    </p:spTree>
    <p:extLst>
      <p:ext uri="{BB962C8B-B14F-4D97-AF65-F5344CB8AC3E}">
        <p14:creationId xmlns:p14="http://schemas.microsoft.com/office/powerpoint/2010/main" val="3904463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 Adjustment Strategies</a:t>
            </a:r>
            <a:endParaRPr lang="en-IN" sz="2000" dirty="0"/>
          </a:p>
        </p:txBody>
      </p:sp>
      <p:sp>
        <p:nvSpPr>
          <p:cNvPr id="3" name="Content Placeholder 2"/>
          <p:cNvSpPr>
            <a:spLocks noGrp="1"/>
          </p:cNvSpPr>
          <p:nvPr>
            <p:ph sz="half" idx="1"/>
          </p:nvPr>
        </p:nvSpPr>
        <p:spPr/>
        <p:txBody>
          <a:bodyPr/>
          <a:lstStyle/>
          <a:p>
            <a:pPr marL="0" indent="0">
              <a:buNone/>
            </a:pPr>
            <a:r>
              <a:rPr lang="en-US" sz="2400" b="1" dirty="0"/>
              <a:t>Geographical Pricing</a:t>
            </a:r>
            <a:endParaRPr lang="en-US" sz="2400" dirty="0"/>
          </a:p>
          <a:p>
            <a:pPr marL="0" indent="0">
              <a:buNone/>
            </a:pPr>
            <a:r>
              <a:rPr lang="en-US" sz="2400" b="1" dirty="0"/>
              <a:t>Geographical pricing </a:t>
            </a:r>
            <a:r>
              <a:rPr lang="en-US" sz="2400" dirty="0"/>
              <a:t>is used for customers in different parts of the country or the world.</a:t>
            </a:r>
          </a:p>
          <a:p>
            <a:pPr marL="0" indent="0">
              <a:buNone/>
            </a:pPr>
            <a:endParaRPr lang="en-US" sz="2600" b="1" dirty="0"/>
          </a:p>
        </p:txBody>
      </p:sp>
      <p:sp>
        <p:nvSpPr>
          <p:cNvPr id="4" name="Content Placeholder 3"/>
          <p:cNvSpPr>
            <a:spLocks noGrp="1"/>
          </p:cNvSpPr>
          <p:nvPr>
            <p:ph sz="half" idx="2"/>
          </p:nvPr>
        </p:nvSpPr>
        <p:spPr/>
        <p:txBody>
          <a:bodyPr/>
          <a:lstStyle/>
          <a:p>
            <a:pPr marL="0" indent="0">
              <a:buNone/>
            </a:pPr>
            <a:r>
              <a:rPr lang="en-US" sz="2600" b="1" dirty="0"/>
              <a:t>Dynamic and Internet Pricing</a:t>
            </a:r>
          </a:p>
          <a:p>
            <a:pPr marL="0" indent="0">
              <a:buNone/>
            </a:pPr>
            <a:r>
              <a:rPr lang="en-US" sz="2600" b="1" dirty="0"/>
              <a:t>Dynamic pricing </a:t>
            </a:r>
            <a:r>
              <a:rPr lang="en-US" sz="2600" dirty="0"/>
              <a:t>involves adjusting prices continually to meet the characteristics and needs of individual customers and situations.</a:t>
            </a:r>
          </a:p>
        </p:txBody>
      </p:sp>
      <p:pic>
        <p:nvPicPr>
          <p:cNvPr id="6" name="Picture 5" descr="A screenshot from an Amazon online price check webpage includes copy “Price check for iPhone” and “Check prices instantly on millions of produc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5851" y="4193874"/>
            <a:ext cx="3877949" cy="2299001"/>
          </a:xfrm>
          <a:prstGeom prst="rect">
            <a:avLst/>
          </a:prstGeom>
        </p:spPr>
      </p:pic>
      <p:sp>
        <p:nvSpPr>
          <p:cNvPr id="5" name="Slide Number Placeholder 4">
            <a:extLst>
              <a:ext uri="{FF2B5EF4-FFF2-40B4-BE49-F238E27FC236}">
                <a16:creationId xmlns:a16="http://schemas.microsoft.com/office/drawing/2014/main" id="{DD743453-C232-A540-BC29-D8635D1EC8F2}"/>
              </a:ext>
            </a:extLst>
          </p:cNvPr>
          <p:cNvSpPr>
            <a:spLocks noGrp="1"/>
          </p:cNvSpPr>
          <p:nvPr>
            <p:ph type="sldNum" sz="quarter" idx="12"/>
          </p:nvPr>
        </p:nvSpPr>
        <p:spPr/>
        <p:txBody>
          <a:bodyPr/>
          <a:lstStyle/>
          <a:p>
            <a:fld id="{78C403DB-6321-C14B-9316-B93F1D3457E4}" type="slidenum">
              <a:rPr lang="en-GB" smtClean="0"/>
              <a:t>23</a:t>
            </a:fld>
            <a:endParaRPr lang="en-GB"/>
          </a:p>
        </p:txBody>
      </p:sp>
    </p:spTree>
    <p:extLst>
      <p:ext uri="{BB962C8B-B14F-4D97-AF65-F5344CB8AC3E}">
        <p14:creationId xmlns:p14="http://schemas.microsoft.com/office/powerpoint/2010/main" val="50717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B\PB\Supplements\2017\Asian Perspectives\POM AP_4e_PPT\ImageLibrary_AP4e\Fig11.2.JPG"/>
          <p:cNvPicPr>
            <a:picLocks noChangeAspect="1" noChangeArrowheads="1"/>
          </p:cNvPicPr>
          <p:nvPr/>
        </p:nvPicPr>
        <p:blipFill>
          <a:blip r:embed="rId3" cstate="print"/>
          <a:srcRect/>
          <a:stretch>
            <a:fillRect/>
          </a:stretch>
        </p:blipFill>
        <p:spPr bwMode="auto">
          <a:xfrm>
            <a:off x="5900058" y="1690688"/>
            <a:ext cx="5892143" cy="3737429"/>
          </a:xfrm>
          <a:prstGeom prst="rect">
            <a:avLst/>
          </a:prstGeom>
          <a:noFill/>
        </p:spPr>
      </p:pic>
      <p:sp>
        <p:nvSpPr>
          <p:cNvPr id="2" name="Title 1"/>
          <p:cNvSpPr>
            <a:spLocks noGrp="1"/>
          </p:cNvSpPr>
          <p:nvPr>
            <p:ph type="title"/>
          </p:nvPr>
        </p:nvSpPr>
        <p:spPr/>
        <p:txBody>
          <a:bodyPr>
            <a:normAutofit fontScale="90000"/>
          </a:bodyPr>
          <a:lstStyle/>
          <a:p>
            <a:r>
              <a:rPr lang="en-US" sz="3600" dirty="0"/>
              <a:t>Price Changes</a:t>
            </a:r>
            <a:br>
              <a:rPr lang="en-US" sz="3600" dirty="0"/>
            </a:br>
            <a:r>
              <a:rPr lang="en-US" sz="1800" dirty="0"/>
              <a:t>LO11.4 Discuss the key issues related to initiating and responding to price changes.</a:t>
            </a:r>
            <a:br>
              <a:rPr lang="en-US" sz="1800" dirty="0"/>
            </a:br>
            <a:r>
              <a:rPr lang="en-US" sz="3600" dirty="0"/>
              <a:t> </a:t>
            </a:r>
            <a:endParaRPr lang="en-IN" sz="2000" dirty="0"/>
          </a:p>
        </p:txBody>
      </p:sp>
      <p:sp>
        <p:nvSpPr>
          <p:cNvPr id="3" name="Content Placeholder 2"/>
          <p:cNvSpPr>
            <a:spLocks noGrp="1"/>
          </p:cNvSpPr>
          <p:nvPr>
            <p:ph idx="1"/>
          </p:nvPr>
        </p:nvSpPr>
        <p:spPr/>
        <p:txBody>
          <a:bodyPr/>
          <a:lstStyle/>
          <a:p>
            <a:pPr marL="0" indent="0">
              <a:buNone/>
            </a:pPr>
            <a:r>
              <a:rPr lang="en-US" sz="2600" b="1" dirty="0"/>
              <a:t>Initiating Pricing Changes</a:t>
            </a:r>
          </a:p>
          <a:p>
            <a:pPr lvl="0"/>
            <a:r>
              <a:rPr lang="en-US" sz="2600" dirty="0"/>
              <a:t>Price cuts occur due to:</a:t>
            </a:r>
          </a:p>
          <a:p>
            <a:pPr lvl="1">
              <a:spcBef>
                <a:spcPts val="1500"/>
              </a:spcBef>
            </a:pPr>
            <a:r>
              <a:rPr lang="en-US" dirty="0"/>
              <a:t>Excess capacity</a:t>
            </a:r>
          </a:p>
          <a:p>
            <a:pPr lvl="1">
              <a:spcBef>
                <a:spcPts val="1500"/>
              </a:spcBef>
            </a:pPr>
            <a:r>
              <a:rPr lang="en-US" dirty="0"/>
              <a:t>Increased market share</a:t>
            </a:r>
          </a:p>
          <a:p>
            <a:pPr lvl="0"/>
            <a:r>
              <a:rPr lang="en-US" sz="2600" dirty="0"/>
              <a:t>Price increases occur due to:</a:t>
            </a:r>
          </a:p>
          <a:p>
            <a:pPr lvl="1">
              <a:spcBef>
                <a:spcPts val="1500"/>
              </a:spcBef>
            </a:pPr>
            <a:r>
              <a:rPr lang="en-US" dirty="0"/>
              <a:t>Cost inflation</a:t>
            </a:r>
          </a:p>
          <a:p>
            <a:pPr lvl="1">
              <a:spcBef>
                <a:spcPts val="1500"/>
              </a:spcBef>
            </a:pPr>
            <a:r>
              <a:rPr lang="en-US" dirty="0"/>
              <a:t>Increased demand</a:t>
            </a:r>
          </a:p>
          <a:p>
            <a:pPr lvl="1">
              <a:spcBef>
                <a:spcPts val="1500"/>
              </a:spcBef>
            </a:pPr>
            <a:r>
              <a:rPr lang="en-US" dirty="0"/>
              <a:t>Lack of supply</a:t>
            </a:r>
          </a:p>
        </p:txBody>
      </p:sp>
      <p:sp>
        <p:nvSpPr>
          <p:cNvPr id="4" name="Slide Number Placeholder 3">
            <a:extLst>
              <a:ext uri="{FF2B5EF4-FFF2-40B4-BE49-F238E27FC236}">
                <a16:creationId xmlns:a16="http://schemas.microsoft.com/office/drawing/2014/main" id="{8D2B24AB-426F-D844-A716-C22DD1BBFC99}"/>
              </a:ext>
            </a:extLst>
          </p:cNvPr>
          <p:cNvSpPr>
            <a:spLocks noGrp="1"/>
          </p:cNvSpPr>
          <p:nvPr>
            <p:ph type="sldNum" sz="quarter" idx="12"/>
          </p:nvPr>
        </p:nvSpPr>
        <p:spPr/>
        <p:txBody>
          <a:bodyPr/>
          <a:lstStyle/>
          <a:p>
            <a:fld id="{78C403DB-6321-C14B-9316-B93F1D3457E4}" type="slidenum">
              <a:rPr lang="en-GB" smtClean="0"/>
              <a:t>24</a:t>
            </a:fld>
            <a:endParaRPr lang="en-GB"/>
          </a:p>
        </p:txBody>
      </p:sp>
    </p:spTree>
    <p:extLst>
      <p:ext uri="{BB962C8B-B14F-4D97-AF65-F5344CB8AC3E}">
        <p14:creationId xmlns:p14="http://schemas.microsoft.com/office/powerpoint/2010/main" val="222500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 Changes </a:t>
            </a:r>
            <a:endParaRPr lang="en-IN" sz="2000" dirty="0"/>
          </a:p>
        </p:txBody>
      </p:sp>
      <p:sp>
        <p:nvSpPr>
          <p:cNvPr id="3" name="Content Placeholder 2"/>
          <p:cNvSpPr>
            <a:spLocks noGrp="1"/>
          </p:cNvSpPr>
          <p:nvPr>
            <p:ph sz="half" idx="1"/>
          </p:nvPr>
        </p:nvSpPr>
        <p:spPr/>
        <p:txBody>
          <a:bodyPr>
            <a:normAutofit/>
          </a:bodyPr>
          <a:lstStyle/>
          <a:p>
            <a:pPr marL="0" indent="0">
              <a:spcBef>
                <a:spcPct val="0"/>
              </a:spcBef>
              <a:buNone/>
            </a:pPr>
            <a:r>
              <a:rPr lang="en-US" sz="2600" b="1" dirty="0"/>
              <a:t>Buyer Reactions to Pricing Changes</a:t>
            </a:r>
          </a:p>
          <a:p>
            <a:pPr lvl="0"/>
            <a:r>
              <a:rPr lang="en-US" sz="2600" dirty="0"/>
              <a:t>Price increases</a:t>
            </a:r>
          </a:p>
          <a:p>
            <a:pPr lvl="1"/>
            <a:r>
              <a:rPr lang="en-US" dirty="0"/>
              <a:t>Product is “hot”</a:t>
            </a:r>
          </a:p>
          <a:p>
            <a:pPr lvl="1"/>
            <a:r>
              <a:rPr lang="en-US" dirty="0"/>
              <a:t>Company greed</a:t>
            </a:r>
          </a:p>
          <a:p>
            <a:pPr lvl="0"/>
            <a:r>
              <a:rPr lang="en-US" sz="2600" dirty="0"/>
              <a:t>Price cuts</a:t>
            </a:r>
          </a:p>
          <a:p>
            <a:pPr lvl="1"/>
            <a:r>
              <a:rPr lang="en-US" dirty="0"/>
              <a:t>New models will be available</a:t>
            </a:r>
          </a:p>
          <a:p>
            <a:pPr lvl="1"/>
            <a:r>
              <a:rPr lang="en-US" dirty="0"/>
              <a:t>Models are not selling well</a:t>
            </a:r>
          </a:p>
          <a:p>
            <a:pPr lvl="1"/>
            <a:r>
              <a:rPr lang="en-US" dirty="0"/>
              <a:t>Quality issues</a:t>
            </a:r>
          </a:p>
        </p:txBody>
      </p:sp>
      <p:sp>
        <p:nvSpPr>
          <p:cNvPr id="5" name="Content Placeholder 4">
            <a:extLst>
              <a:ext uri="{FF2B5EF4-FFF2-40B4-BE49-F238E27FC236}">
                <a16:creationId xmlns:a16="http://schemas.microsoft.com/office/drawing/2014/main" id="{B235A2DC-2C6C-6346-99F1-8F04E7FAF5F2}"/>
              </a:ext>
            </a:extLst>
          </p:cNvPr>
          <p:cNvSpPr>
            <a:spLocks noGrp="1"/>
          </p:cNvSpPr>
          <p:nvPr>
            <p:ph sz="half" idx="2"/>
          </p:nvPr>
        </p:nvSpPr>
        <p:spPr>
          <a:xfrm>
            <a:off x="6172199" y="1825625"/>
            <a:ext cx="5900739" cy="4351338"/>
          </a:xfrm>
        </p:spPr>
        <p:txBody>
          <a:bodyPr>
            <a:noAutofit/>
          </a:bodyPr>
          <a:lstStyle/>
          <a:p>
            <a:pPr marL="0" indent="0">
              <a:buNone/>
            </a:pPr>
            <a:r>
              <a:rPr lang="en-US" sz="2400" b="1" dirty="0"/>
              <a:t>Competitor Reactions to Pricing Changes</a:t>
            </a:r>
          </a:p>
          <a:p>
            <a:r>
              <a:rPr lang="en-US" sz="2400" dirty="0"/>
              <a:t>Why did the competitor change the price?</a:t>
            </a:r>
          </a:p>
          <a:p>
            <a:r>
              <a:rPr lang="en-US" sz="2400" dirty="0"/>
              <a:t>Is the price cut permanent or temporary?</a:t>
            </a:r>
          </a:p>
          <a:p>
            <a:r>
              <a:rPr lang="en-US" sz="2400" dirty="0"/>
              <a:t>Is the company trying to grab market share?</a:t>
            </a:r>
          </a:p>
          <a:p>
            <a:r>
              <a:rPr lang="en-US" sz="2400" dirty="0"/>
              <a:t>Is the company doing poorly and trying to increase sales?</a:t>
            </a:r>
          </a:p>
          <a:p>
            <a:r>
              <a:rPr lang="en-US" sz="2400" dirty="0"/>
              <a:t>Is it a signal to decrease industry prices to stimulate demand?</a:t>
            </a:r>
          </a:p>
          <a:p>
            <a:endParaRPr lang="en-GB" sz="2400" dirty="0"/>
          </a:p>
        </p:txBody>
      </p:sp>
      <p:sp>
        <p:nvSpPr>
          <p:cNvPr id="4" name="Slide Number Placeholder 3">
            <a:extLst>
              <a:ext uri="{FF2B5EF4-FFF2-40B4-BE49-F238E27FC236}">
                <a16:creationId xmlns:a16="http://schemas.microsoft.com/office/drawing/2014/main" id="{F14111CA-F1C8-FF45-94FC-9A361BC66643}"/>
              </a:ext>
            </a:extLst>
          </p:cNvPr>
          <p:cNvSpPr>
            <a:spLocks noGrp="1"/>
          </p:cNvSpPr>
          <p:nvPr>
            <p:ph type="sldNum" sz="quarter" idx="12"/>
          </p:nvPr>
        </p:nvSpPr>
        <p:spPr/>
        <p:txBody>
          <a:bodyPr/>
          <a:lstStyle/>
          <a:p>
            <a:fld id="{78C403DB-6321-C14B-9316-B93F1D3457E4}" type="slidenum">
              <a:rPr lang="en-GB" smtClean="0"/>
              <a:t>25</a:t>
            </a:fld>
            <a:endParaRPr lang="en-GB"/>
          </a:p>
        </p:txBody>
      </p:sp>
    </p:spTree>
    <p:extLst>
      <p:ext uri="{BB962C8B-B14F-4D97-AF65-F5344CB8AC3E}">
        <p14:creationId xmlns:p14="http://schemas.microsoft.com/office/powerpoint/2010/main" val="4196288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06443"/>
          </a:xfrm>
        </p:spPr>
        <p:txBody>
          <a:bodyPr>
            <a:normAutofit/>
          </a:bodyPr>
          <a:lstStyle/>
          <a:p>
            <a:r>
              <a:rPr lang="en-US" sz="4000"/>
              <a:t>Price Changes</a:t>
            </a:r>
            <a:endParaRPr lang="en-IN" sz="4000"/>
          </a:p>
        </p:txBody>
      </p:sp>
      <p:sp>
        <p:nvSpPr>
          <p:cNvPr id="3" name="Content Placeholder 2"/>
          <p:cNvSpPr>
            <a:spLocks noGrp="1"/>
          </p:cNvSpPr>
          <p:nvPr>
            <p:ph idx="1"/>
          </p:nvPr>
        </p:nvSpPr>
        <p:spPr>
          <a:xfrm>
            <a:off x="838200" y="1825625"/>
            <a:ext cx="4152774" cy="4303464"/>
          </a:xfrm>
        </p:spPr>
        <p:txBody>
          <a:bodyPr>
            <a:normAutofit/>
          </a:bodyPr>
          <a:lstStyle/>
          <a:p>
            <a:pPr marL="0" indent="0">
              <a:buNone/>
            </a:pPr>
            <a:r>
              <a:rPr lang="en-US" sz="2000" b="1" dirty="0"/>
              <a:t>Responding to Price Changes</a:t>
            </a:r>
          </a:p>
          <a:p>
            <a:pPr marL="0" indent="0">
              <a:buNone/>
            </a:pPr>
            <a:r>
              <a:rPr lang="en-US" sz="2000" dirty="0"/>
              <a:t>Effective Action Responses</a:t>
            </a:r>
          </a:p>
          <a:p>
            <a:r>
              <a:rPr lang="en-US" sz="2000" dirty="0"/>
              <a:t>Reduce price to match competition</a:t>
            </a:r>
          </a:p>
          <a:p>
            <a:r>
              <a:rPr lang="en-US" sz="2000" dirty="0"/>
              <a:t>Maintain price but raise the perceived value through communications</a:t>
            </a:r>
          </a:p>
          <a:p>
            <a:r>
              <a:rPr lang="en-US" sz="2000" dirty="0"/>
              <a:t>Improve quality and increase price</a:t>
            </a:r>
          </a:p>
          <a:p>
            <a:r>
              <a:rPr lang="en-US" sz="2000" dirty="0"/>
              <a:t>Launch a lower-price “fighting” brand</a:t>
            </a:r>
          </a:p>
        </p:txBody>
      </p:sp>
      <p:pic>
        <p:nvPicPr>
          <p:cNvPr id="8" name="Picture 2" descr="D:\PB\PB\Supplements\2017\Asian Perspectives\POM AP_4e_PPT\ImageLibrary_AP4e\Fig11.3.JPG">
            <a:extLst>
              <a:ext uri="{FF2B5EF4-FFF2-40B4-BE49-F238E27FC236}">
                <a16:creationId xmlns:a16="http://schemas.microsoft.com/office/drawing/2014/main" id="{ACE52FB4-F543-A941-B853-F06DB385079B}"/>
              </a:ext>
            </a:extLst>
          </p:cNvPr>
          <p:cNvPicPr>
            <a:picLocks noChangeAspect="1" noChangeArrowheads="1"/>
          </p:cNvPicPr>
          <p:nvPr/>
        </p:nvPicPr>
        <p:blipFill>
          <a:blip r:embed="rId3" cstate="print"/>
          <a:stretch>
            <a:fillRect/>
          </a:stretch>
        </p:blipFill>
        <p:spPr bwMode="auto">
          <a:xfrm>
            <a:off x="5405862" y="974500"/>
            <a:ext cx="6019331" cy="4905754"/>
          </a:xfrm>
          <a:prstGeom prst="rect">
            <a:avLst/>
          </a:prstGeom>
          <a:noFill/>
          <a:effectLst/>
        </p:spPr>
      </p:pic>
      <p:sp>
        <p:nvSpPr>
          <p:cNvPr id="4" name="Slide Number Placeholder 3">
            <a:extLst>
              <a:ext uri="{FF2B5EF4-FFF2-40B4-BE49-F238E27FC236}">
                <a16:creationId xmlns:a16="http://schemas.microsoft.com/office/drawing/2014/main" id="{67C52B86-8C31-7241-8DCB-6ED1ACF77382}"/>
              </a:ext>
            </a:extLst>
          </p:cNvPr>
          <p:cNvSpPr>
            <a:spLocks noGrp="1"/>
          </p:cNvSpPr>
          <p:nvPr>
            <p:ph type="sldNum" sz="quarter" idx="12"/>
          </p:nvPr>
        </p:nvSpPr>
        <p:spPr/>
        <p:txBody>
          <a:bodyPr/>
          <a:lstStyle/>
          <a:p>
            <a:fld id="{78C403DB-6321-C14B-9316-B93F1D3457E4}" type="slidenum">
              <a:rPr lang="en-GB" smtClean="0"/>
              <a:t>26</a:t>
            </a:fld>
            <a:endParaRPr lang="en-GB"/>
          </a:p>
        </p:txBody>
      </p:sp>
    </p:spTree>
    <p:extLst>
      <p:ext uri="{BB962C8B-B14F-4D97-AF65-F5344CB8AC3E}">
        <p14:creationId xmlns:p14="http://schemas.microsoft.com/office/powerpoint/2010/main" val="415328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Learning Objectives</a:t>
            </a:r>
            <a:endParaRPr lang="en-IN" dirty="0">
              <a:latin typeface="+mj-lt"/>
            </a:endParaRPr>
          </a:p>
        </p:txBody>
      </p:sp>
      <p:graphicFrame>
        <p:nvGraphicFramePr>
          <p:cNvPr id="5" name="Content Placeholder 2">
            <a:extLst>
              <a:ext uri="{FF2B5EF4-FFF2-40B4-BE49-F238E27FC236}">
                <a16:creationId xmlns:a16="http://schemas.microsoft.com/office/drawing/2014/main" id="{3C8DC04D-93C4-4D64-B5C1-501213BB6B56}"/>
              </a:ext>
            </a:extLst>
          </p:cNvPr>
          <p:cNvGraphicFramePr>
            <a:graphicFrameLocks noGrp="1"/>
          </p:cNvGraphicFramePr>
          <p:nvPr>
            <p:ph idx="1"/>
            <p:extLst>
              <p:ext uri="{D42A27DB-BD31-4B8C-83A1-F6EECF244321}">
                <p14:modId xmlns:p14="http://schemas.microsoft.com/office/powerpoint/2010/main" val="4141161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9F69EA5-D6F0-A44E-8925-7483C1BAA85B}"/>
              </a:ext>
            </a:extLst>
          </p:cNvPr>
          <p:cNvSpPr>
            <a:spLocks noGrp="1"/>
          </p:cNvSpPr>
          <p:nvPr>
            <p:ph type="sldNum" sz="quarter" idx="12"/>
          </p:nvPr>
        </p:nvSpPr>
        <p:spPr/>
        <p:txBody>
          <a:bodyPr/>
          <a:lstStyle/>
          <a:p>
            <a:fld id="{78C403DB-6321-C14B-9316-B93F1D3457E4}" type="slidenum">
              <a:rPr lang="en-GB" smtClean="0"/>
              <a:t>3</a:t>
            </a:fld>
            <a:endParaRPr lang="en-GB"/>
          </a:p>
        </p:txBody>
      </p:sp>
    </p:spTree>
    <p:extLst>
      <p:ext uri="{BB962C8B-B14F-4D97-AF65-F5344CB8AC3E}">
        <p14:creationId xmlns:p14="http://schemas.microsoft.com/office/powerpoint/2010/main" val="391016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a:normAutofit/>
          </a:bodyPr>
          <a:lstStyle/>
          <a:p>
            <a:r>
              <a:rPr lang="en-US" altLang="en-US" sz="3200" dirty="0"/>
              <a:t>What Is a Price?</a:t>
            </a:r>
            <a:br>
              <a:rPr lang="en-US" altLang="en-US" sz="3200" dirty="0"/>
            </a:br>
            <a:r>
              <a:rPr lang="en-US" altLang="en-US" sz="2000" dirty="0"/>
              <a:t>LO10.1 </a:t>
            </a:r>
            <a:r>
              <a:rPr lang="en-US" sz="2000" dirty="0"/>
              <a:t>Answer the question “What is a price?” and discuss the importance of pricing in today’s fast-changing environment.</a:t>
            </a:r>
            <a:r>
              <a:rPr lang="en-US" altLang="en-US" sz="2600" dirty="0"/>
              <a:t> </a:t>
            </a:r>
            <a:endParaRPr lang="en-IN" sz="2600" dirty="0"/>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Dollar">
            <a:extLst>
              <a:ext uri="{FF2B5EF4-FFF2-40B4-BE49-F238E27FC236}">
                <a16:creationId xmlns:a16="http://schemas.microsoft.com/office/drawing/2014/main" id="{7038D17A-8E54-49EA-ADEB-AD6BB07988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3" name="Content Placeholder 2"/>
          <p:cNvSpPr>
            <a:spLocks noGrp="1"/>
          </p:cNvSpPr>
          <p:nvPr>
            <p:ph idx="1"/>
          </p:nvPr>
        </p:nvSpPr>
        <p:spPr>
          <a:xfrm>
            <a:off x="838200" y="1825625"/>
            <a:ext cx="10515600" cy="4351338"/>
          </a:xfrm>
        </p:spPr>
        <p:txBody>
          <a:bodyPr>
            <a:normAutofit/>
          </a:bodyPr>
          <a:lstStyle/>
          <a:p>
            <a:r>
              <a:rPr lang="en-US" altLang="en-US" b="1"/>
              <a:t>Price</a:t>
            </a:r>
            <a:r>
              <a:rPr lang="en-US" altLang="en-US"/>
              <a:t> is the amount of money charged for a product or service, or the sum of all the values that customers exchange for the benefits of having or using the product or service.</a:t>
            </a:r>
          </a:p>
        </p:txBody>
      </p:sp>
      <p:sp>
        <p:nvSpPr>
          <p:cNvPr id="4" name="Slide Number Placeholder 3">
            <a:extLst>
              <a:ext uri="{FF2B5EF4-FFF2-40B4-BE49-F238E27FC236}">
                <a16:creationId xmlns:a16="http://schemas.microsoft.com/office/drawing/2014/main" id="{D735A859-3F9E-1F44-B823-76216433FDE7}"/>
              </a:ext>
            </a:extLst>
          </p:cNvPr>
          <p:cNvSpPr>
            <a:spLocks noGrp="1"/>
          </p:cNvSpPr>
          <p:nvPr>
            <p:ph type="sldNum" sz="quarter" idx="12"/>
          </p:nvPr>
        </p:nvSpPr>
        <p:spPr/>
        <p:txBody>
          <a:bodyPr/>
          <a:lstStyle/>
          <a:p>
            <a:fld id="{78C403DB-6321-C14B-9316-B93F1D3457E4}" type="slidenum">
              <a:rPr lang="en-GB" smtClean="0"/>
              <a:t>4</a:t>
            </a:fld>
            <a:endParaRPr lang="en-GB"/>
          </a:p>
        </p:txBody>
      </p:sp>
    </p:spTree>
    <p:extLst>
      <p:ext uri="{BB962C8B-B14F-4D97-AF65-F5344CB8AC3E}">
        <p14:creationId xmlns:p14="http://schemas.microsoft.com/office/powerpoint/2010/main" val="266144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t>Major Pricing Strategies</a:t>
            </a:r>
            <a:br>
              <a:rPr lang="en-US" dirty="0"/>
            </a:br>
            <a:r>
              <a:rPr lang="en-US" sz="2000" dirty="0"/>
              <a:t>LO10.2 Major pricing strategies</a:t>
            </a:r>
            <a:endParaRPr lang="en-IN" sz="20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a:t>Identify the three major pricing strategies and discuss the importance of understanding customer-value perceptions, company costs, and competitor strategies when setting prices.</a:t>
            </a:r>
          </a:p>
          <a:p>
            <a:pPr lvl="1"/>
            <a:r>
              <a:rPr lang="en-US" dirty="0"/>
              <a:t>Customer value-based pricing</a:t>
            </a:r>
          </a:p>
          <a:p>
            <a:pPr lvl="1"/>
            <a:r>
              <a:rPr lang="en-US" dirty="0"/>
              <a:t>Cost-based pricing</a:t>
            </a:r>
          </a:p>
          <a:p>
            <a:pPr lvl="1"/>
            <a:r>
              <a:rPr lang="en-US" dirty="0"/>
              <a:t>Competition-based pricing</a:t>
            </a:r>
          </a:p>
          <a:p>
            <a:endParaRPr lang="en-US"/>
          </a:p>
        </p:txBody>
      </p:sp>
      <p:pic>
        <p:nvPicPr>
          <p:cNvPr id="7" name="Picture 2" descr="D:\PB\PB\Supplements\2017\Asian Perspectives\POM AP_4e_PPT\ImageLibrary_AP4e\Fig10.1.JPG">
            <a:extLst>
              <a:ext uri="{FF2B5EF4-FFF2-40B4-BE49-F238E27FC236}">
                <a16:creationId xmlns:a16="http://schemas.microsoft.com/office/drawing/2014/main" id="{46FC375D-84A4-3B4D-8951-9152E4AF77C8}"/>
              </a:ext>
            </a:extLst>
          </p:cNvPr>
          <p:cNvPicPr>
            <a:picLocks noChangeAspect="1" noChangeArrowheads="1"/>
          </p:cNvPicPr>
          <p:nvPr/>
        </p:nvPicPr>
        <p:blipFill>
          <a:blip r:embed="rId2" cstate="print"/>
          <a:srcRect/>
          <a:stretch>
            <a:fillRect/>
          </a:stretch>
        </p:blipFill>
        <p:spPr bwMode="auto">
          <a:xfrm>
            <a:off x="6210482" y="3429000"/>
            <a:ext cx="5749289" cy="2415279"/>
          </a:xfrm>
          <a:prstGeom prst="rect">
            <a:avLst/>
          </a:prstGeom>
          <a:noFill/>
        </p:spPr>
      </p:pic>
      <p:sp>
        <p:nvSpPr>
          <p:cNvPr id="4" name="Slide Number Placeholder 3">
            <a:extLst>
              <a:ext uri="{FF2B5EF4-FFF2-40B4-BE49-F238E27FC236}">
                <a16:creationId xmlns:a16="http://schemas.microsoft.com/office/drawing/2014/main" id="{C5A6DC83-444C-4E41-A09E-923FC4EEFDB9}"/>
              </a:ext>
            </a:extLst>
          </p:cNvPr>
          <p:cNvSpPr>
            <a:spLocks noGrp="1"/>
          </p:cNvSpPr>
          <p:nvPr>
            <p:ph type="sldNum" sz="quarter" idx="12"/>
          </p:nvPr>
        </p:nvSpPr>
        <p:spPr/>
        <p:txBody>
          <a:bodyPr/>
          <a:lstStyle/>
          <a:p>
            <a:fld id="{78C403DB-6321-C14B-9316-B93F1D3457E4}" type="slidenum">
              <a:rPr lang="en-GB" smtClean="0"/>
              <a:t>5</a:t>
            </a:fld>
            <a:endParaRPr lang="en-GB"/>
          </a:p>
        </p:txBody>
      </p:sp>
    </p:spTree>
    <p:extLst>
      <p:ext uri="{BB962C8B-B14F-4D97-AF65-F5344CB8AC3E}">
        <p14:creationId xmlns:p14="http://schemas.microsoft.com/office/powerpoint/2010/main" val="138139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Major Pricing Strategies</a:t>
            </a:r>
            <a:endParaRPr lang="en-IN" sz="2000" dirty="0"/>
          </a:p>
        </p:txBody>
      </p:sp>
      <p:sp>
        <p:nvSpPr>
          <p:cNvPr id="3" name="Content Placeholder 2"/>
          <p:cNvSpPr>
            <a:spLocks noGrp="1"/>
          </p:cNvSpPr>
          <p:nvPr>
            <p:ph idx="1"/>
          </p:nvPr>
        </p:nvSpPr>
        <p:spPr>
          <a:xfrm>
            <a:off x="552450" y="1825625"/>
            <a:ext cx="10515600" cy="4351338"/>
          </a:xfrm>
        </p:spPr>
        <p:txBody>
          <a:bodyPr/>
          <a:lstStyle/>
          <a:p>
            <a:pPr marL="0" indent="0">
              <a:buNone/>
            </a:pPr>
            <a:r>
              <a:rPr lang="en-US" altLang="en-US" sz="2600" b="1" dirty="0"/>
              <a:t>Customer Value-Based Pricing</a:t>
            </a:r>
          </a:p>
          <a:p>
            <a:r>
              <a:rPr lang="en-US" altLang="en-US" sz="2600" b="1" dirty="0"/>
              <a:t>Value-based pricing</a:t>
            </a:r>
            <a:r>
              <a:rPr lang="en-US" altLang="en-US" sz="2600" dirty="0"/>
              <a:t> uses the buyers’ perceptions of value rather than the seller’s cost.</a:t>
            </a:r>
          </a:p>
          <a:p>
            <a:pPr lvl="1"/>
            <a:r>
              <a:rPr lang="en-US" altLang="en-US" dirty="0"/>
              <a:t>Value-based pricing is customer driven.</a:t>
            </a:r>
          </a:p>
          <a:p>
            <a:pPr lvl="1"/>
            <a:r>
              <a:rPr lang="en-US" altLang="en-US" dirty="0"/>
              <a:t>Cost-based pricing is product driven.</a:t>
            </a:r>
          </a:p>
          <a:p>
            <a:pPr lvl="1"/>
            <a:r>
              <a:rPr lang="en-US" altLang="en-US" dirty="0"/>
              <a:t>Price </a:t>
            </a:r>
            <a:r>
              <a:rPr lang="en-US" dirty="0"/>
              <a:t>is set to match perceived value.</a:t>
            </a:r>
            <a:endParaRPr lang="en-US" altLang="en-US" dirty="0"/>
          </a:p>
        </p:txBody>
      </p:sp>
      <p:pic>
        <p:nvPicPr>
          <p:cNvPr id="4" name="Picture 2" descr="D:\PB\PB\Supplements\2017\Asian Perspectives\POM AP_4e_PPT\ImageLibrary_AP4e\Fig10.2.JPG">
            <a:extLst>
              <a:ext uri="{FF2B5EF4-FFF2-40B4-BE49-F238E27FC236}">
                <a16:creationId xmlns:a16="http://schemas.microsoft.com/office/drawing/2014/main" id="{44632FBE-51CD-7346-9DFD-987E5CF3CE76}"/>
              </a:ext>
            </a:extLst>
          </p:cNvPr>
          <p:cNvPicPr>
            <a:picLocks noChangeAspect="1" noChangeArrowheads="1"/>
          </p:cNvPicPr>
          <p:nvPr/>
        </p:nvPicPr>
        <p:blipFill>
          <a:blip r:embed="rId3" cstate="print"/>
          <a:srcRect/>
          <a:stretch>
            <a:fillRect/>
          </a:stretch>
        </p:blipFill>
        <p:spPr bwMode="auto">
          <a:xfrm>
            <a:off x="6570756" y="3090976"/>
            <a:ext cx="5621244" cy="2220686"/>
          </a:xfrm>
          <a:prstGeom prst="rect">
            <a:avLst/>
          </a:prstGeom>
          <a:noFill/>
        </p:spPr>
      </p:pic>
      <p:sp>
        <p:nvSpPr>
          <p:cNvPr id="5" name="Slide Number Placeholder 4">
            <a:extLst>
              <a:ext uri="{FF2B5EF4-FFF2-40B4-BE49-F238E27FC236}">
                <a16:creationId xmlns:a16="http://schemas.microsoft.com/office/drawing/2014/main" id="{A9B398D5-A778-9348-AA9C-10833EFA58A7}"/>
              </a:ext>
            </a:extLst>
          </p:cNvPr>
          <p:cNvSpPr>
            <a:spLocks noGrp="1"/>
          </p:cNvSpPr>
          <p:nvPr>
            <p:ph type="sldNum" sz="quarter" idx="12"/>
          </p:nvPr>
        </p:nvSpPr>
        <p:spPr/>
        <p:txBody>
          <a:bodyPr/>
          <a:lstStyle/>
          <a:p>
            <a:fld id="{78C403DB-6321-C14B-9316-B93F1D3457E4}" type="slidenum">
              <a:rPr lang="en-GB" smtClean="0"/>
              <a:t>6</a:t>
            </a:fld>
            <a:endParaRPr lang="en-GB"/>
          </a:p>
        </p:txBody>
      </p:sp>
    </p:spTree>
    <p:extLst>
      <p:ext uri="{BB962C8B-B14F-4D97-AF65-F5344CB8AC3E}">
        <p14:creationId xmlns:p14="http://schemas.microsoft.com/office/powerpoint/2010/main" val="406306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a:t>Major Pricing Strategies</a:t>
            </a:r>
            <a:endParaRPr lang="en-IN"/>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US" altLang="en-US" sz="2200" b="1" dirty="0"/>
              <a:t>Customer Value-Based Pricing</a:t>
            </a:r>
          </a:p>
          <a:p>
            <a:r>
              <a:rPr lang="en-US" altLang="en-US" sz="2200" b="1" dirty="0"/>
              <a:t>Good-value pricing </a:t>
            </a:r>
            <a:r>
              <a:rPr lang="en-US" altLang="en-US" sz="2200" dirty="0"/>
              <a:t>is</a:t>
            </a:r>
            <a:r>
              <a:rPr lang="en-US" altLang="en-US" sz="2200" b="1" dirty="0"/>
              <a:t> </a:t>
            </a:r>
            <a:r>
              <a:rPr lang="en-US" altLang="en-US" sz="2200" dirty="0"/>
              <a:t>offering just the right combination of quality and good service at a fair price.</a:t>
            </a:r>
          </a:p>
          <a:p>
            <a:endParaRPr lang="en-US" altLang="en-US" sz="2200" dirty="0"/>
          </a:p>
          <a:p>
            <a:r>
              <a:rPr lang="en-US" altLang="en-US" sz="2200" b="1" dirty="0"/>
              <a:t>Everyday low pricing (EDLP) </a:t>
            </a:r>
            <a:r>
              <a:rPr lang="en-US" altLang="en-US" sz="2200" dirty="0"/>
              <a:t>involves</a:t>
            </a:r>
            <a:r>
              <a:rPr lang="en-US" altLang="en-US" sz="2200" b="1" dirty="0"/>
              <a:t> </a:t>
            </a:r>
            <a:r>
              <a:rPr lang="en-US" altLang="en-US" sz="2200" dirty="0"/>
              <a:t>charging a constant everyday low price with few or no temporary price discounts.</a:t>
            </a:r>
          </a:p>
          <a:p>
            <a:endParaRPr lang="en-US" altLang="en-US" sz="2200" dirty="0"/>
          </a:p>
          <a:p>
            <a:r>
              <a:rPr lang="en-US" altLang="en-US" sz="2200" b="1" dirty="0"/>
              <a:t>High-low pricing </a:t>
            </a:r>
            <a:r>
              <a:rPr lang="en-US" altLang="en-US" sz="2200" dirty="0"/>
              <a:t>involves</a:t>
            </a:r>
            <a:r>
              <a:rPr lang="en-US" altLang="en-US" sz="2200" b="1" dirty="0"/>
              <a:t> </a:t>
            </a:r>
            <a:r>
              <a:rPr lang="en-US" altLang="en-US" sz="2200" dirty="0"/>
              <a:t>charging higher prices on an everyday basis but running frequent promotions to lower prices temporarily on selected items.</a:t>
            </a:r>
          </a:p>
          <a:p>
            <a:endParaRPr lang="en-US" altLang="en-US" sz="2200" dirty="0"/>
          </a:p>
          <a:p>
            <a:r>
              <a:rPr lang="en-US" altLang="en-US" sz="2200" b="1" dirty="0"/>
              <a:t>Value-added pricing </a:t>
            </a:r>
            <a:r>
              <a:rPr lang="en-US" altLang="en-US" sz="2200" dirty="0"/>
              <a:t>attaches value-added features and services to differentiate the companies offers and thus their higher prices.</a:t>
            </a:r>
          </a:p>
          <a:p>
            <a:endParaRPr lang="en-US" altLang="en-US" sz="2200" dirty="0"/>
          </a:p>
          <a:p>
            <a:endParaRPr lang="en-US" altLang="en-US" sz="2200" dirty="0"/>
          </a:p>
          <a:p>
            <a:endParaRPr lang="en-US" altLang="en-US" sz="2200" dirty="0"/>
          </a:p>
        </p:txBody>
      </p:sp>
      <p:sp>
        <p:nvSpPr>
          <p:cNvPr id="4" name="Slide Number Placeholder 3">
            <a:extLst>
              <a:ext uri="{FF2B5EF4-FFF2-40B4-BE49-F238E27FC236}">
                <a16:creationId xmlns:a16="http://schemas.microsoft.com/office/drawing/2014/main" id="{D8C4D73B-F5CC-0E4D-A76E-811A4505AED5}"/>
              </a:ext>
            </a:extLst>
          </p:cNvPr>
          <p:cNvSpPr>
            <a:spLocks noGrp="1"/>
          </p:cNvSpPr>
          <p:nvPr>
            <p:ph type="sldNum" sz="quarter" idx="12"/>
          </p:nvPr>
        </p:nvSpPr>
        <p:spPr/>
        <p:txBody>
          <a:bodyPr/>
          <a:lstStyle/>
          <a:p>
            <a:fld id="{78C403DB-6321-C14B-9316-B93F1D3457E4}" type="slidenum">
              <a:rPr lang="en-GB" smtClean="0"/>
              <a:t>7</a:t>
            </a:fld>
            <a:endParaRPr lang="en-GB"/>
          </a:p>
        </p:txBody>
      </p:sp>
    </p:spTree>
    <p:extLst>
      <p:ext uri="{BB962C8B-B14F-4D97-AF65-F5344CB8AC3E}">
        <p14:creationId xmlns:p14="http://schemas.microsoft.com/office/powerpoint/2010/main" val="24156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a:t>Major Pricing Strategies</a:t>
            </a:r>
            <a:endParaRPr lang="en-IN"/>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US" altLang="en-US" sz="2000" b="1" dirty="0"/>
              <a:t>Cost-Based Pricing</a:t>
            </a:r>
          </a:p>
          <a:p>
            <a:r>
              <a:rPr lang="en-US" altLang="en-US" sz="2000" b="1" dirty="0"/>
              <a:t>Cost-based pricing</a:t>
            </a:r>
            <a:r>
              <a:rPr lang="en-US" altLang="en-US" sz="2000" dirty="0"/>
              <a:t> sets prices based on the costs for producing, distributing, and selling the product plus a fair rate of return for effort and risk.</a:t>
            </a:r>
          </a:p>
          <a:p>
            <a:endParaRPr lang="en-US" altLang="en-US" sz="2000" b="1" dirty="0"/>
          </a:p>
          <a:p>
            <a:r>
              <a:rPr lang="en-US" altLang="en-US" sz="2000" b="1" dirty="0"/>
              <a:t>Fixed costs</a:t>
            </a:r>
            <a:r>
              <a:rPr lang="en-US" altLang="en-US" sz="2000" dirty="0"/>
              <a:t> are the costs that do not vary with production or sales level.</a:t>
            </a:r>
          </a:p>
          <a:p>
            <a:pPr lvl="1"/>
            <a:r>
              <a:rPr lang="en-US" altLang="en-US" sz="2000" dirty="0"/>
              <a:t>Rent</a:t>
            </a:r>
          </a:p>
          <a:p>
            <a:pPr lvl="1"/>
            <a:r>
              <a:rPr lang="en-US" altLang="en-US" sz="2000" dirty="0"/>
              <a:t>Heat</a:t>
            </a:r>
          </a:p>
          <a:p>
            <a:pPr lvl="1"/>
            <a:r>
              <a:rPr lang="en-US" altLang="en-US" sz="2000" dirty="0"/>
              <a:t>Interest</a:t>
            </a:r>
          </a:p>
          <a:p>
            <a:pPr lvl="1"/>
            <a:r>
              <a:rPr lang="en-US" altLang="en-US" sz="2000" dirty="0"/>
              <a:t>Executive salaries</a:t>
            </a:r>
          </a:p>
          <a:p>
            <a:r>
              <a:rPr lang="en-US" altLang="en-US" sz="2000" b="1" dirty="0"/>
              <a:t>Variable costs</a:t>
            </a:r>
            <a:r>
              <a:rPr lang="en-US" altLang="en-US" sz="2000" dirty="0"/>
              <a:t> vary directly with the level of production.</a:t>
            </a:r>
          </a:p>
          <a:p>
            <a:pPr lvl="1"/>
            <a:r>
              <a:rPr lang="en-US" altLang="en-US" sz="2000" dirty="0"/>
              <a:t>Raw materials</a:t>
            </a:r>
          </a:p>
          <a:p>
            <a:pPr lvl="1"/>
            <a:r>
              <a:rPr lang="en-US" altLang="en-US" sz="2000" dirty="0"/>
              <a:t>Packaging</a:t>
            </a:r>
          </a:p>
          <a:p>
            <a:r>
              <a:rPr lang="en-US" altLang="en-US" sz="2000" b="1" dirty="0"/>
              <a:t>Total costs</a:t>
            </a:r>
            <a:r>
              <a:rPr lang="en-US" altLang="en-US" sz="2000" dirty="0"/>
              <a:t> are the sum of the fixed and variable costs for any given level of production.</a:t>
            </a:r>
          </a:p>
          <a:p>
            <a:pPr lvl="1"/>
            <a:endParaRPr lang="en-US" altLang="en-US" sz="2000" dirty="0"/>
          </a:p>
          <a:p>
            <a:endParaRPr lang="en-US" altLang="en-US" sz="2000" dirty="0"/>
          </a:p>
        </p:txBody>
      </p:sp>
      <p:sp>
        <p:nvSpPr>
          <p:cNvPr id="4" name="Slide Number Placeholder 3">
            <a:extLst>
              <a:ext uri="{FF2B5EF4-FFF2-40B4-BE49-F238E27FC236}">
                <a16:creationId xmlns:a16="http://schemas.microsoft.com/office/drawing/2014/main" id="{F3D25039-F438-FD40-A977-76F0C33415C4}"/>
              </a:ext>
            </a:extLst>
          </p:cNvPr>
          <p:cNvSpPr>
            <a:spLocks noGrp="1"/>
          </p:cNvSpPr>
          <p:nvPr>
            <p:ph type="sldNum" sz="quarter" idx="12"/>
          </p:nvPr>
        </p:nvSpPr>
        <p:spPr/>
        <p:txBody>
          <a:bodyPr/>
          <a:lstStyle/>
          <a:p>
            <a:fld id="{78C403DB-6321-C14B-9316-B93F1D3457E4}" type="slidenum">
              <a:rPr lang="en-GB" smtClean="0"/>
              <a:t>8</a:t>
            </a:fld>
            <a:endParaRPr lang="en-GB"/>
          </a:p>
        </p:txBody>
      </p:sp>
    </p:spTree>
    <p:extLst>
      <p:ext uri="{BB962C8B-B14F-4D97-AF65-F5344CB8AC3E}">
        <p14:creationId xmlns:p14="http://schemas.microsoft.com/office/powerpoint/2010/main" val="31869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a:t>Major Pricing Strategies</a:t>
            </a:r>
            <a:endParaRPr lang="en-IN"/>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altLang="en-US" b="1"/>
              <a:t>Cost-Based Pricing</a:t>
            </a:r>
          </a:p>
          <a:p>
            <a:r>
              <a:rPr lang="en-US" altLang="en-US" b="1"/>
              <a:t>Cost-plus pricing </a:t>
            </a:r>
            <a:r>
              <a:rPr lang="en-US" altLang="en-US"/>
              <a:t>adds a standard markup to the cost of the product.</a:t>
            </a:r>
          </a:p>
          <a:p>
            <a:pPr lvl="1"/>
            <a:r>
              <a:rPr lang="en-US" altLang="en-US"/>
              <a:t>Benefits</a:t>
            </a:r>
          </a:p>
          <a:p>
            <a:pPr lvl="2"/>
            <a:r>
              <a:rPr lang="en-US" altLang="en-US"/>
              <a:t>Sellers are certain about costs.</a:t>
            </a:r>
          </a:p>
          <a:p>
            <a:pPr lvl="2"/>
            <a:r>
              <a:rPr lang="en-US" altLang="en-US"/>
              <a:t>Price competition is minimized.</a:t>
            </a:r>
          </a:p>
          <a:p>
            <a:pPr lvl="2"/>
            <a:r>
              <a:rPr lang="en-US" altLang="en-US"/>
              <a:t>Buyers feel it is fair.</a:t>
            </a:r>
          </a:p>
          <a:p>
            <a:pPr marL="914400" lvl="2" indent="0">
              <a:buNone/>
            </a:pPr>
            <a:endParaRPr lang="en-US" altLang="en-US"/>
          </a:p>
          <a:p>
            <a:pPr marL="800100" lvl="2" indent="-342900"/>
            <a:r>
              <a:rPr lang="en-US" altLang="en-US"/>
              <a:t>Disadvantages</a:t>
            </a:r>
          </a:p>
          <a:p>
            <a:pPr lvl="2"/>
            <a:r>
              <a:rPr lang="en-US" altLang="en-US"/>
              <a:t>Ignores demand and competitor prices</a:t>
            </a:r>
          </a:p>
        </p:txBody>
      </p:sp>
      <p:sp>
        <p:nvSpPr>
          <p:cNvPr id="4" name="Slide Number Placeholder 3">
            <a:extLst>
              <a:ext uri="{FF2B5EF4-FFF2-40B4-BE49-F238E27FC236}">
                <a16:creationId xmlns:a16="http://schemas.microsoft.com/office/drawing/2014/main" id="{5F016DC5-4495-F34D-857F-343B87C153BB}"/>
              </a:ext>
            </a:extLst>
          </p:cNvPr>
          <p:cNvSpPr>
            <a:spLocks noGrp="1"/>
          </p:cNvSpPr>
          <p:nvPr>
            <p:ph type="sldNum" sz="quarter" idx="12"/>
          </p:nvPr>
        </p:nvSpPr>
        <p:spPr/>
        <p:txBody>
          <a:bodyPr/>
          <a:lstStyle/>
          <a:p>
            <a:fld id="{78C403DB-6321-C14B-9316-B93F1D3457E4}" type="slidenum">
              <a:rPr lang="en-GB" smtClean="0"/>
              <a:t>9</a:t>
            </a:fld>
            <a:endParaRPr lang="en-GB"/>
          </a:p>
        </p:txBody>
      </p:sp>
    </p:spTree>
    <p:extLst>
      <p:ext uri="{BB962C8B-B14F-4D97-AF65-F5344CB8AC3E}">
        <p14:creationId xmlns:p14="http://schemas.microsoft.com/office/powerpoint/2010/main" val="3198458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2032</Words>
  <Application>Microsoft Macintosh PowerPoint</Application>
  <PresentationFormat>Widescreen</PresentationFormat>
  <Paragraphs>260</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Pricing</vt:lpstr>
      <vt:lpstr>Pricing Product: Understanding &amp; Capturing Value</vt:lpstr>
      <vt:lpstr>Learning Objectives</vt:lpstr>
      <vt:lpstr>What Is a Price? LO10.1 Answer the question “What is a price?” and discuss the importance of pricing in today’s fast-changing environment. </vt:lpstr>
      <vt:lpstr>Major Pricing Strategies LO10.2 Major pricing strategies</vt:lpstr>
      <vt:lpstr>Major Pricing Strategies</vt:lpstr>
      <vt:lpstr>Major Pricing Strategies</vt:lpstr>
      <vt:lpstr>Major Pricing Strategies</vt:lpstr>
      <vt:lpstr>Major Pricing Strategies</vt:lpstr>
      <vt:lpstr>Cost-Plus Pricing  (example – simple straightforward calculation)</vt:lpstr>
      <vt:lpstr>Major Pricing Strategies</vt:lpstr>
      <vt:lpstr>Major Pricing Strategies</vt:lpstr>
      <vt:lpstr>Pricing Strategies</vt:lpstr>
      <vt:lpstr>Learning Objectives </vt:lpstr>
      <vt:lpstr>New Product Pricing Strategies LO11.1 Describe the major strategies for pricing new products. </vt:lpstr>
      <vt:lpstr>Product Mix Pricing Strategies LO11.2 Explain how companies find a set of prices that maximizes the profits from the total product mix. </vt:lpstr>
      <vt:lpstr>Product Mix Pricing Strategies</vt:lpstr>
      <vt:lpstr>Product Mix Pricing Strategies</vt:lpstr>
      <vt:lpstr>Price Adjustment Strategies LO11.3 Discuss how companies adjust their prices to take into account different types of customers and situations. </vt:lpstr>
      <vt:lpstr>Price Adjustment Strategies</vt:lpstr>
      <vt:lpstr>Price Adjustment Strategies </vt:lpstr>
      <vt:lpstr>Price Adjustment Strategies</vt:lpstr>
      <vt:lpstr>Price Adjustment Strategies</vt:lpstr>
      <vt:lpstr>Price Changes LO11.4 Discuss the key issues related to initiating and responding to price changes.  </vt:lpstr>
      <vt:lpstr>Price Changes </vt:lpstr>
      <vt:lpstr>Price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dc:title>
  <dc:creator>Regina Yeo</dc:creator>
  <cp:lastModifiedBy>Regina Yeo</cp:lastModifiedBy>
  <cp:revision>11</cp:revision>
  <dcterms:created xsi:type="dcterms:W3CDTF">2020-09-23T04:43:22Z</dcterms:created>
  <dcterms:modified xsi:type="dcterms:W3CDTF">2021-02-25T17:18:53Z</dcterms:modified>
</cp:coreProperties>
</file>