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887" r:id="rId2"/>
    <p:sldId id="531" r:id="rId3"/>
    <p:sldId id="378" r:id="rId4"/>
    <p:sldId id="481" r:id="rId5"/>
    <p:sldId id="484" r:id="rId6"/>
    <p:sldId id="489" r:id="rId7"/>
    <p:sldId id="488" r:id="rId8"/>
    <p:sldId id="490" r:id="rId9"/>
    <p:sldId id="493" r:id="rId10"/>
    <p:sldId id="882" r:id="rId11"/>
    <p:sldId id="495" r:id="rId12"/>
    <p:sldId id="497" r:id="rId13"/>
    <p:sldId id="533" r:id="rId14"/>
    <p:sldId id="503" r:id="rId15"/>
    <p:sldId id="508" r:id="rId16"/>
    <p:sldId id="509" r:id="rId17"/>
    <p:sldId id="510" r:id="rId18"/>
    <p:sldId id="512" r:id="rId19"/>
    <p:sldId id="372" r:id="rId20"/>
    <p:sldId id="532" r:id="rId21"/>
    <p:sldId id="373" r:id="rId22"/>
    <p:sldId id="513" r:id="rId23"/>
    <p:sldId id="518" r:id="rId24"/>
    <p:sldId id="883" r:id="rId25"/>
    <p:sldId id="88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7308"/>
  </p:normalViewPr>
  <p:slideViewPr>
    <p:cSldViewPr snapToGrid="0" snapToObjects="1">
      <p:cViewPr varScale="1">
        <p:scale>
          <a:sx n="93" d="100"/>
          <a:sy n="93" d="100"/>
        </p:scale>
        <p:origin x="122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FA22B-2955-D848-AAF2-3287BA9F4635}" type="datetimeFigureOut">
              <a:rPr lang="en-GB" smtClean="0"/>
              <a:t>26/02/2021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31B722-B0CC-4041-A38F-F59161656E06}" type="slidenum">
              <a:rPr lang="en-GB" smtClean="0"/>
              <a:t>‹#›</a:t>
            </a:fld>
            <a:endParaRPr lang="en-GB"/>
          </a:p>
        </p:txBody>
      </p:sp>
    </p:spTree>
    <p:extLst>
      <p:ext uri="{BB962C8B-B14F-4D97-AF65-F5344CB8AC3E}">
        <p14:creationId xmlns:p14="http://schemas.microsoft.com/office/powerpoint/2010/main" val="3710230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3488244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2838259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54887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118409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sz="1200"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3536996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3952452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a:extLst>
              <a:ext uri="{FF2B5EF4-FFF2-40B4-BE49-F238E27FC236}">
                <a16:creationId xmlns:a16="http://schemas.microsoft.com/office/drawing/2014/main" id="{D82EAED2-9ACD-FB49-B8A8-302BD9A26D5C}"/>
              </a:ext>
            </a:extLst>
          </p:cNvPr>
          <p:cNvSpPr>
            <a:spLocks noGrp="1" noRot="1" noChangeAspect="1" noChangeArrowheads="1" noTextEdit="1"/>
          </p:cNvSpPr>
          <p:nvPr>
            <p:ph type="sldImg"/>
          </p:nvPr>
        </p:nvSpPr>
        <p:spPr>
          <a:ln/>
        </p:spPr>
      </p:sp>
      <p:sp>
        <p:nvSpPr>
          <p:cNvPr id="55298" name="Notes Placeholder 2">
            <a:extLst>
              <a:ext uri="{FF2B5EF4-FFF2-40B4-BE49-F238E27FC236}">
                <a16:creationId xmlns:a16="http://schemas.microsoft.com/office/drawing/2014/main" id="{403D6D19-EACF-EF4F-82DB-8C3D3E56FD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ltLang="en-US">
              <a:cs typeface="Arial" panose="020B0604020202020204" pitchFamily="34" charset="0"/>
            </a:endParaRPr>
          </a:p>
        </p:txBody>
      </p:sp>
      <p:sp>
        <p:nvSpPr>
          <p:cNvPr id="55299" name="Slide Number Placeholder 3">
            <a:extLst>
              <a:ext uri="{FF2B5EF4-FFF2-40B4-BE49-F238E27FC236}">
                <a16:creationId xmlns:a16="http://schemas.microsoft.com/office/drawing/2014/main" id="{F8352CB1-112E-764D-94DC-27F391A6BE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ea typeface="MS PGothic" panose="020B0600070205080204" pitchFamily="34" charset="-128"/>
              </a:defRPr>
            </a:lvl1pPr>
            <a:lvl2pPr marL="742950" indent="-285750">
              <a:defRPr>
                <a:solidFill>
                  <a:schemeClr val="tx1"/>
                </a:solidFill>
                <a:latin typeface="Garamond" panose="02020404030301010803" pitchFamily="18" charset="0"/>
                <a:ea typeface="MS PGothic" panose="020B0600070205080204" pitchFamily="34" charset="-128"/>
              </a:defRPr>
            </a:lvl2pPr>
            <a:lvl3pPr marL="1143000" indent="-228600">
              <a:defRPr>
                <a:solidFill>
                  <a:schemeClr val="tx1"/>
                </a:solidFill>
                <a:latin typeface="Garamond" panose="02020404030301010803" pitchFamily="18" charset="0"/>
                <a:ea typeface="MS PGothic" panose="020B0600070205080204" pitchFamily="34" charset="-128"/>
              </a:defRPr>
            </a:lvl3pPr>
            <a:lvl4pPr marL="1600200" indent="-228600">
              <a:defRPr>
                <a:solidFill>
                  <a:schemeClr val="tx1"/>
                </a:solidFill>
                <a:latin typeface="Garamond" panose="02020404030301010803" pitchFamily="18" charset="0"/>
                <a:ea typeface="MS PGothic" panose="020B0600070205080204" pitchFamily="34" charset="-128"/>
              </a:defRPr>
            </a:lvl4pPr>
            <a:lvl5pPr marL="2057400" indent="-228600">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MS PGothic" panose="020B0600070205080204" pitchFamily="34" charset="-128"/>
              </a:defRPr>
            </a:lvl9pPr>
          </a:lstStyle>
          <a:p>
            <a:fld id="{945F8725-29DF-F94B-81A1-62226C878B4E}" type="slidenum">
              <a:rPr lang="en-SG" altLang="en-US">
                <a:latin typeface="Times New Roman" panose="02020603050405020304" pitchFamily="18" charset="0"/>
              </a:rPr>
              <a:pPr/>
              <a:t>21</a:t>
            </a:fld>
            <a:endParaRPr lang="en-SG" altLang="en-US">
              <a:latin typeface="Times New Roman" panose="02020603050405020304" pitchFamily="18" charset="0"/>
            </a:endParaRPr>
          </a:p>
        </p:txBody>
      </p:sp>
    </p:spTree>
    <p:extLst>
      <p:ext uri="{BB962C8B-B14F-4D97-AF65-F5344CB8AC3E}">
        <p14:creationId xmlns:p14="http://schemas.microsoft.com/office/powerpoint/2010/main" val="2454407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1174489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4020729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1372413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1518490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879566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4256225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3939530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3278682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3601332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4181723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1ABB0-FA36-8A4E-A12F-C6D32EE56C6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FBFE03CE-620B-8742-A674-031C03BCFA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7445BE1B-0D13-9E48-BD6E-F92D68D55CC9}"/>
              </a:ext>
            </a:extLst>
          </p:cNvPr>
          <p:cNvSpPr>
            <a:spLocks noGrp="1"/>
          </p:cNvSpPr>
          <p:nvPr>
            <p:ph type="dt" sz="half" idx="10"/>
          </p:nvPr>
        </p:nvSpPr>
        <p:spPr/>
        <p:txBody>
          <a:bodyPr/>
          <a:lstStyle/>
          <a:p>
            <a:fld id="{35E5C201-953A-8D48-8786-78532AC51BCF}" type="datetime1">
              <a:rPr lang="en-SG" smtClean="0"/>
              <a:t>26/2/21</a:t>
            </a:fld>
            <a:endParaRPr lang="en-GB"/>
          </a:p>
        </p:txBody>
      </p:sp>
      <p:sp>
        <p:nvSpPr>
          <p:cNvPr id="5" name="Footer Placeholder 4">
            <a:extLst>
              <a:ext uri="{FF2B5EF4-FFF2-40B4-BE49-F238E27FC236}">
                <a16:creationId xmlns:a16="http://schemas.microsoft.com/office/drawing/2014/main" id="{E9113FAC-5126-3245-B8E9-9D0FB01FD1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8302DC-2B1E-9449-B39F-83F69D75D15D}"/>
              </a:ext>
            </a:extLst>
          </p:cNvPr>
          <p:cNvSpPr>
            <a:spLocks noGrp="1"/>
          </p:cNvSpPr>
          <p:nvPr>
            <p:ph type="sldNum" sz="quarter" idx="12"/>
          </p:nvPr>
        </p:nvSpPr>
        <p:spPr/>
        <p:txBody>
          <a:bodyPr/>
          <a:lstStyle/>
          <a:p>
            <a:fld id="{8FF7D530-0EC8-AD4B-BB47-B2B8DAB8AD2C}" type="slidenum">
              <a:rPr lang="en-GB" smtClean="0"/>
              <a:t>‹#›</a:t>
            </a:fld>
            <a:endParaRPr lang="en-GB"/>
          </a:p>
        </p:txBody>
      </p:sp>
    </p:spTree>
    <p:extLst>
      <p:ext uri="{BB962C8B-B14F-4D97-AF65-F5344CB8AC3E}">
        <p14:creationId xmlns:p14="http://schemas.microsoft.com/office/powerpoint/2010/main" val="2064097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E88A4-A30E-1545-86C0-EB709F61F2C8}"/>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9EB8E287-8AD9-734C-9739-2F86E4A4E4E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2ADA791-6884-BE4F-BAA5-1B25C5454A65}"/>
              </a:ext>
            </a:extLst>
          </p:cNvPr>
          <p:cNvSpPr>
            <a:spLocks noGrp="1"/>
          </p:cNvSpPr>
          <p:nvPr>
            <p:ph type="dt" sz="half" idx="10"/>
          </p:nvPr>
        </p:nvSpPr>
        <p:spPr/>
        <p:txBody>
          <a:bodyPr/>
          <a:lstStyle/>
          <a:p>
            <a:fld id="{BFB2E2F4-E027-7E4C-8FA4-665DD372EF5A}" type="datetime1">
              <a:rPr lang="en-SG" smtClean="0"/>
              <a:t>26/2/21</a:t>
            </a:fld>
            <a:endParaRPr lang="en-GB"/>
          </a:p>
        </p:txBody>
      </p:sp>
      <p:sp>
        <p:nvSpPr>
          <p:cNvPr id="5" name="Footer Placeholder 4">
            <a:extLst>
              <a:ext uri="{FF2B5EF4-FFF2-40B4-BE49-F238E27FC236}">
                <a16:creationId xmlns:a16="http://schemas.microsoft.com/office/drawing/2014/main" id="{9533E81D-DF32-7D40-A06D-757FE5F12B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5BBDB5-4789-CD4C-9B99-766FDBB123EF}"/>
              </a:ext>
            </a:extLst>
          </p:cNvPr>
          <p:cNvSpPr>
            <a:spLocks noGrp="1"/>
          </p:cNvSpPr>
          <p:nvPr>
            <p:ph type="sldNum" sz="quarter" idx="12"/>
          </p:nvPr>
        </p:nvSpPr>
        <p:spPr/>
        <p:txBody>
          <a:bodyPr/>
          <a:lstStyle/>
          <a:p>
            <a:fld id="{8FF7D530-0EC8-AD4B-BB47-B2B8DAB8AD2C}" type="slidenum">
              <a:rPr lang="en-GB" smtClean="0"/>
              <a:t>‹#›</a:t>
            </a:fld>
            <a:endParaRPr lang="en-GB"/>
          </a:p>
        </p:txBody>
      </p:sp>
    </p:spTree>
    <p:extLst>
      <p:ext uri="{BB962C8B-B14F-4D97-AF65-F5344CB8AC3E}">
        <p14:creationId xmlns:p14="http://schemas.microsoft.com/office/powerpoint/2010/main" val="116414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D9C919-45BA-B245-BC25-C55727576F06}"/>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C713C7A1-2159-F242-A3E1-ADF5360379F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903BF80-ABAD-E641-9733-F63E6FC27994}"/>
              </a:ext>
            </a:extLst>
          </p:cNvPr>
          <p:cNvSpPr>
            <a:spLocks noGrp="1"/>
          </p:cNvSpPr>
          <p:nvPr>
            <p:ph type="dt" sz="half" idx="10"/>
          </p:nvPr>
        </p:nvSpPr>
        <p:spPr/>
        <p:txBody>
          <a:bodyPr/>
          <a:lstStyle/>
          <a:p>
            <a:fld id="{C0DB273D-9B38-D749-BF88-6BD7012516FE}" type="datetime1">
              <a:rPr lang="en-SG" smtClean="0"/>
              <a:t>26/2/21</a:t>
            </a:fld>
            <a:endParaRPr lang="en-GB"/>
          </a:p>
        </p:txBody>
      </p:sp>
      <p:sp>
        <p:nvSpPr>
          <p:cNvPr id="5" name="Footer Placeholder 4">
            <a:extLst>
              <a:ext uri="{FF2B5EF4-FFF2-40B4-BE49-F238E27FC236}">
                <a16:creationId xmlns:a16="http://schemas.microsoft.com/office/drawing/2014/main" id="{42C08742-DF41-8D4A-A033-87D033EC7C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CDFE00D-5495-9541-94C0-C44599ECFBDE}"/>
              </a:ext>
            </a:extLst>
          </p:cNvPr>
          <p:cNvSpPr>
            <a:spLocks noGrp="1"/>
          </p:cNvSpPr>
          <p:nvPr>
            <p:ph type="sldNum" sz="quarter" idx="12"/>
          </p:nvPr>
        </p:nvSpPr>
        <p:spPr/>
        <p:txBody>
          <a:bodyPr/>
          <a:lstStyle/>
          <a:p>
            <a:fld id="{8FF7D530-0EC8-AD4B-BB47-B2B8DAB8AD2C}" type="slidenum">
              <a:rPr lang="en-GB" smtClean="0"/>
              <a:t>‹#›</a:t>
            </a:fld>
            <a:endParaRPr lang="en-GB"/>
          </a:p>
        </p:txBody>
      </p:sp>
    </p:spTree>
    <p:extLst>
      <p:ext uri="{BB962C8B-B14F-4D97-AF65-F5344CB8AC3E}">
        <p14:creationId xmlns:p14="http://schemas.microsoft.com/office/powerpoint/2010/main" val="3770111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2FE7AFD3-B631-8549-8B21-019808E9444A}" type="datetime1">
              <a:rPr lang="en-SG" smtClean="0"/>
              <a:t>26/2/21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932810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5126A-7494-1640-8FEA-30EB2E7A184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C5D0FA0E-89A7-614A-A8FC-7374034541D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D95AF08-F95E-5F41-BDE2-2CB09FFADF9D}"/>
              </a:ext>
            </a:extLst>
          </p:cNvPr>
          <p:cNvSpPr>
            <a:spLocks noGrp="1"/>
          </p:cNvSpPr>
          <p:nvPr>
            <p:ph type="dt" sz="half" idx="10"/>
          </p:nvPr>
        </p:nvSpPr>
        <p:spPr/>
        <p:txBody>
          <a:bodyPr/>
          <a:lstStyle/>
          <a:p>
            <a:fld id="{7272CD23-992D-7E4D-843F-C3B65BA65F5C}" type="datetime1">
              <a:rPr lang="en-SG" smtClean="0"/>
              <a:t>26/2/21</a:t>
            </a:fld>
            <a:endParaRPr lang="en-GB"/>
          </a:p>
        </p:txBody>
      </p:sp>
      <p:sp>
        <p:nvSpPr>
          <p:cNvPr id="5" name="Footer Placeholder 4">
            <a:extLst>
              <a:ext uri="{FF2B5EF4-FFF2-40B4-BE49-F238E27FC236}">
                <a16:creationId xmlns:a16="http://schemas.microsoft.com/office/drawing/2014/main" id="{09BD0992-BA19-3D4C-B5C1-E3DCE767E5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3665D9-C058-0049-956F-9410F55A33A1}"/>
              </a:ext>
            </a:extLst>
          </p:cNvPr>
          <p:cNvSpPr>
            <a:spLocks noGrp="1"/>
          </p:cNvSpPr>
          <p:nvPr>
            <p:ph type="sldNum" sz="quarter" idx="12"/>
          </p:nvPr>
        </p:nvSpPr>
        <p:spPr/>
        <p:txBody>
          <a:bodyPr/>
          <a:lstStyle/>
          <a:p>
            <a:fld id="{8FF7D530-0EC8-AD4B-BB47-B2B8DAB8AD2C}" type="slidenum">
              <a:rPr lang="en-GB" smtClean="0"/>
              <a:t>‹#›</a:t>
            </a:fld>
            <a:endParaRPr lang="en-GB"/>
          </a:p>
        </p:txBody>
      </p:sp>
    </p:spTree>
    <p:extLst>
      <p:ext uri="{BB962C8B-B14F-4D97-AF65-F5344CB8AC3E}">
        <p14:creationId xmlns:p14="http://schemas.microsoft.com/office/powerpoint/2010/main" val="666101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9BBDB-BFAF-8B4A-9B30-D0BFFF17644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11819C81-0CE9-E247-8502-35695D7EF6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6B3F697-AD20-9444-B584-C99A38F42C56}"/>
              </a:ext>
            </a:extLst>
          </p:cNvPr>
          <p:cNvSpPr>
            <a:spLocks noGrp="1"/>
          </p:cNvSpPr>
          <p:nvPr>
            <p:ph type="dt" sz="half" idx="10"/>
          </p:nvPr>
        </p:nvSpPr>
        <p:spPr/>
        <p:txBody>
          <a:bodyPr/>
          <a:lstStyle/>
          <a:p>
            <a:fld id="{9A85359F-5FBB-7344-8729-42FB5764D655}" type="datetime1">
              <a:rPr lang="en-SG" smtClean="0"/>
              <a:t>26/2/21</a:t>
            </a:fld>
            <a:endParaRPr lang="en-GB"/>
          </a:p>
        </p:txBody>
      </p:sp>
      <p:sp>
        <p:nvSpPr>
          <p:cNvPr id="5" name="Footer Placeholder 4">
            <a:extLst>
              <a:ext uri="{FF2B5EF4-FFF2-40B4-BE49-F238E27FC236}">
                <a16:creationId xmlns:a16="http://schemas.microsoft.com/office/drawing/2014/main" id="{A599F8BA-01D2-B942-988C-E5F7AAA5A9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32D334-91F5-2F42-B065-497CC9EC69C7}"/>
              </a:ext>
            </a:extLst>
          </p:cNvPr>
          <p:cNvSpPr>
            <a:spLocks noGrp="1"/>
          </p:cNvSpPr>
          <p:nvPr>
            <p:ph type="sldNum" sz="quarter" idx="12"/>
          </p:nvPr>
        </p:nvSpPr>
        <p:spPr/>
        <p:txBody>
          <a:bodyPr/>
          <a:lstStyle/>
          <a:p>
            <a:fld id="{8FF7D530-0EC8-AD4B-BB47-B2B8DAB8AD2C}" type="slidenum">
              <a:rPr lang="en-GB" smtClean="0"/>
              <a:t>‹#›</a:t>
            </a:fld>
            <a:endParaRPr lang="en-GB"/>
          </a:p>
        </p:txBody>
      </p:sp>
    </p:spTree>
    <p:extLst>
      <p:ext uri="{BB962C8B-B14F-4D97-AF65-F5344CB8AC3E}">
        <p14:creationId xmlns:p14="http://schemas.microsoft.com/office/powerpoint/2010/main" val="1657240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C9E02-257F-A14B-A29B-2DEBE2BC4949}"/>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B5E9DF2C-68F5-E14B-850A-2953771938E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4F312674-2C4B-204A-B741-2C811C1411C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DDDCE37E-7E46-1446-9467-40474C0BAF78}"/>
              </a:ext>
            </a:extLst>
          </p:cNvPr>
          <p:cNvSpPr>
            <a:spLocks noGrp="1"/>
          </p:cNvSpPr>
          <p:nvPr>
            <p:ph type="dt" sz="half" idx="10"/>
          </p:nvPr>
        </p:nvSpPr>
        <p:spPr/>
        <p:txBody>
          <a:bodyPr/>
          <a:lstStyle/>
          <a:p>
            <a:fld id="{74FC4470-D2C2-D74E-911E-CDA161C4E427}" type="datetime1">
              <a:rPr lang="en-SG" smtClean="0"/>
              <a:t>26/2/21</a:t>
            </a:fld>
            <a:endParaRPr lang="en-GB"/>
          </a:p>
        </p:txBody>
      </p:sp>
      <p:sp>
        <p:nvSpPr>
          <p:cNvPr id="6" name="Footer Placeholder 5">
            <a:extLst>
              <a:ext uri="{FF2B5EF4-FFF2-40B4-BE49-F238E27FC236}">
                <a16:creationId xmlns:a16="http://schemas.microsoft.com/office/drawing/2014/main" id="{6A0237AF-B03C-EC44-8B81-4ECCFD89A90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3E00513-FD0D-3C49-874A-5FA23BE4128C}"/>
              </a:ext>
            </a:extLst>
          </p:cNvPr>
          <p:cNvSpPr>
            <a:spLocks noGrp="1"/>
          </p:cNvSpPr>
          <p:nvPr>
            <p:ph type="sldNum" sz="quarter" idx="12"/>
          </p:nvPr>
        </p:nvSpPr>
        <p:spPr/>
        <p:txBody>
          <a:bodyPr/>
          <a:lstStyle/>
          <a:p>
            <a:fld id="{8FF7D530-0EC8-AD4B-BB47-B2B8DAB8AD2C}" type="slidenum">
              <a:rPr lang="en-GB" smtClean="0"/>
              <a:t>‹#›</a:t>
            </a:fld>
            <a:endParaRPr lang="en-GB"/>
          </a:p>
        </p:txBody>
      </p:sp>
    </p:spTree>
    <p:extLst>
      <p:ext uri="{BB962C8B-B14F-4D97-AF65-F5344CB8AC3E}">
        <p14:creationId xmlns:p14="http://schemas.microsoft.com/office/powerpoint/2010/main" val="3791213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7C2EA-A1EE-9145-8DEE-A93D0FA547D8}"/>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5713A0BB-8767-1E4E-B349-3D45C0C541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9B9A94B-CE19-C644-9C56-4F22560445B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09C9B4B0-EF4B-324C-B80F-E0706F8085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DBF31E0-0778-D642-BEDF-9A5020C60FE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1A7C61CC-72B7-3040-99D2-18A17DAF9E3A}"/>
              </a:ext>
            </a:extLst>
          </p:cNvPr>
          <p:cNvSpPr>
            <a:spLocks noGrp="1"/>
          </p:cNvSpPr>
          <p:nvPr>
            <p:ph type="dt" sz="half" idx="10"/>
          </p:nvPr>
        </p:nvSpPr>
        <p:spPr/>
        <p:txBody>
          <a:bodyPr/>
          <a:lstStyle/>
          <a:p>
            <a:fld id="{B5D1FB64-0F53-AA4A-88C0-857F3EBA7FCD}" type="datetime1">
              <a:rPr lang="en-SG" smtClean="0"/>
              <a:t>26/2/21</a:t>
            </a:fld>
            <a:endParaRPr lang="en-GB"/>
          </a:p>
        </p:txBody>
      </p:sp>
      <p:sp>
        <p:nvSpPr>
          <p:cNvPr id="8" name="Footer Placeholder 7">
            <a:extLst>
              <a:ext uri="{FF2B5EF4-FFF2-40B4-BE49-F238E27FC236}">
                <a16:creationId xmlns:a16="http://schemas.microsoft.com/office/drawing/2014/main" id="{C2FF1C3A-C439-0045-8D4C-20CE98E7F74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5BD024C-7990-E043-AEE3-B5CE6DD919E0}"/>
              </a:ext>
            </a:extLst>
          </p:cNvPr>
          <p:cNvSpPr>
            <a:spLocks noGrp="1"/>
          </p:cNvSpPr>
          <p:nvPr>
            <p:ph type="sldNum" sz="quarter" idx="12"/>
          </p:nvPr>
        </p:nvSpPr>
        <p:spPr/>
        <p:txBody>
          <a:bodyPr/>
          <a:lstStyle/>
          <a:p>
            <a:fld id="{8FF7D530-0EC8-AD4B-BB47-B2B8DAB8AD2C}" type="slidenum">
              <a:rPr lang="en-GB" smtClean="0"/>
              <a:t>‹#›</a:t>
            </a:fld>
            <a:endParaRPr lang="en-GB"/>
          </a:p>
        </p:txBody>
      </p:sp>
    </p:spTree>
    <p:extLst>
      <p:ext uri="{BB962C8B-B14F-4D97-AF65-F5344CB8AC3E}">
        <p14:creationId xmlns:p14="http://schemas.microsoft.com/office/powerpoint/2010/main" val="618580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7785-3741-2E4F-9BB7-28C6FD64795C}"/>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2CDEAF82-2C49-034E-B22D-9178277EB826}"/>
              </a:ext>
            </a:extLst>
          </p:cNvPr>
          <p:cNvSpPr>
            <a:spLocks noGrp="1"/>
          </p:cNvSpPr>
          <p:nvPr>
            <p:ph type="dt" sz="half" idx="10"/>
          </p:nvPr>
        </p:nvSpPr>
        <p:spPr/>
        <p:txBody>
          <a:bodyPr/>
          <a:lstStyle/>
          <a:p>
            <a:fld id="{CD2A5DF2-0766-CE45-AAC5-13E2D9009881}" type="datetime1">
              <a:rPr lang="en-SG" smtClean="0"/>
              <a:t>26/2/21</a:t>
            </a:fld>
            <a:endParaRPr lang="en-GB"/>
          </a:p>
        </p:txBody>
      </p:sp>
      <p:sp>
        <p:nvSpPr>
          <p:cNvPr id="4" name="Footer Placeholder 3">
            <a:extLst>
              <a:ext uri="{FF2B5EF4-FFF2-40B4-BE49-F238E27FC236}">
                <a16:creationId xmlns:a16="http://schemas.microsoft.com/office/drawing/2014/main" id="{B7B25268-4563-134B-A6E8-36B0DB304CD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9D2950C-5BAD-234D-A8EA-C13FD621E8E5}"/>
              </a:ext>
            </a:extLst>
          </p:cNvPr>
          <p:cNvSpPr>
            <a:spLocks noGrp="1"/>
          </p:cNvSpPr>
          <p:nvPr>
            <p:ph type="sldNum" sz="quarter" idx="12"/>
          </p:nvPr>
        </p:nvSpPr>
        <p:spPr/>
        <p:txBody>
          <a:bodyPr/>
          <a:lstStyle/>
          <a:p>
            <a:fld id="{8FF7D530-0EC8-AD4B-BB47-B2B8DAB8AD2C}" type="slidenum">
              <a:rPr lang="en-GB" smtClean="0"/>
              <a:t>‹#›</a:t>
            </a:fld>
            <a:endParaRPr lang="en-GB"/>
          </a:p>
        </p:txBody>
      </p:sp>
    </p:spTree>
    <p:extLst>
      <p:ext uri="{BB962C8B-B14F-4D97-AF65-F5344CB8AC3E}">
        <p14:creationId xmlns:p14="http://schemas.microsoft.com/office/powerpoint/2010/main" val="3752460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3E7E8D-BC9D-FC41-B7E2-51D09D7D6A11}"/>
              </a:ext>
            </a:extLst>
          </p:cNvPr>
          <p:cNvSpPr>
            <a:spLocks noGrp="1"/>
          </p:cNvSpPr>
          <p:nvPr>
            <p:ph type="dt" sz="half" idx="10"/>
          </p:nvPr>
        </p:nvSpPr>
        <p:spPr/>
        <p:txBody>
          <a:bodyPr/>
          <a:lstStyle/>
          <a:p>
            <a:fld id="{ADDDD022-5EC7-F846-8081-995D7ED8B670}" type="datetime1">
              <a:rPr lang="en-SG" smtClean="0"/>
              <a:t>26/2/21</a:t>
            </a:fld>
            <a:endParaRPr lang="en-GB"/>
          </a:p>
        </p:txBody>
      </p:sp>
      <p:sp>
        <p:nvSpPr>
          <p:cNvPr id="3" name="Footer Placeholder 2">
            <a:extLst>
              <a:ext uri="{FF2B5EF4-FFF2-40B4-BE49-F238E27FC236}">
                <a16:creationId xmlns:a16="http://schemas.microsoft.com/office/drawing/2014/main" id="{6E3D306E-FD84-E745-B3F8-14562A132A4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0B72389-C3FC-1E46-A1B6-999B4A2423DF}"/>
              </a:ext>
            </a:extLst>
          </p:cNvPr>
          <p:cNvSpPr>
            <a:spLocks noGrp="1"/>
          </p:cNvSpPr>
          <p:nvPr>
            <p:ph type="sldNum" sz="quarter" idx="12"/>
          </p:nvPr>
        </p:nvSpPr>
        <p:spPr/>
        <p:txBody>
          <a:bodyPr/>
          <a:lstStyle/>
          <a:p>
            <a:fld id="{8FF7D530-0EC8-AD4B-BB47-B2B8DAB8AD2C}" type="slidenum">
              <a:rPr lang="en-GB" smtClean="0"/>
              <a:t>‹#›</a:t>
            </a:fld>
            <a:endParaRPr lang="en-GB"/>
          </a:p>
        </p:txBody>
      </p:sp>
    </p:spTree>
    <p:extLst>
      <p:ext uri="{BB962C8B-B14F-4D97-AF65-F5344CB8AC3E}">
        <p14:creationId xmlns:p14="http://schemas.microsoft.com/office/powerpoint/2010/main" val="2829314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69774-DB46-D944-B608-445A36BE114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8ACBD893-F556-4742-BC6F-6EFE1A6F11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56BB400E-CCAB-BE4D-AAA5-66DB8361E3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CA261F5-252A-CE46-8486-43A7080190E8}"/>
              </a:ext>
            </a:extLst>
          </p:cNvPr>
          <p:cNvSpPr>
            <a:spLocks noGrp="1"/>
          </p:cNvSpPr>
          <p:nvPr>
            <p:ph type="dt" sz="half" idx="10"/>
          </p:nvPr>
        </p:nvSpPr>
        <p:spPr/>
        <p:txBody>
          <a:bodyPr/>
          <a:lstStyle/>
          <a:p>
            <a:fld id="{053C944D-C60C-D54E-97D1-CF8ABCDB30A5}" type="datetime1">
              <a:rPr lang="en-SG" smtClean="0"/>
              <a:t>26/2/21</a:t>
            </a:fld>
            <a:endParaRPr lang="en-GB"/>
          </a:p>
        </p:txBody>
      </p:sp>
      <p:sp>
        <p:nvSpPr>
          <p:cNvPr id="6" name="Footer Placeholder 5">
            <a:extLst>
              <a:ext uri="{FF2B5EF4-FFF2-40B4-BE49-F238E27FC236}">
                <a16:creationId xmlns:a16="http://schemas.microsoft.com/office/drawing/2014/main" id="{99275B9A-DB6D-CE43-891E-1C8A47903B5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2923AD1-66C9-774C-8F51-F09A86EA7702}"/>
              </a:ext>
            </a:extLst>
          </p:cNvPr>
          <p:cNvSpPr>
            <a:spLocks noGrp="1"/>
          </p:cNvSpPr>
          <p:nvPr>
            <p:ph type="sldNum" sz="quarter" idx="12"/>
          </p:nvPr>
        </p:nvSpPr>
        <p:spPr/>
        <p:txBody>
          <a:bodyPr/>
          <a:lstStyle/>
          <a:p>
            <a:fld id="{8FF7D530-0EC8-AD4B-BB47-B2B8DAB8AD2C}" type="slidenum">
              <a:rPr lang="en-GB" smtClean="0"/>
              <a:t>‹#›</a:t>
            </a:fld>
            <a:endParaRPr lang="en-GB"/>
          </a:p>
        </p:txBody>
      </p:sp>
    </p:spTree>
    <p:extLst>
      <p:ext uri="{BB962C8B-B14F-4D97-AF65-F5344CB8AC3E}">
        <p14:creationId xmlns:p14="http://schemas.microsoft.com/office/powerpoint/2010/main" val="2811313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D6F3E-88CA-EA48-937F-02E41747054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02D5FF1C-BC25-754B-8874-129766A81E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DD8852A-6C03-8F4A-AA61-CDE82CCFDE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C760593-1BC2-FE43-9D59-F8808383031E}"/>
              </a:ext>
            </a:extLst>
          </p:cNvPr>
          <p:cNvSpPr>
            <a:spLocks noGrp="1"/>
          </p:cNvSpPr>
          <p:nvPr>
            <p:ph type="dt" sz="half" idx="10"/>
          </p:nvPr>
        </p:nvSpPr>
        <p:spPr/>
        <p:txBody>
          <a:bodyPr/>
          <a:lstStyle/>
          <a:p>
            <a:fld id="{6E77DCFA-9B9C-854E-8649-F5B665BC24B0}" type="datetime1">
              <a:rPr lang="en-SG" smtClean="0"/>
              <a:t>26/2/21</a:t>
            </a:fld>
            <a:endParaRPr lang="en-GB"/>
          </a:p>
        </p:txBody>
      </p:sp>
      <p:sp>
        <p:nvSpPr>
          <p:cNvPr id="6" name="Footer Placeholder 5">
            <a:extLst>
              <a:ext uri="{FF2B5EF4-FFF2-40B4-BE49-F238E27FC236}">
                <a16:creationId xmlns:a16="http://schemas.microsoft.com/office/drawing/2014/main" id="{2DC1F25F-94EE-9E4C-A5A8-CB0D34572A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9549C76-8CA5-604B-B10C-D5CAC3A703BD}"/>
              </a:ext>
            </a:extLst>
          </p:cNvPr>
          <p:cNvSpPr>
            <a:spLocks noGrp="1"/>
          </p:cNvSpPr>
          <p:nvPr>
            <p:ph type="sldNum" sz="quarter" idx="12"/>
          </p:nvPr>
        </p:nvSpPr>
        <p:spPr/>
        <p:txBody>
          <a:bodyPr/>
          <a:lstStyle/>
          <a:p>
            <a:fld id="{8FF7D530-0EC8-AD4B-BB47-B2B8DAB8AD2C}" type="slidenum">
              <a:rPr lang="en-GB" smtClean="0"/>
              <a:t>‹#›</a:t>
            </a:fld>
            <a:endParaRPr lang="en-GB"/>
          </a:p>
        </p:txBody>
      </p:sp>
    </p:spTree>
    <p:extLst>
      <p:ext uri="{BB962C8B-B14F-4D97-AF65-F5344CB8AC3E}">
        <p14:creationId xmlns:p14="http://schemas.microsoft.com/office/powerpoint/2010/main" val="752002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3DDF16-36F6-D942-8240-140A928C61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18E73FBB-BC33-0D42-A646-92661E61C0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BFAA777-C4B9-1A41-8B68-1078A6AEC5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B4DC3E-7EA3-E24C-A2FB-58CAFBD252F7}" type="datetime1">
              <a:rPr lang="en-SG" smtClean="0"/>
              <a:t>26/2/21</a:t>
            </a:fld>
            <a:endParaRPr lang="en-GB"/>
          </a:p>
        </p:txBody>
      </p:sp>
      <p:sp>
        <p:nvSpPr>
          <p:cNvPr id="5" name="Footer Placeholder 4">
            <a:extLst>
              <a:ext uri="{FF2B5EF4-FFF2-40B4-BE49-F238E27FC236}">
                <a16:creationId xmlns:a16="http://schemas.microsoft.com/office/drawing/2014/main" id="{496E9E84-16F5-654E-A725-079BC7BBAF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89B02BB-CBAE-2D43-AFD3-56F000C5C1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F7D530-0EC8-AD4B-BB47-B2B8DAB8AD2C}" type="slidenum">
              <a:rPr lang="en-GB" smtClean="0"/>
              <a:t>‹#›</a:t>
            </a:fld>
            <a:endParaRPr lang="en-GB"/>
          </a:p>
        </p:txBody>
      </p:sp>
    </p:spTree>
    <p:extLst>
      <p:ext uri="{BB962C8B-B14F-4D97-AF65-F5344CB8AC3E}">
        <p14:creationId xmlns:p14="http://schemas.microsoft.com/office/powerpoint/2010/main" val="2901505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044A179-A07F-441E-80AE-E8DBD4B16A2B}"/>
              </a:ext>
            </a:extLst>
          </p:cNvPr>
          <p:cNvPicPr>
            <a:picLocks noChangeAspect="1"/>
          </p:cNvPicPr>
          <p:nvPr/>
        </p:nvPicPr>
        <p:blipFill rotWithShape="1">
          <a:blip r:embed="rId2"/>
          <a:srcRect r="15313" b="2"/>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62EBF5-A44B-304E-8742-4CAB9D2533C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Place </a:t>
            </a:r>
            <a:br>
              <a:rPr lang="en-US" sz="4800" dirty="0"/>
            </a:br>
            <a:r>
              <a:rPr lang="en-US" sz="4200" dirty="0"/>
              <a:t>(aka Distribution)</a:t>
            </a:r>
          </a:p>
        </p:txBody>
      </p:sp>
      <p:sp>
        <p:nvSpPr>
          <p:cNvPr id="3" name="Text Placeholder 2">
            <a:extLst>
              <a:ext uri="{FF2B5EF4-FFF2-40B4-BE49-F238E27FC236}">
                <a16:creationId xmlns:a16="http://schemas.microsoft.com/office/drawing/2014/main" id="{AD32BACF-8297-0343-808F-EDBCED9C9A56}"/>
              </a:ext>
            </a:extLst>
          </p:cNvPr>
          <p:cNvSpPr>
            <a:spLocks noGrp="1"/>
          </p:cNvSpPr>
          <p:nvPr>
            <p:ph type="body" idx="1"/>
          </p:nvPr>
        </p:nvSpPr>
        <p:spPr>
          <a:xfrm>
            <a:off x="477980" y="4872922"/>
            <a:ext cx="4023359" cy="1208141"/>
          </a:xfrm>
        </p:spPr>
        <p:txBody>
          <a:bodyPr vert="horz" lIns="91440" tIns="45720" rIns="91440" bIns="45720" rtlCol="0">
            <a:normAutofit/>
          </a:bodyPr>
          <a:lstStyle/>
          <a:p>
            <a:r>
              <a:rPr lang="en-US" sz="2000" dirty="0">
                <a:solidFill>
                  <a:schemeClr val="tx1"/>
                </a:solidFill>
              </a:rPr>
              <a:t>Lecture 8</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840A4CA0-0878-7C49-B7C4-59181CFFE341}"/>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8FF7D530-0EC8-AD4B-BB47-B2B8DAB8AD2C}" type="slidenum">
              <a:rPr lang="en-US">
                <a:solidFill>
                  <a:schemeClr val="bg1"/>
                </a:solidFill>
                <a:latin typeface="Calibri" panose="020F0502020204030204"/>
              </a:rPr>
              <a:pPr>
                <a:spcAft>
                  <a:spcPts val="600"/>
                </a:spcAft>
                <a:defRPr/>
              </a:pPr>
              <a:t>1</a:t>
            </a:fld>
            <a:endParaRPr lang="en-US">
              <a:solidFill>
                <a:schemeClr val="bg1"/>
              </a:solidFill>
              <a:latin typeface="Calibri" panose="020F0502020204030204"/>
            </a:endParaRPr>
          </a:p>
        </p:txBody>
      </p:sp>
    </p:spTree>
    <p:extLst>
      <p:ext uri="{BB962C8B-B14F-4D97-AF65-F5344CB8AC3E}">
        <p14:creationId xmlns:p14="http://schemas.microsoft.com/office/powerpoint/2010/main" val="1641488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a:extLst>
              <a:ext uri="{FF2B5EF4-FFF2-40B4-BE49-F238E27FC236}">
                <a16:creationId xmlns:a16="http://schemas.microsoft.com/office/drawing/2014/main" id="{F3E5F3AE-4FA0-D74D-8E1F-1E06FDFCB40B}"/>
              </a:ext>
            </a:extLst>
          </p:cNvPr>
          <p:cNvSpPr>
            <a:spLocks noGrp="1"/>
          </p:cNvSpPr>
          <p:nvPr>
            <p:ph type="title"/>
          </p:nvPr>
        </p:nvSpPr>
        <p:spPr/>
        <p:txBody>
          <a:bodyPr>
            <a:normAutofit fontScale="90000"/>
          </a:bodyPr>
          <a:lstStyle/>
          <a:p>
            <a:r>
              <a:rPr lang="en-US" altLang="en-US" sz="2800" dirty="0"/>
              <a:t>Marketing Channel Choice and Management</a:t>
            </a:r>
            <a:br>
              <a:rPr lang="en-US" altLang="en-US" sz="2800" dirty="0">
                <a:solidFill>
                  <a:srgbClr val="6600CC"/>
                </a:solidFill>
              </a:rPr>
            </a:br>
            <a:r>
              <a:rPr lang="en-US" altLang="en-US" sz="2000" dirty="0"/>
              <a:t>Managing Channel Relationships</a:t>
            </a:r>
            <a:br>
              <a:rPr lang="en-US" altLang="en-US" sz="2000" dirty="0"/>
            </a:br>
            <a:endParaRPr lang="en-SG" altLang="en-US" dirty="0"/>
          </a:p>
        </p:txBody>
      </p:sp>
      <p:sp>
        <p:nvSpPr>
          <p:cNvPr id="3" name="Content Placeholder 2">
            <a:extLst>
              <a:ext uri="{FF2B5EF4-FFF2-40B4-BE49-F238E27FC236}">
                <a16:creationId xmlns:a16="http://schemas.microsoft.com/office/drawing/2014/main" id="{5A4F555C-2616-4C43-B996-343DB22A5B8E}"/>
              </a:ext>
            </a:extLst>
          </p:cNvPr>
          <p:cNvSpPr>
            <a:spLocks noGrp="1"/>
          </p:cNvSpPr>
          <p:nvPr>
            <p:ph sz="half" idx="1"/>
          </p:nvPr>
        </p:nvSpPr>
        <p:spPr>
          <a:xfrm>
            <a:off x="838200" y="2483555"/>
            <a:ext cx="5181600" cy="3693408"/>
          </a:xfrm>
        </p:spPr>
        <p:txBody>
          <a:bodyPr>
            <a:normAutofit fontScale="92500"/>
          </a:bodyPr>
          <a:lstStyle/>
          <a:p>
            <a:pPr marL="0" indent="0">
              <a:buNone/>
              <a:defRPr/>
            </a:pPr>
            <a:r>
              <a:rPr lang="en-US" sz="1600" b="1" dirty="0"/>
              <a:t>Vertical conflict</a:t>
            </a:r>
          </a:p>
          <a:p>
            <a:pPr>
              <a:defRPr/>
            </a:pPr>
            <a:r>
              <a:rPr lang="en-US" sz="1600" dirty="0"/>
              <a:t>Occurs between different levels in a marketing channel, such as a manufacturer and a retailer.</a:t>
            </a:r>
            <a:endParaRPr lang="en-SG" sz="1600" dirty="0"/>
          </a:p>
          <a:p>
            <a:pPr>
              <a:defRPr/>
            </a:pPr>
            <a:endParaRPr lang="en-US" sz="1600" dirty="0"/>
          </a:p>
          <a:p>
            <a:pPr>
              <a:defRPr/>
            </a:pPr>
            <a:r>
              <a:rPr lang="en-US" sz="1600" dirty="0"/>
              <a:t>Three sources of vertical conflict are:</a:t>
            </a:r>
            <a:endParaRPr lang="en-SG" sz="1600" dirty="0"/>
          </a:p>
          <a:p>
            <a:pPr lvl="1">
              <a:defRPr/>
            </a:pPr>
            <a:r>
              <a:rPr lang="en-US" sz="1600" b="1" dirty="0"/>
              <a:t>Disintermediation</a:t>
            </a:r>
            <a:r>
              <a:rPr lang="en-US" sz="1600" dirty="0"/>
              <a:t> is channel conflict that arises when a channel member bypasses another member and sells or buys products direct.</a:t>
            </a:r>
          </a:p>
          <a:p>
            <a:pPr lvl="1">
              <a:defRPr/>
            </a:pPr>
            <a:endParaRPr lang="en-SG" sz="1600" dirty="0"/>
          </a:p>
          <a:p>
            <a:pPr lvl="1">
              <a:defRPr/>
            </a:pPr>
            <a:r>
              <a:rPr lang="en-US" sz="1600" dirty="0"/>
              <a:t>Conflict over how profit margins are distributed among channel members.</a:t>
            </a:r>
            <a:endParaRPr lang="en-SG" sz="1600" dirty="0"/>
          </a:p>
          <a:p>
            <a:pPr lvl="1">
              <a:defRPr/>
            </a:pPr>
            <a:endParaRPr lang="en-US" sz="1600" dirty="0"/>
          </a:p>
          <a:p>
            <a:pPr lvl="1">
              <a:defRPr/>
            </a:pPr>
            <a:r>
              <a:rPr lang="en-US" sz="1600" dirty="0"/>
              <a:t>When manufacturers believe wholesalers or retailers are not giving their products adequate attention.</a:t>
            </a:r>
            <a:endParaRPr lang="en-SG" sz="1600" dirty="0"/>
          </a:p>
          <a:p>
            <a:pPr lvl="1">
              <a:defRPr/>
            </a:pPr>
            <a:endParaRPr lang="en-US" sz="1600" dirty="0"/>
          </a:p>
          <a:p>
            <a:pPr lvl="1">
              <a:defRPr/>
            </a:pPr>
            <a:endParaRPr lang="en-US" sz="1600" dirty="0"/>
          </a:p>
          <a:p>
            <a:pPr>
              <a:defRPr/>
            </a:pPr>
            <a:endParaRPr lang="en-US" sz="1600" dirty="0"/>
          </a:p>
          <a:p>
            <a:pPr>
              <a:defRPr/>
            </a:pPr>
            <a:endParaRPr lang="en-SG" sz="1600" dirty="0"/>
          </a:p>
        </p:txBody>
      </p:sp>
      <p:sp>
        <p:nvSpPr>
          <p:cNvPr id="8" name="Content Placeholder 7">
            <a:extLst>
              <a:ext uri="{FF2B5EF4-FFF2-40B4-BE49-F238E27FC236}">
                <a16:creationId xmlns:a16="http://schemas.microsoft.com/office/drawing/2014/main" id="{1223FB71-AD8A-4640-A2D6-328B90E91ED1}"/>
              </a:ext>
            </a:extLst>
          </p:cNvPr>
          <p:cNvSpPr>
            <a:spLocks noGrp="1"/>
          </p:cNvSpPr>
          <p:nvPr>
            <p:ph sz="half" idx="2"/>
          </p:nvPr>
        </p:nvSpPr>
        <p:spPr>
          <a:xfrm>
            <a:off x="6172200" y="2483555"/>
            <a:ext cx="5181600" cy="3693408"/>
          </a:xfrm>
        </p:spPr>
        <p:txBody>
          <a:bodyPr>
            <a:normAutofit fontScale="92500"/>
          </a:bodyPr>
          <a:lstStyle/>
          <a:p>
            <a:pPr marL="0" indent="0">
              <a:buNone/>
              <a:defRPr/>
            </a:pPr>
            <a:r>
              <a:rPr lang="en-US" sz="1600" b="1" dirty="0"/>
              <a:t>Horizontal conflict</a:t>
            </a:r>
          </a:p>
          <a:p>
            <a:pPr>
              <a:defRPr/>
            </a:pPr>
            <a:r>
              <a:rPr lang="en-US" sz="1600" dirty="0"/>
              <a:t>Occurs between intermediaries at the same level in a marketing channel such as between two or more retailers or two or more wholesalers who handle the same manufacturer’s brands.</a:t>
            </a:r>
            <a:endParaRPr lang="en-SG" sz="1600" dirty="0"/>
          </a:p>
          <a:p>
            <a:pPr>
              <a:defRPr/>
            </a:pPr>
            <a:endParaRPr lang="en-US" sz="1600" dirty="0"/>
          </a:p>
          <a:p>
            <a:pPr>
              <a:defRPr/>
            </a:pPr>
            <a:r>
              <a:rPr lang="en-US" sz="1600" dirty="0"/>
              <a:t>Two sources of horizontal conflict are:</a:t>
            </a:r>
            <a:endParaRPr lang="en-SG" sz="1600" dirty="0"/>
          </a:p>
          <a:p>
            <a:pPr lvl="1">
              <a:defRPr/>
            </a:pPr>
            <a:r>
              <a:rPr lang="en-US" sz="1600" dirty="0"/>
              <a:t>When a manufacturer increases its distribution coverage in a geographical area.</a:t>
            </a:r>
          </a:p>
          <a:p>
            <a:pPr lvl="1">
              <a:defRPr/>
            </a:pPr>
            <a:endParaRPr lang="en-SG" sz="1600" dirty="0"/>
          </a:p>
          <a:p>
            <a:pPr lvl="1">
              <a:defRPr/>
            </a:pPr>
            <a:r>
              <a:rPr lang="en-US" sz="1600" dirty="0"/>
              <a:t>when different types of retailers carry the same brands, which sometimes occurs in dual distribution situations.</a:t>
            </a:r>
            <a:endParaRPr lang="en-SG" sz="1600" dirty="0"/>
          </a:p>
          <a:p>
            <a:pPr>
              <a:defRPr/>
            </a:pPr>
            <a:endParaRPr lang="en-SG" sz="1600" dirty="0"/>
          </a:p>
        </p:txBody>
      </p:sp>
      <p:sp>
        <p:nvSpPr>
          <p:cNvPr id="62468" name="TextBox 8">
            <a:extLst>
              <a:ext uri="{FF2B5EF4-FFF2-40B4-BE49-F238E27FC236}">
                <a16:creationId xmlns:a16="http://schemas.microsoft.com/office/drawing/2014/main" id="{3EEE92E2-2E2A-6145-AEF1-2786F44A8233}"/>
              </a:ext>
            </a:extLst>
          </p:cNvPr>
          <p:cNvSpPr txBox="1">
            <a:spLocks noChangeArrowheads="1"/>
          </p:cNvSpPr>
          <p:nvPr/>
        </p:nvSpPr>
        <p:spPr bwMode="auto">
          <a:xfrm>
            <a:off x="1834019" y="1157992"/>
            <a:ext cx="7977638" cy="1200329"/>
          </a:xfrm>
          <a:prstGeom prst="rect">
            <a:avLst/>
          </a:prstGeom>
          <a:solidFill>
            <a:schemeClr val="accent2"/>
          </a:solidFill>
          <a:ln w="9525">
            <a:solidFill>
              <a:srgbClr val="002060"/>
            </a:solidFill>
            <a:miter lim="800000"/>
            <a:headEnd/>
            <a:tailEnd/>
          </a:ln>
        </p:spPr>
        <p:txBody>
          <a:bodyPr wrap="square">
            <a:spAutoFit/>
          </a:bodyPr>
          <a:lstStyle>
            <a:lvl1pPr>
              <a:defRPr>
                <a:solidFill>
                  <a:schemeClr val="tx1"/>
                </a:solidFill>
                <a:latin typeface="Garamond" panose="02020404030301010803" pitchFamily="18" charset="0"/>
                <a:ea typeface="MS PGothic" panose="020B0600070205080204" pitchFamily="34" charset="-128"/>
              </a:defRPr>
            </a:lvl1pPr>
            <a:lvl2pPr>
              <a:defRPr>
                <a:solidFill>
                  <a:schemeClr val="tx1"/>
                </a:solidFill>
                <a:latin typeface="Garamond" panose="02020404030301010803" pitchFamily="18" charset="0"/>
                <a:ea typeface="MS PGothic" panose="020B0600070205080204" pitchFamily="34" charset="-128"/>
              </a:defRPr>
            </a:lvl2pPr>
            <a:lvl3pPr marL="1143000" indent="-228600">
              <a:defRPr>
                <a:solidFill>
                  <a:schemeClr val="tx1"/>
                </a:solidFill>
                <a:latin typeface="Garamond" panose="02020404030301010803" pitchFamily="18" charset="0"/>
                <a:ea typeface="MS PGothic" panose="020B0600070205080204" pitchFamily="34" charset="-128"/>
              </a:defRPr>
            </a:lvl3pPr>
            <a:lvl4pPr marL="1600200" indent="-228600">
              <a:defRPr>
                <a:solidFill>
                  <a:schemeClr val="tx1"/>
                </a:solidFill>
                <a:latin typeface="Garamond" panose="02020404030301010803" pitchFamily="18" charset="0"/>
                <a:ea typeface="MS PGothic" panose="020B0600070205080204" pitchFamily="34" charset="-128"/>
              </a:defRPr>
            </a:lvl4pPr>
            <a:lvl5pPr marL="2057400" indent="-228600">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MS PGothic" panose="020B0600070205080204" pitchFamily="34" charset="-128"/>
              </a:defRPr>
            </a:lvl9pPr>
          </a:lstStyle>
          <a:p>
            <a:r>
              <a:rPr lang="en-US" altLang="en-US" dirty="0">
                <a:solidFill>
                  <a:schemeClr val="bg1"/>
                </a:solidFill>
              </a:rPr>
              <a:t>Sources of channel conflict</a:t>
            </a:r>
          </a:p>
          <a:p>
            <a:pPr lvl="1"/>
            <a:r>
              <a:rPr lang="en-US" altLang="en-US" dirty="0">
                <a:solidFill>
                  <a:schemeClr val="bg1"/>
                </a:solidFill>
              </a:rPr>
              <a:t>arises when one channel member believes another channel member is engaged in behavior that prevents it from achieving its goals.</a:t>
            </a:r>
            <a:endParaRPr lang="en-SG" altLang="en-US" dirty="0">
              <a:solidFill>
                <a:schemeClr val="bg1"/>
              </a:solidFill>
            </a:endParaRPr>
          </a:p>
          <a:p>
            <a:endParaRPr lang="en-SG" altLang="en-US" dirty="0"/>
          </a:p>
        </p:txBody>
      </p:sp>
      <p:sp>
        <p:nvSpPr>
          <p:cNvPr id="2" name="Slide Number Placeholder 1">
            <a:extLst>
              <a:ext uri="{FF2B5EF4-FFF2-40B4-BE49-F238E27FC236}">
                <a16:creationId xmlns:a16="http://schemas.microsoft.com/office/drawing/2014/main" id="{8E740B87-4DB4-4A4E-90EC-592FD2EC7D11}"/>
              </a:ext>
            </a:extLst>
          </p:cNvPr>
          <p:cNvSpPr>
            <a:spLocks noGrp="1"/>
          </p:cNvSpPr>
          <p:nvPr>
            <p:ph type="sldNum" sz="quarter" idx="12"/>
          </p:nvPr>
        </p:nvSpPr>
        <p:spPr/>
        <p:txBody>
          <a:bodyPr/>
          <a:lstStyle/>
          <a:p>
            <a:fld id="{8FF7D530-0EC8-AD4B-BB47-B2B8DAB8AD2C}" type="slidenum">
              <a:rPr lang="en-GB" smtClean="0"/>
              <a:t>10</a:t>
            </a:fld>
            <a:endParaRPr lang="en-GB"/>
          </a:p>
        </p:txBody>
      </p:sp>
    </p:spTree>
    <p:extLst>
      <p:ext uri="{BB962C8B-B14F-4D97-AF65-F5344CB8AC3E}">
        <p14:creationId xmlns:p14="http://schemas.microsoft.com/office/powerpoint/2010/main" val="3784685342"/>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0">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115568" y="548640"/>
            <a:ext cx="10168128" cy="1179576"/>
          </a:xfrm>
        </p:spPr>
        <p:txBody>
          <a:bodyPr vert="horz" lIns="91440" tIns="45720" rIns="91440" bIns="45720" rtlCol="0" anchor="ctr">
            <a:normAutofit/>
          </a:bodyPr>
          <a:lstStyle/>
          <a:p>
            <a:r>
              <a:rPr lang="en-US" altLang="en-US" sz="4000"/>
              <a:t>Channel Behavior and Organization</a:t>
            </a:r>
            <a:endParaRPr lang="en-US" sz="4000"/>
          </a:p>
        </p:txBody>
      </p:sp>
      <p:sp>
        <p:nvSpPr>
          <p:cNvPr id="27" name="Rectangle 26">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2" descr="D:\PB\PB\Supplements\2017\Asian Perspectives\POM AP_4e_PPT\ImageLibrary_AP4e\Fig12.3.JPG">
            <a:extLst>
              <a:ext uri="{FF2B5EF4-FFF2-40B4-BE49-F238E27FC236}">
                <a16:creationId xmlns:a16="http://schemas.microsoft.com/office/drawing/2014/main" id="{3FAB1443-7261-964C-A617-42F7B642AE73}"/>
              </a:ext>
            </a:extLst>
          </p:cNvPr>
          <p:cNvPicPr>
            <a:picLocks noChangeAspect="1" noChangeArrowheads="1"/>
          </p:cNvPicPr>
          <p:nvPr/>
        </p:nvPicPr>
        <p:blipFill rotWithShape="1">
          <a:blip r:embed="rId3" cstate="print"/>
          <a:srcRect r="2" b="10593"/>
          <a:stretch/>
        </p:blipFill>
        <p:spPr bwMode="auto">
          <a:xfrm>
            <a:off x="908304" y="2478024"/>
            <a:ext cx="6009855" cy="3694176"/>
          </a:xfrm>
          <a:prstGeom prst="rect">
            <a:avLst/>
          </a:prstGeom>
          <a:noFill/>
        </p:spPr>
      </p:pic>
      <p:sp>
        <p:nvSpPr>
          <p:cNvPr id="3" name="Content Placeholder 2"/>
          <p:cNvSpPr>
            <a:spLocks noGrp="1"/>
          </p:cNvSpPr>
          <p:nvPr>
            <p:ph idx="1"/>
          </p:nvPr>
        </p:nvSpPr>
        <p:spPr>
          <a:xfrm>
            <a:off x="7411453" y="2478024"/>
            <a:ext cx="3872243" cy="3694176"/>
          </a:xfrm>
        </p:spPr>
        <p:txBody>
          <a:bodyPr vert="horz" lIns="91440" tIns="45720" rIns="91440" bIns="45720" rtlCol="0" anchor="ctr">
            <a:normAutofit/>
          </a:bodyPr>
          <a:lstStyle/>
          <a:p>
            <a:pPr marL="0" indent="0">
              <a:spcBef>
                <a:spcPct val="0"/>
              </a:spcBef>
              <a:buNone/>
            </a:pPr>
            <a:r>
              <a:rPr lang="en-US" altLang="en-US" sz="1800" b="1" dirty="0"/>
              <a:t>Vertical Marketing Systems</a:t>
            </a:r>
          </a:p>
          <a:p>
            <a:pPr marL="0" indent="0">
              <a:buSzPct val="100000"/>
              <a:buNone/>
            </a:pPr>
            <a:r>
              <a:rPr lang="en-US" altLang="en-US" sz="1800" b="1" dirty="0"/>
              <a:t>Conventional distribution systems </a:t>
            </a:r>
            <a:r>
              <a:rPr lang="en-US" sz="1800" dirty="0"/>
              <a:t>consist of one or more independent producers, wholesalers, and retailers, each  separate business seeking to maximize its own profits, perhaps even at the expense of profits for the system as a whole.</a:t>
            </a:r>
            <a:endParaRPr lang="en-US" altLang="en-US" sz="1800" b="1" dirty="0"/>
          </a:p>
        </p:txBody>
      </p:sp>
      <p:sp>
        <p:nvSpPr>
          <p:cNvPr id="4" name="Slide Number Placeholder 3">
            <a:extLst>
              <a:ext uri="{FF2B5EF4-FFF2-40B4-BE49-F238E27FC236}">
                <a16:creationId xmlns:a16="http://schemas.microsoft.com/office/drawing/2014/main" id="{7930B985-F9CC-BD45-AD52-CFA708874591}"/>
              </a:ext>
            </a:extLst>
          </p:cNvPr>
          <p:cNvSpPr>
            <a:spLocks noGrp="1"/>
          </p:cNvSpPr>
          <p:nvPr>
            <p:ph type="sldNum" sz="quarter" idx="12"/>
          </p:nvPr>
        </p:nvSpPr>
        <p:spPr/>
        <p:txBody>
          <a:bodyPr/>
          <a:lstStyle/>
          <a:p>
            <a:fld id="{200B2350-5261-4F5C-9DF5-EF0D264FC8D2}" type="slidenum">
              <a:rPr lang="en-US" smtClean="0"/>
              <a:pPr/>
              <a:t>11</a:t>
            </a:fld>
            <a:endParaRPr lang="en-US" dirty="0"/>
          </a:p>
        </p:txBody>
      </p:sp>
    </p:spTree>
    <p:extLst>
      <p:ext uri="{BB962C8B-B14F-4D97-AF65-F5344CB8AC3E}">
        <p14:creationId xmlns:p14="http://schemas.microsoft.com/office/powerpoint/2010/main" val="2788985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vert="horz" lIns="91440" tIns="45720" rIns="91440" bIns="45720" rtlCol="0" anchor="ctr">
            <a:normAutofit/>
          </a:bodyPr>
          <a:lstStyle/>
          <a:p>
            <a:r>
              <a:rPr lang="en-US" altLang="en-US" sz="3600" kern="1200" dirty="0">
                <a:solidFill>
                  <a:schemeClr val="tx1"/>
                </a:solidFill>
                <a:latin typeface="+mj-lt"/>
                <a:ea typeface="+mj-ea"/>
                <a:cs typeface="+mj-cs"/>
              </a:rPr>
              <a:t>Channel Behavior and Organization</a:t>
            </a:r>
            <a:endParaRPr lang="en-US" sz="3600" kern="1200" dirty="0">
              <a:solidFill>
                <a:schemeClr val="tx1"/>
              </a:solidFill>
              <a:latin typeface="+mj-lt"/>
              <a:ea typeface="+mj-ea"/>
              <a:cs typeface="+mj-cs"/>
            </a:endParaRPr>
          </a:p>
        </p:txBody>
      </p:sp>
      <p:sp>
        <p:nvSpPr>
          <p:cNvPr id="3" name="Content Placeholder 2"/>
          <p:cNvSpPr>
            <a:spLocks noGrp="1"/>
          </p:cNvSpPr>
          <p:nvPr>
            <p:ph idx="1"/>
          </p:nvPr>
        </p:nvSpPr>
        <p:spPr>
          <a:xfrm>
            <a:off x="643467" y="1782981"/>
            <a:ext cx="10905066" cy="4393982"/>
          </a:xfrm>
        </p:spPr>
        <p:txBody>
          <a:bodyPr vert="horz" lIns="91440" tIns="45720" rIns="91440" bIns="45720" rtlCol="0">
            <a:normAutofit lnSpcReduction="10000"/>
          </a:bodyPr>
          <a:lstStyle/>
          <a:p>
            <a:pPr marL="0" indent="0">
              <a:spcBef>
                <a:spcPct val="0"/>
              </a:spcBef>
              <a:buNone/>
            </a:pPr>
            <a:r>
              <a:rPr lang="en-US" altLang="en-US" sz="2000" b="1" dirty="0"/>
              <a:t>Vertical Marketing Systems</a:t>
            </a:r>
          </a:p>
          <a:p>
            <a:pPr marL="0" indent="0">
              <a:buSzPct val="100000"/>
              <a:buNone/>
            </a:pPr>
            <a:r>
              <a:rPr lang="en-US" altLang="en-US" sz="2000" b="1" dirty="0"/>
              <a:t>Vertical marketing systems (VMSs)</a:t>
            </a:r>
            <a:r>
              <a:rPr lang="en-US" altLang="en-US" sz="2000" dirty="0"/>
              <a:t> provide channel leadership and consist of producers, wholesalers, and retailers acting as a unified system.</a:t>
            </a:r>
          </a:p>
          <a:p>
            <a:pPr marL="793941" lvl="1" indent="-228600">
              <a:buSzPct val="100000"/>
            </a:pPr>
            <a:r>
              <a:rPr lang="en-US" altLang="en-US" sz="2000" dirty="0"/>
              <a:t>Corporate marketing systems - combine successive stages of production and distribution under single ownership. (example, Apple)</a:t>
            </a:r>
          </a:p>
          <a:p>
            <a:pPr marL="793941" lvl="1" indent="-228600">
              <a:buSzPct val="100000"/>
            </a:pPr>
            <a:endParaRPr lang="en-US" altLang="en-US" sz="2000" dirty="0"/>
          </a:p>
          <a:p>
            <a:pPr marL="793941" lvl="1" indent="-228600">
              <a:buSzPct val="100000"/>
            </a:pPr>
            <a:r>
              <a:rPr lang="en-US" altLang="en-US" sz="2000" dirty="0"/>
              <a:t>Contractual marketing systems - consist of independent firms at different levels of production and distribution who join together through contracts.</a:t>
            </a:r>
          </a:p>
          <a:p>
            <a:pPr marL="1367028" lvl="2">
              <a:buSzPct val="100000"/>
            </a:pPr>
            <a:r>
              <a:rPr lang="en-US" altLang="en-US" sz="2000" b="1" dirty="0"/>
              <a:t>Franchise organization</a:t>
            </a:r>
            <a:r>
              <a:rPr lang="en-US" altLang="en-US" sz="2000" dirty="0"/>
              <a:t> </a:t>
            </a:r>
            <a:r>
              <a:rPr lang="en-US" sz="2000" dirty="0"/>
              <a:t>is a contractual vertical marketing system in which a channel member, called a franchisor, links several stages in the production-distribution process.</a:t>
            </a:r>
          </a:p>
          <a:p>
            <a:pPr marL="1367028" lvl="2">
              <a:buSzPct val="100000"/>
            </a:pPr>
            <a:r>
              <a:rPr lang="en-US" sz="2000" dirty="0"/>
              <a:t>Almost every kind of business has been franchised—from hotels and fast-food restaurants to kindergartens and fitness centers. (examples, McDonalds, Burger King)</a:t>
            </a:r>
          </a:p>
          <a:p>
            <a:pPr marL="1138428" lvl="2" indent="0">
              <a:buSzPct val="100000"/>
              <a:buNone/>
            </a:pPr>
            <a:endParaRPr lang="en-US" altLang="en-US" sz="2000" dirty="0"/>
          </a:p>
          <a:p>
            <a:pPr marL="793941" lvl="1" indent="-228600">
              <a:buSzPct val="100000"/>
            </a:pPr>
            <a:r>
              <a:rPr lang="en-US" altLang="en-US" sz="2000" dirty="0"/>
              <a:t>Administered marketing systems - </a:t>
            </a:r>
            <a:r>
              <a:rPr lang="en-US" sz="2000" dirty="0"/>
              <a:t>coordinates successive stages of production and distribution through the size and power of one of the parties. (example, </a:t>
            </a:r>
            <a:r>
              <a:rPr lang="en-US" sz="2000" dirty="0" err="1"/>
              <a:t>Wal-mart</a:t>
            </a:r>
            <a:r>
              <a:rPr lang="en-US" sz="2000" dirty="0"/>
              <a:t>)</a:t>
            </a:r>
            <a:endParaRPr lang="en-US" altLang="en-US" sz="2000" b="1" dirty="0"/>
          </a:p>
        </p:txBody>
      </p:sp>
      <p:sp>
        <p:nvSpPr>
          <p:cNvPr id="21" name="Rectangle 2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7F99101D-6680-7C42-A72D-58BEC885DCE0}"/>
              </a:ext>
            </a:extLst>
          </p:cNvPr>
          <p:cNvSpPr>
            <a:spLocks noGrp="1"/>
          </p:cNvSpPr>
          <p:nvPr>
            <p:ph type="sldNum" sz="quarter" idx="12"/>
          </p:nvPr>
        </p:nvSpPr>
        <p:spPr/>
        <p:txBody>
          <a:bodyPr/>
          <a:lstStyle/>
          <a:p>
            <a:fld id="{200B2350-5261-4F5C-9DF5-EF0D264FC8D2}" type="slidenum">
              <a:rPr lang="en-US" smtClean="0"/>
              <a:pPr/>
              <a:t>12</a:t>
            </a:fld>
            <a:endParaRPr lang="en-US" dirty="0"/>
          </a:p>
        </p:txBody>
      </p:sp>
    </p:spTree>
    <p:extLst>
      <p:ext uri="{BB962C8B-B14F-4D97-AF65-F5344CB8AC3E}">
        <p14:creationId xmlns:p14="http://schemas.microsoft.com/office/powerpoint/2010/main" val="1382842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2AB956-88E2-184F-A282-D1EFAB3DC518}"/>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altLang="en-US" sz="3600" kern="1200">
                <a:solidFill>
                  <a:schemeClr val="tx1"/>
                </a:solidFill>
                <a:latin typeface="+mj-lt"/>
                <a:ea typeface="+mj-ea"/>
                <a:cs typeface="+mj-cs"/>
              </a:rPr>
              <a:t>Channel Behavior and Organization</a:t>
            </a:r>
            <a:endParaRPr lang="en-US" sz="3600" kern="120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2EF49102-0464-284F-8108-18A209EACA91}"/>
              </a:ext>
            </a:extLst>
          </p:cNvPr>
          <p:cNvSpPr>
            <a:spLocks noGrp="1"/>
          </p:cNvSpPr>
          <p:nvPr>
            <p:ph idx="1"/>
          </p:nvPr>
        </p:nvSpPr>
        <p:spPr>
          <a:xfrm>
            <a:off x="643467" y="1782981"/>
            <a:ext cx="10905066" cy="4393982"/>
          </a:xfrm>
        </p:spPr>
        <p:txBody>
          <a:bodyPr vert="horz" lIns="91440" tIns="45720" rIns="91440" bIns="45720" rtlCol="0">
            <a:normAutofit/>
          </a:bodyPr>
          <a:lstStyle/>
          <a:p>
            <a:pPr marL="0" indent="0">
              <a:buNone/>
            </a:pPr>
            <a:r>
              <a:rPr lang="en-US" altLang="en-US" sz="2000" b="1" dirty="0"/>
              <a:t>Horizontal Marketing Systems</a:t>
            </a:r>
          </a:p>
          <a:p>
            <a:pPr marL="0" indent="0">
              <a:buNone/>
            </a:pPr>
            <a:r>
              <a:rPr lang="en-US" altLang="en-US" sz="2000" b="1" dirty="0"/>
              <a:t>Horizontal marketing system </a:t>
            </a:r>
            <a:r>
              <a:rPr lang="en-US" altLang="en-US" sz="2000" dirty="0"/>
              <a:t>is a</a:t>
            </a:r>
            <a:r>
              <a:rPr lang="en-US" sz="2000" dirty="0"/>
              <a:t> channel arrangement in which two or more companies at one level join together to follow a new marketing opportunity.</a:t>
            </a:r>
          </a:p>
          <a:p>
            <a:pPr indent="-228600"/>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1126D911-D33E-9E44-8FC9-015ACD7AC59B}"/>
              </a:ext>
            </a:extLst>
          </p:cNvPr>
          <p:cNvSpPr>
            <a:spLocks noGrp="1"/>
          </p:cNvSpPr>
          <p:nvPr>
            <p:ph type="sldNum" sz="quarter" idx="12"/>
          </p:nvPr>
        </p:nvSpPr>
        <p:spPr/>
        <p:txBody>
          <a:bodyPr/>
          <a:lstStyle/>
          <a:p>
            <a:fld id="{200B2350-5261-4F5C-9DF5-EF0D264FC8D2}" type="slidenum">
              <a:rPr lang="en-US" smtClean="0"/>
              <a:pPr/>
              <a:t>13</a:t>
            </a:fld>
            <a:endParaRPr lang="en-US" dirty="0"/>
          </a:p>
        </p:txBody>
      </p:sp>
    </p:spTree>
    <p:extLst>
      <p:ext uri="{BB962C8B-B14F-4D97-AF65-F5344CB8AC3E}">
        <p14:creationId xmlns:p14="http://schemas.microsoft.com/office/powerpoint/2010/main" val="2245051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vert="horz" lIns="91440" tIns="45720" rIns="91440" bIns="45720" rtlCol="0" anchor="ctr">
            <a:normAutofit/>
          </a:bodyPr>
          <a:lstStyle/>
          <a:p>
            <a:r>
              <a:rPr lang="en-US" altLang="en-US" sz="3600" kern="1200" dirty="0">
                <a:solidFill>
                  <a:schemeClr val="tx1"/>
                </a:solidFill>
                <a:latin typeface="+mj-lt"/>
                <a:ea typeface="+mj-ea"/>
                <a:cs typeface="+mj-cs"/>
              </a:rPr>
              <a:t>Channel Behavior and Organization</a:t>
            </a:r>
            <a:endParaRPr lang="en-US" sz="3600" kern="1200" dirty="0">
              <a:solidFill>
                <a:schemeClr val="tx1"/>
              </a:solidFill>
              <a:latin typeface="+mj-lt"/>
              <a:ea typeface="+mj-ea"/>
              <a:cs typeface="+mj-cs"/>
            </a:endParaRPr>
          </a:p>
        </p:txBody>
      </p:sp>
      <p:sp>
        <p:nvSpPr>
          <p:cNvPr id="3" name="Content Placeholder 2"/>
          <p:cNvSpPr>
            <a:spLocks noGrp="1"/>
          </p:cNvSpPr>
          <p:nvPr>
            <p:ph idx="1"/>
          </p:nvPr>
        </p:nvSpPr>
        <p:spPr>
          <a:xfrm>
            <a:off x="643467" y="1782981"/>
            <a:ext cx="10905066" cy="4393982"/>
          </a:xfrm>
        </p:spPr>
        <p:txBody>
          <a:bodyPr vert="horz" lIns="91440" tIns="45720" rIns="91440" bIns="45720" rtlCol="0">
            <a:normAutofit/>
          </a:bodyPr>
          <a:lstStyle/>
          <a:p>
            <a:pPr marL="0" indent="0">
              <a:spcBef>
                <a:spcPct val="0"/>
              </a:spcBef>
              <a:buNone/>
            </a:pPr>
            <a:r>
              <a:rPr lang="en-US" altLang="en-US" sz="2000" b="1" dirty="0"/>
              <a:t>Multichannel Distribution Systems </a:t>
            </a:r>
          </a:p>
          <a:p>
            <a:pPr marL="0" indent="0">
              <a:buSzPct val="100000"/>
              <a:buNone/>
            </a:pPr>
            <a:r>
              <a:rPr lang="en-US" altLang="en-US" sz="2000" b="1" dirty="0"/>
              <a:t>Multichannel distribution systems </a:t>
            </a:r>
            <a:r>
              <a:rPr lang="en-US" altLang="en-US" sz="2000" dirty="0"/>
              <a:t>are systems</a:t>
            </a:r>
            <a:r>
              <a:rPr lang="en-US" sz="2000" dirty="0"/>
              <a:t> in which a single firm sets up two or more marketing channels to reach one or more customer segments.</a:t>
            </a:r>
            <a:endParaRPr lang="en-US" altLang="en-US" sz="2000" b="1"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2" descr="D:\PB\PB\Supplements\2017\Asian Perspectives\POM AP_4e_PPT\ImageLibrary_AP4e\Fig12.4.JPG">
            <a:extLst>
              <a:ext uri="{FF2B5EF4-FFF2-40B4-BE49-F238E27FC236}">
                <a16:creationId xmlns:a16="http://schemas.microsoft.com/office/drawing/2014/main" id="{AB443190-098A-B845-9FDE-F039476F53C0}"/>
              </a:ext>
            </a:extLst>
          </p:cNvPr>
          <p:cNvPicPr>
            <a:picLocks noChangeAspect="1" noChangeArrowheads="1"/>
          </p:cNvPicPr>
          <p:nvPr/>
        </p:nvPicPr>
        <p:blipFill>
          <a:blip r:embed="rId3" cstate="print"/>
          <a:srcRect/>
          <a:stretch>
            <a:fillRect/>
          </a:stretch>
        </p:blipFill>
        <p:spPr bwMode="auto">
          <a:xfrm>
            <a:off x="6050037" y="2742299"/>
            <a:ext cx="5498496" cy="3362502"/>
          </a:xfrm>
          <a:prstGeom prst="rect">
            <a:avLst/>
          </a:prstGeom>
          <a:noFill/>
        </p:spPr>
      </p:pic>
      <p:sp>
        <p:nvSpPr>
          <p:cNvPr id="4" name="Slide Number Placeholder 3">
            <a:extLst>
              <a:ext uri="{FF2B5EF4-FFF2-40B4-BE49-F238E27FC236}">
                <a16:creationId xmlns:a16="http://schemas.microsoft.com/office/drawing/2014/main" id="{297E0A15-6B74-BE44-9CF4-14112F5887D9}"/>
              </a:ext>
            </a:extLst>
          </p:cNvPr>
          <p:cNvSpPr>
            <a:spLocks noGrp="1"/>
          </p:cNvSpPr>
          <p:nvPr>
            <p:ph type="sldNum" sz="quarter" idx="12"/>
          </p:nvPr>
        </p:nvSpPr>
        <p:spPr/>
        <p:txBody>
          <a:bodyPr/>
          <a:lstStyle/>
          <a:p>
            <a:fld id="{200B2350-5261-4F5C-9DF5-EF0D264FC8D2}" type="slidenum">
              <a:rPr lang="en-US" smtClean="0"/>
              <a:pPr/>
              <a:t>14</a:t>
            </a:fld>
            <a:endParaRPr lang="en-US" dirty="0"/>
          </a:p>
        </p:txBody>
      </p:sp>
    </p:spTree>
    <p:extLst>
      <p:ext uri="{BB962C8B-B14F-4D97-AF65-F5344CB8AC3E}">
        <p14:creationId xmlns:p14="http://schemas.microsoft.com/office/powerpoint/2010/main" val="1326413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fontScale="90000"/>
          </a:bodyPr>
          <a:lstStyle/>
          <a:p>
            <a:pPr>
              <a:buSzPct val="100000"/>
            </a:pPr>
            <a:r>
              <a:rPr lang="en-US" altLang="en-US" sz="3600" dirty="0"/>
              <a:t>Channel Design Decisions</a:t>
            </a:r>
            <a:br>
              <a:rPr lang="en-US" altLang="en-US" sz="3600" dirty="0"/>
            </a:br>
            <a:r>
              <a:rPr lang="en-US" altLang="en-US" sz="2200" dirty="0"/>
              <a:t>LO12.3 </a:t>
            </a:r>
            <a:r>
              <a:rPr lang="en-US" sz="2200" dirty="0"/>
              <a:t>Identify the major channel alternatives open to a company.</a:t>
            </a:r>
            <a:br>
              <a:rPr lang="en-US" sz="2200" dirty="0"/>
            </a:br>
            <a:endParaRPr lang="en-US" altLang="en-US" sz="2200" dirty="0"/>
          </a:p>
        </p:txBody>
      </p:sp>
      <p:sp>
        <p:nvSpPr>
          <p:cNvPr id="6" name="Content Placeholder 5"/>
          <p:cNvSpPr>
            <a:spLocks noGrp="1"/>
          </p:cNvSpPr>
          <p:nvPr>
            <p:ph idx="1"/>
          </p:nvPr>
        </p:nvSpPr>
        <p:spPr>
          <a:xfrm>
            <a:off x="643467" y="1782981"/>
            <a:ext cx="10905066" cy="4393982"/>
          </a:xfrm>
        </p:spPr>
        <p:txBody>
          <a:bodyPr>
            <a:normAutofit/>
          </a:bodyPr>
          <a:lstStyle/>
          <a:p>
            <a:pPr lvl="0"/>
            <a:r>
              <a:rPr lang="en-US" sz="2000"/>
              <a:t>Analyzing consumer needs</a:t>
            </a:r>
          </a:p>
          <a:p>
            <a:pPr lvl="0"/>
            <a:r>
              <a:rPr lang="en-US" sz="2000"/>
              <a:t>Setting channel objectives</a:t>
            </a:r>
          </a:p>
          <a:p>
            <a:pPr lvl="0"/>
            <a:r>
              <a:rPr lang="en-US" sz="2000"/>
              <a:t>Identifying channel alternatives</a:t>
            </a:r>
          </a:p>
          <a:p>
            <a:pPr lvl="0"/>
            <a:r>
              <a:rPr lang="en-US" sz="2000"/>
              <a:t>Evaluating channel alternatives</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lide Number Placeholder 2">
            <a:extLst>
              <a:ext uri="{FF2B5EF4-FFF2-40B4-BE49-F238E27FC236}">
                <a16:creationId xmlns:a16="http://schemas.microsoft.com/office/drawing/2014/main" id="{D2BADDCC-D9E3-A644-A963-04F33D35AA1C}"/>
              </a:ext>
            </a:extLst>
          </p:cNvPr>
          <p:cNvSpPr>
            <a:spLocks noGrp="1"/>
          </p:cNvSpPr>
          <p:nvPr>
            <p:ph type="sldNum" sz="quarter" idx="12"/>
          </p:nvPr>
        </p:nvSpPr>
        <p:spPr/>
        <p:txBody>
          <a:bodyPr/>
          <a:lstStyle/>
          <a:p>
            <a:fld id="{8FF7D530-0EC8-AD4B-BB47-B2B8DAB8AD2C}" type="slidenum">
              <a:rPr lang="en-GB" smtClean="0"/>
              <a:t>15</a:t>
            </a:fld>
            <a:endParaRPr lang="en-GB"/>
          </a:p>
        </p:txBody>
      </p:sp>
    </p:spTree>
    <p:extLst>
      <p:ext uri="{BB962C8B-B14F-4D97-AF65-F5344CB8AC3E}">
        <p14:creationId xmlns:p14="http://schemas.microsoft.com/office/powerpoint/2010/main" val="3236661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pPr>
              <a:buSzPct val="100000"/>
            </a:pPr>
            <a:r>
              <a:rPr lang="en-US" altLang="en-US" sz="3600" dirty="0"/>
              <a:t>Channel Design Decisions</a:t>
            </a:r>
          </a:p>
        </p:txBody>
      </p:sp>
      <p:sp>
        <p:nvSpPr>
          <p:cNvPr id="6" name="Content Placeholder 5"/>
          <p:cNvSpPr>
            <a:spLocks noGrp="1"/>
          </p:cNvSpPr>
          <p:nvPr>
            <p:ph idx="1"/>
          </p:nvPr>
        </p:nvSpPr>
        <p:spPr>
          <a:xfrm>
            <a:off x="643467" y="1782981"/>
            <a:ext cx="10905066" cy="4393982"/>
          </a:xfrm>
        </p:spPr>
        <p:txBody>
          <a:bodyPr>
            <a:normAutofit/>
          </a:bodyPr>
          <a:lstStyle/>
          <a:p>
            <a:pPr marL="0" indent="0">
              <a:buNone/>
            </a:pPr>
            <a:r>
              <a:rPr lang="en-US" altLang="en-US" sz="2000" b="1" dirty="0"/>
              <a:t>Analyzing Consumer Needs</a:t>
            </a:r>
          </a:p>
          <a:p>
            <a:r>
              <a:rPr lang="en-US" altLang="en-US" sz="2000" dirty="0"/>
              <a:t>Find out what target consumers want from the channel</a:t>
            </a:r>
          </a:p>
          <a:p>
            <a:r>
              <a:rPr lang="en-US" altLang="en-US" sz="2000" dirty="0"/>
              <a:t>Identify market segments</a:t>
            </a:r>
          </a:p>
          <a:p>
            <a:r>
              <a:rPr lang="en-US" altLang="en-US" sz="2000" dirty="0"/>
              <a:t>Determine the best channels to use</a:t>
            </a:r>
          </a:p>
          <a:p>
            <a:r>
              <a:rPr lang="en-US" altLang="en-US" sz="2000" dirty="0"/>
              <a:t>Minimize the cost of meeting customer service requirements</a:t>
            </a:r>
            <a:endParaRPr lang="en-US" sz="2000" b="1" dirty="0"/>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lide Number Placeholder 2">
            <a:extLst>
              <a:ext uri="{FF2B5EF4-FFF2-40B4-BE49-F238E27FC236}">
                <a16:creationId xmlns:a16="http://schemas.microsoft.com/office/drawing/2014/main" id="{7F33248A-2361-164E-BABC-574A5EE882DC}"/>
              </a:ext>
            </a:extLst>
          </p:cNvPr>
          <p:cNvSpPr>
            <a:spLocks noGrp="1"/>
          </p:cNvSpPr>
          <p:nvPr>
            <p:ph type="sldNum" sz="quarter" idx="12"/>
          </p:nvPr>
        </p:nvSpPr>
        <p:spPr/>
        <p:txBody>
          <a:bodyPr/>
          <a:lstStyle/>
          <a:p>
            <a:fld id="{8FF7D530-0EC8-AD4B-BB47-B2B8DAB8AD2C}" type="slidenum">
              <a:rPr lang="en-GB" smtClean="0"/>
              <a:t>16</a:t>
            </a:fld>
            <a:endParaRPr lang="en-GB"/>
          </a:p>
        </p:txBody>
      </p:sp>
    </p:spTree>
    <p:extLst>
      <p:ext uri="{BB962C8B-B14F-4D97-AF65-F5344CB8AC3E}">
        <p14:creationId xmlns:p14="http://schemas.microsoft.com/office/powerpoint/2010/main" val="700431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pPr>
              <a:buSzPct val="100000"/>
            </a:pPr>
            <a:r>
              <a:rPr lang="en-US" altLang="en-US" sz="3600" dirty="0"/>
              <a:t>Channel Design Decisions</a:t>
            </a:r>
          </a:p>
        </p:txBody>
      </p:sp>
      <p:sp>
        <p:nvSpPr>
          <p:cNvPr id="6" name="Content Placeholder 5"/>
          <p:cNvSpPr>
            <a:spLocks noGrp="1"/>
          </p:cNvSpPr>
          <p:nvPr>
            <p:ph idx="1"/>
          </p:nvPr>
        </p:nvSpPr>
        <p:spPr>
          <a:xfrm>
            <a:off x="643467" y="1782981"/>
            <a:ext cx="10905066" cy="4393982"/>
          </a:xfrm>
        </p:spPr>
        <p:txBody>
          <a:bodyPr>
            <a:normAutofit/>
          </a:bodyPr>
          <a:lstStyle/>
          <a:p>
            <a:pPr marL="0" indent="0">
              <a:buNone/>
            </a:pPr>
            <a:r>
              <a:rPr lang="en-US" altLang="en-US" sz="2000" b="1" dirty="0"/>
              <a:t>Setting Channel Objectives</a:t>
            </a:r>
          </a:p>
          <a:p>
            <a:r>
              <a:rPr lang="en-US" altLang="en-US" sz="2000" dirty="0"/>
              <a:t>Determine targeted levels of customer service</a:t>
            </a:r>
          </a:p>
          <a:p>
            <a:r>
              <a:rPr lang="en-US" altLang="en-US" sz="2000" dirty="0"/>
              <a:t>Balance consumer needs against costs and customer price preferences</a:t>
            </a:r>
          </a:p>
          <a:p>
            <a:endParaRPr lang="en-US" sz="2000" b="1" dirty="0"/>
          </a:p>
          <a:p>
            <a:pPr marL="0" indent="0">
              <a:buNone/>
            </a:pPr>
            <a:r>
              <a:rPr lang="en-US" altLang="en-US" sz="2000" b="1" dirty="0"/>
              <a:t>Identifying Major Alternatives</a:t>
            </a:r>
          </a:p>
          <a:p>
            <a:pPr marL="0" indent="0">
              <a:buNone/>
            </a:pPr>
            <a:r>
              <a:rPr lang="en-US" altLang="en-US" sz="2000" b="1" dirty="0"/>
              <a:t>Types of intermediaries</a:t>
            </a:r>
            <a:r>
              <a:rPr lang="en-US" altLang="en-US" sz="2000" dirty="0"/>
              <a:t> refers to channel members available to carry out channel work. </a:t>
            </a:r>
            <a:r>
              <a:rPr lang="en-US" sz="2000" dirty="0"/>
              <a:t>Most companies face many channel member choices.</a:t>
            </a:r>
            <a:endParaRPr lang="en-US" altLang="en-US" sz="2000" b="1" dirty="0"/>
          </a:p>
          <a:p>
            <a:endParaRPr lang="en-US" sz="2000" b="1" dirty="0"/>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lide Number Placeholder 2">
            <a:extLst>
              <a:ext uri="{FF2B5EF4-FFF2-40B4-BE49-F238E27FC236}">
                <a16:creationId xmlns:a16="http://schemas.microsoft.com/office/drawing/2014/main" id="{0AF1A7A0-ECD4-A749-ADA1-5F7123844365}"/>
              </a:ext>
            </a:extLst>
          </p:cNvPr>
          <p:cNvSpPr>
            <a:spLocks noGrp="1"/>
          </p:cNvSpPr>
          <p:nvPr>
            <p:ph type="sldNum" sz="quarter" idx="12"/>
          </p:nvPr>
        </p:nvSpPr>
        <p:spPr/>
        <p:txBody>
          <a:bodyPr/>
          <a:lstStyle/>
          <a:p>
            <a:fld id="{8FF7D530-0EC8-AD4B-BB47-B2B8DAB8AD2C}" type="slidenum">
              <a:rPr lang="en-GB" smtClean="0"/>
              <a:t>17</a:t>
            </a:fld>
            <a:endParaRPr lang="en-GB"/>
          </a:p>
        </p:txBody>
      </p:sp>
    </p:spTree>
    <p:extLst>
      <p:ext uri="{BB962C8B-B14F-4D97-AF65-F5344CB8AC3E}">
        <p14:creationId xmlns:p14="http://schemas.microsoft.com/office/powerpoint/2010/main" val="2872634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pPr>
              <a:buSzPct val="100000"/>
            </a:pPr>
            <a:r>
              <a:rPr lang="en-US" altLang="en-US" sz="3600" dirty="0"/>
              <a:t>Channel Design Decisions</a:t>
            </a:r>
          </a:p>
        </p:txBody>
      </p:sp>
      <p:sp>
        <p:nvSpPr>
          <p:cNvPr id="6" name="Content Placeholder 5"/>
          <p:cNvSpPr>
            <a:spLocks noGrp="1"/>
          </p:cNvSpPr>
          <p:nvPr>
            <p:ph idx="1"/>
          </p:nvPr>
        </p:nvSpPr>
        <p:spPr>
          <a:xfrm>
            <a:off x="643467" y="1782981"/>
            <a:ext cx="10905066" cy="4393982"/>
          </a:xfrm>
        </p:spPr>
        <p:txBody>
          <a:bodyPr>
            <a:normAutofit/>
          </a:bodyPr>
          <a:lstStyle/>
          <a:p>
            <a:pPr marL="0" indent="0">
              <a:buNone/>
            </a:pPr>
            <a:r>
              <a:rPr lang="en-US" altLang="en-US" sz="2000" b="1"/>
              <a:t>Identifying Major Alternatives</a:t>
            </a:r>
          </a:p>
          <a:p>
            <a:pPr marL="0" indent="0">
              <a:buNone/>
            </a:pPr>
            <a:r>
              <a:rPr lang="en-US" sz="2000" b="1"/>
              <a:t>Number of Marketing Intermediaries</a:t>
            </a:r>
          </a:p>
          <a:p>
            <a:pPr lvl="0"/>
            <a:r>
              <a:rPr lang="en-US" sz="2000"/>
              <a:t>Intensive distribution</a:t>
            </a:r>
          </a:p>
          <a:p>
            <a:pPr lvl="0"/>
            <a:r>
              <a:rPr lang="en-US" sz="2000"/>
              <a:t>Exclusive distribution</a:t>
            </a:r>
          </a:p>
          <a:p>
            <a:pPr lvl="0"/>
            <a:r>
              <a:rPr lang="en-US" sz="2000"/>
              <a:t>Selective distribution</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lide Number Placeholder 2">
            <a:extLst>
              <a:ext uri="{FF2B5EF4-FFF2-40B4-BE49-F238E27FC236}">
                <a16:creationId xmlns:a16="http://schemas.microsoft.com/office/drawing/2014/main" id="{6CA410A1-AD5E-2E4D-BBEB-34DBDF9F37C2}"/>
              </a:ext>
            </a:extLst>
          </p:cNvPr>
          <p:cNvSpPr>
            <a:spLocks noGrp="1"/>
          </p:cNvSpPr>
          <p:nvPr>
            <p:ph type="sldNum" sz="quarter" idx="12"/>
          </p:nvPr>
        </p:nvSpPr>
        <p:spPr/>
        <p:txBody>
          <a:bodyPr/>
          <a:lstStyle/>
          <a:p>
            <a:fld id="{8FF7D530-0EC8-AD4B-BB47-B2B8DAB8AD2C}" type="slidenum">
              <a:rPr lang="en-GB" smtClean="0"/>
              <a:t>18</a:t>
            </a:fld>
            <a:endParaRPr lang="en-GB"/>
          </a:p>
        </p:txBody>
      </p:sp>
    </p:spTree>
    <p:extLst>
      <p:ext uri="{BB962C8B-B14F-4D97-AF65-F5344CB8AC3E}">
        <p14:creationId xmlns:p14="http://schemas.microsoft.com/office/powerpoint/2010/main" val="802003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249" name="Title 1">
            <a:extLst>
              <a:ext uri="{FF2B5EF4-FFF2-40B4-BE49-F238E27FC236}">
                <a16:creationId xmlns:a16="http://schemas.microsoft.com/office/drawing/2014/main" id="{98E3A427-583E-3444-B9F2-37DA71797076}"/>
              </a:ext>
            </a:extLst>
          </p:cNvPr>
          <p:cNvSpPr>
            <a:spLocks noGrp="1"/>
          </p:cNvSpPr>
          <p:nvPr>
            <p:ph type="title"/>
          </p:nvPr>
        </p:nvSpPr>
        <p:spPr>
          <a:xfrm>
            <a:off x="643467" y="321734"/>
            <a:ext cx="10905066" cy="1135737"/>
          </a:xfrm>
        </p:spPr>
        <p:txBody>
          <a:bodyPr>
            <a:normAutofit/>
          </a:bodyPr>
          <a:lstStyle/>
          <a:p>
            <a:r>
              <a:rPr lang="en-US" altLang="en-US" sz="3600"/>
              <a:t>Exclusive Distribution</a:t>
            </a:r>
          </a:p>
        </p:txBody>
      </p:sp>
      <p:sp>
        <p:nvSpPr>
          <p:cNvPr id="53250" name="Content Placeholder 2">
            <a:extLst>
              <a:ext uri="{FF2B5EF4-FFF2-40B4-BE49-F238E27FC236}">
                <a16:creationId xmlns:a16="http://schemas.microsoft.com/office/drawing/2014/main" id="{119F0240-353B-2B4A-9F84-7FA8ECB00A4C}"/>
              </a:ext>
            </a:extLst>
          </p:cNvPr>
          <p:cNvSpPr>
            <a:spLocks noGrp="1"/>
          </p:cNvSpPr>
          <p:nvPr>
            <p:ph idx="1"/>
          </p:nvPr>
        </p:nvSpPr>
        <p:spPr>
          <a:xfrm>
            <a:off x="643467" y="1782981"/>
            <a:ext cx="10905066" cy="4393982"/>
          </a:xfrm>
        </p:spPr>
        <p:txBody>
          <a:bodyPr>
            <a:normAutofit/>
          </a:bodyPr>
          <a:lstStyle/>
          <a:p>
            <a:r>
              <a:rPr lang="en-US" altLang="en-US" sz="2000" b="1"/>
              <a:t>Exclusive distribution</a:t>
            </a:r>
            <a:r>
              <a:rPr lang="en-US" altLang="en-US" sz="2000"/>
              <a:t> means severely limiting the number of intermediaries. </a:t>
            </a:r>
          </a:p>
          <a:p>
            <a:r>
              <a:rPr lang="en-US" altLang="en-US" sz="2000"/>
              <a:t>It is used when the producer wants to maintain control over the service level and outputs offered by the resellers. </a:t>
            </a:r>
          </a:p>
          <a:p>
            <a:r>
              <a:rPr lang="en-US" altLang="en-US" sz="2000"/>
              <a:t>Often it involves </a:t>
            </a:r>
            <a:r>
              <a:rPr lang="en-US" altLang="en-US" sz="2000" b="1"/>
              <a:t>exclusive dealing arrangements</a:t>
            </a:r>
            <a:r>
              <a:rPr lang="en-US" altLang="en-US" sz="2000"/>
              <a:t>. </a:t>
            </a:r>
          </a:p>
          <a:p>
            <a:r>
              <a:rPr lang="en-US" altLang="en-US" sz="2000"/>
              <a:t>By granting exclusive distribution, the producer hopes to obtain more dedicated and knowledgeable selling. </a:t>
            </a:r>
          </a:p>
          <a:p>
            <a:r>
              <a:rPr lang="en-US" altLang="en-US" sz="2000"/>
              <a:t>It requires greater partnership between seller and reseller and is used in the distribution of new automobiles, some major appliances, and some women’s apparel brands.</a:t>
            </a:r>
          </a:p>
        </p:txBody>
      </p:sp>
      <p:sp>
        <p:nvSpPr>
          <p:cNvPr id="139" name="Rectangle 13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Isosceles Triangle 14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Isosceles Triangle 14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5" name="Rectangle 14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6260" name="Slide Number Placeholder 3">
            <a:extLst>
              <a:ext uri="{FF2B5EF4-FFF2-40B4-BE49-F238E27FC236}">
                <a16:creationId xmlns:a16="http://schemas.microsoft.com/office/drawing/2014/main" id="{E62AC1E4-5F3E-0649-80B9-1C540CBF0481}"/>
              </a:ext>
            </a:extLst>
          </p:cNvPr>
          <p:cNvSpPr>
            <a:spLocks noGrp="1"/>
          </p:cNvSpPr>
          <p:nvPr>
            <p:ph type="sldNum" sz="quarter" idx="12"/>
          </p:nvPr>
        </p:nvSpPr>
        <p:spPr>
          <a:xfrm>
            <a:off x="8805333" y="6356350"/>
            <a:ext cx="2743200" cy="365125"/>
          </a:xfrm>
          <a:extLst>
            <a:ext uri="{909E8E84-426E-40dd-AFC4-6F175D3DCCD1}"/>
            <a:ext uri="{91240B29-F687-4f45-9708-019B960494DF}"/>
          </a:extLst>
        </p:spPr>
        <p:txBody>
          <a:bodyPr>
            <a:normAutofit/>
          </a:bodyPr>
          <a:lstStyle>
            <a:lvl1pPr>
              <a:spcBef>
                <a:spcPct val="20000"/>
              </a:spcBef>
              <a:buFont typeface="Arial" panose="020B0604020202020204" pitchFamily="34" charset="0"/>
              <a:buChar char="•"/>
              <a:defRPr sz="3100">
                <a:solidFill>
                  <a:schemeClr val="tx1"/>
                </a:solidFill>
                <a:latin typeface="Calibri" panose="020F0502020204030204" pitchFamily="34" charset="0"/>
                <a:ea typeface="MS PGothic" panose="020B0600070205080204" pitchFamily="34" charset="-128"/>
              </a:defRPr>
            </a:lvl1pPr>
            <a:lvl2pPr marL="555625" indent="-212725">
              <a:spcBef>
                <a:spcPct val="20000"/>
              </a:spcBef>
              <a:buFont typeface="Arial" panose="020B0604020202020204" pitchFamily="34" charset="0"/>
              <a:buChar char="–"/>
              <a:defRPr sz="2700">
                <a:solidFill>
                  <a:schemeClr val="tx1"/>
                </a:solidFill>
                <a:latin typeface="Calibri" panose="020F0502020204030204" pitchFamily="34" charset="0"/>
                <a:ea typeface="MS PGothic" panose="020B0600070205080204" pitchFamily="34" charset="-128"/>
              </a:defRPr>
            </a:lvl2pPr>
            <a:lvl3pPr marL="855663" indent="-169863">
              <a:spcBef>
                <a:spcPct val="20000"/>
              </a:spcBef>
              <a:buFont typeface="Arial" panose="020B0604020202020204" pitchFamily="34" charset="0"/>
              <a:buChar char="•"/>
              <a:defRPr sz="2300">
                <a:solidFill>
                  <a:schemeClr val="tx1"/>
                </a:solidFill>
                <a:latin typeface="Calibri" panose="020F0502020204030204" pitchFamily="34" charset="0"/>
                <a:ea typeface="MS PGothic" panose="020B0600070205080204" pitchFamily="34" charset="-128"/>
              </a:defRPr>
            </a:lvl3pPr>
            <a:lvl4pPr marL="1198563" indent="-169863">
              <a:spcBef>
                <a:spcPct val="20000"/>
              </a:spcBef>
              <a:buFont typeface="Arial" panose="020B0604020202020204" pitchFamily="34" charset="0"/>
              <a:buChar char="–"/>
              <a:defRPr sz="1900">
                <a:solidFill>
                  <a:schemeClr val="tx1"/>
                </a:solidFill>
                <a:latin typeface="Calibri" panose="020F0502020204030204" pitchFamily="34" charset="0"/>
                <a:ea typeface="MS PGothic" panose="020B0600070205080204" pitchFamily="34" charset="-128"/>
              </a:defRPr>
            </a:lvl4pPr>
            <a:lvl5pPr marL="1541463" indent="-169863">
              <a:spcBef>
                <a:spcPct val="20000"/>
              </a:spcBef>
              <a:buFont typeface="Arial" panose="020B0604020202020204" pitchFamily="34" charset="0"/>
              <a:buChar char="»"/>
              <a:defRPr sz="1900">
                <a:solidFill>
                  <a:schemeClr val="tx1"/>
                </a:solidFill>
                <a:latin typeface="Calibri" panose="020F0502020204030204" pitchFamily="34" charset="0"/>
                <a:ea typeface="MS PGothic" panose="020B0600070205080204" pitchFamily="34" charset="-128"/>
              </a:defRPr>
            </a:lvl5pPr>
            <a:lvl6pPr marL="1998663" indent="-16986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ea typeface="MS PGothic" panose="020B0600070205080204" pitchFamily="34" charset="-128"/>
              </a:defRPr>
            </a:lvl6pPr>
            <a:lvl7pPr marL="2455863" indent="-16986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ea typeface="MS PGothic" panose="020B0600070205080204" pitchFamily="34" charset="-128"/>
              </a:defRPr>
            </a:lvl7pPr>
            <a:lvl8pPr marL="2913063" indent="-16986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ea typeface="MS PGothic" panose="020B0600070205080204" pitchFamily="34" charset="-128"/>
              </a:defRPr>
            </a:lvl8pPr>
            <a:lvl9pPr marL="3370263" indent="-16986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ea typeface="MS PGothic" panose="020B0600070205080204" pitchFamily="34" charset="-128"/>
              </a:defRPr>
            </a:lvl9pPr>
          </a:lstStyle>
          <a:p>
            <a:pPr eaLnBrk="1" hangingPunct="1">
              <a:lnSpc>
                <a:spcPct val="90000"/>
              </a:lnSpc>
              <a:spcBef>
                <a:spcPct val="0"/>
              </a:spcBef>
              <a:spcAft>
                <a:spcPts val="600"/>
              </a:spcAft>
              <a:buFontTx/>
              <a:buNone/>
            </a:pPr>
            <a:fld id="{E643D1F4-282C-454D-977F-FB7A5EE8132B}" type="slidenum">
              <a:rPr lang="en-US" altLang="en-US" sz="1900">
                <a:latin typeface="Verdana" panose="020B0604030504040204" pitchFamily="34" charset="0"/>
                <a:cs typeface="Arial" panose="020B0604020202020204" pitchFamily="34" charset="0"/>
              </a:rPr>
              <a:pPr eaLnBrk="1" hangingPunct="1">
                <a:lnSpc>
                  <a:spcPct val="90000"/>
                </a:lnSpc>
                <a:spcBef>
                  <a:spcPct val="0"/>
                </a:spcBef>
                <a:spcAft>
                  <a:spcPts val="600"/>
                </a:spcAft>
                <a:buFontTx/>
                <a:buNone/>
              </a:pPr>
              <a:t>19</a:t>
            </a:fld>
            <a:endParaRPr lang="en-US" altLang="en-US" sz="1900">
              <a:latin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918601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AEA960-18EC-AD40-B5D5-7D3EE229CFB3}"/>
              </a:ext>
            </a:extLst>
          </p:cNvPr>
          <p:cNvSpPr>
            <a:spLocks noGrp="1"/>
          </p:cNvSpPr>
          <p:nvPr>
            <p:ph type="title"/>
          </p:nvPr>
        </p:nvSpPr>
        <p:spPr/>
        <p:txBody>
          <a:bodyPr/>
          <a:lstStyle/>
          <a:p>
            <a:r>
              <a:rPr lang="en-GB" dirty="0"/>
              <a:t>Marketing Channels: </a:t>
            </a:r>
            <a:br>
              <a:rPr lang="en-GB" dirty="0"/>
            </a:br>
            <a:r>
              <a:rPr lang="en-GB" dirty="0"/>
              <a:t>Delivering Customer Value </a:t>
            </a:r>
          </a:p>
        </p:txBody>
      </p:sp>
      <p:sp>
        <p:nvSpPr>
          <p:cNvPr id="5" name="Text Placeholder 4">
            <a:extLst>
              <a:ext uri="{FF2B5EF4-FFF2-40B4-BE49-F238E27FC236}">
                <a16:creationId xmlns:a16="http://schemas.microsoft.com/office/drawing/2014/main" id="{3BBCA949-9382-7840-B699-D7FB5546650D}"/>
              </a:ext>
            </a:extLst>
          </p:cNvPr>
          <p:cNvSpPr>
            <a:spLocks noGrp="1"/>
          </p:cNvSpPr>
          <p:nvPr>
            <p:ph type="body" idx="1"/>
          </p:nvPr>
        </p:nvSpPr>
        <p:spPr/>
        <p:txBody>
          <a:bodyPr/>
          <a:lstStyle/>
          <a:p>
            <a:r>
              <a:rPr lang="en-GB" dirty="0"/>
              <a:t>Chapter 12</a:t>
            </a:r>
          </a:p>
        </p:txBody>
      </p:sp>
      <p:sp>
        <p:nvSpPr>
          <p:cNvPr id="6" name="Slide Number Placeholder 5">
            <a:extLst>
              <a:ext uri="{FF2B5EF4-FFF2-40B4-BE49-F238E27FC236}">
                <a16:creationId xmlns:a16="http://schemas.microsoft.com/office/drawing/2014/main" id="{EAE9B6EB-09E2-F94E-A28B-D7F0E133CA19}"/>
              </a:ext>
            </a:extLst>
          </p:cNvPr>
          <p:cNvSpPr>
            <a:spLocks noGrp="1"/>
          </p:cNvSpPr>
          <p:nvPr>
            <p:ph type="sldNum" sz="quarter" idx="12"/>
          </p:nvPr>
        </p:nvSpPr>
        <p:spPr/>
        <p:txBody>
          <a:bodyPr/>
          <a:lstStyle/>
          <a:p>
            <a:fld id="{8FF7D530-0EC8-AD4B-BB47-B2B8DAB8AD2C}" type="slidenum">
              <a:rPr lang="en-GB" smtClean="0"/>
              <a:t>2</a:t>
            </a:fld>
            <a:endParaRPr lang="en-GB"/>
          </a:p>
        </p:txBody>
      </p:sp>
    </p:spTree>
    <p:extLst>
      <p:ext uri="{BB962C8B-B14F-4D97-AF65-F5344CB8AC3E}">
        <p14:creationId xmlns:p14="http://schemas.microsoft.com/office/powerpoint/2010/main" val="2971969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581C14-384B-3449-9348-0CE692BDC3BF}"/>
              </a:ext>
            </a:extLst>
          </p:cNvPr>
          <p:cNvSpPr>
            <a:spLocks noGrp="1"/>
          </p:cNvSpPr>
          <p:nvPr>
            <p:ph type="title"/>
          </p:nvPr>
        </p:nvSpPr>
        <p:spPr>
          <a:xfrm>
            <a:off x="643467" y="321734"/>
            <a:ext cx="10905066" cy="1135737"/>
          </a:xfrm>
        </p:spPr>
        <p:txBody>
          <a:bodyPr>
            <a:normAutofit/>
          </a:bodyPr>
          <a:lstStyle/>
          <a:p>
            <a:r>
              <a:rPr lang="en-US" altLang="en-US" sz="3600"/>
              <a:t>Intensive Distribution</a:t>
            </a:r>
            <a:endParaRPr lang="en-GB" sz="3600" dirty="0"/>
          </a:p>
        </p:txBody>
      </p:sp>
      <p:sp>
        <p:nvSpPr>
          <p:cNvPr id="3" name="Content Placeholder 2">
            <a:extLst>
              <a:ext uri="{FF2B5EF4-FFF2-40B4-BE49-F238E27FC236}">
                <a16:creationId xmlns:a16="http://schemas.microsoft.com/office/drawing/2014/main" id="{CB09B2CD-ECD3-7B41-9A2A-BEB8461019CA}"/>
              </a:ext>
            </a:extLst>
          </p:cNvPr>
          <p:cNvSpPr>
            <a:spLocks noGrp="1"/>
          </p:cNvSpPr>
          <p:nvPr>
            <p:ph idx="1"/>
          </p:nvPr>
        </p:nvSpPr>
        <p:spPr>
          <a:xfrm>
            <a:off x="643468" y="1782981"/>
            <a:ext cx="6891188" cy="4393982"/>
          </a:xfrm>
        </p:spPr>
        <p:txBody>
          <a:bodyPr>
            <a:normAutofit/>
          </a:bodyPr>
          <a:lstStyle/>
          <a:p>
            <a:r>
              <a:rPr lang="en-US" altLang="en-US" sz="2000" b="1" dirty="0"/>
              <a:t>Intensive distribution</a:t>
            </a:r>
            <a:r>
              <a:rPr lang="en-US" altLang="en-US" sz="2000" dirty="0"/>
              <a:t> places the goods or services in as many outlets as possible.</a:t>
            </a:r>
          </a:p>
          <a:p>
            <a:r>
              <a:rPr lang="en-US" altLang="en-US" sz="2000" dirty="0"/>
              <a:t>This strategy is generally used for items such as tobacco products, soap, snack foods, and gum—products for which the consumer requires a great deal </a:t>
            </a:r>
            <a:r>
              <a:rPr lang="en-US" altLang="en-US" sz="2000" b="1" dirty="0"/>
              <a:t>of location convenience</a:t>
            </a:r>
            <a:r>
              <a:rPr lang="en-US" altLang="en-US" sz="2000" dirty="0"/>
              <a:t>.</a:t>
            </a:r>
          </a:p>
          <a:p>
            <a:r>
              <a:rPr lang="en-US" altLang="en-US" sz="2000" dirty="0"/>
              <a:t>Example: 7-Eleven stores</a:t>
            </a:r>
          </a:p>
          <a:p>
            <a:endParaRPr lang="en-GB" sz="2000" dirty="0"/>
          </a:p>
        </p:txBody>
      </p:sp>
      <p:pic>
        <p:nvPicPr>
          <p:cNvPr id="15" name="Picture 9">
            <a:extLst>
              <a:ext uri="{FF2B5EF4-FFF2-40B4-BE49-F238E27FC236}">
                <a16:creationId xmlns:a16="http://schemas.microsoft.com/office/drawing/2014/main" id="{3D02B4E4-7E17-8941-BF9F-93F6FF0557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46" r="13323" b="1"/>
          <a:stretch/>
        </p:blipFill>
        <p:spPr bwMode="auto">
          <a:xfrm>
            <a:off x="7777393" y="1976277"/>
            <a:ext cx="4414606" cy="4881723"/>
          </a:xfrm>
          <a:custGeom>
            <a:avLst/>
            <a:gdLst/>
            <a:ahLst/>
            <a:cxnLst/>
            <a:rect l="l" t="t" r="r" b="b"/>
            <a:pathLst>
              <a:path w="4414606" h="4881723">
                <a:moveTo>
                  <a:pt x="3151661" y="0"/>
                </a:moveTo>
                <a:lnTo>
                  <a:pt x="4414606" y="1262946"/>
                </a:lnTo>
                <a:lnTo>
                  <a:pt x="4414606" y="4881723"/>
                </a:lnTo>
                <a:lnTo>
                  <a:pt x="1730061" y="4881723"/>
                </a:lnTo>
                <a:lnTo>
                  <a:pt x="0" y="3151662"/>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1931CE14-58C9-1B4D-AB57-76E3E97293EE}"/>
              </a:ext>
            </a:extLst>
          </p:cNvPr>
          <p:cNvSpPr>
            <a:spLocks noGrp="1"/>
          </p:cNvSpPr>
          <p:nvPr>
            <p:ph type="sldNum" sz="quarter" idx="12"/>
          </p:nvPr>
        </p:nvSpPr>
        <p:spPr/>
        <p:txBody>
          <a:bodyPr/>
          <a:lstStyle/>
          <a:p>
            <a:fld id="{8FF7D530-0EC8-AD4B-BB47-B2B8DAB8AD2C}" type="slidenum">
              <a:rPr lang="en-GB" smtClean="0"/>
              <a:t>20</a:t>
            </a:fld>
            <a:endParaRPr lang="en-GB"/>
          </a:p>
        </p:txBody>
      </p:sp>
    </p:spTree>
    <p:extLst>
      <p:ext uri="{BB962C8B-B14F-4D97-AF65-F5344CB8AC3E}">
        <p14:creationId xmlns:p14="http://schemas.microsoft.com/office/powerpoint/2010/main" val="2615989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273" name="Title 1">
            <a:extLst>
              <a:ext uri="{FF2B5EF4-FFF2-40B4-BE49-F238E27FC236}">
                <a16:creationId xmlns:a16="http://schemas.microsoft.com/office/drawing/2014/main" id="{A3A60449-EAAE-964B-814A-5623E41BA3E1}"/>
              </a:ext>
            </a:extLst>
          </p:cNvPr>
          <p:cNvSpPr>
            <a:spLocks noGrp="1"/>
          </p:cNvSpPr>
          <p:nvPr>
            <p:ph type="title"/>
          </p:nvPr>
        </p:nvSpPr>
        <p:spPr>
          <a:xfrm>
            <a:off x="643467" y="321734"/>
            <a:ext cx="10905066" cy="1135737"/>
          </a:xfrm>
        </p:spPr>
        <p:txBody>
          <a:bodyPr>
            <a:normAutofit/>
          </a:bodyPr>
          <a:lstStyle/>
          <a:p>
            <a:r>
              <a:rPr lang="en-US" altLang="en-US" sz="3600"/>
              <a:t>Selective Distribution</a:t>
            </a:r>
          </a:p>
        </p:txBody>
      </p:sp>
      <p:sp>
        <p:nvSpPr>
          <p:cNvPr id="54274" name="Content Placeholder 2">
            <a:extLst>
              <a:ext uri="{FF2B5EF4-FFF2-40B4-BE49-F238E27FC236}">
                <a16:creationId xmlns:a16="http://schemas.microsoft.com/office/drawing/2014/main" id="{5F92B068-9E3B-604C-8482-1D4D1537801A}"/>
              </a:ext>
            </a:extLst>
          </p:cNvPr>
          <p:cNvSpPr>
            <a:spLocks noGrp="1"/>
          </p:cNvSpPr>
          <p:nvPr>
            <p:ph idx="1"/>
          </p:nvPr>
        </p:nvSpPr>
        <p:spPr>
          <a:xfrm>
            <a:off x="643468" y="1782981"/>
            <a:ext cx="6842935" cy="4393982"/>
          </a:xfrm>
        </p:spPr>
        <p:txBody>
          <a:bodyPr>
            <a:normAutofit/>
          </a:bodyPr>
          <a:lstStyle/>
          <a:p>
            <a:r>
              <a:rPr lang="en-US" altLang="en-US" sz="2000" b="1"/>
              <a:t>Selective distribution</a:t>
            </a:r>
            <a:r>
              <a:rPr lang="en-US" altLang="en-US" sz="2000"/>
              <a:t> relies on only some of the intermediaries willing to carry a particular product. </a:t>
            </a:r>
          </a:p>
          <a:p>
            <a:r>
              <a:rPr lang="en-US" altLang="en-US" sz="2000"/>
              <a:t>It is used by established companies and by new companies seeking distributors. </a:t>
            </a:r>
          </a:p>
          <a:p>
            <a:r>
              <a:rPr lang="en-US" altLang="en-US" sz="2000"/>
              <a:t>The company does not have to worry about too many outlets; it can gain adequate market coverage with more control and less cost than intensive distribution.</a:t>
            </a:r>
          </a:p>
          <a:p>
            <a:r>
              <a:rPr lang="en-US" altLang="en-US" sz="2000"/>
              <a:t>Eg: Where a brand or company only has limited outlets</a:t>
            </a:r>
            <a:br>
              <a:rPr lang="en-US" altLang="en-US" sz="2000"/>
            </a:br>
            <a:r>
              <a:rPr lang="en-US" altLang="en-US" sz="2000"/>
              <a:t>(for some 2-3 outlets (Gucci, LV), Hour Glass </a:t>
            </a:r>
            <a:br>
              <a:rPr lang="en-US" altLang="en-US" sz="2000"/>
            </a:br>
            <a:r>
              <a:rPr lang="en-US" altLang="en-US" sz="2000"/>
              <a:t>(Patek Phillipe, Rolex, IWC) or others 4-5 outlets (Zara) )</a:t>
            </a:r>
          </a:p>
        </p:txBody>
      </p:sp>
      <p:sp>
        <p:nvSpPr>
          <p:cNvPr id="139" name="Rectangle 13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Isosceles Triangle 14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Isosceles Triangle 14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276" name="Picture 2">
            <a:extLst>
              <a:ext uri="{FF2B5EF4-FFF2-40B4-BE49-F238E27FC236}">
                <a16:creationId xmlns:a16="http://schemas.microsoft.com/office/drawing/2014/main" id="{530D8D30-A902-8F44-89BF-A955C1F432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03" r="15447"/>
          <a:stretch/>
        </p:blipFill>
        <p:spPr bwMode="auto">
          <a:xfrm>
            <a:off x="8129870" y="2236816"/>
            <a:ext cx="3486312" cy="3486312"/>
          </a:xfrm>
          <a:custGeom>
            <a:avLst/>
            <a:gdLst/>
            <a:ahLst/>
            <a:cxnLst/>
            <a:rect l="l" t="t" r="r" b="b"/>
            <a:pathLst>
              <a:path w="4291285" h="4291285">
                <a:moveTo>
                  <a:pt x="2145643" y="0"/>
                </a:moveTo>
                <a:lnTo>
                  <a:pt x="4291285" y="2145643"/>
                </a:lnTo>
                <a:lnTo>
                  <a:pt x="2145643" y="4291285"/>
                </a:lnTo>
                <a:lnTo>
                  <a:pt x="0" y="2145643"/>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4" name="Slide Number Placeholder 3">
            <a:extLst>
              <a:ext uri="{FF2B5EF4-FFF2-40B4-BE49-F238E27FC236}">
                <a16:creationId xmlns:a16="http://schemas.microsoft.com/office/drawing/2014/main" id="{532C655D-ACF6-F745-B632-2F8A7F45396E}"/>
              </a:ext>
            </a:extLst>
          </p:cNvPr>
          <p:cNvSpPr>
            <a:spLocks noGrp="1"/>
          </p:cNvSpPr>
          <p:nvPr>
            <p:ph type="sldNum" sz="quarter" idx="12"/>
          </p:nvPr>
        </p:nvSpPr>
        <p:spPr>
          <a:xfrm>
            <a:off x="8805333" y="6356350"/>
            <a:ext cx="2743200" cy="365125"/>
          </a:xfrm>
          <a:extLst>
            <a:ext uri="{909E8E84-426E-40dd-AFC4-6F175D3DCCD1}"/>
            <a:ext uri="{91240B29-F687-4f45-9708-019B960494DF}"/>
          </a:extLst>
        </p:spPr>
        <p:txBody>
          <a:bodyPr>
            <a:normAutofit/>
          </a:bodyPr>
          <a:lstStyle>
            <a:lvl1pPr>
              <a:spcBef>
                <a:spcPct val="20000"/>
              </a:spcBef>
              <a:buFont typeface="Arial" panose="020B0604020202020204" pitchFamily="34" charset="0"/>
              <a:buChar char="•"/>
              <a:defRPr sz="3100">
                <a:solidFill>
                  <a:schemeClr val="tx1"/>
                </a:solidFill>
                <a:latin typeface="Calibri" panose="020F0502020204030204" pitchFamily="34" charset="0"/>
                <a:ea typeface="MS PGothic" panose="020B0600070205080204" pitchFamily="34" charset="-128"/>
              </a:defRPr>
            </a:lvl1pPr>
            <a:lvl2pPr marL="555625" indent="-212725">
              <a:spcBef>
                <a:spcPct val="20000"/>
              </a:spcBef>
              <a:buFont typeface="Arial" panose="020B0604020202020204" pitchFamily="34" charset="0"/>
              <a:buChar char="–"/>
              <a:defRPr sz="2700">
                <a:solidFill>
                  <a:schemeClr val="tx1"/>
                </a:solidFill>
                <a:latin typeface="Calibri" panose="020F0502020204030204" pitchFamily="34" charset="0"/>
                <a:ea typeface="MS PGothic" panose="020B0600070205080204" pitchFamily="34" charset="-128"/>
              </a:defRPr>
            </a:lvl2pPr>
            <a:lvl3pPr marL="855663" indent="-169863">
              <a:spcBef>
                <a:spcPct val="20000"/>
              </a:spcBef>
              <a:buFont typeface="Arial" panose="020B0604020202020204" pitchFamily="34" charset="0"/>
              <a:buChar char="•"/>
              <a:defRPr sz="2300">
                <a:solidFill>
                  <a:schemeClr val="tx1"/>
                </a:solidFill>
                <a:latin typeface="Calibri" panose="020F0502020204030204" pitchFamily="34" charset="0"/>
                <a:ea typeface="MS PGothic" panose="020B0600070205080204" pitchFamily="34" charset="-128"/>
              </a:defRPr>
            </a:lvl3pPr>
            <a:lvl4pPr marL="1198563" indent="-169863">
              <a:spcBef>
                <a:spcPct val="20000"/>
              </a:spcBef>
              <a:buFont typeface="Arial" panose="020B0604020202020204" pitchFamily="34" charset="0"/>
              <a:buChar char="–"/>
              <a:defRPr sz="1900">
                <a:solidFill>
                  <a:schemeClr val="tx1"/>
                </a:solidFill>
                <a:latin typeface="Calibri" panose="020F0502020204030204" pitchFamily="34" charset="0"/>
                <a:ea typeface="MS PGothic" panose="020B0600070205080204" pitchFamily="34" charset="-128"/>
              </a:defRPr>
            </a:lvl4pPr>
            <a:lvl5pPr marL="1541463" indent="-169863">
              <a:spcBef>
                <a:spcPct val="20000"/>
              </a:spcBef>
              <a:buFont typeface="Arial" panose="020B0604020202020204" pitchFamily="34" charset="0"/>
              <a:buChar char="»"/>
              <a:defRPr sz="1900">
                <a:solidFill>
                  <a:schemeClr val="tx1"/>
                </a:solidFill>
                <a:latin typeface="Calibri" panose="020F0502020204030204" pitchFamily="34" charset="0"/>
                <a:ea typeface="MS PGothic" panose="020B0600070205080204" pitchFamily="34" charset="-128"/>
              </a:defRPr>
            </a:lvl5pPr>
            <a:lvl6pPr marL="1998663" indent="-16986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ea typeface="MS PGothic" panose="020B0600070205080204" pitchFamily="34" charset="-128"/>
              </a:defRPr>
            </a:lvl6pPr>
            <a:lvl7pPr marL="2455863" indent="-16986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ea typeface="MS PGothic" panose="020B0600070205080204" pitchFamily="34" charset="-128"/>
              </a:defRPr>
            </a:lvl7pPr>
            <a:lvl8pPr marL="2913063" indent="-16986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ea typeface="MS PGothic" panose="020B0600070205080204" pitchFamily="34" charset="-128"/>
              </a:defRPr>
            </a:lvl8pPr>
            <a:lvl9pPr marL="3370263" indent="-16986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ea typeface="MS PGothic" panose="020B0600070205080204" pitchFamily="34" charset="-128"/>
              </a:defRPr>
            </a:lvl9pPr>
          </a:lstStyle>
          <a:p>
            <a:pPr eaLnBrk="1" hangingPunct="1">
              <a:lnSpc>
                <a:spcPct val="90000"/>
              </a:lnSpc>
              <a:spcBef>
                <a:spcPct val="0"/>
              </a:spcBef>
              <a:spcAft>
                <a:spcPts val="600"/>
              </a:spcAft>
              <a:buFontTx/>
              <a:buNone/>
            </a:pPr>
            <a:fld id="{D250169D-4AC7-C543-A2D0-3174475B19F6}" type="slidenum">
              <a:rPr lang="en-US" altLang="en-US" sz="1900">
                <a:latin typeface="Verdana" panose="020B0604030504040204" pitchFamily="34" charset="0"/>
                <a:cs typeface="Arial" panose="020B0604020202020204" pitchFamily="34" charset="0"/>
              </a:rPr>
              <a:pPr eaLnBrk="1" hangingPunct="1">
                <a:lnSpc>
                  <a:spcPct val="90000"/>
                </a:lnSpc>
                <a:spcBef>
                  <a:spcPct val="0"/>
                </a:spcBef>
                <a:spcAft>
                  <a:spcPts val="600"/>
                </a:spcAft>
                <a:buFontTx/>
                <a:buNone/>
              </a:pPr>
              <a:t>21</a:t>
            </a:fld>
            <a:endParaRPr lang="en-US" altLang="en-US" sz="1900">
              <a:latin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572044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pPr>
              <a:buSzPct val="100000"/>
            </a:pPr>
            <a:r>
              <a:rPr lang="en-US" altLang="en-US" sz="3600" dirty="0"/>
              <a:t>Channel Design Decisions</a:t>
            </a:r>
          </a:p>
        </p:txBody>
      </p:sp>
      <p:sp>
        <p:nvSpPr>
          <p:cNvPr id="6" name="Content Placeholder 5"/>
          <p:cNvSpPr>
            <a:spLocks noGrp="1"/>
          </p:cNvSpPr>
          <p:nvPr>
            <p:ph idx="1"/>
          </p:nvPr>
        </p:nvSpPr>
        <p:spPr>
          <a:xfrm>
            <a:off x="643468" y="1782981"/>
            <a:ext cx="6842935" cy="4393982"/>
          </a:xfrm>
        </p:spPr>
        <p:txBody>
          <a:bodyPr>
            <a:normAutofit/>
          </a:bodyPr>
          <a:lstStyle/>
          <a:p>
            <a:pPr marL="0" indent="0">
              <a:buNone/>
            </a:pPr>
            <a:r>
              <a:rPr lang="en-US" altLang="en-US" sz="2000" b="1" dirty="0"/>
              <a:t>Identifying Major Alternatives</a:t>
            </a:r>
          </a:p>
          <a:p>
            <a:pPr marL="0" indent="0">
              <a:buNone/>
            </a:pPr>
            <a:r>
              <a:rPr lang="en-US" sz="2000" b="1" dirty="0"/>
              <a:t>Responsibilities of Channel Members </a:t>
            </a:r>
          </a:p>
          <a:p>
            <a:pPr marL="0" indent="0">
              <a:buNone/>
            </a:pPr>
            <a:r>
              <a:rPr lang="en-US" sz="2000" dirty="0"/>
              <a:t>A producer and the intermediaries need to agree on</a:t>
            </a:r>
          </a:p>
          <a:p>
            <a:pPr lvl="1">
              <a:buFont typeface="Arial" panose="020B0604020202020204" pitchFamily="34" charset="0"/>
              <a:buChar char="•"/>
            </a:pPr>
            <a:r>
              <a:rPr lang="en-US" sz="2000" dirty="0"/>
              <a:t>Price policies</a:t>
            </a:r>
          </a:p>
          <a:p>
            <a:pPr lvl="1">
              <a:buFont typeface="Arial" panose="020B0604020202020204" pitchFamily="34" charset="0"/>
              <a:buChar char="•"/>
            </a:pPr>
            <a:r>
              <a:rPr lang="en-US" sz="2000" dirty="0"/>
              <a:t>Conditions of sale</a:t>
            </a:r>
          </a:p>
          <a:p>
            <a:pPr lvl="1">
              <a:buFont typeface="Arial" panose="020B0604020202020204" pitchFamily="34" charset="0"/>
              <a:buChar char="•"/>
            </a:pPr>
            <a:r>
              <a:rPr lang="en-US" sz="2000" dirty="0"/>
              <a:t>Territory rights</a:t>
            </a:r>
          </a:p>
          <a:p>
            <a:pPr lvl="1">
              <a:buFont typeface="Arial" panose="020B0604020202020204" pitchFamily="34" charset="0"/>
              <a:buChar char="•"/>
            </a:pPr>
            <a:r>
              <a:rPr lang="en-US" sz="2000" dirty="0"/>
              <a:t>Specific services</a:t>
            </a:r>
            <a:endParaRPr lang="en-US" sz="2000" b="1" dirty="0"/>
          </a:p>
        </p:txBody>
      </p:sp>
      <p:sp>
        <p:nvSpPr>
          <p:cNvPr id="35" name="Rectangle 2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2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44D09AA2-05BF-2548-A4F3-002944395F32}"/>
              </a:ext>
            </a:extLst>
          </p:cNvPr>
          <p:cNvPicPr>
            <a:picLocks noChangeAspect="1" noChangeArrowheads="1"/>
          </p:cNvPicPr>
          <p:nvPr/>
        </p:nvPicPr>
        <p:blipFill rotWithShape="1">
          <a:blip r:embed="rId3" cstate="print">
            <a:alphaModFix amt="25000"/>
          </a:blip>
          <a:srcRect l="25221" r="8113" b="1"/>
          <a:stretch/>
        </p:blipFill>
        <p:spPr bwMode="auto">
          <a:xfrm>
            <a:off x="8129870" y="2236816"/>
            <a:ext cx="3486312" cy="3486312"/>
          </a:xfrm>
          <a:custGeom>
            <a:avLst/>
            <a:gdLst/>
            <a:ahLst/>
            <a:cxnLst/>
            <a:rect l="l" t="t" r="r" b="b"/>
            <a:pathLst>
              <a:path w="4291285" h="4291285">
                <a:moveTo>
                  <a:pt x="2145643" y="0"/>
                </a:moveTo>
                <a:lnTo>
                  <a:pt x="4291285" y="2145643"/>
                </a:lnTo>
                <a:lnTo>
                  <a:pt x="2145643" y="4291285"/>
                </a:lnTo>
                <a:lnTo>
                  <a:pt x="0" y="2145643"/>
                </a:lnTo>
                <a:close/>
              </a:path>
            </a:pathLst>
          </a:custGeom>
          <a:noFill/>
        </p:spPr>
      </p:pic>
      <p:sp>
        <p:nvSpPr>
          <p:cNvPr id="4" name="Rectangle 3">
            <a:extLst>
              <a:ext uri="{FF2B5EF4-FFF2-40B4-BE49-F238E27FC236}">
                <a16:creationId xmlns:a16="http://schemas.microsoft.com/office/drawing/2014/main" id="{C8266D55-5829-6D4C-B59B-0E42846B7DAA}"/>
              </a:ext>
            </a:extLst>
          </p:cNvPr>
          <p:cNvSpPr/>
          <p:nvPr/>
        </p:nvSpPr>
        <p:spPr>
          <a:xfrm>
            <a:off x="6266688" y="2114410"/>
            <a:ext cx="6096000" cy="3785652"/>
          </a:xfrm>
          <a:prstGeom prst="rect">
            <a:avLst/>
          </a:prstGeom>
        </p:spPr>
        <p:txBody>
          <a:bodyPr>
            <a:spAutoFit/>
          </a:bodyPr>
          <a:lstStyle/>
          <a:p>
            <a:pPr>
              <a:spcAft>
                <a:spcPts val="600"/>
              </a:spcAft>
            </a:pPr>
            <a:r>
              <a:rPr lang="en-US" altLang="en-US" sz="2000" b="1" dirty="0"/>
              <a:t>Evaluating the Major Alternatives</a:t>
            </a:r>
          </a:p>
          <a:p>
            <a:pPr>
              <a:spcAft>
                <a:spcPts val="600"/>
              </a:spcAft>
            </a:pPr>
            <a:r>
              <a:rPr lang="en-US" altLang="en-US" sz="2000" dirty="0"/>
              <a:t>Economic criteria</a:t>
            </a:r>
          </a:p>
          <a:p>
            <a:pPr>
              <a:spcAft>
                <a:spcPts val="600"/>
              </a:spcAft>
            </a:pPr>
            <a:r>
              <a:rPr lang="en-US" altLang="en-US" sz="2000" dirty="0"/>
              <a:t>Control issues</a:t>
            </a:r>
          </a:p>
          <a:p>
            <a:pPr>
              <a:spcAft>
                <a:spcPts val="600"/>
              </a:spcAft>
            </a:pPr>
            <a:r>
              <a:rPr lang="en-US" altLang="en-US" sz="2000" dirty="0"/>
              <a:t>Adaptability criteria</a:t>
            </a:r>
          </a:p>
          <a:p>
            <a:pPr>
              <a:spcAft>
                <a:spcPts val="600"/>
              </a:spcAft>
            </a:pPr>
            <a:endParaRPr lang="en-US" altLang="en-US" sz="2000" b="1" dirty="0"/>
          </a:p>
          <a:p>
            <a:pPr>
              <a:spcAft>
                <a:spcPts val="600"/>
              </a:spcAft>
            </a:pPr>
            <a:r>
              <a:rPr lang="en-US" altLang="en-US" sz="2000" b="1" dirty="0"/>
              <a:t>Designing International Distribution Channels</a:t>
            </a:r>
          </a:p>
          <a:p>
            <a:pPr>
              <a:spcAft>
                <a:spcPts val="600"/>
              </a:spcAft>
            </a:pPr>
            <a:r>
              <a:rPr lang="en-US" altLang="en-US" sz="2000" dirty="0"/>
              <a:t>Channel systems can vary from country to country.</a:t>
            </a:r>
          </a:p>
          <a:p>
            <a:pPr>
              <a:spcAft>
                <a:spcPts val="600"/>
              </a:spcAft>
            </a:pPr>
            <a:r>
              <a:rPr lang="en-US" altLang="en-US" sz="2000" dirty="0"/>
              <a:t>Marketers must be able to adapt channel strategies to structures within each country.</a:t>
            </a:r>
            <a:endParaRPr lang="en-US" altLang="en-US" sz="2000" b="1" dirty="0"/>
          </a:p>
          <a:p>
            <a:pPr>
              <a:spcAft>
                <a:spcPts val="600"/>
              </a:spcAft>
            </a:pPr>
            <a:endParaRPr lang="en-US" altLang="en-US" sz="2000" b="1" dirty="0"/>
          </a:p>
        </p:txBody>
      </p:sp>
      <p:sp>
        <p:nvSpPr>
          <p:cNvPr id="5" name="Slide Number Placeholder 4">
            <a:extLst>
              <a:ext uri="{FF2B5EF4-FFF2-40B4-BE49-F238E27FC236}">
                <a16:creationId xmlns:a16="http://schemas.microsoft.com/office/drawing/2014/main" id="{C8E433B1-21F9-4443-9924-498C3045B333}"/>
              </a:ext>
            </a:extLst>
          </p:cNvPr>
          <p:cNvSpPr>
            <a:spLocks noGrp="1"/>
          </p:cNvSpPr>
          <p:nvPr>
            <p:ph type="sldNum" sz="quarter" idx="12"/>
          </p:nvPr>
        </p:nvSpPr>
        <p:spPr/>
        <p:txBody>
          <a:bodyPr/>
          <a:lstStyle/>
          <a:p>
            <a:fld id="{8FF7D530-0EC8-AD4B-BB47-B2B8DAB8AD2C}" type="slidenum">
              <a:rPr lang="en-GB" smtClean="0"/>
              <a:t>22</a:t>
            </a:fld>
            <a:endParaRPr lang="en-GB"/>
          </a:p>
        </p:txBody>
      </p:sp>
    </p:spTree>
    <p:extLst>
      <p:ext uri="{BB962C8B-B14F-4D97-AF65-F5344CB8AC3E}">
        <p14:creationId xmlns:p14="http://schemas.microsoft.com/office/powerpoint/2010/main" val="126777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altLang="en-US" sz="3600" dirty="0"/>
              <a:t>Channel Management Decisions</a:t>
            </a:r>
            <a:endParaRPr lang="en-IN" sz="3600" dirty="0"/>
          </a:p>
        </p:txBody>
      </p:sp>
      <p:sp>
        <p:nvSpPr>
          <p:cNvPr id="5" name="Content Placeholder 4"/>
          <p:cNvSpPr>
            <a:spLocks noGrp="1"/>
          </p:cNvSpPr>
          <p:nvPr>
            <p:ph idx="1"/>
          </p:nvPr>
        </p:nvSpPr>
        <p:spPr>
          <a:xfrm>
            <a:off x="643467" y="1782981"/>
            <a:ext cx="10905066" cy="4393982"/>
          </a:xfrm>
        </p:spPr>
        <p:txBody>
          <a:bodyPr>
            <a:normAutofit/>
          </a:bodyPr>
          <a:lstStyle/>
          <a:p>
            <a:pPr lvl="0"/>
            <a:r>
              <a:rPr lang="en-US" sz="2000"/>
              <a:t>Selecting channel members</a:t>
            </a:r>
          </a:p>
          <a:p>
            <a:pPr lvl="0"/>
            <a:r>
              <a:rPr lang="en-US" sz="2000"/>
              <a:t>Managing channel members</a:t>
            </a:r>
          </a:p>
          <a:p>
            <a:pPr lvl="0"/>
            <a:r>
              <a:rPr lang="en-US" sz="2000"/>
              <a:t>Motivating channel members</a:t>
            </a:r>
          </a:p>
          <a:p>
            <a:pPr lvl="0"/>
            <a:r>
              <a:rPr lang="en-US" sz="2000"/>
              <a:t>Evaluating channel members</a:t>
            </a:r>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lide Number Placeholder 2">
            <a:extLst>
              <a:ext uri="{FF2B5EF4-FFF2-40B4-BE49-F238E27FC236}">
                <a16:creationId xmlns:a16="http://schemas.microsoft.com/office/drawing/2014/main" id="{0AE9DC55-C9AF-EF42-93C1-935A109BF7E0}"/>
              </a:ext>
            </a:extLst>
          </p:cNvPr>
          <p:cNvSpPr>
            <a:spLocks noGrp="1"/>
          </p:cNvSpPr>
          <p:nvPr>
            <p:ph type="sldNum" sz="quarter" idx="12"/>
          </p:nvPr>
        </p:nvSpPr>
        <p:spPr/>
        <p:txBody>
          <a:bodyPr/>
          <a:lstStyle/>
          <a:p>
            <a:fld id="{8FF7D530-0EC8-AD4B-BB47-B2B8DAB8AD2C}" type="slidenum">
              <a:rPr lang="en-GB" smtClean="0"/>
              <a:t>23</a:t>
            </a:fld>
            <a:endParaRPr lang="en-GB"/>
          </a:p>
        </p:txBody>
      </p:sp>
    </p:spTree>
    <p:extLst>
      <p:ext uri="{BB962C8B-B14F-4D97-AF65-F5344CB8AC3E}">
        <p14:creationId xmlns:p14="http://schemas.microsoft.com/office/powerpoint/2010/main" val="3161188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CB8063-3989-4B45-B46C-BEB2BC2251AF}"/>
              </a:ext>
            </a:extLst>
          </p:cNvPr>
          <p:cNvSpPr>
            <a:spLocks noGrp="1"/>
          </p:cNvSpPr>
          <p:nvPr>
            <p:ph type="title"/>
          </p:nvPr>
        </p:nvSpPr>
        <p:spPr>
          <a:xfrm>
            <a:off x="643467" y="321734"/>
            <a:ext cx="10905066" cy="1135737"/>
          </a:xfrm>
        </p:spPr>
        <p:txBody>
          <a:bodyPr>
            <a:normAutofit/>
          </a:bodyPr>
          <a:lstStyle/>
          <a:p>
            <a:r>
              <a:rPr lang="en-US" altLang="en-US" sz="3600" dirty="0"/>
              <a:t>Channel Management Decisions</a:t>
            </a:r>
            <a:endParaRPr lang="en-GB" sz="3600" dirty="0"/>
          </a:p>
        </p:txBody>
      </p:sp>
      <p:sp>
        <p:nvSpPr>
          <p:cNvPr id="3" name="Content Placeholder 2">
            <a:extLst>
              <a:ext uri="{FF2B5EF4-FFF2-40B4-BE49-F238E27FC236}">
                <a16:creationId xmlns:a16="http://schemas.microsoft.com/office/drawing/2014/main" id="{2365F967-0C1C-2643-B148-55318F8450AC}"/>
              </a:ext>
            </a:extLst>
          </p:cNvPr>
          <p:cNvSpPr>
            <a:spLocks noGrp="1"/>
          </p:cNvSpPr>
          <p:nvPr>
            <p:ph idx="1"/>
          </p:nvPr>
        </p:nvSpPr>
        <p:spPr>
          <a:xfrm>
            <a:off x="643467" y="1782981"/>
            <a:ext cx="5452533" cy="4393982"/>
          </a:xfrm>
        </p:spPr>
        <p:txBody>
          <a:bodyPr>
            <a:normAutofit/>
          </a:bodyPr>
          <a:lstStyle/>
          <a:p>
            <a:pPr marL="0" indent="0">
              <a:spcBef>
                <a:spcPct val="15000"/>
              </a:spcBef>
              <a:buNone/>
              <a:defRPr/>
            </a:pPr>
            <a:r>
              <a:rPr lang="en-GB" altLang="en-US" sz="2000" b="1" dirty="0"/>
              <a:t>Channel Member Selection</a:t>
            </a:r>
          </a:p>
          <a:p>
            <a:pPr>
              <a:spcBef>
                <a:spcPct val="15000"/>
              </a:spcBef>
              <a:defRPr/>
            </a:pPr>
            <a:r>
              <a:rPr lang="en-GB" altLang="en-US" sz="2000" dirty="0"/>
              <a:t>Ease varies by manufacturer reputation &amp; market power</a:t>
            </a:r>
          </a:p>
          <a:p>
            <a:pPr>
              <a:spcBef>
                <a:spcPct val="15000"/>
              </a:spcBef>
              <a:defRPr/>
            </a:pPr>
            <a:r>
              <a:rPr lang="en-GB" altLang="en-US" sz="2000" dirty="0"/>
              <a:t>Good middleman’s qualifications:</a:t>
            </a:r>
          </a:p>
          <a:p>
            <a:pPr lvl="1">
              <a:spcBef>
                <a:spcPct val="15000"/>
              </a:spcBef>
              <a:buFont typeface="Wingdings" pitchFamily="2" charset="2"/>
              <a:buChar char="§"/>
              <a:defRPr/>
            </a:pPr>
            <a:r>
              <a:rPr lang="en-GB" altLang="en-US" sz="2000" dirty="0">
                <a:cs typeface="Arial" panose="020B0604020202020204" pitchFamily="34" charset="0"/>
              </a:rPr>
              <a:t>Experience		 </a:t>
            </a:r>
            <a:endParaRPr lang="en-GB" altLang="en-US" sz="2000" dirty="0">
              <a:cs typeface="Arial" panose="020B0604020202020204" pitchFamily="34" charset="0"/>
              <a:sym typeface="Monotype Sorts" pitchFamily="2" charset="2"/>
            </a:endParaRPr>
          </a:p>
          <a:p>
            <a:pPr lvl="1">
              <a:spcBef>
                <a:spcPct val="15000"/>
              </a:spcBef>
              <a:buFont typeface="Wingdings" pitchFamily="2" charset="2"/>
              <a:buChar char="§"/>
              <a:defRPr/>
            </a:pPr>
            <a:r>
              <a:rPr lang="en-GB" altLang="en-US" sz="2000" dirty="0">
                <a:cs typeface="Arial" panose="020B0604020202020204" pitchFamily="34" charset="0"/>
                <a:sym typeface="Monotype Sorts" pitchFamily="2" charset="2"/>
              </a:rPr>
              <a:t>Cooperativeness  	</a:t>
            </a:r>
          </a:p>
          <a:p>
            <a:pPr lvl="1">
              <a:spcBef>
                <a:spcPct val="15000"/>
              </a:spcBef>
              <a:buFont typeface="Wingdings" pitchFamily="2" charset="2"/>
              <a:buChar char="§"/>
              <a:defRPr/>
            </a:pPr>
            <a:r>
              <a:rPr lang="en-GB" altLang="en-US" sz="2000" dirty="0">
                <a:cs typeface="Arial" panose="020B0604020202020204" pitchFamily="34" charset="0"/>
                <a:sym typeface="Monotype Sorts" pitchFamily="2" charset="2"/>
              </a:rPr>
              <a:t>Size			</a:t>
            </a:r>
            <a:endParaRPr lang="en-GB" altLang="en-US" sz="2000" dirty="0">
              <a:cs typeface="Arial" panose="020B0604020202020204" pitchFamily="34" charset="0"/>
            </a:endParaRPr>
          </a:p>
          <a:p>
            <a:pPr lvl="1">
              <a:spcBef>
                <a:spcPct val="15000"/>
              </a:spcBef>
              <a:buFont typeface="Wingdings" pitchFamily="2" charset="2"/>
              <a:buChar char="§"/>
              <a:defRPr/>
            </a:pPr>
            <a:r>
              <a:rPr lang="en-GB" altLang="en-US" sz="2000" dirty="0">
                <a:cs typeface="Arial" panose="020B0604020202020204" pitchFamily="34" charset="0"/>
              </a:rPr>
              <a:t>Clientele		</a:t>
            </a:r>
            <a:endParaRPr lang="en-GB" altLang="en-US" sz="2000" dirty="0">
              <a:cs typeface="Arial" panose="020B0604020202020204" pitchFamily="34" charset="0"/>
              <a:sym typeface="Monotype Sorts" pitchFamily="2" charset="2"/>
            </a:endParaRPr>
          </a:p>
          <a:p>
            <a:pPr lvl="1">
              <a:spcBef>
                <a:spcPct val="15000"/>
              </a:spcBef>
              <a:buFont typeface="Wingdings" pitchFamily="2" charset="2"/>
              <a:buChar char="§"/>
              <a:defRPr/>
            </a:pPr>
            <a:r>
              <a:rPr lang="en-GB" altLang="en-US" sz="2000" dirty="0">
                <a:cs typeface="Arial" panose="020B0604020202020204" pitchFamily="34" charset="0"/>
                <a:sym typeface="Monotype Sorts" pitchFamily="2" charset="2"/>
              </a:rPr>
              <a:t>Location</a:t>
            </a:r>
          </a:p>
          <a:p>
            <a:pPr lvl="1">
              <a:spcBef>
                <a:spcPct val="15000"/>
              </a:spcBef>
              <a:buFont typeface="Wingdings" pitchFamily="2" charset="2"/>
              <a:buChar char="§"/>
              <a:defRPr/>
            </a:pPr>
            <a:r>
              <a:rPr lang="en-GB" altLang="en-US" sz="2000" dirty="0">
                <a:cs typeface="Arial" panose="020B0604020202020204" pitchFamily="34" charset="0"/>
                <a:sym typeface="Monotype Sorts" pitchFamily="2" charset="2"/>
              </a:rPr>
              <a:t>Other lines carried</a:t>
            </a:r>
          </a:p>
          <a:p>
            <a:pPr lvl="1">
              <a:spcBef>
                <a:spcPct val="15000"/>
              </a:spcBef>
              <a:buFont typeface="Wingdings" pitchFamily="2" charset="2"/>
              <a:buChar char="§"/>
              <a:defRPr/>
            </a:pPr>
            <a:r>
              <a:rPr lang="en-GB" altLang="en-US" sz="2000" dirty="0">
                <a:cs typeface="Arial" panose="020B0604020202020204" pitchFamily="34" charset="0"/>
                <a:sym typeface="Monotype Sorts" pitchFamily="2" charset="2"/>
              </a:rPr>
              <a:t>Growth &amp; profit record</a:t>
            </a:r>
          </a:p>
          <a:p>
            <a:pPr lvl="1">
              <a:spcBef>
                <a:spcPct val="15000"/>
              </a:spcBef>
              <a:buFont typeface="Wingdings" pitchFamily="2" charset="2"/>
              <a:buChar char="§"/>
              <a:defRPr/>
            </a:pPr>
            <a:r>
              <a:rPr lang="en-GB" altLang="en-US" sz="2000" dirty="0">
                <a:cs typeface="Arial" panose="020B0604020202020204" pitchFamily="34" charset="0"/>
                <a:sym typeface="Monotype Sorts" pitchFamily="2" charset="2"/>
              </a:rPr>
              <a:t>Reputation</a:t>
            </a:r>
          </a:p>
          <a:p>
            <a:pPr lvl="1">
              <a:spcBef>
                <a:spcPct val="15000"/>
              </a:spcBef>
              <a:buFont typeface="Wingdings" pitchFamily="2" charset="2"/>
              <a:buChar char="§"/>
              <a:defRPr/>
            </a:pPr>
            <a:r>
              <a:rPr lang="en-GB" altLang="en-US" sz="2000" dirty="0">
                <a:cs typeface="Arial" panose="020B0604020202020204" pitchFamily="34" charset="0"/>
                <a:sym typeface="Monotype Sorts" pitchFamily="2" charset="2"/>
              </a:rPr>
              <a:t>Service level</a:t>
            </a:r>
            <a:endParaRPr lang="en-GB" altLang="en-US" sz="2000" dirty="0">
              <a:cs typeface="Arial" panose="020B0604020202020204" pitchFamily="34" charset="0"/>
            </a:endParaRPr>
          </a:p>
          <a:p>
            <a:pPr lvl="1">
              <a:spcBef>
                <a:spcPct val="15000"/>
              </a:spcBef>
              <a:buFont typeface="Wingdings" pitchFamily="2" charset="2"/>
              <a:buChar char="§"/>
              <a:defRPr/>
            </a:pPr>
            <a:endParaRPr lang="en-US" sz="2000" dirty="0"/>
          </a:p>
          <a:p>
            <a:pPr marL="0" indent="0">
              <a:buNone/>
            </a:pPr>
            <a:endParaRPr lang="en-GB"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21C0C2D0-54C9-6B41-A506-CCE2F9AD4B17}"/>
              </a:ext>
            </a:extLst>
          </p:cNvPr>
          <p:cNvSpPr>
            <a:spLocks noGrp="1"/>
          </p:cNvSpPr>
          <p:nvPr>
            <p:ph type="sldNum" sz="quarter" idx="12"/>
          </p:nvPr>
        </p:nvSpPr>
        <p:spPr/>
        <p:txBody>
          <a:bodyPr/>
          <a:lstStyle/>
          <a:p>
            <a:fld id="{8FF7D530-0EC8-AD4B-BB47-B2B8DAB8AD2C}" type="slidenum">
              <a:rPr lang="en-GB" smtClean="0"/>
              <a:t>24</a:t>
            </a:fld>
            <a:endParaRPr lang="en-GB"/>
          </a:p>
        </p:txBody>
      </p:sp>
      <p:sp>
        <p:nvSpPr>
          <p:cNvPr id="5" name="Rectangle 4">
            <a:extLst>
              <a:ext uri="{FF2B5EF4-FFF2-40B4-BE49-F238E27FC236}">
                <a16:creationId xmlns:a16="http://schemas.microsoft.com/office/drawing/2014/main" id="{44FD85BE-67F9-0D47-8145-AECD1FA43B2E}"/>
              </a:ext>
            </a:extLst>
          </p:cNvPr>
          <p:cNvSpPr/>
          <p:nvPr/>
        </p:nvSpPr>
        <p:spPr>
          <a:xfrm>
            <a:off x="6074487" y="1749052"/>
            <a:ext cx="5279313" cy="2902333"/>
          </a:xfrm>
          <a:prstGeom prst="rect">
            <a:avLst/>
          </a:prstGeom>
        </p:spPr>
        <p:txBody>
          <a:bodyPr wrap="square">
            <a:spAutoFit/>
          </a:bodyPr>
          <a:lstStyle/>
          <a:p>
            <a:pPr>
              <a:spcBef>
                <a:spcPct val="10000"/>
              </a:spcBef>
            </a:pPr>
            <a:r>
              <a:rPr lang="en-GB" altLang="en-US" sz="2200" b="1" dirty="0"/>
              <a:t>Managing Channel Members </a:t>
            </a:r>
          </a:p>
          <a:p>
            <a:pPr>
              <a:spcBef>
                <a:spcPct val="10000"/>
              </a:spcBef>
            </a:pPr>
            <a:endParaRPr lang="en-GB" altLang="en-US" sz="2200" b="1" dirty="0"/>
          </a:p>
          <a:p>
            <a:pPr marL="342900" indent="-342900">
              <a:spcBef>
                <a:spcPct val="10000"/>
              </a:spcBef>
              <a:buFont typeface="Arial" panose="020B0604020202020204" pitchFamily="34" charset="0"/>
              <a:buChar char="•"/>
            </a:pPr>
            <a:r>
              <a:rPr lang="en-GB" altLang="en-US" sz="2200" dirty="0"/>
              <a:t>Practice partner relationship management to forge long-term relationships with channel members</a:t>
            </a:r>
          </a:p>
          <a:p>
            <a:pPr marL="342900" indent="-342900">
              <a:spcBef>
                <a:spcPct val="10000"/>
              </a:spcBef>
              <a:buFont typeface="Arial" panose="020B0604020202020204" pitchFamily="34" charset="0"/>
              <a:buChar char="•"/>
            </a:pPr>
            <a:r>
              <a:rPr lang="en-GB" altLang="en-US" sz="2200" dirty="0"/>
              <a:t>Convince distributors that they can succeed by working together as part of cohesive delivery system</a:t>
            </a:r>
          </a:p>
        </p:txBody>
      </p:sp>
    </p:spTree>
    <p:extLst>
      <p:ext uri="{BB962C8B-B14F-4D97-AF65-F5344CB8AC3E}">
        <p14:creationId xmlns:p14="http://schemas.microsoft.com/office/powerpoint/2010/main" val="3346085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DCBAC6B-9877-894B-A1A0-FC09450A9A2C}"/>
              </a:ext>
            </a:extLst>
          </p:cNvPr>
          <p:cNvSpPr>
            <a:spLocks noGrp="1"/>
          </p:cNvSpPr>
          <p:nvPr>
            <p:ph type="title"/>
          </p:nvPr>
        </p:nvSpPr>
        <p:spPr>
          <a:xfrm>
            <a:off x="643467" y="321734"/>
            <a:ext cx="10905066" cy="1135737"/>
          </a:xfrm>
        </p:spPr>
        <p:txBody>
          <a:bodyPr>
            <a:normAutofit/>
          </a:bodyPr>
          <a:lstStyle/>
          <a:p>
            <a:r>
              <a:rPr lang="en-US" altLang="en-US" sz="3600" dirty="0"/>
              <a:t>Channel Management Decisions</a:t>
            </a:r>
            <a:endParaRPr lang="en-GB" sz="3600" dirty="0"/>
          </a:p>
        </p:txBody>
      </p:sp>
      <p:sp>
        <p:nvSpPr>
          <p:cNvPr id="3" name="Content Placeholder 2">
            <a:extLst>
              <a:ext uri="{FF2B5EF4-FFF2-40B4-BE49-F238E27FC236}">
                <a16:creationId xmlns:a16="http://schemas.microsoft.com/office/drawing/2014/main" id="{17178AF9-EC3F-E047-948C-A62282306F35}"/>
              </a:ext>
            </a:extLst>
          </p:cNvPr>
          <p:cNvSpPr>
            <a:spLocks noGrp="1"/>
          </p:cNvSpPr>
          <p:nvPr>
            <p:ph idx="1"/>
          </p:nvPr>
        </p:nvSpPr>
        <p:spPr>
          <a:xfrm>
            <a:off x="643467" y="1782981"/>
            <a:ext cx="5046133" cy="4393982"/>
          </a:xfrm>
        </p:spPr>
        <p:txBody>
          <a:bodyPr>
            <a:normAutofit/>
          </a:bodyPr>
          <a:lstStyle/>
          <a:p>
            <a:pPr marL="342797" indent="-342797" defTabSz="914126">
              <a:spcBef>
                <a:spcPct val="10000"/>
              </a:spcBef>
              <a:buNone/>
              <a:defRPr/>
            </a:pPr>
            <a:r>
              <a:rPr lang="en-GB" altLang="en-US" sz="2200" b="1" dirty="0"/>
              <a:t>Channel Motivation</a:t>
            </a:r>
            <a:endParaRPr lang="en-GB" altLang="en-US" sz="2200" b="1" u="sng" dirty="0"/>
          </a:p>
          <a:p>
            <a:pPr marL="342797" indent="-342797" defTabSz="914126">
              <a:spcBef>
                <a:spcPct val="10000"/>
              </a:spcBef>
              <a:defRPr/>
            </a:pPr>
            <a:r>
              <a:rPr lang="en-GB" altLang="en-US" sz="2200" b="1" dirty="0"/>
              <a:t>Power</a:t>
            </a:r>
            <a:r>
              <a:rPr lang="en-GB" altLang="en-US" sz="2200" dirty="0"/>
              <a:t>: Ability to get another to do what s/he would not otherwise do</a:t>
            </a:r>
            <a:endParaRPr lang="en-GB" altLang="en-US" sz="2200" b="1" dirty="0"/>
          </a:p>
          <a:p>
            <a:pPr marL="342797" indent="-342797" defTabSz="914126">
              <a:spcBef>
                <a:spcPct val="10000"/>
              </a:spcBef>
              <a:defRPr/>
            </a:pPr>
            <a:r>
              <a:rPr lang="en-GB" altLang="en-US" sz="2200" b="1" dirty="0"/>
              <a:t>Economic sources</a:t>
            </a:r>
            <a:endParaRPr lang="en-GB" altLang="en-US" sz="2200" dirty="0"/>
          </a:p>
          <a:p>
            <a:pPr marL="742727" lvl="1" indent="-285664" defTabSz="914126">
              <a:spcBef>
                <a:spcPct val="10000"/>
              </a:spcBef>
              <a:defRPr/>
            </a:pPr>
            <a:r>
              <a:rPr lang="en-GB" altLang="en-US" sz="2200" dirty="0">
                <a:ea typeface="Arial" panose="020B0604020202020204" pitchFamily="34" charset="0"/>
              </a:rPr>
              <a:t>Reward Power (margins, allowances, deals)</a:t>
            </a:r>
            <a:endParaRPr lang="en-GB" altLang="en-US" sz="2200" b="1" dirty="0"/>
          </a:p>
          <a:p>
            <a:pPr marL="342797" indent="-342797" defTabSz="914126">
              <a:spcBef>
                <a:spcPct val="10000"/>
              </a:spcBef>
              <a:defRPr/>
            </a:pPr>
            <a:r>
              <a:rPr lang="en-GB" altLang="en-US" sz="2200" b="1" dirty="0"/>
              <a:t>Social sources</a:t>
            </a:r>
            <a:endParaRPr lang="en-GB" altLang="en-US" sz="2200" dirty="0"/>
          </a:p>
          <a:p>
            <a:pPr marL="742727" lvl="1" indent="-285664" defTabSz="914126">
              <a:spcBef>
                <a:spcPct val="10000"/>
              </a:spcBef>
              <a:defRPr/>
            </a:pPr>
            <a:r>
              <a:rPr lang="en-GB" altLang="en-US" sz="2200" dirty="0">
                <a:ea typeface="Arial" panose="020B0604020202020204" pitchFamily="34" charset="0"/>
              </a:rPr>
              <a:t>Expertise (distribution programming)</a:t>
            </a:r>
          </a:p>
          <a:p>
            <a:pPr marL="742727" lvl="1" indent="-285664" defTabSz="914126">
              <a:spcBef>
                <a:spcPct val="10000"/>
              </a:spcBef>
              <a:defRPr/>
            </a:pPr>
            <a:r>
              <a:rPr lang="en-GB" altLang="en-US" sz="2200" dirty="0">
                <a:ea typeface="Arial" panose="020B0604020202020204" pitchFamily="34" charset="0"/>
              </a:rPr>
              <a:t>Legitimacy (franchises, ownership)</a:t>
            </a:r>
          </a:p>
          <a:p>
            <a:endParaRPr lang="en-GB"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3">
            <a:extLst>
              <a:ext uri="{FF2B5EF4-FFF2-40B4-BE49-F238E27FC236}">
                <a16:creationId xmlns:a16="http://schemas.microsoft.com/office/drawing/2014/main" id="{FC164260-8043-124D-984E-8656E6752AC4}"/>
              </a:ext>
            </a:extLst>
          </p:cNvPr>
          <p:cNvSpPr/>
          <p:nvPr/>
        </p:nvSpPr>
        <p:spPr>
          <a:xfrm>
            <a:off x="5892800" y="1730777"/>
            <a:ext cx="5655733" cy="2563779"/>
          </a:xfrm>
          <a:prstGeom prst="rect">
            <a:avLst/>
          </a:prstGeom>
        </p:spPr>
        <p:txBody>
          <a:bodyPr wrap="square">
            <a:spAutoFit/>
          </a:bodyPr>
          <a:lstStyle/>
          <a:p>
            <a:pPr defTabSz="914126">
              <a:spcBef>
                <a:spcPct val="10000"/>
              </a:spcBef>
              <a:defRPr/>
            </a:pPr>
            <a:r>
              <a:rPr lang="en-GB" altLang="en-US" sz="2200" b="1" dirty="0"/>
              <a:t>Evaluating Channel Members</a:t>
            </a:r>
          </a:p>
          <a:p>
            <a:pPr marL="342763" indent="-342900" defTabSz="914126">
              <a:spcBef>
                <a:spcPct val="10000"/>
              </a:spcBef>
              <a:buFont typeface="Arial" panose="020B0604020202020204" pitchFamily="34" charset="0"/>
              <a:buChar char="•"/>
              <a:defRPr/>
            </a:pPr>
            <a:r>
              <a:rPr lang="en-GB" altLang="en-US" sz="2200" dirty="0"/>
              <a:t>Requalify intermediaries and prune the weaker ones</a:t>
            </a:r>
          </a:p>
          <a:p>
            <a:pPr marL="342763" indent="-342900" defTabSz="914126">
              <a:spcBef>
                <a:spcPct val="10000"/>
              </a:spcBef>
              <a:buFont typeface="Arial" panose="020B0604020202020204" pitchFamily="34" charset="0"/>
              <a:buChar char="•"/>
              <a:defRPr/>
            </a:pPr>
            <a:r>
              <a:rPr lang="en-GB" altLang="en-US" sz="2200" dirty="0">
                <a:ea typeface="Arial" panose="020B0604020202020204" pitchFamily="34" charset="0"/>
              </a:rPr>
              <a:t>Recognise and reward intermediaries that have performed well and adding good value to consumers</a:t>
            </a:r>
          </a:p>
          <a:p>
            <a:pPr marL="342763" indent="-342900" defTabSz="914126">
              <a:spcBef>
                <a:spcPct val="10000"/>
              </a:spcBef>
              <a:buFont typeface="Arial" panose="020B0604020202020204" pitchFamily="34" charset="0"/>
              <a:buChar char="•"/>
              <a:defRPr/>
            </a:pPr>
            <a:r>
              <a:rPr lang="en-GB" altLang="en-US" sz="2200" dirty="0">
                <a:ea typeface="Arial" panose="020B0604020202020204" pitchFamily="34" charset="0"/>
              </a:rPr>
              <a:t>Underperformers to be assisted or replaced </a:t>
            </a:r>
            <a:endParaRPr lang="en-GB" sz="2200" dirty="0"/>
          </a:p>
        </p:txBody>
      </p:sp>
      <p:sp>
        <p:nvSpPr>
          <p:cNvPr id="5" name="Slide Number Placeholder 4">
            <a:extLst>
              <a:ext uri="{FF2B5EF4-FFF2-40B4-BE49-F238E27FC236}">
                <a16:creationId xmlns:a16="http://schemas.microsoft.com/office/drawing/2014/main" id="{4C0290C9-30C9-2949-801F-52E82CD10E33}"/>
              </a:ext>
            </a:extLst>
          </p:cNvPr>
          <p:cNvSpPr>
            <a:spLocks noGrp="1"/>
          </p:cNvSpPr>
          <p:nvPr>
            <p:ph type="sldNum" sz="quarter" idx="12"/>
          </p:nvPr>
        </p:nvSpPr>
        <p:spPr/>
        <p:txBody>
          <a:bodyPr/>
          <a:lstStyle/>
          <a:p>
            <a:fld id="{8FF7D530-0EC8-AD4B-BB47-B2B8DAB8AD2C}" type="slidenum">
              <a:rPr lang="en-GB" smtClean="0"/>
              <a:t>25</a:t>
            </a:fld>
            <a:endParaRPr lang="en-GB"/>
          </a:p>
        </p:txBody>
      </p:sp>
    </p:spTree>
    <p:extLst>
      <p:ext uri="{BB962C8B-B14F-4D97-AF65-F5344CB8AC3E}">
        <p14:creationId xmlns:p14="http://schemas.microsoft.com/office/powerpoint/2010/main" val="2604951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Learning Objectives</a:t>
            </a:r>
            <a:endParaRPr lang="en-IN" sz="2000" dirty="0"/>
          </a:p>
        </p:txBody>
      </p:sp>
      <p:sp>
        <p:nvSpPr>
          <p:cNvPr id="3" name="Content Placeholder 2"/>
          <p:cNvSpPr>
            <a:spLocks noGrp="1"/>
          </p:cNvSpPr>
          <p:nvPr>
            <p:ph idx="1"/>
          </p:nvPr>
        </p:nvSpPr>
        <p:spPr/>
        <p:txBody>
          <a:bodyPr/>
          <a:lstStyle/>
          <a:p>
            <a:pPr marL="0" indent="0">
              <a:buClr>
                <a:schemeClr val="bg1"/>
              </a:buClr>
              <a:buNone/>
            </a:pPr>
            <a:r>
              <a:rPr lang="en-US" sz="2600" b="1" dirty="0">
                <a:solidFill>
                  <a:srgbClr val="007FA3"/>
                </a:solidFill>
              </a:rPr>
              <a:t>12.1</a:t>
            </a:r>
            <a:r>
              <a:rPr lang="en-US" sz="2600" dirty="0"/>
              <a:t> Explain why companies use marketing channels and discuss the functions these channels perform.</a:t>
            </a:r>
          </a:p>
          <a:p>
            <a:pPr marL="0" indent="0">
              <a:buClr>
                <a:schemeClr val="bg1"/>
              </a:buClr>
              <a:buNone/>
            </a:pPr>
            <a:r>
              <a:rPr lang="en-US" sz="2600" b="1" dirty="0">
                <a:solidFill>
                  <a:srgbClr val="007FA3"/>
                </a:solidFill>
              </a:rPr>
              <a:t>12.2</a:t>
            </a:r>
            <a:r>
              <a:rPr lang="en-US" sz="2600" dirty="0"/>
              <a:t> Discuss how channel members interact and how they organize to perform the work of the channel.</a:t>
            </a:r>
          </a:p>
          <a:p>
            <a:pPr marL="0" indent="0">
              <a:buClr>
                <a:schemeClr val="bg1"/>
              </a:buClr>
              <a:buNone/>
            </a:pPr>
            <a:r>
              <a:rPr lang="en-US" sz="2600" b="1" dirty="0">
                <a:solidFill>
                  <a:srgbClr val="007FA3"/>
                </a:solidFill>
              </a:rPr>
              <a:t>12.3</a:t>
            </a:r>
            <a:r>
              <a:rPr lang="en-US" sz="2600" dirty="0"/>
              <a:t> Identify the major channel alternatives open to a company.</a:t>
            </a:r>
          </a:p>
          <a:p>
            <a:pPr marL="0" indent="0">
              <a:buClr>
                <a:schemeClr val="bg1"/>
              </a:buClr>
              <a:buNone/>
            </a:pPr>
            <a:r>
              <a:rPr lang="en-US" sz="2600" b="1" dirty="0">
                <a:solidFill>
                  <a:srgbClr val="007FA3"/>
                </a:solidFill>
              </a:rPr>
              <a:t>12.4</a:t>
            </a:r>
            <a:r>
              <a:rPr lang="en-US" sz="2600" dirty="0"/>
              <a:t> Explain how companies select, motivate, and evaluate channel members.</a:t>
            </a:r>
          </a:p>
          <a:p>
            <a:pPr marL="0" indent="0">
              <a:buClr>
                <a:schemeClr val="bg1"/>
              </a:buClr>
              <a:buNone/>
            </a:pPr>
            <a:endParaRPr lang="en-US" sz="2600" dirty="0"/>
          </a:p>
        </p:txBody>
      </p:sp>
      <p:sp>
        <p:nvSpPr>
          <p:cNvPr id="4" name="Slide Number Placeholder 3">
            <a:extLst>
              <a:ext uri="{FF2B5EF4-FFF2-40B4-BE49-F238E27FC236}">
                <a16:creationId xmlns:a16="http://schemas.microsoft.com/office/drawing/2014/main" id="{29347ECC-F140-9949-9893-E55848174F3B}"/>
              </a:ext>
            </a:extLst>
          </p:cNvPr>
          <p:cNvSpPr>
            <a:spLocks noGrp="1"/>
          </p:cNvSpPr>
          <p:nvPr>
            <p:ph type="sldNum" sz="quarter" idx="12"/>
          </p:nvPr>
        </p:nvSpPr>
        <p:spPr/>
        <p:txBody>
          <a:bodyPr/>
          <a:lstStyle/>
          <a:p>
            <a:fld id="{8FF7D530-0EC8-AD4B-BB47-B2B8DAB8AD2C}" type="slidenum">
              <a:rPr lang="en-GB" smtClean="0"/>
              <a:t>3</a:t>
            </a:fld>
            <a:endParaRPr lang="en-GB"/>
          </a:p>
        </p:txBody>
      </p:sp>
    </p:spTree>
    <p:extLst>
      <p:ext uri="{BB962C8B-B14F-4D97-AF65-F5344CB8AC3E}">
        <p14:creationId xmlns:p14="http://schemas.microsoft.com/office/powerpoint/2010/main" val="2550571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fontScale="90000"/>
          </a:bodyPr>
          <a:lstStyle/>
          <a:p>
            <a:r>
              <a:rPr lang="en-US" altLang="en-US" sz="3600" dirty="0"/>
              <a:t>Supply Chains and the Value Delivery Network</a:t>
            </a:r>
            <a:br>
              <a:rPr lang="en-US" altLang="en-US" sz="3600" dirty="0"/>
            </a:br>
            <a:r>
              <a:rPr lang="en-US" altLang="en-US" sz="2200" dirty="0"/>
              <a:t>LO12.1 </a:t>
            </a:r>
            <a:r>
              <a:rPr lang="en-US" sz="2200" dirty="0"/>
              <a:t>Explain why companies use marketing channels and discuss the functions these channels perform.</a:t>
            </a:r>
            <a:br>
              <a:rPr lang="en-US" sz="2200" dirty="0"/>
            </a:br>
            <a:endParaRPr lang="en-IN" sz="2200" dirty="0"/>
          </a:p>
        </p:txBody>
      </p:sp>
      <p:sp>
        <p:nvSpPr>
          <p:cNvPr id="3" name="Content Placeholder 2"/>
          <p:cNvSpPr>
            <a:spLocks noGrp="1"/>
          </p:cNvSpPr>
          <p:nvPr>
            <p:ph idx="1"/>
          </p:nvPr>
        </p:nvSpPr>
        <p:spPr>
          <a:xfrm>
            <a:off x="643467" y="1782981"/>
            <a:ext cx="10905066" cy="4393982"/>
          </a:xfrm>
        </p:spPr>
        <p:txBody>
          <a:bodyPr>
            <a:normAutofit/>
          </a:bodyPr>
          <a:lstStyle/>
          <a:p>
            <a:pPr marL="0" indent="0">
              <a:buSzPct val="100000"/>
              <a:buNone/>
            </a:pPr>
            <a:r>
              <a:rPr lang="en-US" altLang="en-US" sz="2000" b="1"/>
              <a:t>Upstream partners </a:t>
            </a:r>
            <a:r>
              <a:rPr lang="en-US" altLang="en-US" sz="2000"/>
              <a:t>are firms that supply raw materials, components, parts, information, finances, and expertise needed to create a product or service.</a:t>
            </a:r>
          </a:p>
          <a:p>
            <a:pPr marL="0" indent="0">
              <a:buSzPct val="100000"/>
              <a:buNone/>
            </a:pPr>
            <a:r>
              <a:rPr lang="en-US" altLang="en-US" sz="2000" b="1"/>
              <a:t>Downstream partners </a:t>
            </a:r>
            <a:r>
              <a:rPr lang="en-US" altLang="en-US" sz="2000"/>
              <a:t>include the marketing channels or distribution channels that look toward the customer, including retailers and wholesalers.</a:t>
            </a:r>
          </a:p>
          <a:p>
            <a:pPr marL="0" indent="0">
              <a:buSzPct val="100000"/>
              <a:buNone/>
            </a:pPr>
            <a:endParaRPr lang="en-US" altLang="en-US" sz="2000" b="1"/>
          </a:p>
          <a:p>
            <a:pPr marL="0" indent="0">
              <a:buSzPct val="100000"/>
              <a:buNone/>
            </a:pPr>
            <a:r>
              <a:rPr lang="en-US" sz="2000" b="1"/>
              <a:t>Supply chain</a:t>
            </a:r>
            <a:r>
              <a:rPr lang="en-US" sz="2000"/>
              <a:t> “make and sell” view includes the firm’s raw materials, productive inputs, and factory capacity.</a:t>
            </a:r>
          </a:p>
          <a:p>
            <a:pPr marL="0" indent="0">
              <a:buSzPct val="100000"/>
              <a:buNone/>
            </a:pPr>
            <a:r>
              <a:rPr lang="en-US" sz="2000" b="1"/>
              <a:t>Demand chain</a:t>
            </a:r>
            <a:r>
              <a:rPr lang="en-US" sz="2000"/>
              <a:t> “sense and respond” view suggests that planning starts with the needs of the target customer.</a:t>
            </a:r>
          </a:p>
          <a:p>
            <a:pPr marL="0" indent="0">
              <a:buSzPct val="100000"/>
              <a:buNone/>
            </a:pPr>
            <a:endParaRPr lang="en-US" altLang="en-US" sz="2000" b="1"/>
          </a:p>
          <a:p>
            <a:pPr marL="0" indent="0">
              <a:buSzPct val="100000"/>
              <a:buNone/>
            </a:pPr>
            <a:r>
              <a:rPr lang="en-US" altLang="en-US" sz="2000" b="1"/>
              <a:t>Value delivery network</a:t>
            </a:r>
            <a:r>
              <a:rPr lang="en-US" altLang="en-US" sz="2000"/>
              <a:t> is </a:t>
            </a:r>
            <a:r>
              <a:rPr lang="en-US" sz="2000"/>
              <a:t>composed of the company, suppliers, distributors, and, ultimately, customers who partner with each other to improve the performance of the entire system.</a:t>
            </a:r>
            <a:endParaRPr lang="en-US" altLang="en-US" sz="2000" b="1"/>
          </a:p>
          <a:p>
            <a:pPr marL="0" indent="0">
              <a:buSzPct val="100000"/>
              <a:buNone/>
            </a:pPr>
            <a:endParaRPr lang="en-US" altLang="en-US" sz="2000" b="1"/>
          </a:p>
          <a:p>
            <a:pPr marL="0" indent="0">
              <a:buSzPct val="100000"/>
              <a:buNone/>
            </a:pPr>
            <a:endParaRPr lang="en-US" altLang="en-US" sz="2000" b="1"/>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4E3591B7-3E37-2C46-87CB-C53513A1981C}"/>
              </a:ext>
            </a:extLst>
          </p:cNvPr>
          <p:cNvSpPr>
            <a:spLocks noGrp="1"/>
          </p:cNvSpPr>
          <p:nvPr>
            <p:ph type="sldNum" sz="quarter" idx="12"/>
          </p:nvPr>
        </p:nvSpPr>
        <p:spPr/>
        <p:txBody>
          <a:bodyPr/>
          <a:lstStyle/>
          <a:p>
            <a:fld id="{8FF7D530-0EC8-AD4B-BB47-B2B8DAB8AD2C}" type="slidenum">
              <a:rPr lang="en-GB" smtClean="0"/>
              <a:t>4</a:t>
            </a:fld>
            <a:endParaRPr lang="en-GB"/>
          </a:p>
        </p:txBody>
      </p:sp>
    </p:spTree>
    <p:extLst>
      <p:ext uri="{BB962C8B-B14F-4D97-AF65-F5344CB8AC3E}">
        <p14:creationId xmlns:p14="http://schemas.microsoft.com/office/powerpoint/2010/main" val="3921849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vert="horz" lIns="91440" tIns="45720" rIns="91440" bIns="45720" rtlCol="0" anchor="ctr">
            <a:normAutofit/>
          </a:bodyPr>
          <a:lstStyle/>
          <a:p>
            <a:r>
              <a:rPr lang="en-US" altLang="en-US" sz="3600" kern="1200">
                <a:solidFill>
                  <a:schemeClr val="tx1"/>
                </a:solidFill>
                <a:latin typeface="+mj-lt"/>
                <a:ea typeface="+mj-ea"/>
                <a:cs typeface="+mj-cs"/>
              </a:rPr>
              <a:t>The Nature and Importance of Marketing Channels</a:t>
            </a:r>
            <a:endParaRPr lang="en-US" sz="3600" kern="1200">
              <a:solidFill>
                <a:schemeClr val="tx1"/>
              </a:solidFill>
              <a:latin typeface="+mj-lt"/>
              <a:ea typeface="+mj-ea"/>
              <a:cs typeface="+mj-cs"/>
            </a:endParaRPr>
          </a:p>
        </p:txBody>
      </p:sp>
      <p:sp>
        <p:nvSpPr>
          <p:cNvPr id="3" name="Content Placeholder 2"/>
          <p:cNvSpPr>
            <a:spLocks noGrp="1"/>
          </p:cNvSpPr>
          <p:nvPr>
            <p:ph idx="1"/>
          </p:nvPr>
        </p:nvSpPr>
        <p:spPr>
          <a:xfrm>
            <a:off x="643467" y="1782981"/>
            <a:ext cx="10905066" cy="4393982"/>
          </a:xfrm>
        </p:spPr>
        <p:txBody>
          <a:bodyPr vert="horz" lIns="91440" tIns="45720" rIns="91440" bIns="45720" rtlCol="0">
            <a:normAutofit/>
          </a:bodyPr>
          <a:lstStyle/>
          <a:p>
            <a:pPr marL="0" indent="0">
              <a:buNone/>
            </a:pPr>
            <a:r>
              <a:rPr lang="en-US" sz="2000" b="1" dirty="0"/>
              <a:t>Marketing channel (distribution channel) </a:t>
            </a:r>
            <a:r>
              <a:rPr lang="en-US" sz="2000" dirty="0"/>
              <a:t>is a set of interdependent organizations that help make a product or service available for use or consumption by the consumer or business user.</a:t>
            </a:r>
          </a:p>
          <a:p>
            <a:pPr marL="0" indent="0">
              <a:buNone/>
            </a:pPr>
            <a:endParaRPr lang="en-US" sz="2000" dirty="0"/>
          </a:p>
          <a:p>
            <a:pPr marL="0" indent="0">
              <a:spcBef>
                <a:spcPct val="0"/>
              </a:spcBef>
              <a:buNone/>
            </a:pPr>
            <a:r>
              <a:rPr lang="en-US" altLang="en-US" sz="2000" b="1" dirty="0"/>
              <a:t>How Channel Members Add Value</a:t>
            </a:r>
          </a:p>
          <a:p>
            <a:pPr marL="256032" indent="-256032">
              <a:buSzPct val="100000"/>
            </a:pPr>
            <a:r>
              <a:rPr lang="en-US" altLang="en-US" sz="2000" dirty="0"/>
              <a:t>Transform the assortment of products into assortments wanted by consumers</a:t>
            </a:r>
          </a:p>
          <a:p>
            <a:pPr marL="256032" indent="-256032">
              <a:buSzPct val="100000"/>
            </a:pPr>
            <a:r>
              <a:rPr lang="en-US" altLang="en-US" sz="2000" dirty="0"/>
              <a:t>Bridge the major time, place, and possession gaps that separate goods and services from users</a:t>
            </a:r>
          </a:p>
          <a:p>
            <a:pPr marL="256032" indent="-256032">
              <a:buSzPct val="100000"/>
            </a:pPr>
            <a:r>
              <a:rPr lang="en-US" altLang="en-US" sz="2000" dirty="0"/>
              <a:t>Reduce the number of channel transactions</a:t>
            </a:r>
          </a:p>
          <a:p>
            <a:pPr marL="0" indent="0">
              <a:buNone/>
            </a:pPr>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A271C453-9D63-DA41-B733-2AE5DBC0CDF7}"/>
              </a:ext>
            </a:extLst>
          </p:cNvPr>
          <p:cNvSpPr>
            <a:spLocks noGrp="1"/>
          </p:cNvSpPr>
          <p:nvPr>
            <p:ph type="sldNum" sz="quarter" idx="12"/>
          </p:nvPr>
        </p:nvSpPr>
        <p:spPr/>
        <p:txBody>
          <a:bodyPr/>
          <a:lstStyle/>
          <a:p>
            <a:fld id="{200B2350-5261-4F5C-9DF5-EF0D264FC8D2}" type="slidenum">
              <a:rPr lang="en-US" smtClean="0"/>
              <a:pPr/>
              <a:t>5</a:t>
            </a:fld>
            <a:endParaRPr lang="en-US" dirty="0"/>
          </a:p>
        </p:txBody>
      </p:sp>
      <p:pic>
        <p:nvPicPr>
          <p:cNvPr id="11" name="Picture 2" descr="D:\PB\PB\Supplements\2017\Asian Perspectives\POM AP_4e_PPT\ImageLibrary_AP4e\Fig12.1.JPG">
            <a:extLst>
              <a:ext uri="{FF2B5EF4-FFF2-40B4-BE49-F238E27FC236}">
                <a16:creationId xmlns:a16="http://schemas.microsoft.com/office/drawing/2014/main" id="{068D93A1-E0AF-3C44-BB45-BD1EE995CFDC}"/>
              </a:ext>
            </a:extLst>
          </p:cNvPr>
          <p:cNvPicPr>
            <a:picLocks noChangeAspect="1" noChangeArrowheads="1"/>
          </p:cNvPicPr>
          <p:nvPr/>
        </p:nvPicPr>
        <p:blipFill rotWithShape="1">
          <a:blip r:embed="rId3" cstate="print"/>
          <a:srcRect r="1986" b="3"/>
          <a:stretch/>
        </p:blipFill>
        <p:spPr bwMode="auto">
          <a:xfrm>
            <a:off x="6535950" y="4022211"/>
            <a:ext cx="4161079" cy="2557759"/>
          </a:xfrm>
          <a:prstGeom prst="rect">
            <a:avLst/>
          </a:prstGeom>
          <a:noFill/>
        </p:spPr>
      </p:pic>
    </p:spTree>
    <p:extLst>
      <p:ext uri="{BB962C8B-B14F-4D97-AF65-F5344CB8AC3E}">
        <p14:creationId xmlns:p14="http://schemas.microsoft.com/office/powerpoint/2010/main" val="2100788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vert="horz" lIns="91440" tIns="45720" rIns="91440" bIns="45720" rtlCol="0" anchor="ctr">
            <a:normAutofit/>
          </a:bodyPr>
          <a:lstStyle/>
          <a:p>
            <a:r>
              <a:rPr lang="en-US" altLang="en-US" sz="3600" kern="1200" dirty="0">
                <a:solidFill>
                  <a:schemeClr val="tx1"/>
                </a:solidFill>
                <a:latin typeface="+mj-lt"/>
                <a:ea typeface="+mj-ea"/>
                <a:cs typeface="+mj-cs"/>
              </a:rPr>
              <a:t>The Nature and Importance of Marketing Channels</a:t>
            </a:r>
            <a:endParaRPr lang="en-US" sz="3600" kern="1200" dirty="0">
              <a:solidFill>
                <a:schemeClr val="tx1"/>
              </a:solidFill>
              <a:latin typeface="+mj-lt"/>
              <a:ea typeface="+mj-ea"/>
              <a:cs typeface="+mj-cs"/>
            </a:endParaRPr>
          </a:p>
        </p:txBody>
      </p:sp>
      <p:sp>
        <p:nvSpPr>
          <p:cNvPr id="3" name="Content Placeholder 2"/>
          <p:cNvSpPr>
            <a:spLocks noGrp="1"/>
          </p:cNvSpPr>
          <p:nvPr>
            <p:ph idx="1"/>
          </p:nvPr>
        </p:nvSpPr>
        <p:spPr>
          <a:xfrm>
            <a:off x="643467" y="1782981"/>
            <a:ext cx="10905066" cy="4393982"/>
          </a:xfrm>
        </p:spPr>
        <p:txBody>
          <a:bodyPr vert="horz" lIns="91440" tIns="45720" rIns="91440" bIns="45720" rtlCol="0">
            <a:normAutofit/>
          </a:bodyPr>
          <a:lstStyle/>
          <a:p>
            <a:pPr marL="0" indent="-228600">
              <a:spcBef>
                <a:spcPts val="1200"/>
              </a:spcBef>
            </a:pPr>
            <a:r>
              <a:rPr lang="en-US" altLang="en-US" sz="2000" b="1"/>
              <a:t>How Channel Members Add Value</a:t>
            </a:r>
          </a:p>
          <a:p>
            <a:pPr marL="256032" indent="-228600">
              <a:spcBef>
                <a:spcPts val="1200"/>
              </a:spcBef>
              <a:buSzPct val="100000"/>
            </a:pPr>
            <a:r>
              <a:rPr lang="en-US" sz="2000"/>
              <a:t>Information</a:t>
            </a:r>
          </a:p>
          <a:p>
            <a:pPr marL="256032" indent="-228600">
              <a:spcBef>
                <a:spcPts val="1200"/>
              </a:spcBef>
              <a:buSzPct val="100000"/>
            </a:pPr>
            <a:r>
              <a:rPr lang="en-US" sz="2000"/>
              <a:t>Promotion</a:t>
            </a:r>
          </a:p>
          <a:p>
            <a:pPr marL="256032" indent="-228600">
              <a:spcBef>
                <a:spcPts val="1200"/>
              </a:spcBef>
              <a:buSzPct val="100000"/>
            </a:pPr>
            <a:r>
              <a:rPr lang="en-US" sz="2000"/>
              <a:t>Contact</a:t>
            </a:r>
          </a:p>
          <a:p>
            <a:pPr marL="256032" indent="-228600">
              <a:spcBef>
                <a:spcPts val="1200"/>
              </a:spcBef>
              <a:buSzPct val="100000"/>
            </a:pPr>
            <a:r>
              <a:rPr lang="en-US" sz="2000"/>
              <a:t>Matching</a:t>
            </a:r>
          </a:p>
          <a:p>
            <a:pPr marL="256032" indent="-228600">
              <a:spcBef>
                <a:spcPts val="1200"/>
              </a:spcBef>
              <a:buSzPct val="100000"/>
            </a:pPr>
            <a:r>
              <a:rPr lang="en-US" sz="2000"/>
              <a:t>Negotiation</a:t>
            </a:r>
          </a:p>
          <a:p>
            <a:pPr marL="256032" indent="-228600">
              <a:spcBef>
                <a:spcPts val="1200"/>
              </a:spcBef>
              <a:buSzPct val="100000"/>
            </a:pPr>
            <a:r>
              <a:rPr lang="en-US" sz="2000"/>
              <a:t>Physical distribution</a:t>
            </a:r>
          </a:p>
          <a:p>
            <a:pPr marL="256032" indent="-228600">
              <a:spcBef>
                <a:spcPts val="1200"/>
              </a:spcBef>
              <a:buSzPct val="100000"/>
            </a:pPr>
            <a:r>
              <a:rPr lang="en-US" sz="2000"/>
              <a:t>Financing</a:t>
            </a:r>
          </a:p>
          <a:p>
            <a:pPr marL="256032" indent="-228600">
              <a:spcBef>
                <a:spcPts val="1200"/>
              </a:spcBef>
              <a:buSzPct val="100000"/>
            </a:pPr>
            <a:r>
              <a:rPr lang="en-US" sz="2000"/>
              <a:t>Risk taking</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92FD41B4-5EC0-DD47-B13D-91E97C9A1135}"/>
              </a:ext>
            </a:extLst>
          </p:cNvPr>
          <p:cNvSpPr>
            <a:spLocks noGrp="1"/>
          </p:cNvSpPr>
          <p:nvPr>
            <p:ph type="sldNum" sz="quarter" idx="12"/>
          </p:nvPr>
        </p:nvSpPr>
        <p:spPr/>
        <p:txBody>
          <a:bodyPr/>
          <a:lstStyle/>
          <a:p>
            <a:fld id="{200B2350-5261-4F5C-9DF5-EF0D264FC8D2}" type="slidenum">
              <a:rPr lang="en-US" smtClean="0"/>
              <a:pPr/>
              <a:t>6</a:t>
            </a:fld>
            <a:endParaRPr lang="en-US" dirty="0"/>
          </a:p>
        </p:txBody>
      </p:sp>
    </p:spTree>
    <p:extLst>
      <p:ext uri="{BB962C8B-B14F-4D97-AF65-F5344CB8AC3E}">
        <p14:creationId xmlns:p14="http://schemas.microsoft.com/office/powerpoint/2010/main" val="2666391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5858" y="5110423"/>
            <a:ext cx="10906061" cy="671540"/>
          </a:xfrm>
          <a:noFill/>
        </p:spPr>
        <p:txBody>
          <a:bodyPr vert="horz" lIns="91440" tIns="45720" rIns="91440" bIns="45720" rtlCol="0" anchor="ctr">
            <a:normAutofit/>
          </a:bodyPr>
          <a:lstStyle/>
          <a:p>
            <a:pPr algn="ctr"/>
            <a:r>
              <a:rPr lang="en-US" altLang="en-US" sz="4100" kern="1200">
                <a:solidFill>
                  <a:schemeClr val="tx1"/>
                </a:solidFill>
                <a:latin typeface="+mj-lt"/>
                <a:ea typeface="+mj-ea"/>
                <a:cs typeface="+mj-cs"/>
              </a:rPr>
              <a:t>The Nature and Importance of Marketing Channels</a:t>
            </a:r>
            <a:endParaRPr lang="en-US" sz="4100" kern="1200">
              <a:solidFill>
                <a:schemeClr val="tx1"/>
              </a:solidFill>
              <a:latin typeface="+mj-lt"/>
              <a:ea typeface="+mj-ea"/>
              <a:cs typeface="+mj-cs"/>
            </a:endParaRPr>
          </a:p>
        </p:txBody>
      </p:sp>
      <p:sp>
        <p:nvSpPr>
          <p:cNvPr id="3" name="Content Placeholder 2"/>
          <p:cNvSpPr>
            <a:spLocks noGrp="1"/>
          </p:cNvSpPr>
          <p:nvPr>
            <p:ph idx="1"/>
          </p:nvPr>
        </p:nvSpPr>
        <p:spPr>
          <a:xfrm>
            <a:off x="645858" y="5855843"/>
            <a:ext cx="10906061" cy="458470"/>
          </a:xfrm>
          <a:noFill/>
        </p:spPr>
        <p:txBody>
          <a:bodyPr vert="horz" lIns="91440" tIns="45720" rIns="91440" bIns="45720" rtlCol="0">
            <a:normAutofit/>
          </a:bodyPr>
          <a:lstStyle/>
          <a:p>
            <a:pPr marL="0" indent="0" algn="ctr">
              <a:buNone/>
            </a:pPr>
            <a:r>
              <a:rPr lang="en-US" altLang="en-US" sz="2400" b="1" kern="1200">
                <a:solidFill>
                  <a:schemeClr val="tx1"/>
                </a:solidFill>
                <a:latin typeface="+mn-lt"/>
                <a:ea typeface="+mn-ea"/>
                <a:cs typeface="+mn-cs"/>
              </a:rPr>
              <a:t>Number of Channel Levels : </a:t>
            </a:r>
            <a:r>
              <a:rPr lang="en-US" sz="2400" kern="1200">
                <a:solidFill>
                  <a:schemeClr val="tx1"/>
                </a:solidFill>
                <a:latin typeface="+mn-lt"/>
                <a:ea typeface="+mn-ea"/>
                <a:cs typeface="+mn-cs"/>
              </a:rPr>
              <a:t>Consumer and Business Marketing Channels</a:t>
            </a:r>
            <a:endParaRPr lang="en-US" altLang="en-US" sz="2400" kern="1200">
              <a:solidFill>
                <a:schemeClr val="tx1"/>
              </a:solidFill>
              <a:latin typeface="+mn-lt"/>
              <a:ea typeface="+mn-ea"/>
              <a:cs typeface="+mn-cs"/>
            </a:endParaRPr>
          </a:p>
        </p:txBody>
      </p:sp>
      <p:sp>
        <p:nvSpPr>
          <p:cNvPr id="2058" name="Rectangle 191">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2" cy="482247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9"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04562" y="640091"/>
            <a:ext cx="8182876" cy="388111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050" name="Picture 2" descr="D:\PB\PB\Supplements\2017\Asian Perspectives\POM AP_4e_PPT\ImageLibrary_AP4e\Fig12.2.JPG"/>
          <p:cNvPicPr>
            <a:picLocks noChangeAspect="1" noChangeArrowheads="1"/>
          </p:cNvPicPr>
          <p:nvPr/>
        </p:nvPicPr>
        <p:blipFill rotWithShape="1">
          <a:blip r:embed="rId3" cstate="print"/>
          <a:srcRect t="11752" r="1" b="6678"/>
          <a:stretch/>
        </p:blipFill>
        <p:spPr bwMode="auto">
          <a:xfrm>
            <a:off x="2170076" y="804672"/>
            <a:ext cx="7851849" cy="3554676"/>
          </a:xfrm>
          <a:prstGeom prst="rect">
            <a:avLst/>
          </a:prstGeom>
          <a:noFill/>
          <a:effectLst/>
        </p:spPr>
      </p:pic>
      <p:sp>
        <p:nvSpPr>
          <p:cNvPr id="4" name="Slide Number Placeholder 3">
            <a:extLst>
              <a:ext uri="{FF2B5EF4-FFF2-40B4-BE49-F238E27FC236}">
                <a16:creationId xmlns:a16="http://schemas.microsoft.com/office/drawing/2014/main" id="{D59FF6EE-F3A9-5D44-97DA-1AEA24460667}"/>
              </a:ext>
            </a:extLst>
          </p:cNvPr>
          <p:cNvSpPr>
            <a:spLocks noGrp="1"/>
          </p:cNvSpPr>
          <p:nvPr>
            <p:ph type="sldNum" sz="quarter" idx="12"/>
          </p:nvPr>
        </p:nvSpPr>
        <p:spPr>
          <a:xfrm>
            <a:off x="8613648" y="6356350"/>
            <a:ext cx="2743200" cy="365125"/>
          </a:xfrm>
          <a:noFill/>
        </p:spPr>
        <p:txBody>
          <a:bodyPr vert="horz" lIns="91440" tIns="45720" rIns="91440" bIns="45720" rtlCol="0" anchor="ctr">
            <a:normAutofit/>
          </a:bodyPr>
          <a:lstStyle/>
          <a:p>
            <a:pPr>
              <a:spcAft>
                <a:spcPts val="600"/>
              </a:spcAft>
              <a:defRPr/>
            </a:pPr>
            <a:fld id="{200B2350-5261-4F5C-9DF5-EF0D264FC8D2}" type="slidenum">
              <a:rPr lang="en-US" smtClean="0">
                <a:solidFill>
                  <a:srgbClr val="898989"/>
                </a:solidFill>
              </a:rPr>
              <a:pPr>
                <a:spcAft>
                  <a:spcPts val="600"/>
                </a:spcAft>
                <a:defRPr/>
              </a:pPr>
              <a:t>7</a:t>
            </a:fld>
            <a:endParaRPr lang="en-US">
              <a:solidFill>
                <a:srgbClr val="898989"/>
              </a:solidFill>
            </a:endParaRPr>
          </a:p>
        </p:txBody>
      </p:sp>
    </p:spTree>
    <p:extLst>
      <p:ext uri="{BB962C8B-B14F-4D97-AF65-F5344CB8AC3E}">
        <p14:creationId xmlns:p14="http://schemas.microsoft.com/office/powerpoint/2010/main" val="3348238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vert="horz" lIns="91440" tIns="45720" rIns="91440" bIns="45720" rtlCol="0" anchor="ctr">
            <a:normAutofit/>
          </a:bodyPr>
          <a:lstStyle/>
          <a:p>
            <a:r>
              <a:rPr lang="en-US" altLang="en-US" sz="3600" kern="1200" dirty="0">
                <a:solidFill>
                  <a:schemeClr val="tx1"/>
                </a:solidFill>
                <a:latin typeface="+mj-lt"/>
                <a:ea typeface="+mj-ea"/>
                <a:cs typeface="+mj-cs"/>
              </a:rPr>
              <a:t>The Nature and Importance of Marketing Channels</a:t>
            </a:r>
            <a:br>
              <a:rPr lang="en-US" altLang="en-US" sz="3600" kern="1200" dirty="0">
                <a:solidFill>
                  <a:schemeClr val="tx1"/>
                </a:solidFill>
                <a:latin typeface="+mj-lt"/>
                <a:ea typeface="+mj-ea"/>
                <a:cs typeface="+mj-cs"/>
              </a:rPr>
            </a:br>
            <a:endParaRPr lang="en-US" sz="2200" kern="1200" dirty="0">
              <a:solidFill>
                <a:schemeClr val="tx1"/>
              </a:solidFill>
              <a:latin typeface="+mj-lt"/>
              <a:ea typeface="+mj-ea"/>
              <a:cs typeface="+mj-cs"/>
            </a:endParaRPr>
          </a:p>
        </p:txBody>
      </p:sp>
      <p:sp>
        <p:nvSpPr>
          <p:cNvPr id="3" name="Content Placeholder 2"/>
          <p:cNvSpPr>
            <a:spLocks noGrp="1"/>
          </p:cNvSpPr>
          <p:nvPr>
            <p:ph idx="1"/>
          </p:nvPr>
        </p:nvSpPr>
        <p:spPr>
          <a:xfrm>
            <a:off x="643467" y="1782981"/>
            <a:ext cx="10905066" cy="4393982"/>
          </a:xfrm>
        </p:spPr>
        <p:txBody>
          <a:bodyPr vert="horz" lIns="91440" tIns="45720" rIns="91440" bIns="45720" rtlCol="0">
            <a:normAutofit/>
          </a:bodyPr>
          <a:lstStyle/>
          <a:p>
            <a:pPr marL="0" indent="0">
              <a:buNone/>
            </a:pPr>
            <a:r>
              <a:rPr lang="en-US" altLang="en-US" sz="2000" b="1" dirty="0"/>
              <a:t>Number of Channel Levels</a:t>
            </a:r>
          </a:p>
          <a:p>
            <a:pPr marL="256032" indent="-228600">
              <a:buSzPct val="100000"/>
            </a:pPr>
            <a:r>
              <a:rPr lang="en-US" altLang="en-US" sz="2000" dirty="0"/>
              <a:t>Connected by several types of flows</a:t>
            </a:r>
          </a:p>
          <a:p>
            <a:pPr marL="707073" lvl="1" indent="-228600">
              <a:buSzPct val="100000"/>
            </a:pPr>
            <a:r>
              <a:rPr lang="en-US" altLang="en-US" sz="2000" dirty="0"/>
              <a:t>Physical flow of products</a:t>
            </a:r>
          </a:p>
          <a:p>
            <a:pPr marL="707073" lvl="1" indent="-228600">
              <a:buSzPct val="100000"/>
            </a:pPr>
            <a:r>
              <a:rPr lang="en-US" altLang="en-US" sz="2000" dirty="0"/>
              <a:t>Flow of ownership</a:t>
            </a:r>
          </a:p>
          <a:p>
            <a:pPr marL="707073" lvl="1" indent="-228600">
              <a:buSzPct val="100000"/>
            </a:pPr>
            <a:r>
              <a:rPr lang="en-US" altLang="en-US" sz="2000" dirty="0"/>
              <a:t>Payment flow</a:t>
            </a:r>
          </a:p>
          <a:p>
            <a:pPr marL="707073" lvl="1" indent="-228600">
              <a:buSzPct val="100000"/>
            </a:pPr>
            <a:r>
              <a:rPr lang="en-US" altLang="en-US" sz="2000" dirty="0"/>
              <a:t>Information flow</a:t>
            </a:r>
          </a:p>
          <a:p>
            <a:pPr marL="707073" lvl="1" indent="-228600">
              <a:buSzPct val="100000"/>
            </a:pPr>
            <a:r>
              <a:rPr lang="en-US" altLang="en-US" sz="2000" dirty="0"/>
              <a:t>Promotion flow</a:t>
            </a:r>
            <a:endParaRPr lang="en-US" altLang="en-US" sz="2000" b="1"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2E02954A-2142-0B42-8F33-B44D8FBEDBFC}"/>
              </a:ext>
            </a:extLst>
          </p:cNvPr>
          <p:cNvSpPr>
            <a:spLocks noGrp="1"/>
          </p:cNvSpPr>
          <p:nvPr>
            <p:ph type="sldNum" sz="quarter" idx="12"/>
          </p:nvPr>
        </p:nvSpPr>
        <p:spPr/>
        <p:txBody>
          <a:bodyPr/>
          <a:lstStyle/>
          <a:p>
            <a:fld id="{200B2350-5261-4F5C-9DF5-EF0D264FC8D2}" type="slidenum">
              <a:rPr lang="en-US" smtClean="0"/>
              <a:pPr/>
              <a:t>8</a:t>
            </a:fld>
            <a:endParaRPr lang="en-US" dirty="0"/>
          </a:p>
        </p:txBody>
      </p:sp>
    </p:spTree>
    <p:extLst>
      <p:ext uri="{BB962C8B-B14F-4D97-AF65-F5344CB8AC3E}">
        <p14:creationId xmlns:p14="http://schemas.microsoft.com/office/powerpoint/2010/main" val="1815803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altLang="en-US" sz="3600" dirty="0"/>
              <a:t>Channel Behavior and Organization</a:t>
            </a:r>
            <a:br>
              <a:rPr lang="en-US" altLang="en-US" sz="2000" dirty="0"/>
            </a:br>
            <a:r>
              <a:rPr lang="en-US" altLang="en-US" sz="2000" dirty="0"/>
              <a:t>LO12.2 </a:t>
            </a:r>
            <a:r>
              <a:rPr lang="en-US" sz="2000" dirty="0"/>
              <a:t>how channel members interact and how they organize to perform the work of the channel.</a:t>
            </a:r>
            <a:br>
              <a:rPr lang="en-US" sz="2000" dirty="0"/>
            </a:br>
            <a:endParaRPr lang="en-IN" sz="2000" dirty="0"/>
          </a:p>
        </p:txBody>
      </p:sp>
      <p:sp>
        <p:nvSpPr>
          <p:cNvPr id="3" name="Content Placeholder 2"/>
          <p:cNvSpPr>
            <a:spLocks noGrp="1"/>
          </p:cNvSpPr>
          <p:nvPr>
            <p:ph idx="1"/>
          </p:nvPr>
        </p:nvSpPr>
        <p:spPr>
          <a:xfrm>
            <a:off x="643467" y="1782981"/>
            <a:ext cx="10905066" cy="4393982"/>
          </a:xfrm>
        </p:spPr>
        <p:txBody>
          <a:bodyPr>
            <a:normAutofit lnSpcReduction="10000"/>
          </a:bodyPr>
          <a:lstStyle/>
          <a:p>
            <a:pPr marL="0" indent="0">
              <a:buSzPct val="100000"/>
              <a:buNone/>
            </a:pPr>
            <a:r>
              <a:rPr lang="en-US" altLang="en-US" sz="2000" b="1" dirty="0"/>
              <a:t>Channel Behavior</a:t>
            </a:r>
          </a:p>
          <a:p>
            <a:pPr marL="0" indent="0">
              <a:buSzPct val="100000"/>
              <a:buNone/>
            </a:pPr>
            <a:r>
              <a:rPr lang="en-US" altLang="en-US" sz="2000" b="1" dirty="0"/>
              <a:t>Marketing channels </a:t>
            </a:r>
            <a:r>
              <a:rPr lang="en-US" altLang="en-US" sz="2000" dirty="0"/>
              <a:t>consist of firms that have partnered for their common good with each member playing a specialized role.</a:t>
            </a:r>
          </a:p>
          <a:p>
            <a:pPr marL="0" indent="0">
              <a:buSzPct val="100000"/>
              <a:buNone/>
            </a:pPr>
            <a:endParaRPr lang="en-US" altLang="en-US" sz="2000" b="1" dirty="0"/>
          </a:p>
          <a:p>
            <a:pPr marL="0" indent="0">
              <a:buSzPct val="100000"/>
              <a:buNone/>
            </a:pPr>
            <a:r>
              <a:rPr lang="en-US" altLang="en-US" sz="2000" b="1" dirty="0"/>
              <a:t>Channel conflict</a:t>
            </a:r>
            <a:r>
              <a:rPr lang="en-US" altLang="en-US" sz="2000" dirty="0"/>
              <a:t> refers to disagreement among channel members over goals, roles, and rewards.</a:t>
            </a:r>
          </a:p>
          <a:p>
            <a:pPr marL="793941" lvl="1" indent="-342900">
              <a:buSzPct val="100000"/>
            </a:pPr>
            <a:r>
              <a:rPr lang="en-US" altLang="en-US" sz="2000" dirty="0"/>
              <a:t>Horizontal conflict - occurs among firms at the same level of the channel. For instance, some Toyota dealers in one territory might complain that dealers in another steal sales from them by pricing too low or by advertising outside their assigned territories.</a:t>
            </a:r>
          </a:p>
          <a:p>
            <a:pPr marL="793941" lvl="1" indent="-342900">
              <a:buSzPct val="100000"/>
            </a:pPr>
            <a:endParaRPr lang="en-US" altLang="en-US" sz="2000" dirty="0"/>
          </a:p>
          <a:p>
            <a:pPr marL="793941" lvl="1" indent="-342900">
              <a:buSzPct val="100000"/>
            </a:pPr>
            <a:r>
              <a:rPr lang="en-US" altLang="en-US" sz="2000" dirty="0"/>
              <a:t>Vertical conflict - </a:t>
            </a:r>
            <a:r>
              <a:rPr lang="en-US" sz="2000" dirty="0"/>
              <a:t>conflict between different levels of the same channel, is even more common. For example, United Airlines tried to stimulate sales by selling directly to consumers in Hong Kong—it gave significant mileage bonuses and price discounts directly to them without proper coordination with Hong Kong travel agents. The travel agents protested by refusing to sell United Airlines tickets. Seeing the dramatic decline in sales, United Airlines reverted to the previous agent distribution system.</a:t>
            </a:r>
            <a:endParaRPr lang="en-US" altLang="en-US" sz="2000" dirty="0"/>
          </a:p>
          <a:p>
            <a:pPr marL="0" indent="0">
              <a:buSzPct val="100000"/>
              <a:buNone/>
            </a:pPr>
            <a:endParaRPr lang="en-US" altLang="en-US" sz="2000" b="1"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2E0FD996-2622-1C47-A636-E799C31A6BEF}"/>
              </a:ext>
            </a:extLst>
          </p:cNvPr>
          <p:cNvSpPr>
            <a:spLocks noGrp="1"/>
          </p:cNvSpPr>
          <p:nvPr>
            <p:ph type="sldNum" sz="quarter" idx="12"/>
          </p:nvPr>
        </p:nvSpPr>
        <p:spPr/>
        <p:txBody>
          <a:bodyPr/>
          <a:lstStyle/>
          <a:p>
            <a:fld id="{8FF7D530-0EC8-AD4B-BB47-B2B8DAB8AD2C}" type="slidenum">
              <a:rPr lang="en-GB" smtClean="0"/>
              <a:t>9</a:t>
            </a:fld>
            <a:endParaRPr lang="en-GB"/>
          </a:p>
        </p:txBody>
      </p:sp>
    </p:spTree>
    <p:extLst>
      <p:ext uri="{BB962C8B-B14F-4D97-AF65-F5344CB8AC3E}">
        <p14:creationId xmlns:p14="http://schemas.microsoft.com/office/powerpoint/2010/main" val="1399743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1622</Words>
  <Application>Microsoft Macintosh PowerPoint</Application>
  <PresentationFormat>Widescreen</PresentationFormat>
  <Paragraphs>223</Paragraphs>
  <Slides>25</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Garamond</vt:lpstr>
      <vt:lpstr>Times New Roman</vt:lpstr>
      <vt:lpstr>Verdana</vt:lpstr>
      <vt:lpstr>Wingdings</vt:lpstr>
      <vt:lpstr>Office Theme</vt:lpstr>
      <vt:lpstr>Place  (aka Distribution)</vt:lpstr>
      <vt:lpstr>Marketing Channels:  Delivering Customer Value </vt:lpstr>
      <vt:lpstr>Learning Objectives</vt:lpstr>
      <vt:lpstr>Supply Chains and the Value Delivery Network LO12.1 Explain why companies use marketing channels and discuss the functions these channels perform. </vt:lpstr>
      <vt:lpstr>The Nature and Importance of Marketing Channels</vt:lpstr>
      <vt:lpstr>The Nature and Importance of Marketing Channels</vt:lpstr>
      <vt:lpstr>The Nature and Importance of Marketing Channels</vt:lpstr>
      <vt:lpstr>The Nature and Importance of Marketing Channels </vt:lpstr>
      <vt:lpstr>Channel Behavior and Organization LO12.2 how channel members interact and how they organize to perform the work of the channel. </vt:lpstr>
      <vt:lpstr>Marketing Channel Choice and Management Managing Channel Relationships </vt:lpstr>
      <vt:lpstr>Channel Behavior and Organization</vt:lpstr>
      <vt:lpstr>Channel Behavior and Organization</vt:lpstr>
      <vt:lpstr>Channel Behavior and Organization</vt:lpstr>
      <vt:lpstr>Channel Behavior and Organization</vt:lpstr>
      <vt:lpstr>Channel Design Decisions LO12.3 Identify the major channel alternatives open to a company. </vt:lpstr>
      <vt:lpstr>Channel Design Decisions</vt:lpstr>
      <vt:lpstr>Channel Design Decisions</vt:lpstr>
      <vt:lpstr>Channel Design Decisions</vt:lpstr>
      <vt:lpstr>Exclusive Distribution</vt:lpstr>
      <vt:lpstr>Intensive Distribution</vt:lpstr>
      <vt:lpstr>Selective Distribution</vt:lpstr>
      <vt:lpstr>Channel Design Decisions</vt:lpstr>
      <vt:lpstr>Channel Management Decisions</vt:lpstr>
      <vt:lpstr>Channel Management Decisions</vt:lpstr>
      <vt:lpstr>Channel Management Decisions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  (aka Distribution)</dc:title>
  <dc:creator>Regina Yeo</dc:creator>
  <cp:lastModifiedBy>Regina Yeo</cp:lastModifiedBy>
  <cp:revision>3</cp:revision>
  <dcterms:created xsi:type="dcterms:W3CDTF">2020-10-04T09:08:30Z</dcterms:created>
  <dcterms:modified xsi:type="dcterms:W3CDTF">2021-02-25T17:18:26Z</dcterms:modified>
</cp:coreProperties>
</file>